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Kelvinch Bold" charset="1" panose="02050803050506020203"/>
      <p:regular r:id="rId7"/>
    </p:embeddedFont>
    <p:embeddedFont>
      <p:font typeface="Kelvinch" charset="1" panose="02050503040506020203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jpe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05146" y="269875"/>
            <a:ext cx="1504877" cy="150487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1059" y="1818400"/>
            <a:ext cx="6281957" cy="4178486"/>
            <a:chOff x="0" y="0"/>
            <a:chExt cx="1654507" cy="11005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54507" cy="1100507"/>
            </a:xfrm>
            <a:custGeom>
              <a:avLst/>
              <a:gdLst/>
              <a:ahLst/>
              <a:cxnLst/>
              <a:rect r="r" b="b" t="t" l="l"/>
              <a:pathLst>
                <a:path h="1100507" w="1654507">
                  <a:moveTo>
                    <a:pt x="62853" y="0"/>
                  </a:moveTo>
                  <a:lnTo>
                    <a:pt x="1591654" y="0"/>
                  </a:lnTo>
                  <a:cubicBezTo>
                    <a:pt x="1626367" y="0"/>
                    <a:pt x="1654507" y="28140"/>
                    <a:pt x="1654507" y="62853"/>
                  </a:cubicBezTo>
                  <a:lnTo>
                    <a:pt x="1654507" y="1037654"/>
                  </a:lnTo>
                  <a:cubicBezTo>
                    <a:pt x="1654507" y="1054324"/>
                    <a:pt x="1647885" y="1070310"/>
                    <a:pt x="1636098" y="1082098"/>
                  </a:cubicBezTo>
                  <a:cubicBezTo>
                    <a:pt x="1624311" y="1093885"/>
                    <a:pt x="1608324" y="1100507"/>
                    <a:pt x="1591654" y="1100507"/>
                  </a:cubicBezTo>
                  <a:lnTo>
                    <a:pt x="62853" y="1100507"/>
                  </a:lnTo>
                  <a:cubicBezTo>
                    <a:pt x="46183" y="1100507"/>
                    <a:pt x="30196" y="1093885"/>
                    <a:pt x="18409" y="1082098"/>
                  </a:cubicBezTo>
                  <a:cubicBezTo>
                    <a:pt x="6622" y="1070310"/>
                    <a:pt x="0" y="1054324"/>
                    <a:pt x="0" y="1037654"/>
                  </a:cubicBezTo>
                  <a:lnTo>
                    <a:pt x="0" y="62853"/>
                  </a:lnTo>
                  <a:cubicBezTo>
                    <a:pt x="0" y="46183"/>
                    <a:pt x="6622" y="30196"/>
                    <a:pt x="18409" y="18409"/>
                  </a:cubicBezTo>
                  <a:cubicBezTo>
                    <a:pt x="30196" y="6622"/>
                    <a:pt x="46183" y="0"/>
                    <a:pt x="62853" y="0"/>
                  </a:cubicBezTo>
                  <a:close/>
                </a:path>
              </a:pathLst>
            </a:custGeom>
            <a:solidFill>
              <a:srgbClr val="FFCA28">
                <a:alpha val="24706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654507" cy="11576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46956" y="3240710"/>
            <a:ext cx="1194001" cy="1902790"/>
          </a:xfrm>
          <a:custGeom>
            <a:avLst/>
            <a:gdLst/>
            <a:ahLst/>
            <a:cxnLst/>
            <a:rect r="r" b="b" t="t" l="l"/>
            <a:pathLst>
              <a:path h="1902790" w="1194001">
                <a:moveTo>
                  <a:pt x="0" y="0"/>
                </a:moveTo>
                <a:lnTo>
                  <a:pt x="1194000" y="0"/>
                </a:lnTo>
                <a:lnTo>
                  <a:pt x="1194000" y="1902790"/>
                </a:lnTo>
                <a:lnTo>
                  <a:pt x="0" y="19027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88672" y="3168091"/>
            <a:ext cx="1653783" cy="2048028"/>
          </a:xfrm>
          <a:custGeom>
            <a:avLst/>
            <a:gdLst/>
            <a:ahLst/>
            <a:cxnLst/>
            <a:rect r="r" b="b" t="t" l="l"/>
            <a:pathLst>
              <a:path h="2048028" w="1653783">
                <a:moveTo>
                  <a:pt x="0" y="0"/>
                </a:moveTo>
                <a:lnTo>
                  <a:pt x="1653783" y="0"/>
                </a:lnTo>
                <a:lnTo>
                  <a:pt x="1653783" y="2048028"/>
                </a:lnTo>
                <a:lnTo>
                  <a:pt x="0" y="20480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390130" y="3240710"/>
            <a:ext cx="1681735" cy="2143532"/>
          </a:xfrm>
          <a:custGeom>
            <a:avLst/>
            <a:gdLst/>
            <a:ahLst/>
            <a:cxnLst/>
            <a:rect r="r" b="b" t="t" l="l"/>
            <a:pathLst>
              <a:path h="2143532" w="1681735">
                <a:moveTo>
                  <a:pt x="0" y="0"/>
                </a:moveTo>
                <a:lnTo>
                  <a:pt x="1681735" y="0"/>
                </a:lnTo>
                <a:lnTo>
                  <a:pt x="1681735" y="2143532"/>
                </a:lnTo>
                <a:lnTo>
                  <a:pt x="0" y="21435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5785" t="0" r="-15785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908545" y="2081117"/>
            <a:ext cx="6281957" cy="4178486"/>
            <a:chOff x="0" y="0"/>
            <a:chExt cx="1654507" cy="110050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54507" cy="1100507"/>
            </a:xfrm>
            <a:custGeom>
              <a:avLst/>
              <a:gdLst/>
              <a:ahLst/>
              <a:cxnLst/>
              <a:rect r="r" b="b" t="t" l="l"/>
              <a:pathLst>
                <a:path h="1100507" w="1654507">
                  <a:moveTo>
                    <a:pt x="62853" y="0"/>
                  </a:moveTo>
                  <a:lnTo>
                    <a:pt x="1591654" y="0"/>
                  </a:lnTo>
                  <a:cubicBezTo>
                    <a:pt x="1626367" y="0"/>
                    <a:pt x="1654507" y="28140"/>
                    <a:pt x="1654507" y="62853"/>
                  </a:cubicBezTo>
                  <a:lnTo>
                    <a:pt x="1654507" y="1037654"/>
                  </a:lnTo>
                  <a:cubicBezTo>
                    <a:pt x="1654507" y="1054324"/>
                    <a:pt x="1647885" y="1070310"/>
                    <a:pt x="1636098" y="1082098"/>
                  </a:cubicBezTo>
                  <a:cubicBezTo>
                    <a:pt x="1624311" y="1093885"/>
                    <a:pt x="1608324" y="1100507"/>
                    <a:pt x="1591654" y="1100507"/>
                  </a:cubicBezTo>
                  <a:lnTo>
                    <a:pt x="62853" y="1100507"/>
                  </a:lnTo>
                  <a:cubicBezTo>
                    <a:pt x="46183" y="1100507"/>
                    <a:pt x="30196" y="1093885"/>
                    <a:pt x="18409" y="1082098"/>
                  </a:cubicBezTo>
                  <a:cubicBezTo>
                    <a:pt x="6622" y="1070310"/>
                    <a:pt x="0" y="1054324"/>
                    <a:pt x="0" y="1037654"/>
                  </a:cubicBezTo>
                  <a:lnTo>
                    <a:pt x="0" y="62853"/>
                  </a:lnTo>
                  <a:cubicBezTo>
                    <a:pt x="0" y="46183"/>
                    <a:pt x="6622" y="30196"/>
                    <a:pt x="18409" y="18409"/>
                  </a:cubicBezTo>
                  <a:cubicBezTo>
                    <a:pt x="30196" y="6622"/>
                    <a:pt x="46183" y="0"/>
                    <a:pt x="62853" y="0"/>
                  </a:cubicBezTo>
                  <a:close/>
                </a:path>
              </a:pathLst>
            </a:custGeom>
            <a:solidFill>
              <a:srgbClr val="0CC0DF">
                <a:alpha val="2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654507" cy="11576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270163" y="2114540"/>
            <a:ext cx="919364" cy="1126170"/>
          </a:xfrm>
          <a:custGeom>
            <a:avLst/>
            <a:gdLst/>
            <a:ahLst/>
            <a:cxnLst/>
            <a:rect r="r" b="b" t="t" l="l"/>
            <a:pathLst>
              <a:path h="1126170" w="919364">
                <a:moveTo>
                  <a:pt x="0" y="0"/>
                </a:moveTo>
                <a:lnTo>
                  <a:pt x="919365" y="0"/>
                </a:lnTo>
                <a:lnTo>
                  <a:pt x="919365" y="1126170"/>
                </a:lnTo>
                <a:lnTo>
                  <a:pt x="0" y="11261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722103" y="1925340"/>
            <a:ext cx="1055676" cy="791757"/>
          </a:xfrm>
          <a:custGeom>
            <a:avLst/>
            <a:gdLst/>
            <a:ahLst/>
            <a:cxnLst/>
            <a:rect r="r" b="b" t="t" l="l"/>
            <a:pathLst>
              <a:path h="791757" w="1055676">
                <a:moveTo>
                  <a:pt x="0" y="0"/>
                </a:moveTo>
                <a:lnTo>
                  <a:pt x="1055676" y="0"/>
                </a:lnTo>
                <a:lnTo>
                  <a:pt x="1055676" y="791756"/>
                </a:lnTo>
                <a:lnTo>
                  <a:pt x="0" y="7917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771492" y="2376000"/>
            <a:ext cx="4994179" cy="6570417"/>
            <a:chOff x="0" y="0"/>
            <a:chExt cx="1315339" cy="17304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15339" cy="1730480"/>
            </a:xfrm>
            <a:custGeom>
              <a:avLst/>
              <a:gdLst/>
              <a:ahLst/>
              <a:cxnLst/>
              <a:rect r="r" b="b" t="t" l="l"/>
              <a:pathLst>
                <a:path h="1730480" w="1315339">
                  <a:moveTo>
                    <a:pt x="0" y="0"/>
                  </a:moveTo>
                  <a:lnTo>
                    <a:pt x="1315339" y="0"/>
                  </a:lnTo>
                  <a:lnTo>
                    <a:pt x="1315339" y="1730480"/>
                  </a:lnTo>
                  <a:lnTo>
                    <a:pt x="0" y="1730480"/>
                  </a:lnTo>
                  <a:close/>
                </a:path>
              </a:pathLst>
            </a:custGeom>
            <a:solidFill>
              <a:srgbClr val="8C52FF">
                <a:alpha val="24706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315339" cy="1787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1139789">
            <a:off x="6784760" y="2384188"/>
            <a:ext cx="1541600" cy="1190124"/>
          </a:xfrm>
          <a:custGeom>
            <a:avLst/>
            <a:gdLst/>
            <a:ahLst/>
            <a:cxnLst/>
            <a:rect r="r" b="b" t="t" l="l"/>
            <a:pathLst>
              <a:path h="1190124" w="1541600">
                <a:moveTo>
                  <a:pt x="0" y="0"/>
                </a:moveTo>
                <a:lnTo>
                  <a:pt x="1541600" y="0"/>
                </a:lnTo>
                <a:lnTo>
                  <a:pt x="1541600" y="1190124"/>
                </a:lnTo>
                <a:lnTo>
                  <a:pt x="0" y="11901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098692" y="4019660"/>
            <a:ext cx="2090615" cy="2090615"/>
          </a:xfrm>
          <a:custGeom>
            <a:avLst/>
            <a:gdLst/>
            <a:ahLst/>
            <a:cxnLst/>
            <a:rect r="r" b="b" t="t" l="l"/>
            <a:pathLst>
              <a:path h="2090615" w="2090615">
                <a:moveTo>
                  <a:pt x="0" y="0"/>
                </a:moveTo>
                <a:lnTo>
                  <a:pt x="2090616" y="0"/>
                </a:lnTo>
                <a:lnTo>
                  <a:pt x="2090616" y="2090615"/>
                </a:lnTo>
                <a:lnTo>
                  <a:pt x="0" y="20906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0" id="20"/>
          <p:cNvSpPr/>
          <p:nvPr/>
        </p:nvSpPr>
        <p:spPr>
          <a:xfrm flipH="true">
            <a:off x="8098692" y="6259603"/>
            <a:ext cx="501506" cy="37316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4475137" y="6758886"/>
            <a:ext cx="2296355" cy="2192384"/>
            <a:chOff x="0" y="0"/>
            <a:chExt cx="604801" cy="57741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04801" cy="577418"/>
            </a:xfrm>
            <a:custGeom>
              <a:avLst/>
              <a:gdLst/>
              <a:ahLst/>
              <a:cxnLst/>
              <a:rect r="r" b="b" t="t" l="l"/>
              <a:pathLst>
                <a:path h="577418" w="604801">
                  <a:moveTo>
                    <a:pt x="0" y="0"/>
                  </a:moveTo>
                  <a:lnTo>
                    <a:pt x="604801" y="0"/>
                  </a:lnTo>
                  <a:lnTo>
                    <a:pt x="604801" y="577418"/>
                  </a:lnTo>
                  <a:lnTo>
                    <a:pt x="0" y="577418"/>
                  </a:lnTo>
                  <a:close/>
                </a:path>
              </a:pathLst>
            </a:custGeom>
            <a:solidFill>
              <a:srgbClr val="8C52FF">
                <a:alpha val="24706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604801" cy="634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4808158" y="6797068"/>
            <a:ext cx="1411767" cy="1411767"/>
          </a:xfrm>
          <a:custGeom>
            <a:avLst/>
            <a:gdLst/>
            <a:ahLst/>
            <a:cxnLst/>
            <a:rect r="r" b="b" t="t" l="l"/>
            <a:pathLst>
              <a:path h="1411767" w="1411767">
                <a:moveTo>
                  <a:pt x="0" y="0"/>
                </a:moveTo>
                <a:lnTo>
                  <a:pt x="1411767" y="0"/>
                </a:lnTo>
                <a:lnTo>
                  <a:pt x="1411767" y="1411767"/>
                </a:lnTo>
                <a:lnTo>
                  <a:pt x="0" y="141176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244640" y="6797068"/>
            <a:ext cx="1742922" cy="1411767"/>
          </a:xfrm>
          <a:custGeom>
            <a:avLst/>
            <a:gdLst/>
            <a:ahLst/>
            <a:cxnLst/>
            <a:rect r="r" b="b" t="t" l="l"/>
            <a:pathLst>
              <a:path h="1411767" w="1742922">
                <a:moveTo>
                  <a:pt x="0" y="0"/>
                </a:moveTo>
                <a:lnTo>
                  <a:pt x="1742922" y="0"/>
                </a:lnTo>
                <a:lnTo>
                  <a:pt x="1742922" y="1411767"/>
                </a:lnTo>
                <a:lnTo>
                  <a:pt x="0" y="141176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6" id="26"/>
          <p:cNvSpPr/>
          <p:nvPr/>
        </p:nvSpPr>
        <p:spPr>
          <a:xfrm>
            <a:off x="9529422" y="6259603"/>
            <a:ext cx="493966" cy="37316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0016262" y="6882499"/>
            <a:ext cx="1632414" cy="1326337"/>
          </a:xfrm>
          <a:custGeom>
            <a:avLst/>
            <a:gdLst/>
            <a:ahLst/>
            <a:cxnLst/>
            <a:rect r="r" b="b" t="t" l="l"/>
            <a:pathLst>
              <a:path h="1326337" w="1632414">
                <a:moveTo>
                  <a:pt x="0" y="0"/>
                </a:moveTo>
                <a:lnTo>
                  <a:pt x="1632414" y="0"/>
                </a:lnTo>
                <a:lnTo>
                  <a:pt x="1632414" y="1326336"/>
                </a:lnTo>
                <a:lnTo>
                  <a:pt x="0" y="132633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9974289" y="8256460"/>
            <a:ext cx="1716360" cy="436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Impressora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-39617" y="0"/>
            <a:ext cx="190676" cy="10304145"/>
            <a:chOff x="0" y="0"/>
            <a:chExt cx="50219" cy="271384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0219" cy="2713849"/>
            </a:xfrm>
            <a:custGeom>
              <a:avLst/>
              <a:gdLst/>
              <a:ahLst/>
              <a:cxnLst/>
              <a:rect r="r" b="b" t="t" l="l"/>
              <a:pathLst>
                <a:path h="2713849" w="50219">
                  <a:moveTo>
                    <a:pt x="0" y="0"/>
                  </a:moveTo>
                  <a:lnTo>
                    <a:pt x="50219" y="0"/>
                  </a:lnTo>
                  <a:lnTo>
                    <a:pt x="50219" y="2713849"/>
                  </a:lnTo>
                  <a:lnTo>
                    <a:pt x="0" y="2713849"/>
                  </a:lnTo>
                  <a:close/>
                </a:path>
              </a:pathLst>
            </a:custGeom>
            <a:solidFill>
              <a:srgbClr val="FFCA2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50219" cy="2770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451053" y="547651"/>
            <a:ext cx="7385893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O nosso lar é uma Rede!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1059" y="1943393"/>
            <a:ext cx="34016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elvinch"/>
                <a:ea typeface="Kelvinch"/>
                <a:cs typeface="Kelvinch"/>
                <a:sym typeface="Kelvinch"/>
              </a:rPr>
              <a:t>1- Utilizadores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117448" y="5463229"/>
            <a:ext cx="1996232" cy="36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9"/>
              </a:lnSpc>
              <a:spcBef>
                <a:spcPct val="0"/>
              </a:spcBef>
            </a:pPr>
            <a:r>
              <a:rPr lang="en-US" b="true" sz="217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Mr_Kleberiano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90935" y="5444179"/>
            <a:ext cx="1306041" cy="436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Fu_Jorge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475137" y="5444179"/>
            <a:ext cx="1511722" cy="436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Mr_Maria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189528" y="2299800"/>
            <a:ext cx="306977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elvinch"/>
                <a:ea typeface="Kelvinch"/>
                <a:cs typeface="Kelvinch"/>
                <a:sym typeface="Kelvinch"/>
              </a:rPr>
              <a:t>2- Segurança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791626" y="3091891"/>
            <a:ext cx="270474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elvinch"/>
                <a:ea typeface="Kelvinch"/>
                <a:cs typeface="Kelvinch"/>
                <a:sym typeface="Kelvinch"/>
              </a:rPr>
              <a:t>3- Recursos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944174" y="3303575"/>
            <a:ext cx="5912434" cy="2806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 u="sng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O firewall</a:t>
            </a:r>
            <a:r>
              <a:rPr lang="en-US" b="true" sz="20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 controla o tráfego da rede, bloqueando ameaças e permitindo apenas acessos legítimos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 u="sng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O antivírus</a:t>
            </a:r>
            <a:r>
              <a:rPr lang="en-US" b="true" sz="20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 identifica e remove programas maliciosos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 u="sng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A criptografia</a:t>
            </a:r>
            <a:r>
              <a:rPr lang="en-US" b="true" sz="20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 protege os dados, garantindo que apenas pessoas autorizadas possam acessá-los</a:t>
            </a:r>
          </a:p>
        </p:txBody>
      </p:sp>
      <p:sp>
        <p:nvSpPr>
          <p:cNvPr name="TextBox 40" id="40"/>
          <p:cNvSpPr txBox="true"/>
          <p:nvPr/>
        </p:nvSpPr>
        <p:spPr>
          <a:xfrm rot="-5400000">
            <a:off x="6548497" y="4764457"/>
            <a:ext cx="201218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elvinch"/>
                <a:ea typeface="Kelvinch"/>
                <a:cs typeface="Kelvinch"/>
                <a:sym typeface="Kelvinch"/>
              </a:rPr>
              <a:t>Servidor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38114" y="2732394"/>
            <a:ext cx="1811685" cy="436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Funcionário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436647" y="2732394"/>
            <a:ext cx="1357833" cy="436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Morador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390130" y="2732394"/>
            <a:ext cx="1528465" cy="436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Moradora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506735" y="8256460"/>
            <a:ext cx="2014612" cy="436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Acesso a Web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963092" y="8256460"/>
            <a:ext cx="2306017" cy="436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Acesso a pastas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159431" y="6358836"/>
            <a:ext cx="4262366" cy="3517873"/>
            <a:chOff x="0" y="0"/>
            <a:chExt cx="1122598" cy="92651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122598" cy="926518"/>
            </a:xfrm>
            <a:custGeom>
              <a:avLst/>
              <a:gdLst/>
              <a:ahLst/>
              <a:cxnLst/>
              <a:rect r="r" b="b" t="t" l="l"/>
              <a:pathLst>
                <a:path h="926518" w="1122598">
                  <a:moveTo>
                    <a:pt x="0" y="0"/>
                  </a:moveTo>
                  <a:lnTo>
                    <a:pt x="1122598" y="0"/>
                  </a:lnTo>
                  <a:lnTo>
                    <a:pt x="1122598" y="926518"/>
                  </a:lnTo>
                  <a:lnTo>
                    <a:pt x="0" y="926518"/>
                  </a:lnTo>
                  <a:close/>
                </a:path>
              </a:pathLst>
            </a:custGeom>
            <a:solidFill>
              <a:srgbClr val="FF3131">
                <a:alpha val="24706"/>
              </a:srgbClr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57150"/>
              <a:ext cx="1122598" cy="9836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151059" y="6282636"/>
            <a:ext cx="270474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elvinch"/>
                <a:ea typeface="Kelvinch"/>
                <a:cs typeface="Kelvinch"/>
                <a:sym typeface="Kelvinch"/>
              </a:rPr>
              <a:t>Problema 1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51059" y="7076386"/>
            <a:ext cx="3933198" cy="431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b="true" sz="25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100 pessoas a imprimir -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18116374" y="0"/>
            <a:ext cx="190676" cy="10304145"/>
            <a:chOff x="0" y="0"/>
            <a:chExt cx="50219" cy="2713849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0219" cy="2713849"/>
            </a:xfrm>
            <a:custGeom>
              <a:avLst/>
              <a:gdLst/>
              <a:ahLst/>
              <a:cxnLst/>
              <a:rect r="r" b="b" t="t" l="l"/>
              <a:pathLst>
                <a:path h="2713849" w="50219">
                  <a:moveTo>
                    <a:pt x="0" y="0"/>
                  </a:moveTo>
                  <a:lnTo>
                    <a:pt x="50219" y="0"/>
                  </a:lnTo>
                  <a:lnTo>
                    <a:pt x="50219" y="2713849"/>
                  </a:lnTo>
                  <a:lnTo>
                    <a:pt x="0" y="2713849"/>
                  </a:lnTo>
                  <a:close/>
                </a:path>
              </a:pathLst>
            </a:custGeom>
            <a:solidFill>
              <a:srgbClr val="FFCA28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57150"/>
              <a:ext cx="50219" cy="2770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-5400000">
            <a:off x="9037426" y="1206147"/>
            <a:ext cx="190676" cy="17990081"/>
            <a:chOff x="0" y="0"/>
            <a:chExt cx="50219" cy="473812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50219" cy="4738128"/>
            </a:xfrm>
            <a:custGeom>
              <a:avLst/>
              <a:gdLst/>
              <a:ahLst/>
              <a:cxnLst/>
              <a:rect r="r" b="b" t="t" l="l"/>
              <a:pathLst>
                <a:path h="4738128" w="50219">
                  <a:moveTo>
                    <a:pt x="0" y="0"/>
                  </a:moveTo>
                  <a:lnTo>
                    <a:pt x="50219" y="0"/>
                  </a:lnTo>
                  <a:lnTo>
                    <a:pt x="50219" y="4738128"/>
                  </a:lnTo>
                  <a:lnTo>
                    <a:pt x="0" y="4738128"/>
                  </a:lnTo>
                  <a:close/>
                </a:path>
              </a:pathLst>
            </a:custGeom>
            <a:solidFill>
              <a:srgbClr val="FFCA28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57150"/>
              <a:ext cx="50219" cy="4795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-5400000">
            <a:off x="9043044" y="-8894084"/>
            <a:ext cx="190676" cy="17978845"/>
            <a:chOff x="0" y="0"/>
            <a:chExt cx="50219" cy="4735169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50219" cy="4735169"/>
            </a:xfrm>
            <a:custGeom>
              <a:avLst/>
              <a:gdLst/>
              <a:ahLst/>
              <a:cxnLst/>
              <a:rect r="r" b="b" t="t" l="l"/>
              <a:pathLst>
                <a:path h="4735169" w="50219">
                  <a:moveTo>
                    <a:pt x="0" y="0"/>
                  </a:moveTo>
                  <a:lnTo>
                    <a:pt x="50219" y="0"/>
                  </a:lnTo>
                  <a:lnTo>
                    <a:pt x="50219" y="4735169"/>
                  </a:lnTo>
                  <a:lnTo>
                    <a:pt x="0" y="4735169"/>
                  </a:lnTo>
                  <a:close/>
                </a:path>
              </a:pathLst>
            </a:custGeom>
            <a:solidFill>
              <a:srgbClr val="FFCA28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57150"/>
              <a:ext cx="50219" cy="4792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159431" y="7480300"/>
            <a:ext cx="4262366" cy="2102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 u="sng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Prioridade</a:t>
            </a:r>
            <a:r>
              <a:rPr lang="en-US" b="true" sz="20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 - Os funcionários terão prioridades na impressão quanto aos moradores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Rede - Considerar uma rede com banda mais larga para evitar problemas de velocidade</a:t>
            </a:r>
          </a:p>
        </p:txBody>
      </p:sp>
      <p:grpSp>
        <p:nvGrpSpPr>
          <p:cNvPr name="Group 61" id="61"/>
          <p:cNvGrpSpPr/>
          <p:nvPr/>
        </p:nvGrpSpPr>
        <p:grpSpPr>
          <a:xfrm rot="0">
            <a:off x="4421797" y="9179870"/>
            <a:ext cx="7522378" cy="696839"/>
            <a:chOff x="0" y="0"/>
            <a:chExt cx="1981202" cy="18353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981202" cy="183530"/>
            </a:xfrm>
            <a:custGeom>
              <a:avLst/>
              <a:gdLst/>
              <a:ahLst/>
              <a:cxnLst/>
              <a:rect r="r" b="b" t="t" l="l"/>
              <a:pathLst>
                <a:path h="183530" w="1981202">
                  <a:moveTo>
                    <a:pt x="0" y="0"/>
                  </a:moveTo>
                  <a:lnTo>
                    <a:pt x="1981202" y="0"/>
                  </a:lnTo>
                  <a:lnTo>
                    <a:pt x="1981202" y="183530"/>
                  </a:lnTo>
                  <a:lnTo>
                    <a:pt x="0" y="183530"/>
                  </a:lnTo>
                  <a:close/>
                </a:path>
              </a:pathLst>
            </a:custGeom>
            <a:solidFill>
              <a:srgbClr val="FF3131">
                <a:alpha val="24706"/>
              </a:srgbClr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57150"/>
              <a:ext cx="1981202" cy="2406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1944174" y="6358836"/>
            <a:ext cx="6172200" cy="3517873"/>
            <a:chOff x="0" y="0"/>
            <a:chExt cx="1625600" cy="926518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1625600" cy="926518"/>
            </a:xfrm>
            <a:custGeom>
              <a:avLst/>
              <a:gdLst/>
              <a:ahLst/>
              <a:cxnLst/>
              <a:rect r="r" b="b" t="t" l="l"/>
              <a:pathLst>
                <a:path h="926518" w="1625600">
                  <a:moveTo>
                    <a:pt x="0" y="0"/>
                  </a:moveTo>
                  <a:lnTo>
                    <a:pt x="1625600" y="0"/>
                  </a:lnTo>
                  <a:lnTo>
                    <a:pt x="1625600" y="926518"/>
                  </a:lnTo>
                  <a:lnTo>
                    <a:pt x="0" y="926518"/>
                  </a:lnTo>
                  <a:close/>
                </a:path>
              </a:pathLst>
            </a:custGeom>
            <a:solidFill>
              <a:srgbClr val="FF3131">
                <a:alpha val="24706"/>
              </a:srgbClr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57150"/>
              <a:ext cx="1625600" cy="9836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67" id="67"/>
          <p:cNvSpPr txBox="true"/>
          <p:nvPr/>
        </p:nvSpPr>
        <p:spPr>
          <a:xfrm rot="0">
            <a:off x="12011598" y="6381061"/>
            <a:ext cx="2704749" cy="67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elvinch"/>
                <a:ea typeface="Kelvinch"/>
                <a:cs typeface="Kelvinch"/>
                <a:sym typeface="Kelvinch"/>
              </a:rPr>
              <a:t>Problema 2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2011598" y="7076386"/>
            <a:ext cx="2704749" cy="431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b="true" sz="25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Senha roubada</a:t>
            </a:r>
          </a:p>
        </p:txBody>
      </p:sp>
      <p:grpSp>
        <p:nvGrpSpPr>
          <p:cNvPr name="Group 69" id="69"/>
          <p:cNvGrpSpPr/>
          <p:nvPr/>
        </p:nvGrpSpPr>
        <p:grpSpPr>
          <a:xfrm rot="0">
            <a:off x="14979698" y="6358836"/>
            <a:ext cx="101153" cy="3517873"/>
            <a:chOff x="0" y="0"/>
            <a:chExt cx="26641" cy="926518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26641" cy="926518"/>
            </a:xfrm>
            <a:custGeom>
              <a:avLst/>
              <a:gdLst/>
              <a:ahLst/>
              <a:cxnLst/>
              <a:rect r="r" b="b" t="t" l="l"/>
              <a:pathLst>
                <a:path h="926518" w="26641">
                  <a:moveTo>
                    <a:pt x="0" y="0"/>
                  </a:moveTo>
                  <a:lnTo>
                    <a:pt x="26641" y="0"/>
                  </a:lnTo>
                  <a:lnTo>
                    <a:pt x="26641" y="926518"/>
                  </a:lnTo>
                  <a:lnTo>
                    <a:pt x="0" y="926518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57150"/>
              <a:ext cx="26641" cy="9836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72" id="72"/>
          <p:cNvSpPr txBox="true"/>
          <p:nvPr/>
        </p:nvSpPr>
        <p:spPr>
          <a:xfrm rot="0">
            <a:off x="12001324" y="7507567"/>
            <a:ext cx="2953532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b="true" sz="1900" u="sng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Congelamento</a:t>
            </a:r>
            <a:r>
              <a:rPr lang="en-US" b="true" sz="19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 - A conta será congelada enquanto os funcionários resolvem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2011598" y="8512256"/>
            <a:ext cx="2953532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b="true" sz="1900" u="sng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Conta 2</a:t>
            </a:r>
            <a:r>
              <a:rPr lang="en-US" b="true" sz="19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 - Será criada outra conta e depois os ficheiros serão transferidos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5246238" y="6381061"/>
            <a:ext cx="2704749" cy="67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elvinch"/>
                <a:ea typeface="Kelvinch"/>
                <a:cs typeface="Kelvinch"/>
                <a:sym typeface="Kelvinch"/>
              </a:rPr>
              <a:t>Problema 3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5246238" y="7076386"/>
            <a:ext cx="2704749" cy="431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b="true" sz="25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Internet lenta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5121847" y="7507567"/>
            <a:ext cx="2953532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b="true" sz="1900" u="sng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Configuração</a:t>
            </a:r>
            <a:r>
              <a:rPr lang="en-US" b="true" sz="1900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 - Verificar a configuração dos equipamentos, a utilização da rede, a qualidade do sinal e, se necessário, contatar a operadora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DAGqJ8E9Uq8</dc:identifier>
  <dcterms:modified xsi:type="dcterms:W3CDTF">2011-08-01T06:04:30Z</dcterms:modified>
  <cp:revision>1</cp:revision>
  <dc:title>Exercício 4</dc:title>
</cp:coreProperties>
</file>