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75" r:id="rId4"/>
    <p:sldId id="258" r:id="rId5"/>
    <p:sldId id="259" r:id="rId6"/>
    <p:sldId id="276" r:id="rId7"/>
    <p:sldId id="278" r:id="rId8"/>
    <p:sldId id="262" r:id="rId9"/>
    <p:sldId id="260" r:id="rId10"/>
    <p:sldId id="261" r:id="rId11"/>
    <p:sldId id="279" r:id="rId12"/>
    <p:sldId id="263" r:id="rId13"/>
    <p:sldId id="264" r:id="rId14"/>
    <p:sldId id="280" r:id="rId15"/>
    <p:sldId id="266" r:id="rId16"/>
    <p:sldId id="267" r:id="rId17"/>
    <p:sldId id="268" r:id="rId18"/>
    <p:sldId id="269" r:id="rId19"/>
    <p:sldId id="281" r:id="rId20"/>
    <p:sldId id="265" r:id="rId21"/>
    <p:sldId id="270" r:id="rId22"/>
    <p:sldId id="271" r:id="rId23"/>
    <p:sldId id="272" r:id="rId24"/>
    <p:sldId id="282" r:id="rId25"/>
    <p:sldId id="273" r:id="rId26"/>
    <p:sldId id="27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97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35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848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006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664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15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6810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057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2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550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9/27/2024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3355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BCAD085-E8A6-8845-BD4E-CB4CCA059FC4}"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810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9/27/2024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48741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麥肯鍚202</a:t>
            </a:r>
            <a:r>
              <a:rPr lang="en-US"/>
              <a:t>4</a:t>
            </a:r>
            <a:r>
              <a:t>年的科技趨勢與展望</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機器學習產業化</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機器學習已經從理論研究轉向實際應用，從而驅動了產業轉型和經濟增長</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應用實例：預測性維護、個性化推薦</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BF325-7C6F-1D23-5BD2-7262976ED76C}"/>
              </a:ext>
            </a:extLst>
          </p:cNvPr>
          <p:cNvSpPr>
            <a:spLocks noGrp="1"/>
          </p:cNvSpPr>
          <p:nvPr>
            <p:ph type="title"/>
          </p:nvPr>
        </p:nvSpPr>
        <p:spPr/>
        <p:txBody>
          <a:bodyPr>
            <a:normAutofit/>
          </a:bodyPr>
          <a:lstStyle/>
          <a:p>
            <a:r>
              <a:rPr lang="zh-TW" altLang="en-US" sz="4800" b="1" dirty="0">
                <a:latin typeface="微軟正黑體" panose="020B0604030504040204" pitchFamily="34" charset="-120"/>
                <a:ea typeface="微軟正黑體" panose="020B0604030504040204" pitchFamily="34" charset="-120"/>
              </a:rPr>
              <a:t>二、建構數位未來</a:t>
            </a:r>
          </a:p>
        </p:txBody>
      </p:sp>
      <p:sp>
        <p:nvSpPr>
          <p:cNvPr id="3" name="文字版面配置區 2">
            <a:extLst>
              <a:ext uri="{FF2B5EF4-FFF2-40B4-BE49-F238E27FC236}">
                <a16:creationId xmlns:a16="http://schemas.microsoft.com/office/drawing/2014/main" id="{EB347A9B-BEAC-AD37-E256-87E3EC28823D}"/>
              </a:ext>
            </a:extLst>
          </p:cNvPr>
          <p:cNvSpPr>
            <a:spLocks noGrp="1"/>
          </p:cNvSpPr>
          <p:nvPr>
            <p:ph type="body" idx="1"/>
          </p:nvPr>
        </p:nvSpPr>
        <p:spPr/>
        <p:txBody>
          <a:bodyPr/>
          <a:lstStyle/>
          <a:p>
            <a:pPr algn="r"/>
            <a:r>
              <a:rPr lang="en-US" altLang="zh-TW" dirty="0"/>
              <a:t>Building</a:t>
            </a:r>
            <a:r>
              <a:rPr lang="zh-TW" altLang="en-US" dirty="0"/>
              <a:t> </a:t>
            </a:r>
            <a:r>
              <a:rPr lang="en-US" altLang="zh-TW" dirty="0"/>
              <a:t>the</a:t>
            </a:r>
            <a:r>
              <a:rPr lang="zh-TW" altLang="en-US" dirty="0"/>
              <a:t> </a:t>
            </a:r>
            <a:r>
              <a:rPr lang="en-US" altLang="zh-TW" dirty="0"/>
              <a:t>digital</a:t>
            </a:r>
            <a:r>
              <a:rPr lang="zh-TW" altLang="en-US" dirty="0"/>
              <a:t> </a:t>
            </a:r>
            <a:r>
              <a:rPr lang="en-US" altLang="zh-TW" dirty="0"/>
              <a:t>future</a:t>
            </a:r>
            <a:endParaRPr lang="zh-TW" altLang="en-US" dirty="0"/>
          </a:p>
        </p:txBody>
      </p:sp>
    </p:spTree>
    <p:extLst>
      <p:ext uri="{BB962C8B-B14F-4D97-AF65-F5344CB8AC3E}">
        <p14:creationId xmlns:p14="http://schemas.microsoft.com/office/powerpoint/2010/main" val="232445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下世代軟體開發</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新一代的開發工具和框架，如AI和自動化，正在改變軟體開發的規範和效率</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應用實例：CI</a:t>
            </a:r>
            <a:r>
              <a:rPr sz="2800" dirty="0">
                <a:latin typeface="微軟正黑體" panose="020B0604030504040204" pitchFamily="34" charset="-120"/>
                <a:ea typeface="微軟正黑體" panose="020B0604030504040204" pitchFamily="34" charset="-120"/>
              </a:rPr>
              <a:t>/</a:t>
            </a:r>
            <a:r>
              <a:rPr sz="2800" dirty="0" err="1">
                <a:latin typeface="微軟正黑體" panose="020B0604030504040204" pitchFamily="34" charset="-120"/>
                <a:ea typeface="微軟正黑體" panose="020B0604030504040204" pitchFamily="34" charset="-120"/>
              </a:rPr>
              <a:t>CD自動化、代碼審查</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86604"/>
            <a:ext cx="7543800" cy="1450757"/>
          </a:xfrm>
        </p:spPr>
        <p:txBody>
          <a:bodyPr/>
          <a:lstStyle/>
          <a:p>
            <a:r>
              <a:rPr lang="zh-TW" altLang="en-US" sz="4800" b="1" dirty="0">
                <a:latin typeface="微軟正黑體" panose="020B0604030504040204" pitchFamily="34" charset="-120"/>
                <a:ea typeface="微軟正黑體" panose="020B0604030504040204" pitchFamily="34" charset="-120"/>
              </a:rPr>
              <a:t>數位信任和網路安全</a:t>
            </a:r>
          </a:p>
        </p:txBody>
      </p:sp>
      <p:sp>
        <p:nvSpPr>
          <p:cNvPr id="3" name="Content Placeholder 2"/>
          <p:cNvSpPr>
            <a:spLocks noGrp="1"/>
          </p:cNvSpPr>
          <p:nvPr>
            <p:ph idx="1"/>
          </p:nvPr>
        </p:nvSpPr>
        <p:spPr/>
        <p:txBody>
          <a:bodyPr>
            <a:normAutofit/>
          </a:bodyPr>
          <a:lstStyle/>
          <a:p>
            <a:pPr marL="0" indent="0">
              <a:buNone/>
            </a:pPr>
            <a:r>
              <a:rPr lang="zh-TW" altLang="en-US" sz="2800" dirty="0">
                <a:latin typeface="微軟正黑體" panose="020B0604030504040204" pitchFamily="34" charset="-120"/>
                <a:ea typeface="微軟正黑體" panose="020B0604030504040204" pitchFamily="34" charset="-120"/>
              </a:rPr>
              <a:t>包括信任架構和數位身份、網路安全和</a:t>
            </a:r>
            <a:r>
              <a:rPr lang="en-US" altLang="zh-TW" sz="2800" dirty="0">
                <a:latin typeface="微軟正黑體" panose="020B0604030504040204" pitchFamily="34" charset="-120"/>
                <a:ea typeface="微軟正黑體" panose="020B0604030504040204" pitchFamily="34" charset="-120"/>
              </a:rPr>
              <a:t>Web3</a:t>
            </a:r>
            <a:r>
              <a:rPr lang="zh-TW" altLang="en-US" sz="2800" dirty="0">
                <a:latin typeface="微軟正黑體" panose="020B0604030504040204" pitchFamily="34" charset="-120"/>
                <a:ea typeface="微軟正黑體" panose="020B0604030504040204" pitchFamily="34" charset="-120"/>
              </a:rPr>
              <a:t>背後的技術</a:t>
            </a:r>
            <a:r>
              <a:rPr sz="2800" dirty="0">
                <a:latin typeface="微軟正黑體" panose="020B0604030504040204" pitchFamily="34" charset="-120"/>
                <a:ea typeface="微軟正黑體" panose="020B0604030504040204" pitchFamily="34" charset="-120"/>
              </a:rPr>
              <a:t>。</a:t>
            </a:r>
          </a:p>
          <a:p>
            <a:pPr marL="0" indent="0">
              <a:buNone/>
            </a:pPr>
            <a:endParaRPr lang="en-US"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應用實例：雙因素認證、數字護照</a:t>
            </a:r>
            <a:r>
              <a:rPr lang="zh-TW" altLang="en-US" sz="2800" dirty="0">
                <a:latin typeface="微軟正黑體" panose="020B0604030504040204" pitchFamily="34" charset="-120"/>
                <a:ea typeface="微軟正黑體" panose="020B0604030504040204" pitchFamily="34" charset="-120"/>
              </a:rPr>
              <a:t>、智慧合約</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E2421-CD57-10A0-D14E-F37CED90C47A}"/>
              </a:ext>
            </a:extLst>
          </p:cNvPr>
          <p:cNvSpPr>
            <a:spLocks noGrp="1"/>
          </p:cNvSpPr>
          <p:nvPr>
            <p:ph type="title"/>
          </p:nvPr>
        </p:nvSpPr>
        <p:spPr/>
        <p:txBody>
          <a:bodyPr>
            <a:normAutofit/>
          </a:bodyPr>
          <a:lstStyle/>
          <a:p>
            <a:r>
              <a:rPr lang="zh-TW" altLang="en-US" sz="4800" b="1" dirty="0">
                <a:latin typeface="微軟正黑體" panose="020B0604030504040204" pitchFamily="34" charset="-120"/>
                <a:ea typeface="微軟正黑體" panose="020B0604030504040204" pitchFamily="34" charset="-120"/>
              </a:rPr>
              <a:t>三、運算與連結前沿</a:t>
            </a:r>
          </a:p>
        </p:txBody>
      </p:sp>
      <p:sp>
        <p:nvSpPr>
          <p:cNvPr id="3" name="文字版面配置區 2">
            <a:extLst>
              <a:ext uri="{FF2B5EF4-FFF2-40B4-BE49-F238E27FC236}">
                <a16:creationId xmlns:a16="http://schemas.microsoft.com/office/drawing/2014/main" id="{03CF9C83-A97B-0F19-D75A-A7F29FED2DC3}"/>
              </a:ext>
            </a:extLst>
          </p:cNvPr>
          <p:cNvSpPr>
            <a:spLocks noGrp="1"/>
          </p:cNvSpPr>
          <p:nvPr>
            <p:ph type="body" idx="1"/>
          </p:nvPr>
        </p:nvSpPr>
        <p:spPr/>
        <p:txBody>
          <a:bodyPr/>
          <a:lstStyle/>
          <a:p>
            <a:pPr algn="r"/>
            <a:r>
              <a:rPr lang="en-US" altLang="zh-TW" dirty="0"/>
              <a:t>Compute and connectivity frontiers</a:t>
            </a:r>
            <a:endParaRPr lang="zh-TW" altLang="en-US" dirty="0"/>
          </a:p>
        </p:txBody>
      </p:sp>
    </p:spTree>
    <p:extLst>
      <p:ext uri="{BB962C8B-B14F-4D97-AF65-F5344CB8AC3E}">
        <p14:creationId xmlns:p14="http://schemas.microsoft.com/office/powerpoint/2010/main" val="308239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先進連接</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a:latin typeface="微軟正黑體" panose="020B0604030504040204" pitchFamily="34" charset="-120"/>
                <a:ea typeface="微軟正黑體" panose="020B0604030504040204" pitchFamily="34" charset="-120"/>
              </a:rPr>
              <a:t>先進的連接技術，如5G和物聯網，正在加速全球的數</a:t>
            </a:r>
            <a:r>
              <a:rPr lang="zh-TW" altLang="en-US" sz="2800" dirty="0">
                <a:latin typeface="微軟正黑體" panose="020B0604030504040204" pitchFamily="34" charset="-120"/>
                <a:ea typeface="微軟正黑體" panose="020B0604030504040204" pitchFamily="34" charset="-120"/>
              </a:rPr>
              <a:t>位</a:t>
            </a:r>
            <a:r>
              <a:rPr sz="2800" dirty="0" err="1">
                <a:latin typeface="微軟正黑體" panose="020B0604030504040204" pitchFamily="34" charset="-120"/>
                <a:ea typeface="微軟正黑體" panose="020B0604030504040204" pitchFamily="34" charset="-120"/>
              </a:rPr>
              <a:t>化進程</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a:latin typeface="微軟正黑體" panose="020B0604030504040204" pitchFamily="34" charset="-120"/>
                <a:ea typeface="微軟正黑體" panose="020B0604030504040204" pitchFamily="34" charset="-120"/>
              </a:rPr>
              <a:t>應用實例：物聯網監控、5G流媒體</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沉浸式實境技術</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沉浸式實境技術，包括虛擬現實和增強現實，提供了一種全新的互動和體驗方式</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應用實例：虛擬遊戲、遠程醫療</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雲端與邊緣運算</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雲端和邊緣運算的結合，為數據存儲和處理提供了更靈活、高效的解決方案</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應用實例：即時數據分析、邊緣AI</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量子技術</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量子技術有潛力顛覆目前的計算模型，並在加密和通信等領域帶來革命性的變化</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應用實例：量子加密、量子模擬</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CDB517-F3EE-0C75-8749-B250F475630A}"/>
              </a:ext>
            </a:extLst>
          </p:cNvPr>
          <p:cNvSpPr>
            <a:spLocks noGrp="1"/>
          </p:cNvSpPr>
          <p:nvPr>
            <p:ph type="title"/>
          </p:nvPr>
        </p:nvSpPr>
        <p:spPr/>
        <p:txBody>
          <a:bodyPr>
            <a:normAutofit/>
          </a:bodyPr>
          <a:lstStyle/>
          <a:p>
            <a:r>
              <a:rPr lang="zh-TW" altLang="en-US" sz="4800" b="1" dirty="0">
                <a:latin typeface="微軟正黑體" panose="020B0604030504040204" pitchFamily="34" charset="-120"/>
                <a:ea typeface="微軟正黑體" panose="020B0604030504040204" pitchFamily="34" charset="-120"/>
              </a:rPr>
              <a:t>四、尖端工程</a:t>
            </a:r>
          </a:p>
        </p:txBody>
      </p:sp>
      <p:sp>
        <p:nvSpPr>
          <p:cNvPr id="3" name="文字版面配置區 2">
            <a:extLst>
              <a:ext uri="{FF2B5EF4-FFF2-40B4-BE49-F238E27FC236}">
                <a16:creationId xmlns:a16="http://schemas.microsoft.com/office/drawing/2014/main" id="{CE69DCF9-1A6C-E08D-F03D-8AA3FA38769C}"/>
              </a:ext>
            </a:extLst>
          </p:cNvPr>
          <p:cNvSpPr>
            <a:spLocks noGrp="1"/>
          </p:cNvSpPr>
          <p:nvPr>
            <p:ph type="body" idx="1"/>
          </p:nvPr>
        </p:nvSpPr>
        <p:spPr/>
        <p:txBody>
          <a:bodyPr/>
          <a:lstStyle/>
          <a:p>
            <a:pPr algn="r"/>
            <a:r>
              <a:rPr lang="en-US" altLang="zh-TW" dirty="0"/>
              <a:t>Cutting-edge engineering</a:t>
            </a:r>
            <a:endParaRPr lang="zh-TW" altLang="en-US" dirty="0"/>
          </a:p>
        </p:txBody>
      </p:sp>
    </p:spTree>
    <p:extLst>
      <p:ext uri="{BB962C8B-B14F-4D97-AF65-F5344CB8AC3E}">
        <p14:creationId xmlns:p14="http://schemas.microsoft.com/office/powerpoint/2010/main" val="201621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科技趨勢概覽</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r>
              <a:rPr lang="zh-TW" altLang="en-US" sz="2800" b="1" dirty="0">
                <a:latin typeface="微軟正黑體" panose="020B0604030504040204" pitchFamily="34" charset="-120"/>
                <a:ea typeface="微軟正黑體" panose="020B0604030504040204" pitchFamily="34" charset="-120"/>
              </a:rPr>
              <a:t>一、人工智慧革命</a:t>
            </a:r>
            <a:r>
              <a:rPr lang="en-US" altLang="zh-TW" sz="2800" b="1" dirty="0">
                <a:latin typeface="微軟正黑體" panose="020B0604030504040204" pitchFamily="34" charset="-120"/>
                <a:ea typeface="微軟正黑體" panose="020B0604030504040204" pitchFamily="34" charset="-120"/>
              </a:rPr>
              <a:t>(The AI revolution)</a:t>
            </a:r>
          </a:p>
          <a:p>
            <a:pPr>
              <a:buFont typeface="Wingdings" panose="05000000000000000000" pitchFamily="2" charset="2"/>
              <a:buChar char="l"/>
            </a:pPr>
            <a:r>
              <a:rPr lang="zh-TW" altLang="en-US" sz="2800" dirty="0">
                <a:latin typeface="微軟正黑體" panose="020B0604030504040204" pitchFamily="34" charset="-120"/>
                <a:ea typeface="微軟正黑體" panose="020B0604030504040204" pitchFamily="34" charset="-120"/>
              </a:rPr>
              <a:t> 生成式人工智慧</a:t>
            </a:r>
            <a:endParaRPr lang="en-US"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人工智慧應用</a:t>
            </a:r>
            <a:endParaRPr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機器學習產業化</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zh-TW" altLang="en-US" b="1" dirty="0">
                <a:latin typeface="微軟正黑體" panose="020B0604030504040204" pitchFamily="34" charset="-120"/>
                <a:ea typeface="微軟正黑體" panose="020B0604030504040204" pitchFamily="34" charset="-120"/>
              </a:rPr>
              <a:t>機器人技術</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lang="zh-TW" altLang="en-US" sz="2800" dirty="0">
                <a:latin typeface="微軟正黑體" panose="020B0604030504040204" pitchFamily="34" charset="-120"/>
                <a:ea typeface="微軟正黑體" panose="020B0604030504040204" pitchFamily="34" charset="-120"/>
              </a:rPr>
              <a:t>涵蓋機器人從處理固定用途和預先編程任務到能夠有越來越高的自主性和靈活性。</a:t>
            </a:r>
            <a:endParaRPr sz="2800" dirty="0">
              <a:latin typeface="微軟正黑體" panose="020B0604030504040204" pitchFamily="34" charset="-120"/>
              <a:ea typeface="微軟正黑體" panose="020B0604030504040204" pitchFamily="34" charset="-120"/>
            </a:endParaRPr>
          </a:p>
          <a:p>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移動技術</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從自動駕駛車輛到無人機，移動技術正在改變我們對於交通和物流的傳統認知</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應用實例：無人配送、智能交通</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生物工程技術</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生物工程在醫療、農業和環境保護等領域展示了巨大的應用潛力和價值</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應用實例：基因編輯、智能藥物</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太空技術</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商業太空探索和太空旅行成為新一代科技創新和投資的熱點</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應用實例：太空旅行、太空採礦</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78940D-A381-3F5C-405F-CAC07BAB811D}"/>
              </a:ext>
            </a:extLst>
          </p:cNvPr>
          <p:cNvSpPr>
            <a:spLocks noGrp="1"/>
          </p:cNvSpPr>
          <p:nvPr>
            <p:ph type="title"/>
          </p:nvPr>
        </p:nvSpPr>
        <p:spPr/>
        <p:txBody>
          <a:bodyPr>
            <a:normAutofit/>
          </a:bodyPr>
          <a:lstStyle/>
          <a:p>
            <a:r>
              <a:rPr lang="zh-TW" altLang="en-US" sz="4800" b="1" dirty="0">
                <a:latin typeface="微軟正黑體" panose="020B0604030504040204" pitchFamily="34" charset="-120"/>
                <a:ea typeface="微軟正黑體" panose="020B0604030504040204" pitchFamily="34" charset="-120"/>
              </a:rPr>
              <a:t>五、永續世界</a:t>
            </a:r>
          </a:p>
        </p:txBody>
      </p:sp>
      <p:sp>
        <p:nvSpPr>
          <p:cNvPr id="3" name="文字版面配置區 2">
            <a:extLst>
              <a:ext uri="{FF2B5EF4-FFF2-40B4-BE49-F238E27FC236}">
                <a16:creationId xmlns:a16="http://schemas.microsoft.com/office/drawing/2014/main" id="{EA8C7C0E-0344-DF4A-648A-2E44F7A94ECB}"/>
              </a:ext>
            </a:extLst>
          </p:cNvPr>
          <p:cNvSpPr>
            <a:spLocks noGrp="1"/>
          </p:cNvSpPr>
          <p:nvPr>
            <p:ph type="body" idx="1"/>
          </p:nvPr>
        </p:nvSpPr>
        <p:spPr/>
        <p:txBody>
          <a:bodyPr/>
          <a:lstStyle/>
          <a:p>
            <a:pPr algn="r"/>
            <a:r>
              <a:rPr lang="en-US" altLang="zh-TW" dirty="0"/>
              <a:t>A sustainable world</a:t>
            </a:r>
            <a:endParaRPr lang="zh-TW" altLang="en-US" dirty="0"/>
          </a:p>
        </p:txBody>
      </p:sp>
    </p:spTree>
    <p:extLst>
      <p:ext uri="{BB962C8B-B14F-4D97-AF65-F5344CB8AC3E}">
        <p14:creationId xmlns:p14="http://schemas.microsoft.com/office/powerpoint/2010/main" val="2587395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電氣化與再生能源</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隨著電氣車和再生能源的普及，我們正在逐步走向一個更可持續的未來</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應用實例：電動車充電網絡、太陽能儲存</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氣候科技</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氣候科技不僅能夠幫助我們應對氣候變化，也是未來可持續發展的關鍵因素</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應用實例：碳捕獲、氣候模型</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科技趨勢概覽</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a:xfrm>
            <a:off x="822959" y="1845734"/>
            <a:ext cx="7661165" cy="4023360"/>
          </a:xfrm>
        </p:spPr>
        <p:txBody>
          <a:bodyPr>
            <a:normAutofit/>
          </a:bodyPr>
          <a:lstStyle/>
          <a:p>
            <a:r>
              <a:rPr lang="zh-TW" altLang="en-US" sz="2800" b="1" dirty="0">
                <a:latin typeface="微軟正黑體" panose="020B0604030504040204" pitchFamily="34" charset="-120"/>
                <a:ea typeface="微軟正黑體" panose="020B0604030504040204" pitchFamily="34" charset="-120"/>
              </a:rPr>
              <a:t>二、建構數位未來</a:t>
            </a:r>
            <a:r>
              <a:rPr lang="en-US" altLang="zh-TW" sz="2800" b="1" dirty="0">
                <a:latin typeface="微軟正黑體" panose="020B0604030504040204" pitchFamily="34" charset="-120"/>
                <a:ea typeface="微軟正黑體" panose="020B0604030504040204" pitchFamily="34" charset="-120"/>
              </a:rPr>
              <a:t>(Building the digital future)</a:t>
            </a: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下世代軟體開發</a:t>
            </a:r>
            <a:endParaRPr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800" dirty="0">
                <a:latin typeface="微軟正黑體" panose="020B0604030504040204" pitchFamily="34" charset="-120"/>
                <a:ea typeface="微軟正黑體" panose="020B0604030504040204" pitchFamily="34" charset="-120"/>
              </a:rPr>
              <a:t> 數位信任和網路安全</a:t>
            </a:r>
            <a:endParaRPr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7520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科技趨勢概覽</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r>
              <a:rPr lang="zh-TW" altLang="en-US" sz="2800" b="1" dirty="0">
                <a:latin typeface="微軟正黑體" panose="020B0604030504040204" pitchFamily="34" charset="-120"/>
                <a:ea typeface="微軟正黑體" panose="020B0604030504040204" pitchFamily="34" charset="-120"/>
              </a:rPr>
              <a:t>三、運算與連結前沿</a:t>
            </a:r>
            <a:r>
              <a:rPr lang="en-US" altLang="zh-TW" sz="2800" b="1" dirty="0">
                <a:latin typeface="微軟正黑體" panose="020B0604030504040204" pitchFamily="34" charset="-120"/>
                <a:ea typeface="微軟正黑體" panose="020B0604030504040204" pitchFamily="34" charset="-120"/>
              </a:rPr>
              <a:t>(Compute and  connectivity frontiers)</a:t>
            </a:r>
            <a:endParaRPr lang="en-US" sz="2800" b="1"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先進連接</a:t>
            </a:r>
            <a:endParaRPr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沉浸式實境技術</a:t>
            </a:r>
            <a:endParaRPr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雲端與邊緣運算</a:t>
            </a:r>
            <a:endParaRPr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量子技術</a:t>
            </a:r>
            <a:endParaRPr lang="en-US"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科技趨勢概覽</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lang="zh-TW" altLang="en-US" sz="2800" b="1" dirty="0">
                <a:latin typeface="微軟正黑體" panose="020B0604030504040204" pitchFamily="34" charset="-120"/>
                <a:ea typeface="微軟正黑體" panose="020B0604030504040204" pitchFamily="34" charset="-120"/>
              </a:rPr>
              <a:t>四、尖端工程</a:t>
            </a:r>
            <a:r>
              <a:rPr lang="en-US" altLang="zh-TW" sz="2800" b="1" dirty="0">
                <a:latin typeface="微軟正黑體" panose="020B0604030504040204" pitchFamily="34" charset="-120"/>
                <a:ea typeface="微軟正黑體" panose="020B0604030504040204" pitchFamily="34" charset="-120"/>
              </a:rPr>
              <a:t>(Cutting-edge engineering)</a:t>
            </a:r>
          </a:p>
          <a:p>
            <a:pPr>
              <a:buFont typeface="Wingdings" panose="05000000000000000000" pitchFamily="2" charset="2"/>
              <a:buChar char="l"/>
            </a:pPr>
            <a:r>
              <a:rPr lang="zh-TW" altLang="en-US" sz="2800" dirty="0">
                <a:latin typeface="微軟正黑體" panose="020B0604030504040204" pitchFamily="34" charset="-120"/>
                <a:ea typeface="微軟正黑體" panose="020B0604030504040204" pitchFamily="34" charset="-120"/>
              </a:rPr>
              <a:t> 機器人技術</a:t>
            </a:r>
            <a:endParaRPr lang="en-US"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移動技術</a:t>
            </a:r>
            <a:endParaRPr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生物工程技術</a:t>
            </a:r>
            <a:endParaRPr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太空技術</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科技趨勢概覽</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lang="zh-TW" altLang="en-US" sz="2800" b="1" dirty="0">
                <a:latin typeface="微軟正黑體" panose="020B0604030504040204" pitchFamily="34" charset="-120"/>
                <a:ea typeface="微軟正黑體" panose="020B0604030504040204" pitchFamily="34" charset="-120"/>
              </a:rPr>
              <a:t>五、永續世界 </a:t>
            </a:r>
            <a:r>
              <a:rPr lang="en-US" altLang="zh-TW" sz="2800" b="1" dirty="0">
                <a:latin typeface="微軟正黑體" panose="020B0604030504040204" pitchFamily="34" charset="-120"/>
                <a:ea typeface="微軟正黑體" panose="020B0604030504040204" pitchFamily="34" charset="-120"/>
              </a:rPr>
              <a:t>(A sustainable world)</a:t>
            </a: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電氣化與再生能源</a:t>
            </a:r>
            <a:endParaRPr sz="2800"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en-US" sz="2800" dirty="0">
                <a:latin typeface="微軟正黑體" panose="020B0604030504040204" pitchFamily="34" charset="-120"/>
                <a:ea typeface="微軟正黑體" panose="020B0604030504040204" pitchFamily="34" charset="-120"/>
              </a:rPr>
              <a:t> </a:t>
            </a:r>
            <a:r>
              <a:rPr sz="2800" dirty="0" err="1">
                <a:latin typeface="微軟正黑體" panose="020B0604030504040204" pitchFamily="34" charset="-120"/>
                <a:ea typeface="微軟正黑體" panose="020B0604030504040204" pitchFamily="34" charset="-120"/>
              </a:rPr>
              <a:t>氣候科技</a:t>
            </a:r>
            <a:endParaRPr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726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755FD8-1381-9D56-ECBB-77154902D1B3}"/>
              </a:ext>
            </a:extLst>
          </p:cNvPr>
          <p:cNvSpPr>
            <a:spLocks noGrp="1"/>
          </p:cNvSpPr>
          <p:nvPr>
            <p:ph type="title"/>
          </p:nvPr>
        </p:nvSpPr>
        <p:spPr/>
        <p:txBody>
          <a:bodyPr>
            <a:normAutofit/>
          </a:bodyPr>
          <a:lstStyle/>
          <a:p>
            <a:r>
              <a:rPr lang="zh-TW" altLang="en-US" sz="4800" b="1" dirty="0">
                <a:latin typeface="微軟正黑體" panose="020B0604030504040204" pitchFamily="34" charset="-120"/>
                <a:ea typeface="微軟正黑體" panose="020B0604030504040204" pitchFamily="34" charset="-120"/>
              </a:rPr>
              <a:t>一、人工智慧革命</a:t>
            </a:r>
          </a:p>
        </p:txBody>
      </p:sp>
      <p:sp>
        <p:nvSpPr>
          <p:cNvPr id="3" name="文字版面配置區 2">
            <a:extLst>
              <a:ext uri="{FF2B5EF4-FFF2-40B4-BE49-F238E27FC236}">
                <a16:creationId xmlns:a16="http://schemas.microsoft.com/office/drawing/2014/main" id="{3C98EEB6-E68D-F60C-F3B2-5F31695168FE}"/>
              </a:ext>
            </a:extLst>
          </p:cNvPr>
          <p:cNvSpPr>
            <a:spLocks noGrp="1"/>
          </p:cNvSpPr>
          <p:nvPr>
            <p:ph type="body" idx="1"/>
          </p:nvPr>
        </p:nvSpPr>
        <p:spPr/>
        <p:txBody>
          <a:bodyPr/>
          <a:lstStyle/>
          <a:p>
            <a:pPr algn="r"/>
            <a:r>
              <a:rPr lang="en-US" altLang="zh-TW" dirty="0"/>
              <a:t>The AI REVOLUTION</a:t>
            </a:r>
            <a:endParaRPr lang="zh-TW" altLang="en-US" dirty="0"/>
          </a:p>
        </p:txBody>
      </p:sp>
    </p:spTree>
    <p:extLst>
      <p:ext uri="{BB962C8B-B14F-4D97-AF65-F5344CB8AC3E}">
        <p14:creationId xmlns:p14="http://schemas.microsoft.com/office/powerpoint/2010/main" val="184577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生成式</a:t>
            </a:r>
            <a:r>
              <a:rPr lang="zh-TW" altLang="en-US" b="1" dirty="0">
                <a:latin typeface="微軟正黑體" panose="020B0604030504040204" pitchFamily="34" charset="-120"/>
                <a:ea typeface="微軟正黑體" panose="020B0604030504040204" pitchFamily="34" charset="-120"/>
              </a:rPr>
              <a:t>人工智慧</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生成式AI能夠創造出新的數據和內容，包括但不限於文本、音樂、圖像和影片</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應用實例：自動文章生成、圖像合成</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latin typeface="微軟正黑體" panose="020B0604030504040204" pitchFamily="34" charset="-120"/>
                <a:ea typeface="微軟正黑體" panose="020B0604030504040204" pitchFamily="34" charset="-120"/>
              </a:rPr>
              <a:t>人工智慧應用</a:t>
            </a:r>
            <a:endParaRPr b="1" dirty="0">
              <a:latin typeface="微軟正黑體" panose="020B0604030504040204" pitchFamily="34" charset="-120"/>
              <a:ea typeface="微軟正黑體" panose="020B0604030504040204" pitchFamily="34" charset="-120"/>
            </a:endParaRPr>
          </a:p>
        </p:txBody>
      </p:sp>
      <p:sp>
        <p:nvSpPr>
          <p:cNvPr id="3" name="Content Placeholder 2"/>
          <p:cNvSpPr>
            <a:spLocks noGrp="1"/>
          </p:cNvSpPr>
          <p:nvPr>
            <p:ph idx="1"/>
          </p:nvPr>
        </p:nvSpPr>
        <p:spPr/>
        <p:txBody>
          <a:bodyPr>
            <a:normAutofit/>
          </a:bodyPr>
          <a:lstStyle/>
          <a:p>
            <a:pPr marL="0" indent="0">
              <a:buNone/>
            </a:pPr>
            <a:r>
              <a:rPr sz="2800" dirty="0" err="1">
                <a:latin typeface="微軟正黑體" panose="020B0604030504040204" pitchFamily="34" charset="-120"/>
                <a:ea typeface="微軟正黑體" panose="020B0604030504040204" pitchFamily="34" charset="-120"/>
              </a:rPr>
              <a:t>人工智慧不僅改變了我們日常生活的方方面面，也正在推動各行各業的創新和轉型</a:t>
            </a:r>
            <a:r>
              <a:rPr sz="2800" dirty="0">
                <a:latin typeface="微軟正黑體" panose="020B0604030504040204" pitchFamily="34" charset="-120"/>
                <a:ea typeface="微軟正黑體" panose="020B0604030504040204" pitchFamily="34" charset="-120"/>
              </a:rPr>
              <a:t>。</a:t>
            </a:r>
          </a:p>
          <a:p>
            <a:endParaRPr sz="2800" dirty="0">
              <a:latin typeface="微軟正黑體" panose="020B0604030504040204" pitchFamily="34" charset="-120"/>
              <a:ea typeface="微軟正黑體" panose="020B0604030504040204" pitchFamily="34" charset="-120"/>
            </a:endParaRPr>
          </a:p>
          <a:p>
            <a:pPr marL="0" indent="0">
              <a:buNone/>
            </a:pPr>
            <a:r>
              <a:rPr sz="2800" dirty="0" err="1">
                <a:latin typeface="微軟正黑體" panose="020B0604030504040204" pitchFamily="34" charset="-120"/>
                <a:ea typeface="微軟正黑體" panose="020B0604030504040204" pitchFamily="34" charset="-120"/>
              </a:rPr>
              <a:t>應用實例：智能語音助手、自動翻譯</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TotalTime>
  <Words>345</Words>
  <Application>Microsoft Office PowerPoint</Application>
  <PresentationFormat>如螢幕大小 (4:3)</PresentationFormat>
  <Paragraphs>94</Paragraphs>
  <Slides>26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微軟正黑體</vt:lpstr>
      <vt:lpstr>Calibri</vt:lpstr>
      <vt:lpstr>Calibri Light</vt:lpstr>
      <vt:lpstr>Wingdings</vt:lpstr>
      <vt:lpstr>回顧</vt:lpstr>
      <vt:lpstr>麥肯鍚2024年的科技趨勢與展望</vt:lpstr>
      <vt:lpstr>科技趨勢概覽</vt:lpstr>
      <vt:lpstr>科技趨勢概覽</vt:lpstr>
      <vt:lpstr>科技趨勢概覽</vt:lpstr>
      <vt:lpstr>科技趨勢概覽</vt:lpstr>
      <vt:lpstr>科技趨勢概覽</vt:lpstr>
      <vt:lpstr>一、人工智慧革命</vt:lpstr>
      <vt:lpstr>生成式人工智慧</vt:lpstr>
      <vt:lpstr>人工智慧應用</vt:lpstr>
      <vt:lpstr>機器學習產業化</vt:lpstr>
      <vt:lpstr>二、建構數位未來</vt:lpstr>
      <vt:lpstr>下世代軟體開發</vt:lpstr>
      <vt:lpstr>數位信任和網路安全</vt:lpstr>
      <vt:lpstr>三、運算與連結前沿</vt:lpstr>
      <vt:lpstr>先進連接</vt:lpstr>
      <vt:lpstr>沉浸式實境技術</vt:lpstr>
      <vt:lpstr>雲端與邊緣運算</vt:lpstr>
      <vt:lpstr>量子技術</vt:lpstr>
      <vt:lpstr>四、尖端工程</vt:lpstr>
      <vt:lpstr>機器人技術</vt:lpstr>
      <vt:lpstr>移動技術</vt:lpstr>
      <vt:lpstr>生物工程技術</vt:lpstr>
      <vt:lpstr>太空技術</vt:lpstr>
      <vt:lpstr>五、永續世界</vt:lpstr>
      <vt:lpstr>電氣化與再生能源</vt:lpstr>
      <vt:lpstr>氣候科技</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麥肯鍚2023年的科技趨勢與展望</dc:title>
  <dc:subject/>
  <dc:creator/>
  <cp:keywords/>
  <dc:description>generated using python-pptx</dc:description>
  <cp:lastModifiedBy>Mack Liu</cp:lastModifiedBy>
  <cp:revision>23</cp:revision>
  <dcterms:created xsi:type="dcterms:W3CDTF">2013-01-27T09:14:16Z</dcterms:created>
  <dcterms:modified xsi:type="dcterms:W3CDTF">2024-09-26T16:39:37Z</dcterms:modified>
  <cp:category/>
</cp:coreProperties>
</file>