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0" r:id="rId6"/>
    <p:sldId id="261" r:id="rId7"/>
    <p:sldId id="262" r:id="rId8"/>
    <p:sldId id="263" r:id="rId9"/>
    <p:sldId id="267" r:id="rId10"/>
    <p:sldId id="265"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070" autoAdjust="0"/>
  </p:normalViewPr>
  <p:slideViewPr>
    <p:cSldViewPr snapToGrid="0">
      <p:cViewPr>
        <p:scale>
          <a:sx n="76" d="100"/>
          <a:sy n="76"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25169-E3C2-4519-B063-3DDDFEE1B105}"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2DB5D-15B5-4B43-9CC8-6B5D098EC664}" type="slidenum">
              <a:rPr lang="en-US" smtClean="0"/>
              <a:t>‹#›</a:t>
            </a:fld>
            <a:endParaRPr lang="en-US"/>
          </a:p>
        </p:txBody>
      </p:sp>
    </p:spTree>
    <p:extLst>
      <p:ext uri="{BB962C8B-B14F-4D97-AF65-F5344CB8AC3E}">
        <p14:creationId xmlns:p14="http://schemas.microsoft.com/office/powerpoint/2010/main" val="419334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2DB5D-15B5-4B43-9CC8-6B5D098EC664}" type="slidenum">
              <a:rPr lang="en-US" smtClean="0"/>
              <a:t>6</a:t>
            </a:fld>
            <a:endParaRPr lang="en-US"/>
          </a:p>
        </p:txBody>
      </p:sp>
    </p:spTree>
    <p:extLst>
      <p:ext uri="{BB962C8B-B14F-4D97-AF65-F5344CB8AC3E}">
        <p14:creationId xmlns:p14="http://schemas.microsoft.com/office/powerpoint/2010/main" val="136961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C3C3B"/>
                </a:solidFill>
              </a:rPr>
              <a:t>that collected profile information from 270,000 Facebook users and tens of millions of their friends using a personality test app called “</a:t>
            </a:r>
            <a:r>
              <a:rPr lang="en-US" sz="1200" dirty="0" err="1">
                <a:solidFill>
                  <a:srgbClr val="3C3C3B"/>
                </a:solidFill>
              </a:rPr>
              <a:t>thisisyourdigitallife</a:t>
            </a:r>
            <a:r>
              <a:rPr lang="en-US" sz="1200" dirty="0">
                <a:solidFill>
                  <a:srgbClr val="3C3C3B"/>
                </a:solidFill>
              </a:rPr>
              <a:t>.”</a:t>
            </a:r>
            <a:endParaRPr lang="en-US" dirty="0"/>
          </a:p>
        </p:txBody>
      </p:sp>
      <p:sp>
        <p:nvSpPr>
          <p:cNvPr id="4" name="Slide Number Placeholder 3"/>
          <p:cNvSpPr>
            <a:spLocks noGrp="1"/>
          </p:cNvSpPr>
          <p:nvPr>
            <p:ph type="sldNum" sz="quarter" idx="5"/>
          </p:nvPr>
        </p:nvSpPr>
        <p:spPr/>
        <p:txBody>
          <a:bodyPr/>
          <a:lstStyle/>
          <a:p>
            <a:fld id="{69A2DB5D-15B5-4B43-9CC8-6B5D098EC664}" type="slidenum">
              <a:rPr lang="en-US" smtClean="0"/>
              <a:t>8</a:t>
            </a:fld>
            <a:endParaRPr lang="en-US"/>
          </a:p>
        </p:txBody>
      </p:sp>
    </p:spTree>
    <p:extLst>
      <p:ext uri="{BB962C8B-B14F-4D97-AF65-F5344CB8AC3E}">
        <p14:creationId xmlns:p14="http://schemas.microsoft.com/office/powerpoint/2010/main" val="202357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ibre Baskerville" panose="02000000000000000000" pitchFamily="2" charset="0"/>
              </a:rPr>
              <a:t>For instance, the similar Kosinski-Stillwell-Graepel SVD model was 85 percent accurate in guessing party affiliation, even without using any profile information other than likes. Kogan’s model had similar or better accuracy. Adding even a small amount of information about friends or users’ demographics would likely boost this accuracy above 90 percent. Guesses about gender, race, sexual orientation and other characteristics would probably be more than 90 percent accurate too.</a:t>
            </a:r>
            <a:endParaRPr lang="en-US" dirty="0"/>
          </a:p>
        </p:txBody>
      </p:sp>
      <p:sp>
        <p:nvSpPr>
          <p:cNvPr id="4" name="Slide Number Placeholder 3"/>
          <p:cNvSpPr>
            <a:spLocks noGrp="1"/>
          </p:cNvSpPr>
          <p:nvPr>
            <p:ph type="sldNum" sz="quarter" idx="5"/>
          </p:nvPr>
        </p:nvSpPr>
        <p:spPr/>
        <p:txBody>
          <a:bodyPr/>
          <a:lstStyle/>
          <a:p>
            <a:fld id="{69A2DB5D-15B5-4B43-9CC8-6B5D098EC664}" type="slidenum">
              <a:rPr lang="en-US" smtClean="0"/>
              <a:t>9</a:t>
            </a:fld>
            <a:endParaRPr lang="en-US"/>
          </a:p>
        </p:txBody>
      </p:sp>
    </p:spTree>
    <p:extLst>
      <p:ext uri="{BB962C8B-B14F-4D97-AF65-F5344CB8AC3E}">
        <p14:creationId xmlns:p14="http://schemas.microsoft.com/office/powerpoint/2010/main" val="280330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603F-0C8B-C40C-9D72-7891252639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B5B1EA-1B26-3F97-2829-2EC07C48D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86EDA-D47D-0056-E65B-DB18853B5645}"/>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5" name="Footer Placeholder 4">
            <a:extLst>
              <a:ext uri="{FF2B5EF4-FFF2-40B4-BE49-F238E27FC236}">
                <a16:creationId xmlns:a16="http://schemas.microsoft.com/office/drawing/2014/main" id="{41D56458-867F-B85C-51E1-ACE57B968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8A1D5-A98F-BD58-82AD-44A149F60946}"/>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74061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76B6-9124-B135-112D-88139E3812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C4161A-5E1E-0164-75F1-47F1DD0698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A4EB3-C806-B702-9258-3752148395C2}"/>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5" name="Footer Placeholder 4">
            <a:extLst>
              <a:ext uri="{FF2B5EF4-FFF2-40B4-BE49-F238E27FC236}">
                <a16:creationId xmlns:a16="http://schemas.microsoft.com/office/drawing/2014/main" id="{E2E1811D-0A0F-4CE1-0775-EACD3660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CF83E-3B60-AEAE-7B20-3103612A6293}"/>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19643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02817-A659-EF3D-4362-A403A5315B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21F8C-5001-C9A4-5CF3-37F5C8014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2B062-D6A0-91E8-E909-2D0CBCC9C718}"/>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5" name="Footer Placeholder 4">
            <a:extLst>
              <a:ext uri="{FF2B5EF4-FFF2-40B4-BE49-F238E27FC236}">
                <a16:creationId xmlns:a16="http://schemas.microsoft.com/office/drawing/2014/main" id="{18360265-513D-FEB3-FD5A-3FD858944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7FB2A-957D-0B7B-D87D-2382968A1407}"/>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372250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5512-7852-E96C-23A8-28FA38BF9D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D7F9-3F35-1DB5-866C-1C46ADF858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55AB6-BD70-16E0-C3AF-96E8C66F3CDB}"/>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5" name="Footer Placeholder 4">
            <a:extLst>
              <a:ext uri="{FF2B5EF4-FFF2-40B4-BE49-F238E27FC236}">
                <a16:creationId xmlns:a16="http://schemas.microsoft.com/office/drawing/2014/main" id="{BD1770AB-DF4C-7D0D-B739-DF1DB4269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BA771-439B-2F77-26E0-13677993F61B}"/>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428479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8C7A-08AB-D215-CDD6-30F54EAB0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D468D-4C38-53DE-270E-DCC3801CC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B81335-7A52-494B-0191-43FD95B47C5C}"/>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5" name="Footer Placeholder 4">
            <a:extLst>
              <a:ext uri="{FF2B5EF4-FFF2-40B4-BE49-F238E27FC236}">
                <a16:creationId xmlns:a16="http://schemas.microsoft.com/office/drawing/2014/main" id="{47AC96F0-AA5A-ADF3-D274-31D143577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88E5C-145C-EBC8-DD83-910CCFF7C701}"/>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65998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C826-3CED-1572-2D2D-B965C1968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0DFDE8-0076-5436-4F27-4718C4055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73DAB-E2E5-A07B-672A-592BD7020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8B76B-E68D-1834-6213-C4CF5E1EBEC6}"/>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6" name="Footer Placeholder 5">
            <a:extLst>
              <a:ext uri="{FF2B5EF4-FFF2-40B4-BE49-F238E27FC236}">
                <a16:creationId xmlns:a16="http://schemas.microsoft.com/office/drawing/2014/main" id="{96A89122-F9AD-348F-23FA-53D31053A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68584-CBB1-17F8-E898-E9A6E6C121A8}"/>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208069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7F28-BDFD-B6A7-8B06-113D0A1B3E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372B1B-338B-108E-511A-29BABF779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6D460-F8C6-A6B2-2A4B-CA518A8D9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38FEF5-A0C9-7689-42AB-8051ACB44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03F903-B244-2D86-C8E3-C1AA4857E1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17065F-08F1-BF6A-7B7A-5090DD6EEE1F}"/>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8" name="Footer Placeholder 7">
            <a:extLst>
              <a:ext uri="{FF2B5EF4-FFF2-40B4-BE49-F238E27FC236}">
                <a16:creationId xmlns:a16="http://schemas.microsoft.com/office/drawing/2014/main" id="{838DDF59-BEB9-A685-1393-117428870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33BA3B-9543-9F6C-EB49-E07B0ED442C6}"/>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251159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7B3A-0AF8-C831-1B7D-8FB8A6249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710B8-DB7B-430D-32E4-CF3FA0C6614E}"/>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4" name="Footer Placeholder 3">
            <a:extLst>
              <a:ext uri="{FF2B5EF4-FFF2-40B4-BE49-F238E27FC236}">
                <a16:creationId xmlns:a16="http://schemas.microsoft.com/office/drawing/2014/main" id="{4439AA1F-980A-D5D7-3634-F69F05A61C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46A847-444F-CE8B-BA06-CACAF5FF207A}"/>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378843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2FFB9-B3C6-72B0-70F3-1A160855E21D}"/>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3" name="Footer Placeholder 2">
            <a:extLst>
              <a:ext uri="{FF2B5EF4-FFF2-40B4-BE49-F238E27FC236}">
                <a16:creationId xmlns:a16="http://schemas.microsoft.com/office/drawing/2014/main" id="{7D94A05B-1E35-5C58-1470-F3D4DEF29E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988CD0-F174-BF46-A4F2-248F0F256210}"/>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215401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C7E0-BA84-8820-2DE3-D70869014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D280A8-C976-1010-70F4-ECF26DD21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E4C68A-949F-F95C-E5F3-1309E8F72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12B18-9ABD-BDC8-673B-C7D3ED3D9760}"/>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6" name="Footer Placeholder 5">
            <a:extLst>
              <a:ext uri="{FF2B5EF4-FFF2-40B4-BE49-F238E27FC236}">
                <a16:creationId xmlns:a16="http://schemas.microsoft.com/office/drawing/2014/main" id="{BA9C71DD-737A-9541-3072-97796DF57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3FDAE-CB53-070A-1AD4-0EAE660BF722}"/>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134984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A515-4D19-08FC-6970-2899A8EDF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D35AE-8CE4-D1A2-4831-0A4CE1769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73E0D9-D7B9-FB30-E893-E8B33E731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5AC81-682E-F703-C57A-8CF3BBEBB029}"/>
              </a:ext>
            </a:extLst>
          </p:cNvPr>
          <p:cNvSpPr>
            <a:spLocks noGrp="1"/>
          </p:cNvSpPr>
          <p:nvPr>
            <p:ph type="dt" sz="half" idx="10"/>
          </p:nvPr>
        </p:nvSpPr>
        <p:spPr/>
        <p:txBody>
          <a:bodyPr/>
          <a:lstStyle/>
          <a:p>
            <a:fld id="{9FCA6C38-B24C-41BF-8201-4ECB82C424A0}" type="datetimeFigureOut">
              <a:rPr lang="en-US" smtClean="0"/>
              <a:t>5/16/2022</a:t>
            </a:fld>
            <a:endParaRPr lang="en-US"/>
          </a:p>
        </p:txBody>
      </p:sp>
      <p:sp>
        <p:nvSpPr>
          <p:cNvPr id="6" name="Footer Placeholder 5">
            <a:extLst>
              <a:ext uri="{FF2B5EF4-FFF2-40B4-BE49-F238E27FC236}">
                <a16:creationId xmlns:a16="http://schemas.microsoft.com/office/drawing/2014/main" id="{5967013D-67B8-6B01-2F69-EF0BAD172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AF075-3DCF-808E-834F-AC5BE849D944}"/>
              </a:ext>
            </a:extLst>
          </p:cNvPr>
          <p:cNvSpPr>
            <a:spLocks noGrp="1"/>
          </p:cNvSpPr>
          <p:nvPr>
            <p:ph type="sldNum" sz="quarter" idx="12"/>
          </p:nvPr>
        </p:nvSpPr>
        <p:spPr/>
        <p:txBody>
          <a:bodyPr/>
          <a:lstStyle/>
          <a:p>
            <a:fld id="{C631711C-F22E-4BA7-BB9F-2B0FB4282142}" type="slidenum">
              <a:rPr lang="en-US" smtClean="0"/>
              <a:t>‹#›</a:t>
            </a:fld>
            <a:endParaRPr lang="en-US"/>
          </a:p>
        </p:txBody>
      </p:sp>
    </p:spTree>
    <p:extLst>
      <p:ext uri="{BB962C8B-B14F-4D97-AF65-F5344CB8AC3E}">
        <p14:creationId xmlns:p14="http://schemas.microsoft.com/office/powerpoint/2010/main" val="285493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CB297-B34F-79B9-90B7-D73ECBE79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C9CA43-E204-C860-77C3-5D28A32B3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F49FC-7F1E-E958-0121-03B9CE833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A6C38-B24C-41BF-8201-4ECB82C424A0}" type="datetimeFigureOut">
              <a:rPr lang="en-US" smtClean="0"/>
              <a:t>5/16/2022</a:t>
            </a:fld>
            <a:endParaRPr lang="en-US"/>
          </a:p>
        </p:txBody>
      </p:sp>
      <p:sp>
        <p:nvSpPr>
          <p:cNvPr id="5" name="Footer Placeholder 4">
            <a:extLst>
              <a:ext uri="{FF2B5EF4-FFF2-40B4-BE49-F238E27FC236}">
                <a16:creationId xmlns:a16="http://schemas.microsoft.com/office/drawing/2014/main" id="{54B97ACB-6D1E-D6B5-3B1F-7B2A64135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C5189D-248E-ADAF-B63C-A9342B3B7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1711C-F22E-4BA7-BB9F-2B0FB4282142}" type="slidenum">
              <a:rPr lang="en-US" smtClean="0"/>
              <a:t>‹#›</a:t>
            </a:fld>
            <a:endParaRPr lang="en-US"/>
          </a:p>
        </p:txBody>
      </p:sp>
    </p:spTree>
    <p:extLst>
      <p:ext uri="{BB962C8B-B14F-4D97-AF65-F5344CB8AC3E}">
        <p14:creationId xmlns:p14="http://schemas.microsoft.com/office/powerpoint/2010/main" val="17241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DD53-C839-37E3-E3C1-DEA3B273EF68}"/>
              </a:ext>
            </a:extLst>
          </p:cNvPr>
          <p:cNvSpPr>
            <a:spLocks noGrp="1"/>
          </p:cNvSpPr>
          <p:nvPr>
            <p:ph type="ctrTitle"/>
          </p:nvPr>
        </p:nvSpPr>
        <p:spPr>
          <a:xfrm>
            <a:off x="176214" y="3979863"/>
            <a:ext cx="5214939" cy="2387600"/>
          </a:xfrm>
        </p:spPr>
        <p:txBody>
          <a:bodyPr>
            <a:normAutofit fontScale="90000"/>
          </a:bodyPr>
          <a:lstStyle/>
          <a:p>
            <a:r>
              <a:rPr lang="en-US" b="1" i="0" dirty="0">
                <a:solidFill>
                  <a:srgbClr val="3C3C3B"/>
                </a:solidFill>
                <a:effectLst/>
                <a:latin typeface="IBM Plex Mono" panose="020B0604020202020204" pitchFamily="49" charset="0"/>
              </a:rPr>
              <a:t>Did Donald Trump Use Artificial Intelligence to Win the Election?</a:t>
            </a:r>
            <a:br>
              <a:rPr lang="en-US" b="1" i="0" dirty="0">
                <a:solidFill>
                  <a:srgbClr val="3C3C3B"/>
                </a:solidFill>
                <a:effectLst/>
                <a:latin typeface="IBM Plex Mono" panose="020B0604020202020204" pitchFamily="49" charset="0"/>
              </a:rPr>
            </a:br>
            <a:endParaRPr lang="en-US" dirty="0"/>
          </a:p>
        </p:txBody>
      </p:sp>
      <p:pic>
        <p:nvPicPr>
          <p:cNvPr id="1026" name="Picture 2">
            <a:extLst>
              <a:ext uri="{FF2B5EF4-FFF2-40B4-BE49-F238E27FC236}">
                <a16:creationId xmlns:a16="http://schemas.microsoft.com/office/drawing/2014/main" id="{0C49C561-9684-46E5-DA84-3B6591ACDE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547"/>
          <a:stretch/>
        </p:blipFill>
        <p:spPr bwMode="auto">
          <a:xfrm>
            <a:off x="5467350" y="458238"/>
            <a:ext cx="6724650" cy="5941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65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6" name="Picture 12" descr="George Clooney">
            <a:extLst>
              <a:ext uri="{FF2B5EF4-FFF2-40B4-BE49-F238E27FC236}">
                <a16:creationId xmlns:a16="http://schemas.microsoft.com/office/drawing/2014/main" id="{7238AFEC-DD7A-7E36-D0BA-683969B62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206" y="3201193"/>
            <a:ext cx="1905000" cy="1181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5D4B66C-BB1B-4BD7-DCBB-56B925E38E0B}"/>
              </a:ext>
            </a:extLst>
          </p:cNvPr>
          <p:cNvSpPr>
            <a:spLocks noGrp="1"/>
          </p:cNvSpPr>
          <p:nvPr>
            <p:ph type="title"/>
          </p:nvPr>
        </p:nvSpPr>
        <p:spPr>
          <a:xfrm>
            <a:off x="6700838" y="5429250"/>
            <a:ext cx="6457950" cy="1325563"/>
          </a:xfrm>
        </p:spPr>
        <p:txBody>
          <a:bodyPr/>
          <a:lstStyle/>
          <a:p>
            <a:r>
              <a:rPr lang="en-US" dirty="0"/>
              <a:t>Accuracy and efficiency</a:t>
            </a:r>
          </a:p>
        </p:txBody>
      </p:sp>
      <p:pic>
        <p:nvPicPr>
          <p:cNvPr id="6146" name="Picture 2" descr="Uzo Aduba">
            <a:extLst>
              <a:ext uri="{FF2B5EF4-FFF2-40B4-BE49-F238E27FC236}">
                <a16:creationId xmlns:a16="http://schemas.microsoft.com/office/drawing/2014/main" id="{060D5429-3A07-DA41-939F-AC31513EB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093" y="504825"/>
            <a:ext cx="19050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Kendall Jenner">
            <a:extLst>
              <a:ext uri="{FF2B5EF4-FFF2-40B4-BE49-F238E27FC236}">
                <a16:creationId xmlns:a16="http://schemas.microsoft.com/office/drawing/2014/main" id="{5E68356E-2483-BDFA-FACF-0A0A580428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068" y="888207"/>
            <a:ext cx="19050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obert DeNiro">
            <a:extLst>
              <a:ext uri="{FF2B5EF4-FFF2-40B4-BE49-F238E27FC236}">
                <a16:creationId xmlns:a16="http://schemas.microsoft.com/office/drawing/2014/main" id="{8C94CBCB-AA54-CA54-38E2-FFA78351DD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3093" y="1820862"/>
            <a:ext cx="19050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Kerry Washington">
            <a:extLst>
              <a:ext uri="{FF2B5EF4-FFF2-40B4-BE49-F238E27FC236}">
                <a16:creationId xmlns:a16="http://schemas.microsoft.com/office/drawing/2014/main" id="{65DC05B1-2B75-D6B2-2A06-0833056A6B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9068" y="2204244"/>
            <a:ext cx="190500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Kareem Abdul-Jabbar">
            <a:extLst>
              <a:ext uri="{FF2B5EF4-FFF2-40B4-BE49-F238E27FC236}">
                <a16:creationId xmlns:a16="http://schemas.microsoft.com/office/drawing/2014/main" id="{AC460DC3-9BAA-EFA9-7515-A35F9214A3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7168" y="2913855"/>
            <a:ext cx="1441799" cy="21050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0BA7F52-C626-A983-99E3-BD80FC85098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4547"/>
          <a:stretch/>
        </p:blipFill>
        <p:spPr bwMode="auto">
          <a:xfrm>
            <a:off x="7158169" y="888207"/>
            <a:ext cx="4392524" cy="388098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DEC5DDCC-51D1-7AC7-9158-09D834DF82E3}"/>
              </a:ext>
            </a:extLst>
          </p:cNvPr>
          <p:cNvSpPr txBox="1">
            <a:spLocks/>
          </p:cNvSpPr>
          <p:nvPr/>
        </p:nvSpPr>
        <p:spPr>
          <a:xfrm>
            <a:off x="700219" y="5438775"/>
            <a:ext cx="64579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Expensive and random</a:t>
            </a:r>
          </a:p>
        </p:txBody>
      </p:sp>
    </p:spTree>
    <p:extLst>
      <p:ext uri="{BB962C8B-B14F-4D97-AF65-F5344CB8AC3E}">
        <p14:creationId xmlns:p14="http://schemas.microsoft.com/office/powerpoint/2010/main" val="366873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0C44-6163-07D2-9DD0-FE37CB333214}"/>
              </a:ext>
            </a:extLst>
          </p:cNvPr>
          <p:cNvSpPr>
            <a:spLocks noGrp="1"/>
          </p:cNvSpPr>
          <p:nvPr>
            <p:ph type="title"/>
          </p:nvPr>
        </p:nvSpPr>
        <p:spPr>
          <a:xfrm>
            <a:off x="733425" y="2414587"/>
            <a:ext cx="10515600" cy="1325563"/>
          </a:xfrm>
        </p:spPr>
        <p:txBody>
          <a:bodyPr/>
          <a:lstStyle/>
          <a:p>
            <a:r>
              <a:rPr lang="es-ES" dirty="0"/>
              <a:t>THE GREAT HACK</a:t>
            </a:r>
            <a:endParaRPr lang="en-US" dirty="0"/>
          </a:p>
        </p:txBody>
      </p:sp>
      <p:sp>
        <p:nvSpPr>
          <p:cNvPr id="3" name="Content Placeholder 2">
            <a:extLst>
              <a:ext uri="{FF2B5EF4-FFF2-40B4-BE49-F238E27FC236}">
                <a16:creationId xmlns:a16="http://schemas.microsoft.com/office/drawing/2014/main" id="{BD140CE8-76A5-5286-DB33-3C94C2FB8A53}"/>
              </a:ext>
            </a:extLst>
          </p:cNvPr>
          <p:cNvSpPr>
            <a:spLocks noGrp="1"/>
          </p:cNvSpPr>
          <p:nvPr>
            <p:ph idx="1"/>
          </p:nvPr>
        </p:nvSpPr>
        <p:spPr>
          <a:xfrm>
            <a:off x="733425" y="3740150"/>
            <a:ext cx="4343400" cy="4351338"/>
          </a:xfrm>
        </p:spPr>
        <p:txBody>
          <a:bodyPr/>
          <a:lstStyle/>
          <a:p>
            <a:r>
              <a:rPr lang="es-ES" dirty="0" err="1"/>
              <a:t>How</a:t>
            </a:r>
            <a:r>
              <a:rPr lang="es-ES" dirty="0"/>
              <a:t> Cambridge </a:t>
            </a:r>
            <a:r>
              <a:rPr lang="es-ES" dirty="0" err="1"/>
              <a:t>Analytica</a:t>
            </a:r>
            <a:endParaRPr lang="es-ES" dirty="0"/>
          </a:p>
          <a:p>
            <a:pPr marL="0" indent="0">
              <a:buNone/>
            </a:pPr>
            <a:r>
              <a:rPr lang="es-ES" dirty="0"/>
              <a:t> </a:t>
            </a:r>
            <a:r>
              <a:rPr lang="es-ES" dirty="0" err="1"/>
              <a:t>influence</a:t>
            </a:r>
            <a:r>
              <a:rPr lang="es-ES" dirty="0"/>
              <a:t> </a:t>
            </a:r>
            <a:r>
              <a:rPr lang="es-ES" dirty="0" err="1"/>
              <a:t>the</a:t>
            </a:r>
            <a:r>
              <a:rPr lang="es-ES" dirty="0"/>
              <a:t> Brexit? </a:t>
            </a:r>
            <a:endParaRPr lang="en-US" dirty="0"/>
          </a:p>
        </p:txBody>
      </p:sp>
      <p:pic>
        <p:nvPicPr>
          <p:cNvPr id="8194" name="Picture 2" descr="The Great Hack&quot;: Netflix doc desempaqueta Cambridge Analytica, Trump, Brexit  y la muerte de la democracia - La Neta Neta">
            <a:extLst>
              <a:ext uri="{FF2B5EF4-FFF2-40B4-BE49-F238E27FC236}">
                <a16:creationId xmlns:a16="http://schemas.microsoft.com/office/drawing/2014/main" id="{265AC8C5-47AB-1890-4101-95C4F24F8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5" y="2621758"/>
            <a:ext cx="257175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64F75E8-7986-61F6-6407-F86289CE487B}"/>
              </a:ext>
            </a:extLst>
          </p:cNvPr>
          <p:cNvSpPr txBox="1">
            <a:spLocks/>
          </p:cNvSpPr>
          <p:nvPr/>
        </p:nvSpPr>
        <p:spPr>
          <a:xfrm>
            <a:off x="838200" y="426242"/>
            <a:ext cx="10515600" cy="1325563"/>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4400" dirty="0"/>
              <a:t>Do you find any ethical implications? Collateral effects?</a:t>
            </a:r>
          </a:p>
        </p:txBody>
      </p:sp>
    </p:spTree>
    <p:extLst>
      <p:ext uri="{BB962C8B-B14F-4D97-AF65-F5344CB8AC3E}">
        <p14:creationId xmlns:p14="http://schemas.microsoft.com/office/powerpoint/2010/main" val="190940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question-mark-1019820_1280 - Serlog">
            <a:extLst>
              <a:ext uri="{FF2B5EF4-FFF2-40B4-BE49-F238E27FC236}">
                <a16:creationId xmlns:a16="http://schemas.microsoft.com/office/drawing/2014/main" id="{EBCC7834-8B6A-67C6-317B-EFA0880AC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30EBF5-61EC-289D-414F-52511A6ECBEF}"/>
              </a:ext>
            </a:extLst>
          </p:cNvPr>
          <p:cNvSpPr txBox="1"/>
          <p:nvPr/>
        </p:nvSpPr>
        <p:spPr>
          <a:xfrm>
            <a:off x="1095375" y="2029510"/>
            <a:ext cx="6096000" cy="646331"/>
          </a:xfrm>
          <a:prstGeom prst="rect">
            <a:avLst/>
          </a:prstGeom>
          <a:noFill/>
        </p:spPr>
        <p:txBody>
          <a:bodyPr wrap="square">
            <a:spAutoFit/>
          </a:bodyPr>
          <a:lstStyle/>
          <a:p>
            <a:pPr algn="l"/>
            <a:r>
              <a:rPr lang="en-US" b="1" i="0" dirty="0">
                <a:solidFill>
                  <a:srgbClr val="3C3C3B"/>
                </a:solidFill>
                <a:effectLst/>
                <a:latin typeface="IBM Plex Sans" panose="020B0503050203000203" pitchFamily="34" charset="0"/>
              </a:rPr>
              <a:t>1) Do we need more complex propaganda to influence our behavior?</a:t>
            </a:r>
          </a:p>
        </p:txBody>
      </p:sp>
      <p:sp>
        <p:nvSpPr>
          <p:cNvPr id="6" name="TextBox 5">
            <a:extLst>
              <a:ext uri="{FF2B5EF4-FFF2-40B4-BE49-F238E27FC236}">
                <a16:creationId xmlns:a16="http://schemas.microsoft.com/office/drawing/2014/main" id="{7486589B-1380-4AE1-9870-6C526A892F58}"/>
              </a:ext>
            </a:extLst>
          </p:cNvPr>
          <p:cNvSpPr txBox="1"/>
          <p:nvPr/>
        </p:nvSpPr>
        <p:spPr>
          <a:xfrm>
            <a:off x="1095375" y="3716208"/>
            <a:ext cx="6096000" cy="369332"/>
          </a:xfrm>
          <a:prstGeom prst="rect">
            <a:avLst/>
          </a:prstGeom>
          <a:noFill/>
        </p:spPr>
        <p:txBody>
          <a:bodyPr wrap="square">
            <a:spAutoFit/>
          </a:bodyPr>
          <a:lstStyle/>
          <a:p>
            <a:pPr algn="l"/>
            <a:r>
              <a:rPr lang="en-US" b="1" i="0" dirty="0">
                <a:solidFill>
                  <a:srgbClr val="3C3C3B"/>
                </a:solidFill>
                <a:effectLst/>
                <a:latin typeface="IBM Plex Sans" panose="020B0503050203000203" pitchFamily="34" charset="0"/>
              </a:rPr>
              <a:t>2) Is this an honest way to win an election?</a:t>
            </a:r>
          </a:p>
        </p:txBody>
      </p:sp>
      <p:sp>
        <p:nvSpPr>
          <p:cNvPr id="7" name="TextBox 6">
            <a:extLst>
              <a:ext uri="{FF2B5EF4-FFF2-40B4-BE49-F238E27FC236}">
                <a16:creationId xmlns:a16="http://schemas.microsoft.com/office/drawing/2014/main" id="{19D4BC1E-D397-EA49-24B1-41484846A194}"/>
              </a:ext>
            </a:extLst>
          </p:cNvPr>
          <p:cNvSpPr txBox="1"/>
          <p:nvPr/>
        </p:nvSpPr>
        <p:spPr>
          <a:xfrm>
            <a:off x="1095375" y="5125907"/>
            <a:ext cx="6096000" cy="369332"/>
          </a:xfrm>
          <a:prstGeom prst="rect">
            <a:avLst/>
          </a:prstGeom>
          <a:noFill/>
        </p:spPr>
        <p:txBody>
          <a:bodyPr wrap="square">
            <a:spAutoFit/>
          </a:bodyPr>
          <a:lstStyle/>
          <a:p>
            <a:pPr algn="l"/>
            <a:r>
              <a:rPr lang="en-US" b="1" i="0" dirty="0">
                <a:solidFill>
                  <a:srgbClr val="3C3C3B"/>
                </a:solidFill>
                <a:effectLst/>
                <a:latin typeface="IBM Plex Sans" panose="020B0503050203000203" pitchFamily="34" charset="0"/>
              </a:rPr>
              <a:t>3) Could this method extrapolate to larger conflicts?</a:t>
            </a:r>
          </a:p>
        </p:txBody>
      </p:sp>
      <p:sp>
        <p:nvSpPr>
          <p:cNvPr id="9" name="TextBox 8">
            <a:extLst>
              <a:ext uri="{FF2B5EF4-FFF2-40B4-BE49-F238E27FC236}">
                <a16:creationId xmlns:a16="http://schemas.microsoft.com/office/drawing/2014/main" id="{EFF9D1C5-C1DE-6FA2-F6D9-6ECBF72CE5B0}"/>
              </a:ext>
            </a:extLst>
          </p:cNvPr>
          <p:cNvSpPr txBox="1"/>
          <p:nvPr/>
        </p:nvSpPr>
        <p:spPr>
          <a:xfrm>
            <a:off x="1095375" y="341443"/>
            <a:ext cx="6096000" cy="707886"/>
          </a:xfrm>
          <a:prstGeom prst="rect">
            <a:avLst/>
          </a:prstGeom>
          <a:noFill/>
        </p:spPr>
        <p:txBody>
          <a:bodyPr wrap="square">
            <a:spAutoFit/>
          </a:bodyPr>
          <a:lstStyle/>
          <a:p>
            <a:pPr algn="l"/>
            <a:r>
              <a:rPr lang="en-US" sz="4000" b="1" i="0" dirty="0">
                <a:solidFill>
                  <a:srgbClr val="3C3C3B"/>
                </a:solidFill>
                <a:effectLst/>
                <a:latin typeface="IBM Plex Sans" panose="020B0503050203000203" pitchFamily="34" charset="0"/>
              </a:rPr>
              <a:t>Discussion</a:t>
            </a:r>
          </a:p>
        </p:txBody>
      </p:sp>
    </p:spTree>
    <p:extLst>
      <p:ext uri="{BB962C8B-B14F-4D97-AF65-F5344CB8AC3E}">
        <p14:creationId xmlns:p14="http://schemas.microsoft.com/office/powerpoint/2010/main" val="205324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6A0AA-BB1F-BAFC-60AB-C42B3EB8AA9E}"/>
              </a:ext>
            </a:extLst>
          </p:cNvPr>
          <p:cNvSpPr>
            <a:spLocks noGrp="1"/>
          </p:cNvSpPr>
          <p:nvPr>
            <p:ph idx="1"/>
          </p:nvPr>
        </p:nvSpPr>
        <p:spPr>
          <a:xfrm>
            <a:off x="133350" y="2088797"/>
            <a:ext cx="2148489" cy="4351338"/>
          </a:xfrm>
        </p:spPr>
        <p:txBody>
          <a:bodyPr/>
          <a:lstStyle/>
          <a:p>
            <a:pPr marL="0" indent="0">
              <a:buNone/>
            </a:pPr>
            <a:r>
              <a:rPr lang="en-US" b="1" dirty="0">
                <a:solidFill>
                  <a:srgbClr val="000000"/>
                </a:solidFill>
                <a:effectLst/>
                <a:latin typeface="nyt-cheltenham"/>
              </a:rPr>
              <a:t>2016 Presidential Election Results</a:t>
            </a:r>
          </a:p>
          <a:p>
            <a:endParaRPr lang="en-US" dirty="0"/>
          </a:p>
        </p:txBody>
      </p:sp>
      <p:pic>
        <p:nvPicPr>
          <p:cNvPr id="5" name="Picture 4">
            <a:extLst>
              <a:ext uri="{FF2B5EF4-FFF2-40B4-BE49-F238E27FC236}">
                <a16:creationId xmlns:a16="http://schemas.microsoft.com/office/drawing/2014/main" id="{5338D9F6-74E7-DFF8-0BE2-95FA1182CDC6}"/>
              </a:ext>
            </a:extLst>
          </p:cNvPr>
          <p:cNvPicPr>
            <a:picLocks noChangeAspect="1"/>
          </p:cNvPicPr>
          <p:nvPr/>
        </p:nvPicPr>
        <p:blipFill>
          <a:blip r:embed="rId2"/>
          <a:stretch>
            <a:fillRect/>
          </a:stretch>
        </p:blipFill>
        <p:spPr>
          <a:xfrm>
            <a:off x="2281839" y="19755"/>
            <a:ext cx="9910161" cy="6818489"/>
          </a:xfrm>
          <a:prstGeom prst="rect">
            <a:avLst/>
          </a:prstGeom>
        </p:spPr>
      </p:pic>
    </p:spTree>
    <p:extLst>
      <p:ext uri="{BB962C8B-B14F-4D97-AF65-F5344CB8AC3E}">
        <p14:creationId xmlns:p14="http://schemas.microsoft.com/office/powerpoint/2010/main" val="197986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9322-31CD-CE7F-08C9-5BF114C95F78}"/>
              </a:ext>
            </a:extLst>
          </p:cNvPr>
          <p:cNvSpPr>
            <a:spLocks noGrp="1"/>
          </p:cNvSpPr>
          <p:nvPr>
            <p:ph type="title"/>
          </p:nvPr>
        </p:nvSpPr>
        <p:spPr/>
        <p:txBody>
          <a:bodyPr/>
          <a:lstStyle/>
          <a:p>
            <a:r>
              <a:rPr lang="es-ES" dirty="0"/>
              <a:t>2012                                               2016</a:t>
            </a:r>
            <a:endParaRPr lang="en-US" dirty="0"/>
          </a:p>
        </p:txBody>
      </p:sp>
      <p:pic>
        <p:nvPicPr>
          <p:cNvPr id="5" name="Picture 4">
            <a:extLst>
              <a:ext uri="{FF2B5EF4-FFF2-40B4-BE49-F238E27FC236}">
                <a16:creationId xmlns:a16="http://schemas.microsoft.com/office/drawing/2014/main" id="{4CAB9B34-3E9C-70E2-5DF9-436A57C453EB}"/>
              </a:ext>
            </a:extLst>
          </p:cNvPr>
          <p:cNvPicPr>
            <a:picLocks noChangeAspect="1"/>
          </p:cNvPicPr>
          <p:nvPr/>
        </p:nvPicPr>
        <p:blipFill>
          <a:blip r:embed="rId2"/>
          <a:stretch>
            <a:fillRect/>
          </a:stretch>
        </p:blipFill>
        <p:spPr>
          <a:xfrm>
            <a:off x="131170" y="1391289"/>
            <a:ext cx="5753942" cy="4075422"/>
          </a:xfrm>
          <a:prstGeom prst="rect">
            <a:avLst/>
          </a:prstGeom>
        </p:spPr>
      </p:pic>
      <p:pic>
        <p:nvPicPr>
          <p:cNvPr id="6" name="Picture 5">
            <a:extLst>
              <a:ext uri="{FF2B5EF4-FFF2-40B4-BE49-F238E27FC236}">
                <a16:creationId xmlns:a16="http://schemas.microsoft.com/office/drawing/2014/main" id="{041399C5-BAA6-C16F-CF23-6AC007B59167}"/>
              </a:ext>
            </a:extLst>
          </p:cNvPr>
          <p:cNvPicPr>
            <a:picLocks noChangeAspect="1"/>
          </p:cNvPicPr>
          <p:nvPr/>
        </p:nvPicPr>
        <p:blipFill rotWithShape="1">
          <a:blip r:embed="rId3"/>
          <a:srcRect r="2627" b="9299"/>
          <a:stretch/>
        </p:blipFill>
        <p:spPr>
          <a:xfrm>
            <a:off x="5753942" y="1408009"/>
            <a:ext cx="6306888" cy="4041982"/>
          </a:xfrm>
          <a:prstGeom prst="rect">
            <a:avLst/>
          </a:prstGeom>
        </p:spPr>
      </p:pic>
    </p:spTree>
    <p:extLst>
      <p:ext uri="{BB962C8B-B14F-4D97-AF65-F5344CB8AC3E}">
        <p14:creationId xmlns:p14="http://schemas.microsoft.com/office/powerpoint/2010/main" val="261491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3697-7726-6F44-A649-004D900E8632}"/>
              </a:ext>
            </a:extLst>
          </p:cNvPr>
          <p:cNvSpPr>
            <a:spLocks noGrp="1"/>
          </p:cNvSpPr>
          <p:nvPr>
            <p:ph type="title"/>
          </p:nvPr>
        </p:nvSpPr>
        <p:spPr/>
        <p:txBody>
          <a:bodyPr/>
          <a:lstStyle/>
          <a:p>
            <a:r>
              <a:rPr lang="es-ES" dirty="0"/>
              <a:t>Data analytics </a:t>
            </a:r>
            <a:r>
              <a:rPr lang="es-ES" dirty="0" err="1"/>
              <a:t>to</a:t>
            </a:r>
            <a:r>
              <a:rPr lang="es-ES" dirty="0"/>
              <a:t> </a:t>
            </a:r>
            <a:r>
              <a:rPr lang="es-ES" dirty="0" err="1"/>
              <a:t>visit</a:t>
            </a:r>
            <a:r>
              <a:rPr lang="es-ES" dirty="0"/>
              <a:t> </a:t>
            </a:r>
            <a:r>
              <a:rPr lang="es-ES" dirty="0" err="1"/>
              <a:t>states</a:t>
            </a:r>
            <a:endParaRPr lang="en-US" dirty="0"/>
          </a:p>
        </p:txBody>
      </p:sp>
      <p:pic>
        <p:nvPicPr>
          <p:cNvPr id="5" name="Picture 4">
            <a:extLst>
              <a:ext uri="{FF2B5EF4-FFF2-40B4-BE49-F238E27FC236}">
                <a16:creationId xmlns:a16="http://schemas.microsoft.com/office/drawing/2014/main" id="{567F89CF-747C-2A03-5950-1346D3609DDB}"/>
              </a:ext>
            </a:extLst>
          </p:cNvPr>
          <p:cNvPicPr>
            <a:picLocks noChangeAspect="1"/>
          </p:cNvPicPr>
          <p:nvPr/>
        </p:nvPicPr>
        <p:blipFill>
          <a:blip r:embed="rId2"/>
          <a:stretch>
            <a:fillRect/>
          </a:stretch>
        </p:blipFill>
        <p:spPr>
          <a:xfrm>
            <a:off x="2581578" y="1883667"/>
            <a:ext cx="7028843" cy="4609208"/>
          </a:xfrm>
          <a:prstGeom prst="rect">
            <a:avLst/>
          </a:prstGeom>
        </p:spPr>
      </p:pic>
    </p:spTree>
    <p:extLst>
      <p:ext uri="{BB962C8B-B14F-4D97-AF65-F5344CB8AC3E}">
        <p14:creationId xmlns:p14="http://schemas.microsoft.com/office/powerpoint/2010/main" val="154059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2BD2-C44F-502A-40E2-811FBB6C3C31}"/>
              </a:ext>
            </a:extLst>
          </p:cNvPr>
          <p:cNvSpPr>
            <a:spLocks noGrp="1"/>
          </p:cNvSpPr>
          <p:nvPr>
            <p:ph type="title"/>
          </p:nvPr>
        </p:nvSpPr>
        <p:spPr/>
        <p:txBody>
          <a:bodyPr/>
          <a:lstStyle/>
          <a:p>
            <a:r>
              <a:rPr lang="es-ES" dirty="0" err="1"/>
              <a:t>How</a:t>
            </a:r>
            <a:r>
              <a:rPr lang="es-ES" dirty="0"/>
              <a:t> </a:t>
            </a:r>
            <a:r>
              <a:rPr lang="es-ES" dirty="0" err="1"/>
              <a:t>did</a:t>
            </a:r>
            <a:r>
              <a:rPr lang="es-ES" dirty="0"/>
              <a:t> Trump </a:t>
            </a:r>
            <a:r>
              <a:rPr lang="es-ES" dirty="0" err="1"/>
              <a:t>win</a:t>
            </a:r>
            <a:r>
              <a:rPr lang="es-ES" dirty="0"/>
              <a:t>?</a:t>
            </a:r>
            <a:endParaRPr lang="en-US" dirty="0"/>
          </a:p>
        </p:txBody>
      </p:sp>
      <p:sp>
        <p:nvSpPr>
          <p:cNvPr id="3" name="Content Placeholder 2">
            <a:extLst>
              <a:ext uri="{FF2B5EF4-FFF2-40B4-BE49-F238E27FC236}">
                <a16:creationId xmlns:a16="http://schemas.microsoft.com/office/drawing/2014/main" id="{30AAB229-3E28-3ADD-6F78-24C897EFDB91}"/>
              </a:ext>
            </a:extLst>
          </p:cNvPr>
          <p:cNvSpPr>
            <a:spLocks noGrp="1"/>
          </p:cNvSpPr>
          <p:nvPr>
            <p:ph idx="1"/>
          </p:nvPr>
        </p:nvSpPr>
        <p:spPr>
          <a:xfrm>
            <a:off x="723900" y="2415381"/>
            <a:ext cx="10515600" cy="4351338"/>
          </a:xfrm>
        </p:spPr>
        <p:txBody>
          <a:bodyPr>
            <a:normAutofit/>
          </a:bodyPr>
          <a:lstStyle/>
          <a:p>
            <a:r>
              <a:rPr lang="en-US" dirty="0">
                <a:solidFill>
                  <a:srgbClr val="3C3C3B"/>
                </a:solidFill>
                <a:latin typeface="IBM Plex Sans" panose="020B0604020202020204" pitchFamily="34" charset="0"/>
              </a:rPr>
              <a:t>A</a:t>
            </a:r>
            <a:r>
              <a:rPr lang="en-US" b="0" i="0" dirty="0">
                <a:solidFill>
                  <a:srgbClr val="3C3C3B"/>
                </a:solidFill>
                <a:effectLst/>
                <a:latin typeface="IBM Plex Sans" panose="020B0604020202020204" pitchFamily="34" charset="0"/>
              </a:rPr>
              <a:t>rtificial intelligence</a:t>
            </a:r>
          </a:p>
          <a:p>
            <a:r>
              <a:rPr lang="en-US" dirty="0">
                <a:solidFill>
                  <a:srgbClr val="3C3C3B"/>
                </a:solidFill>
                <a:latin typeface="IBM Plex Sans" panose="020B0604020202020204" pitchFamily="34" charset="0"/>
              </a:rPr>
              <a:t>M</a:t>
            </a:r>
            <a:r>
              <a:rPr lang="en-US" b="0" i="0" dirty="0">
                <a:solidFill>
                  <a:srgbClr val="3C3C3B"/>
                </a:solidFill>
                <a:effectLst/>
                <a:latin typeface="IBM Plex Sans" panose="020B0604020202020204" pitchFamily="34" charset="0"/>
              </a:rPr>
              <a:t>achine learning</a:t>
            </a:r>
          </a:p>
          <a:p>
            <a:r>
              <a:rPr lang="en-US" dirty="0">
                <a:solidFill>
                  <a:srgbClr val="3C3C3B"/>
                </a:solidFill>
                <a:latin typeface="IBM Plex Sans" panose="020B0604020202020204" pitchFamily="34" charset="0"/>
              </a:rPr>
              <a:t>E</a:t>
            </a:r>
            <a:r>
              <a:rPr lang="en-US" b="0" i="0" dirty="0">
                <a:solidFill>
                  <a:srgbClr val="3C3C3B"/>
                </a:solidFill>
                <a:effectLst/>
                <a:latin typeface="IBM Plex Sans" panose="020B0604020202020204" pitchFamily="34" charset="0"/>
              </a:rPr>
              <a:t>cho chambers</a:t>
            </a:r>
          </a:p>
          <a:p>
            <a:r>
              <a:rPr lang="en-US" dirty="0">
                <a:solidFill>
                  <a:srgbClr val="3C3C3B"/>
                </a:solidFill>
                <a:latin typeface="IBM Plex Sans" panose="020B0604020202020204" pitchFamily="34" charset="0"/>
              </a:rPr>
              <a:t>Botnet</a:t>
            </a:r>
            <a:endParaRPr lang="en-US" dirty="0"/>
          </a:p>
        </p:txBody>
      </p:sp>
      <p:pic>
        <p:nvPicPr>
          <p:cNvPr id="5" name="Picture 4">
            <a:extLst>
              <a:ext uri="{FF2B5EF4-FFF2-40B4-BE49-F238E27FC236}">
                <a16:creationId xmlns:a16="http://schemas.microsoft.com/office/drawing/2014/main" id="{CB0F027D-F77B-7304-0BE1-34603B298C57}"/>
              </a:ext>
            </a:extLst>
          </p:cNvPr>
          <p:cNvPicPr>
            <a:picLocks noChangeAspect="1"/>
          </p:cNvPicPr>
          <p:nvPr/>
        </p:nvPicPr>
        <p:blipFill rotWithShape="1">
          <a:blip r:embed="rId2"/>
          <a:srcRect r="23908"/>
          <a:stretch/>
        </p:blipFill>
        <p:spPr>
          <a:xfrm>
            <a:off x="5401315" y="1373982"/>
            <a:ext cx="6790685" cy="4110037"/>
          </a:xfrm>
          <a:prstGeom prst="rect">
            <a:avLst/>
          </a:prstGeom>
        </p:spPr>
      </p:pic>
    </p:spTree>
    <p:extLst>
      <p:ext uri="{BB962C8B-B14F-4D97-AF65-F5344CB8AC3E}">
        <p14:creationId xmlns:p14="http://schemas.microsoft.com/office/powerpoint/2010/main" val="282803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5B55-0AD7-1240-0576-1139DB9722C8}"/>
              </a:ext>
            </a:extLst>
          </p:cNvPr>
          <p:cNvSpPr>
            <a:spLocks noGrp="1"/>
          </p:cNvSpPr>
          <p:nvPr>
            <p:ph type="title"/>
          </p:nvPr>
        </p:nvSpPr>
        <p:spPr/>
        <p:txBody>
          <a:bodyPr/>
          <a:lstStyle/>
          <a:p>
            <a:r>
              <a:rPr lang="es-ES" dirty="0"/>
              <a:t>Trump alone?</a:t>
            </a:r>
            <a:endParaRPr lang="en-US" dirty="0"/>
          </a:p>
        </p:txBody>
      </p:sp>
      <p:sp>
        <p:nvSpPr>
          <p:cNvPr id="3" name="Content Placeholder 2">
            <a:extLst>
              <a:ext uri="{FF2B5EF4-FFF2-40B4-BE49-F238E27FC236}">
                <a16:creationId xmlns:a16="http://schemas.microsoft.com/office/drawing/2014/main" id="{C1E422CE-3485-6ED0-946D-31DCCDC4E5B0}"/>
              </a:ext>
            </a:extLst>
          </p:cNvPr>
          <p:cNvSpPr>
            <a:spLocks noGrp="1"/>
          </p:cNvSpPr>
          <p:nvPr>
            <p:ph idx="1"/>
          </p:nvPr>
        </p:nvSpPr>
        <p:spPr>
          <a:xfrm>
            <a:off x="838200" y="1825625"/>
            <a:ext cx="4019550" cy="4351338"/>
          </a:xfrm>
        </p:spPr>
        <p:txBody>
          <a:bodyPr>
            <a:normAutofit/>
          </a:bodyPr>
          <a:lstStyle/>
          <a:p>
            <a:r>
              <a:rPr lang="es-ES" sz="2400" dirty="0"/>
              <a:t>Robert Mercer</a:t>
            </a:r>
          </a:p>
          <a:p>
            <a:pPr marL="0" indent="0">
              <a:buNone/>
            </a:pPr>
            <a:r>
              <a:rPr lang="en-US" sz="2400" i="0" dirty="0">
                <a:solidFill>
                  <a:srgbClr val="3C3C3B"/>
                </a:solidFill>
                <a:effectLst/>
              </a:rPr>
              <a:t>1 ) ability to track and analyze everyone’s social media presence</a:t>
            </a:r>
          </a:p>
          <a:p>
            <a:pPr marL="0" indent="0">
              <a:buNone/>
            </a:pPr>
            <a:r>
              <a:rPr lang="en-US" sz="2400" dirty="0">
                <a:solidFill>
                  <a:srgbClr val="3C3C3B"/>
                </a:solidFill>
              </a:rPr>
              <a:t>2) </a:t>
            </a:r>
            <a:r>
              <a:rPr lang="en-US" sz="2400" dirty="0"/>
              <a:t>target and optimize advertising</a:t>
            </a:r>
          </a:p>
          <a:p>
            <a:pPr marL="0" indent="0">
              <a:buNone/>
            </a:pPr>
            <a:r>
              <a:rPr lang="en-US" sz="2400" dirty="0"/>
              <a:t>3) Using machine learning to show them “news” that matches their political identity</a:t>
            </a:r>
          </a:p>
        </p:txBody>
      </p:sp>
      <p:pic>
        <p:nvPicPr>
          <p:cNvPr id="3074" name="Picture 2" descr="Qué es Cambridge Analytica y cómo actúa">
            <a:extLst>
              <a:ext uri="{FF2B5EF4-FFF2-40B4-BE49-F238E27FC236}">
                <a16:creationId xmlns:a16="http://schemas.microsoft.com/office/drawing/2014/main" id="{1803014E-818B-225A-803D-B3DB20A3E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7" y="1066965"/>
            <a:ext cx="7085013" cy="472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6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ráfico vectorial Hillary ▷ Imagen vectorial Hillary | Depositphotos">
            <a:extLst>
              <a:ext uri="{FF2B5EF4-FFF2-40B4-BE49-F238E27FC236}">
                <a16:creationId xmlns:a16="http://schemas.microsoft.com/office/drawing/2014/main" id="{0F1FD388-18E5-532B-8306-DBDC67AE4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762" y="2538412"/>
            <a:ext cx="4319588" cy="43195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2F42680-7E5C-AC1B-ECCA-0155CF942060}"/>
              </a:ext>
            </a:extLst>
          </p:cNvPr>
          <p:cNvPicPr>
            <a:picLocks noChangeAspect="1"/>
          </p:cNvPicPr>
          <p:nvPr/>
        </p:nvPicPr>
        <p:blipFill>
          <a:blip r:embed="rId3"/>
          <a:stretch>
            <a:fillRect/>
          </a:stretch>
        </p:blipFill>
        <p:spPr>
          <a:xfrm>
            <a:off x="952500" y="2495550"/>
            <a:ext cx="4362450" cy="4362450"/>
          </a:xfrm>
          <a:prstGeom prst="rect">
            <a:avLst/>
          </a:prstGeom>
        </p:spPr>
      </p:pic>
      <p:sp>
        <p:nvSpPr>
          <p:cNvPr id="7" name="Content Placeholder 2">
            <a:extLst>
              <a:ext uri="{FF2B5EF4-FFF2-40B4-BE49-F238E27FC236}">
                <a16:creationId xmlns:a16="http://schemas.microsoft.com/office/drawing/2014/main" id="{C08B9898-1FD5-2821-B902-BDAE772099E6}"/>
              </a:ext>
            </a:extLst>
          </p:cNvPr>
          <p:cNvSpPr txBox="1">
            <a:spLocks/>
          </p:cNvSpPr>
          <p:nvPr/>
        </p:nvSpPr>
        <p:spPr>
          <a:xfrm>
            <a:off x="1200150" y="368300"/>
            <a:ext cx="4019550" cy="1993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err="1"/>
              <a:t>Identify</a:t>
            </a:r>
            <a:r>
              <a:rPr lang="es-ES" sz="2400" dirty="0"/>
              <a:t> potencial </a:t>
            </a:r>
            <a:r>
              <a:rPr lang="es-ES" sz="2400" dirty="0" err="1"/>
              <a:t>voter</a:t>
            </a:r>
            <a:r>
              <a:rPr lang="es-ES" sz="2400" dirty="0"/>
              <a:t> </a:t>
            </a:r>
            <a:r>
              <a:rPr lang="es-ES" sz="2400" dirty="0" err="1"/>
              <a:t>to</a:t>
            </a:r>
            <a:r>
              <a:rPr lang="es-ES" sz="2400" dirty="0"/>
              <a:t> persuade </a:t>
            </a:r>
            <a:r>
              <a:rPr lang="es-ES" sz="2400" dirty="0" err="1"/>
              <a:t>them</a:t>
            </a:r>
            <a:endParaRPr lang="es-ES" sz="2400" dirty="0"/>
          </a:p>
          <a:p>
            <a:endParaRPr lang="en-US" sz="2400" dirty="0"/>
          </a:p>
        </p:txBody>
      </p:sp>
      <p:sp>
        <p:nvSpPr>
          <p:cNvPr id="8" name="Content Placeholder 2">
            <a:extLst>
              <a:ext uri="{FF2B5EF4-FFF2-40B4-BE49-F238E27FC236}">
                <a16:creationId xmlns:a16="http://schemas.microsoft.com/office/drawing/2014/main" id="{75170C9A-E081-5F36-4FEF-8360B7E9B2E1}"/>
              </a:ext>
            </a:extLst>
          </p:cNvPr>
          <p:cNvSpPr txBox="1">
            <a:spLocks/>
          </p:cNvSpPr>
          <p:nvPr/>
        </p:nvSpPr>
        <p:spPr>
          <a:xfrm>
            <a:off x="7393781" y="403225"/>
            <a:ext cx="4019550" cy="1993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err="1"/>
              <a:t>Poison</a:t>
            </a:r>
            <a:r>
              <a:rPr lang="es-ES" sz="2400" dirty="0"/>
              <a:t> </a:t>
            </a:r>
            <a:r>
              <a:rPr lang="es-ES" sz="2400" dirty="0" err="1"/>
              <a:t>voters</a:t>
            </a:r>
            <a:r>
              <a:rPr lang="es-ES" sz="2400" dirty="0"/>
              <a:t> </a:t>
            </a:r>
            <a:r>
              <a:rPr lang="es-ES" sz="2400" dirty="0" err="1"/>
              <a:t>to</a:t>
            </a:r>
            <a:r>
              <a:rPr lang="es-ES" sz="2400" dirty="0"/>
              <a:t> </a:t>
            </a:r>
            <a:r>
              <a:rPr lang="es-ES" sz="2400" dirty="0" err="1"/>
              <a:t>make</a:t>
            </a:r>
            <a:r>
              <a:rPr lang="es-ES" sz="2400" dirty="0"/>
              <a:t> </a:t>
            </a:r>
            <a:r>
              <a:rPr lang="es-ES" sz="2400" dirty="0" err="1"/>
              <a:t>them</a:t>
            </a:r>
            <a:r>
              <a:rPr lang="es-ES" sz="2400" dirty="0"/>
              <a:t> </a:t>
            </a:r>
            <a:r>
              <a:rPr lang="es-ES" sz="2400" dirty="0" err="1"/>
              <a:t>not</a:t>
            </a:r>
            <a:r>
              <a:rPr lang="es-ES" sz="2400" dirty="0"/>
              <a:t> vote</a:t>
            </a:r>
          </a:p>
          <a:p>
            <a:r>
              <a:rPr lang="es-ES" sz="2400" dirty="0"/>
              <a:t>Persuade </a:t>
            </a:r>
            <a:r>
              <a:rPr lang="es-ES" sz="2400" dirty="0" err="1"/>
              <a:t>voters</a:t>
            </a:r>
            <a:r>
              <a:rPr lang="es-ES" sz="2400" dirty="0"/>
              <a:t> </a:t>
            </a:r>
            <a:r>
              <a:rPr lang="es-ES" sz="2400" dirty="0" err="1"/>
              <a:t>that</a:t>
            </a:r>
            <a:r>
              <a:rPr lang="es-ES" sz="2400" dirty="0"/>
              <a:t> </a:t>
            </a:r>
            <a:r>
              <a:rPr lang="es-ES" sz="2400" dirty="0" err="1"/>
              <a:t>were</a:t>
            </a:r>
            <a:r>
              <a:rPr lang="es-ES" sz="2400" dirty="0"/>
              <a:t> </a:t>
            </a:r>
            <a:r>
              <a:rPr lang="es-ES" sz="2400" dirty="0" err="1"/>
              <a:t>on</a:t>
            </a:r>
            <a:r>
              <a:rPr lang="es-ES" sz="2400" dirty="0"/>
              <a:t> </a:t>
            </a:r>
            <a:r>
              <a:rPr lang="es-ES" sz="2400" dirty="0" err="1"/>
              <a:t>the</a:t>
            </a:r>
            <a:r>
              <a:rPr lang="es-ES" sz="2400" dirty="0"/>
              <a:t> swing</a:t>
            </a:r>
            <a:endParaRPr lang="en-US" sz="2400" dirty="0"/>
          </a:p>
        </p:txBody>
      </p:sp>
    </p:spTree>
    <p:extLst>
      <p:ext uri="{BB962C8B-B14F-4D97-AF65-F5344CB8AC3E}">
        <p14:creationId xmlns:p14="http://schemas.microsoft.com/office/powerpoint/2010/main" val="244244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1245-6128-9D27-24F9-299CA78DC6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AAF6530-A004-DF44-5E55-E89D5A8D4F9C}"/>
              </a:ext>
            </a:extLst>
          </p:cNvPr>
          <p:cNvPicPr>
            <a:picLocks noGrp="1" noChangeAspect="1"/>
          </p:cNvPicPr>
          <p:nvPr>
            <p:ph idx="1"/>
          </p:nvPr>
        </p:nvPicPr>
        <p:blipFill>
          <a:blip r:embed="rId3"/>
          <a:stretch>
            <a:fillRect/>
          </a:stretch>
        </p:blipFill>
        <p:spPr>
          <a:xfrm>
            <a:off x="6096000" y="3619219"/>
            <a:ext cx="6066046" cy="3238781"/>
          </a:xfrm>
        </p:spPr>
      </p:pic>
      <p:pic>
        <p:nvPicPr>
          <p:cNvPr id="5122" name="Picture 2" descr="A sample of Cambridge Analytica’s ‘Trump for President’ debrief">
            <a:extLst>
              <a:ext uri="{FF2B5EF4-FFF2-40B4-BE49-F238E27FC236}">
                <a16:creationId xmlns:a16="http://schemas.microsoft.com/office/drawing/2014/main" id="{A22ADAF2-991C-2A40-D322-D455527A9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62719"/>
            <a:ext cx="6510528" cy="3657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AB8C39-597A-E009-DCC7-25D8522E5F32}"/>
              </a:ext>
            </a:extLst>
          </p:cNvPr>
          <p:cNvSpPr txBox="1"/>
          <p:nvPr/>
        </p:nvSpPr>
        <p:spPr>
          <a:xfrm>
            <a:off x="628650" y="4184420"/>
            <a:ext cx="4648200" cy="2308324"/>
          </a:xfrm>
          <a:prstGeom prst="rect">
            <a:avLst/>
          </a:prstGeom>
          <a:noFill/>
        </p:spPr>
        <p:txBody>
          <a:bodyPr wrap="square">
            <a:spAutoFit/>
          </a:bodyPr>
          <a:lstStyle/>
          <a:p>
            <a:pPr marL="342900" indent="-342900">
              <a:buFontTx/>
              <a:buChar char="-"/>
            </a:pPr>
            <a:r>
              <a:rPr lang="en-US" sz="2400" b="0" i="0" dirty="0">
                <a:solidFill>
                  <a:srgbClr val="3C3C3B"/>
                </a:solidFill>
                <a:effectLst/>
              </a:rPr>
              <a:t>Purchased data and Facebook</a:t>
            </a:r>
          </a:p>
          <a:p>
            <a:r>
              <a:rPr lang="en-US" sz="2400" b="0" i="0" dirty="0">
                <a:solidFill>
                  <a:srgbClr val="3C3C3B"/>
                </a:solidFill>
                <a:effectLst/>
              </a:rPr>
              <a:t>- Project Alamo:</a:t>
            </a:r>
            <a:endParaRPr lang="en-US" sz="2400" b="0" i="0" dirty="0">
              <a:solidFill>
                <a:srgbClr val="202122"/>
              </a:solidFill>
              <a:effectLst/>
            </a:endParaRPr>
          </a:p>
          <a:p>
            <a:r>
              <a:rPr lang="en-US" sz="2400" b="0" i="0" dirty="0">
                <a:solidFill>
                  <a:srgbClr val="202122"/>
                </a:solidFill>
                <a:effectLst/>
              </a:rPr>
              <a:t>Giles-Parscale consultant firm.</a:t>
            </a:r>
          </a:p>
          <a:p>
            <a:r>
              <a:rPr lang="en-US" sz="2400" b="0" i="0" dirty="0">
                <a:solidFill>
                  <a:srgbClr val="202122"/>
                </a:solidFill>
                <a:effectLst/>
              </a:rPr>
              <a:t>demographics, interests, and affinities</a:t>
            </a:r>
          </a:p>
          <a:p>
            <a:r>
              <a:rPr lang="en-US" sz="2400" dirty="0">
                <a:solidFill>
                  <a:srgbClr val="3C3C3B"/>
                </a:solidFill>
              </a:rPr>
              <a:t>- Global Science Research</a:t>
            </a:r>
          </a:p>
        </p:txBody>
      </p:sp>
    </p:spTree>
    <p:extLst>
      <p:ext uri="{BB962C8B-B14F-4D97-AF65-F5344CB8AC3E}">
        <p14:creationId xmlns:p14="http://schemas.microsoft.com/office/powerpoint/2010/main" val="242560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E5F2-BE6B-110C-696A-082617436137}"/>
              </a:ext>
            </a:extLst>
          </p:cNvPr>
          <p:cNvSpPr>
            <a:spLocks noGrp="1"/>
          </p:cNvSpPr>
          <p:nvPr>
            <p:ph type="title"/>
          </p:nvPr>
        </p:nvSpPr>
        <p:spPr/>
        <p:txBody>
          <a:bodyPr/>
          <a:lstStyle/>
          <a:p>
            <a:r>
              <a:rPr lang="es-ES" dirty="0" err="1"/>
              <a:t>The</a:t>
            </a:r>
            <a:r>
              <a:rPr lang="es-ES" dirty="0"/>
              <a:t> SVD </a:t>
            </a:r>
            <a:r>
              <a:rPr lang="es-ES" dirty="0" err="1"/>
              <a:t>model</a:t>
            </a:r>
            <a:r>
              <a:rPr lang="es-ES" dirty="0"/>
              <a:t>- Singular </a:t>
            </a:r>
            <a:r>
              <a:rPr lang="es-ES" dirty="0" err="1"/>
              <a:t>Value</a:t>
            </a:r>
            <a:r>
              <a:rPr lang="es-ES" dirty="0"/>
              <a:t> </a:t>
            </a:r>
            <a:r>
              <a:rPr lang="es-ES" dirty="0" err="1"/>
              <a:t>Composition</a:t>
            </a:r>
            <a:endParaRPr lang="en-US" dirty="0"/>
          </a:p>
        </p:txBody>
      </p:sp>
      <p:sp>
        <p:nvSpPr>
          <p:cNvPr id="3" name="Content Placeholder 2">
            <a:extLst>
              <a:ext uri="{FF2B5EF4-FFF2-40B4-BE49-F238E27FC236}">
                <a16:creationId xmlns:a16="http://schemas.microsoft.com/office/drawing/2014/main" id="{5E3CCB92-BE9D-4497-CE0D-A565817348FE}"/>
              </a:ext>
            </a:extLst>
          </p:cNvPr>
          <p:cNvSpPr>
            <a:spLocks noGrp="1"/>
          </p:cNvSpPr>
          <p:nvPr>
            <p:ph idx="1"/>
          </p:nvPr>
        </p:nvSpPr>
        <p:spPr/>
        <p:txBody>
          <a:bodyPr/>
          <a:lstStyle/>
          <a:p>
            <a:r>
              <a:rPr lang="en-US" dirty="0"/>
              <a:t>Works much like the one Netflix uses to recommend movies.</a:t>
            </a:r>
          </a:p>
          <a:p>
            <a:r>
              <a:rPr lang="en-US" dirty="0"/>
              <a:t>Demographic data as race, age and gender.</a:t>
            </a:r>
          </a:p>
          <a:p>
            <a:r>
              <a:rPr lang="en-US" dirty="0"/>
              <a:t>Combine personal data with machine learning.</a:t>
            </a:r>
          </a:p>
          <a:p>
            <a:r>
              <a:rPr lang="en-US" dirty="0"/>
              <a:t>Demographics, social influences, personality and everything else into a big correlated lump</a:t>
            </a:r>
          </a:p>
          <a:p>
            <a:r>
              <a:rPr lang="en-US" dirty="0"/>
              <a:t>Essentially a set of inferred categories, ranked by importance</a:t>
            </a:r>
          </a:p>
        </p:txBody>
      </p:sp>
    </p:spTree>
    <p:extLst>
      <p:ext uri="{BB962C8B-B14F-4D97-AF65-F5344CB8AC3E}">
        <p14:creationId xmlns:p14="http://schemas.microsoft.com/office/powerpoint/2010/main" val="150922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340</Words>
  <Application>Microsoft Office PowerPoint</Application>
  <PresentationFormat>Widescreen</PresentationFormat>
  <Paragraphs>43</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IBM Plex Mono</vt:lpstr>
      <vt:lpstr>IBM Plex Sans</vt:lpstr>
      <vt:lpstr>Libre Baskerville</vt:lpstr>
      <vt:lpstr>nyt-cheltenham</vt:lpstr>
      <vt:lpstr>Office Theme</vt:lpstr>
      <vt:lpstr>Did Donald Trump Use Artificial Intelligence to Win the Election? </vt:lpstr>
      <vt:lpstr>PowerPoint Presentation</vt:lpstr>
      <vt:lpstr>2012                                               2016</vt:lpstr>
      <vt:lpstr>Data analytics to visit states</vt:lpstr>
      <vt:lpstr>How did Trump win?</vt:lpstr>
      <vt:lpstr>Trump alone?</vt:lpstr>
      <vt:lpstr>PowerPoint Presentation</vt:lpstr>
      <vt:lpstr>PowerPoint Presentation</vt:lpstr>
      <vt:lpstr>The SVD model- Singular Value Composition</vt:lpstr>
      <vt:lpstr>Accuracy and efficiency</vt:lpstr>
      <vt:lpstr>THE GREAT HACK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 Donald Trump Use Artificial Intelligence to Win the Election? </dc:title>
  <dc:creator>gonzalo begara</dc:creator>
  <cp:lastModifiedBy>gonzalo begara</cp:lastModifiedBy>
  <cp:revision>2</cp:revision>
  <dcterms:created xsi:type="dcterms:W3CDTF">2022-05-16T08:46:37Z</dcterms:created>
  <dcterms:modified xsi:type="dcterms:W3CDTF">2022-05-17T08:01:50Z</dcterms:modified>
</cp:coreProperties>
</file>