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00FFFF"/>
    <a:srgbClr val="15A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1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8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31C2-0115-4225-9F31-3605CC9C83E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2B7B-AE6E-43EC-AA79-0C804A0B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9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C1E9-3415-4A4D-B189-D3D9F2997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71BC5-1677-4825-8D4E-B8D32EEB6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23179-EFB0-4F74-B525-3FCB44369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2FEAD4-AE2F-48A9-8F13-0AEF56D3A416}"/>
              </a:ext>
            </a:extLst>
          </p:cNvPr>
          <p:cNvSpPr/>
          <p:nvPr/>
        </p:nvSpPr>
        <p:spPr>
          <a:xfrm>
            <a:off x="1862666" y="4632326"/>
            <a:ext cx="3437467" cy="8212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332143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EA8FA-5AE9-4C1B-ADA4-61E03798F4DF}"/>
              </a:ext>
            </a:extLst>
          </p:cNvPr>
          <p:cNvSpPr/>
          <p:nvPr/>
        </p:nvSpPr>
        <p:spPr>
          <a:xfrm>
            <a:off x="152398" y="201793"/>
            <a:ext cx="1608669" cy="695674"/>
          </a:xfrm>
          <a:prstGeom prst="rect">
            <a:avLst/>
          </a:prstGeom>
          <a:noFill/>
          <a:ln>
            <a:solidFill>
              <a:srgbClr val="15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rush Script MT" panose="03060802040406070304" pitchFamily="66" charset="0"/>
              </a:rPr>
              <a:t>R</a:t>
            </a:r>
            <a:r>
              <a:rPr lang="en-US" sz="2800" dirty="0">
                <a:latin typeface="Comic Sans MS" panose="030F0702030302020204" pitchFamily="66" charset="0"/>
              </a:rPr>
              <a:t>ibbon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54C0DB-7C7D-4B88-B2F9-EE427645ECE6}"/>
              </a:ext>
            </a:extLst>
          </p:cNvPr>
          <p:cNvGrpSpPr/>
          <p:nvPr/>
        </p:nvGrpSpPr>
        <p:grpSpPr>
          <a:xfrm>
            <a:off x="218832" y="1249237"/>
            <a:ext cx="6275100" cy="5106189"/>
            <a:chOff x="3207566" y="1089721"/>
            <a:chExt cx="6275100" cy="510618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2C29E1-C04B-4E45-84EA-A9CC3ABA7C12}"/>
                </a:ext>
              </a:extLst>
            </p:cNvPr>
            <p:cNvGrpSpPr/>
            <p:nvPr/>
          </p:nvGrpSpPr>
          <p:grpSpPr>
            <a:xfrm>
              <a:off x="3207566" y="2147211"/>
              <a:ext cx="6275100" cy="4048699"/>
              <a:chOff x="2284700" y="2257278"/>
              <a:chExt cx="3912446" cy="404869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35A0626-4569-4667-8BFC-A9605EC89897}"/>
                  </a:ext>
                </a:extLst>
              </p:cNvPr>
              <p:cNvGrpSpPr/>
              <p:nvPr/>
            </p:nvGrpSpPr>
            <p:grpSpPr>
              <a:xfrm>
                <a:off x="2284700" y="2257278"/>
                <a:ext cx="2841358" cy="461665"/>
                <a:chOff x="1329265" y="2059000"/>
                <a:chExt cx="2841358" cy="461665"/>
              </a:xfrm>
            </p:grpSpPr>
            <p:sp>
              <p:nvSpPr>
                <p:cNvPr id="3" name="Arrow: Right 2">
                  <a:extLst>
                    <a:ext uri="{FF2B5EF4-FFF2-40B4-BE49-F238E27FC236}">
                      <a16:creationId xmlns:a16="http://schemas.microsoft.com/office/drawing/2014/main" id="{7EBCCEC9-6835-49C3-A2AD-87400169F6D5}"/>
                    </a:ext>
                  </a:extLst>
                </p:cNvPr>
                <p:cNvSpPr/>
                <p:nvPr/>
              </p:nvSpPr>
              <p:spPr>
                <a:xfrm>
                  <a:off x="1329265" y="2192867"/>
                  <a:ext cx="516468" cy="101600"/>
                </a:xfrm>
                <a:prstGeom prst="rightArrow">
                  <a:avLst/>
                </a:prstGeom>
                <a:solidFill>
                  <a:srgbClr val="66FF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00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FFD2D0-B680-4648-9137-760C9C3607FA}"/>
                    </a:ext>
                  </a:extLst>
                </p:cNvPr>
                <p:cNvSpPr txBox="1"/>
                <p:nvPr/>
              </p:nvSpPr>
              <p:spPr>
                <a:xfrm>
                  <a:off x="1928651" y="2059000"/>
                  <a:ext cx="22419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Executive Summary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0558024-5C2F-4A7E-B6BC-36E260EF33AC}"/>
                  </a:ext>
                </a:extLst>
              </p:cNvPr>
              <p:cNvGrpSpPr/>
              <p:nvPr/>
            </p:nvGrpSpPr>
            <p:grpSpPr>
              <a:xfrm>
                <a:off x="2284700" y="2827055"/>
                <a:ext cx="3511072" cy="461665"/>
                <a:chOff x="1329265" y="2454933"/>
                <a:chExt cx="3511072" cy="461665"/>
              </a:xfrm>
            </p:grpSpPr>
            <p:sp>
              <p:nvSpPr>
                <p:cNvPr id="6" name="Arrow: Right 5">
                  <a:extLst>
                    <a:ext uri="{FF2B5EF4-FFF2-40B4-BE49-F238E27FC236}">
                      <a16:creationId xmlns:a16="http://schemas.microsoft.com/office/drawing/2014/main" id="{1CEDD80E-C8AD-4FC6-80F8-63AEBE54EEC2}"/>
                    </a:ext>
                  </a:extLst>
                </p:cNvPr>
                <p:cNvSpPr/>
                <p:nvPr/>
              </p:nvSpPr>
              <p:spPr>
                <a:xfrm>
                  <a:off x="1329265" y="2562199"/>
                  <a:ext cx="516468" cy="101600"/>
                </a:xfrm>
                <a:prstGeom prst="rightArrow">
                  <a:avLst/>
                </a:prstGeom>
                <a:solidFill>
                  <a:srgbClr val="66FF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00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AE657EB-85EE-4152-B75E-EED6AF64C9F3}"/>
                    </a:ext>
                  </a:extLst>
                </p:cNvPr>
                <p:cNvSpPr txBox="1"/>
                <p:nvPr/>
              </p:nvSpPr>
              <p:spPr>
                <a:xfrm>
                  <a:off x="1944737" y="2454933"/>
                  <a:ext cx="2895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Key Metrics and Findings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5BA2126-81BB-4E6F-A524-264A70CA2C57}"/>
                  </a:ext>
                </a:extLst>
              </p:cNvPr>
              <p:cNvGrpSpPr/>
              <p:nvPr/>
            </p:nvGrpSpPr>
            <p:grpSpPr>
              <a:xfrm>
                <a:off x="2284700" y="3407616"/>
                <a:ext cx="3479802" cy="461665"/>
                <a:chOff x="1329265" y="2701330"/>
                <a:chExt cx="3479802" cy="461665"/>
              </a:xfrm>
            </p:grpSpPr>
            <p:sp>
              <p:nvSpPr>
                <p:cNvPr id="8" name="Arrow: Right 7">
                  <a:extLst>
                    <a:ext uri="{FF2B5EF4-FFF2-40B4-BE49-F238E27FC236}">
                      <a16:creationId xmlns:a16="http://schemas.microsoft.com/office/drawing/2014/main" id="{9ABCD470-730A-401B-B03B-A7AAD811FEC3}"/>
                    </a:ext>
                  </a:extLst>
                </p:cNvPr>
                <p:cNvSpPr/>
                <p:nvPr/>
              </p:nvSpPr>
              <p:spPr>
                <a:xfrm>
                  <a:off x="1329265" y="2829931"/>
                  <a:ext cx="516468" cy="101600"/>
                </a:xfrm>
                <a:prstGeom prst="rightArrow">
                  <a:avLst/>
                </a:prstGeom>
                <a:solidFill>
                  <a:srgbClr val="66FF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00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F1DA6A8-4FD4-4F92-B73D-DF2C79826341}"/>
                    </a:ext>
                  </a:extLst>
                </p:cNvPr>
                <p:cNvSpPr txBox="1"/>
                <p:nvPr/>
              </p:nvSpPr>
              <p:spPr>
                <a:xfrm>
                  <a:off x="1913467" y="2701330"/>
                  <a:ext cx="2895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Success of the App Launch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090D627-23C4-4352-B783-1A103594FC5B}"/>
                  </a:ext>
                </a:extLst>
              </p:cNvPr>
              <p:cNvGrpSpPr/>
              <p:nvPr/>
            </p:nvGrpSpPr>
            <p:grpSpPr>
              <a:xfrm>
                <a:off x="2284700" y="3950367"/>
                <a:ext cx="3801533" cy="461665"/>
                <a:chOff x="1329265" y="2739823"/>
                <a:chExt cx="3608383" cy="365520"/>
              </a:xfrm>
            </p:grpSpPr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F41689B9-E153-4862-8B7E-1D7EFF49AA78}"/>
                    </a:ext>
                  </a:extLst>
                </p:cNvPr>
                <p:cNvSpPr/>
                <p:nvPr/>
              </p:nvSpPr>
              <p:spPr>
                <a:xfrm>
                  <a:off x="1329265" y="2829931"/>
                  <a:ext cx="516468" cy="101600"/>
                </a:xfrm>
                <a:prstGeom prst="rightArrow">
                  <a:avLst/>
                </a:prstGeom>
                <a:solidFill>
                  <a:srgbClr val="66FF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00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A647278-3E6B-47F5-92B6-5CFCEDB6E175}"/>
                    </a:ext>
                  </a:extLst>
                </p:cNvPr>
                <p:cNvSpPr txBox="1"/>
                <p:nvPr/>
              </p:nvSpPr>
              <p:spPr>
                <a:xfrm>
                  <a:off x="1913466" y="2739823"/>
                  <a:ext cx="3024182" cy="365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Opportunities for Enhancement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197E56C-AB9F-4923-B7DD-811115B78957}"/>
                  </a:ext>
                </a:extLst>
              </p:cNvPr>
              <p:cNvGrpSpPr/>
              <p:nvPr/>
            </p:nvGrpSpPr>
            <p:grpSpPr>
              <a:xfrm>
                <a:off x="2284700" y="4619805"/>
                <a:ext cx="3912446" cy="461665"/>
                <a:chOff x="1329265" y="2734523"/>
                <a:chExt cx="3713661" cy="365520"/>
              </a:xfrm>
            </p:grpSpPr>
            <p:sp>
              <p:nvSpPr>
                <p:cNvPr id="18" name="Arrow: Right 17">
                  <a:extLst>
                    <a:ext uri="{FF2B5EF4-FFF2-40B4-BE49-F238E27FC236}">
                      <a16:creationId xmlns:a16="http://schemas.microsoft.com/office/drawing/2014/main" id="{ACD4DDBA-6125-4754-864D-516683A1E930}"/>
                    </a:ext>
                  </a:extLst>
                </p:cNvPr>
                <p:cNvSpPr/>
                <p:nvPr/>
              </p:nvSpPr>
              <p:spPr>
                <a:xfrm>
                  <a:off x="1329265" y="2829931"/>
                  <a:ext cx="516468" cy="101600"/>
                </a:xfrm>
                <a:prstGeom prst="rightArrow">
                  <a:avLst/>
                </a:prstGeom>
                <a:solidFill>
                  <a:srgbClr val="66FF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00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6001124-B974-4784-BB1E-D381EFED503C}"/>
                    </a:ext>
                  </a:extLst>
                </p:cNvPr>
                <p:cNvSpPr txBox="1"/>
                <p:nvPr/>
              </p:nvSpPr>
              <p:spPr>
                <a:xfrm>
                  <a:off x="1898196" y="2734523"/>
                  <a:ext cx="3144730" cy="365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User Acquisition and Engagement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5CF0C99-1E95-4F3A-95CC-60EE5CE6217A}"/>
                  </a:ext>
                </a:extLst>
              </p:cNvPr>
              <p:cNvGrpSpPr/>
              <p:nvPr/>
            </p:nvGrpSpPr>
            <p:grpSpPr>
              <a:xfrm>
                <a:off x="2284700" y="5206659"/>
                <a:ext cx="3494986" cy="461665"/>
                <a:chOff x="1329265" y="2428333"/>
                <a:chExt cx="3494986" cy="461665"/>
              </a:xfrm>
            </p:grpSpPr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F55CDD8B-92B8-4FF9-BFA8-8A5BF067C639}"/>
                    </a:ext>
                  </a:extLst>
                </p:cNvPr>
                <p:cNvSpPr/>
                <p:nvPr/>
              </p:nvSpPr>
              <p:spPr>
                <a:xfrm>
                  <a:off x="1329265" y="2562199"/>
                  <a:ext cx="516468" cy="101600"/>
                </a:xfrm>
                <a:prstGeom prst="rightArrow">
                  <a:avLst/>
                </a:prstGeom>
                <a:solidFill>
                  <a:srgbClr val="66FF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00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832B40-6063-47F6-9C10-CA3DEAA05BEC}"/>
                    </a:ext>
                  </a:extLst>
                </p:cNvPr>
                <p:cNvSpPr txBox="1"/>
                <p:nvPr/>
              </p:nvSpPr>
              <p:spPr>
                <a:xfrm>
                  <a:off x="1928651" y="2428333"/>
                  <a:ext cx="2895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Answering CEO’s Questions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A828D1B-EB4A-40C7-9359-7D11A24D6B20}"/>
                  </a:ext>
                </a:extLst>
              </p:cNvPr>
              <p:cNvGrpSpPr/>
              <p:nvPr/>
            </p:nvGrpSpPr>
            <p:grpSpPr>
              <a:xfrm>
                <a:off x="2284700" y="5844312"/>
                <a:ext cx="3590715" cy="461665"/>
                <a:chOff x="1329265" y="2059000"/>
                <a:chExt cx="3590715" cy="461665"/>
              </a:xfrm>
            </p:grpSpPr>
            <p:sp>
              <p:nvSpPr>
                <p:cNvPr id="24" name="Arrow: Right 23">
                  <a:extLst>
                    <a:ext uri="{FF2B5EF4-FFF2-40B4-BE49-F238E27FC236}">
                      <a16:creationId xmlns:a16="http://schemas.microsoft.com/office/drawing/2014/main" id="{77080CF5-6028-45BA-901F-6322833807AB}"/>
                    </a:ext>
                  </a:extLst>
                </p:cNvPr>
                <p:cNvSpPr/>
                <p:nvPr/>
              </p:nvSpPr>
              <p:spPr>
                <a:xfrm>
                  <a:off x="1329265" y="2192867"/>
                  <a:ext cx="516468" cy="101600"/>
                </a:xfrm>
                <a:prstGeom prst="rightArrow">
                  <a:avLst/>
                </a:prstGeom>
                <a:solidFill>
                  <a:srgbClr val="66FF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rgbClr val="00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B50E20-4CA3-41DA-9CB9-9DE7B4FA85E6}"/>
                    </a:ext>
                  </a:extLst>
                </p:cNvPr>
                <p:cNvSpPr txBox="1"/>
                <p:nvPr/>
              </p:nvSpPr>
              <p:spPr>
                <a:xfrm>
                  <a:off x="1928650" y="2059000"/>
                  <a:ext cx="29913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Actionable Recommendations</a:t>
                  </a: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842BC8-0DD4-4D3B-8ABA-27B2DBAA864B}"/>
                </a:ext>
              </a:extLst>
            </p:cNvPr>
            <p:cNvSpPr txBox="1"/>
            <p:nvPr/>
          </p:nvSpPr>
          <p:spPr>
            <a:xfrm>
              <a:off x="4385732" y="1089721"/>
              <a:ext cx="3986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Table of Contents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75BF6ABA-F259-47BF-B6AD-EB0D7243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5" y="5965077"/>
            <a:ext cx="900000" cy="7806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6F80E32-EF79-43EE-941A-080193FF4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0022" y="555676"/>
            <a:ext cx="6863323" cy="65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6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EA8FA-5AE9-4C1B-ADA4-61E03798F4DF}"/>
              </a:ext>
            </a:extLst>
          </p:cNvPr>
          <p:cNvSpPr/>
          <p:nvPr/>
        </p:nvSpPr>
        <p:spPr>
          <a:xfrm>
            <a:off x="152398" y="201793"/>
            <a:ext cx="1608669" cy="695674"/>
          </a:xfrm>
          <a:prstGeom prst="rect">
            <a:avLst/>
          </a:prstGeom>
          <a:noFill/>
          <a:ln>
            <a:solidFill>
              <a:srgbClr val="15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rush Script MT" panose="03060802040406070304" pitchFamily="66" charset="0"/>
              </a:rPr>
              <a:t>R</a:t>
            </a:r>
            <a:r>
              <a:rPr lang="en-US" sz="2800" dirty="0">
                <a:latin typeface="Comic Sans MS" panose="030F0702030302020204" pitchFamily="66" charset="0"/>
              </a:rPr>
              <a:t>ibbon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BF6ABA-F259-47BF-B6AD-EB0D7243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5" y="5965077"/>
            <a:ext cx="900000" cy="780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24D778-D405-4A57-98A4-A2E32EDBEA30}"/>
              </a:ext>
            </a:extLst>
          </p:cNvPr>
          <p:cNvSpPr txBox="1"/>
          <p:nvPr/>
        </p:nvSpPr>
        <p:spPr>
          <a:xfrm>
            <a:off x="4131733" y="1016001"/>
            <a:ext cx="259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28393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EA8FA-5AE9-4C1B-ADA4-61E03798F4DF}"/>
              </a:ext>
            </a:extLst>
          </p:cNvPr>
          <p:cNvSpPr/>
          <p:nvPr/>
        </p:nvSpPr>
        <p:spPr>
          <a:xfrm>
            <a:off x="152398" y="201793"/>
            <a:ext cx="1608669" cy="695674"/>
          </a:xfrm>
          <a:prstGeom prst="rect">
            <a:avLst/>
          </a:prstGeom>
          <a:noFill/>
          <a:ln>
            <a:solidFill>
              <a:srgbClr val="15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rush Script MT" panose="03060802040406070304" pitchFamily="66" charset="0"/>
              </a:rPr>
              <a:t>R</a:t>
            </a:r>
            <a:r>
              <a:rPr lang="en-US" sz="2800" dirty="0">
                <a:latin typeface="Comic Sans MS" panose="030F0702030302020204" pitchFamily="66" charset="0"/>
              </a:rPr>
              <a:t>ibbon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BF6ABA-F259-47BF-B6AD-EB0D7243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5" y="5965077"/>
            <a:ext cx="900000" cy="780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90541-DD68-409F-AD06-1EF705A9F496}"/>
              </a:ext>
            </a:extLst>
          </p:cNvPr>
          <p:cNvSpPr txBox="1"/>
          <p:nvPr/>
        </p:nvSpPr>
        <p:spPr>
          <a:xfrm>
            <a:off x="4131733" y="1016001"/>
            <a:ext cx="3547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Metrics and Findings</a:t>
            </a:r>
          </a:p>
        </p:txBody>
      </p:sp>
    </p:spTree>
    <p:extLst>
      <p:ext uri="{BB962C8B-B14F-4D97-AF65-F5344CB8AC3E}">
        <p14:creationId xmlns:p14="http://schemas.microsoft.com/office/powerpoint/2010/main" val="316341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EA8FA-5AE9-4C1B-ADA4-61E03798F4DF}"/>
              </a:ext>
            </a:extLst>
          </p:cNvPr>
          <p:cNvSpPr/>
          <p:nvPr/>
        </p:nvSpPr>
        <p:spPr>
          <a:xfrm>
            <a:off x="152398" y="201793"/>
            <a:ext cx="1608669" cy="695674"/>
          </a:xfrm>
          <a:prstGeom prst="rect">
            <a:avLst/>
          </a:prstGeom>
          <a:noFill/>
          <a:ln>
            <a:solidFill>
              <a:srgbClr val="15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rush Script MT" panose="03060802040406070304" pitchFamily="66" charset="0"/>
              </a:rPr>
              <a:t>R</a:t>
            </a:r>
            <a:r>
              <a:rPr lang="en-US" sz="2800" dirty="0">
                <a:latin typeface="Comic Sans MS" panose="030F0702030302020204" pitchFamily="66" charset="0"/>
              </a:rPr>
              <a:t>ibbon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BF6ABA-F259-47BF-B6AD-EB0D7243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5" y="5965077"/>
            <a:ext cx="900000" cy="780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4BA6A-C415-4215-ADBC-C9473F8F4204}"/>
              </a:ext>
            </a:extLst>
          </p:cNvPr>
          <p:cNvSpPr txBox="1"/>
          <p:nvPr/>
        </p:nvSpPr>
        <p:spPr>
          <a:xfrm>
            <a:off x="4131733" y="1016001"/>
            <a:ext cx="368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Success of the App Launch</a:t>
            </a:r>
          </a:p>
        </p:txBody>
      </p:sp>
    </p:spTree>
    <p:extLst>
      <p:ext uri="{BB962C8B-B14F-4D97-AF65-F5344CB8AC3E}">
        <p14:creationId xmlns:p14="http://schemas.microsoft.com/office/powerpoint/2010/main" val="129604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EA8FA-5AE9-4C1B-ADA4-61E03798F4DF}"/>
              </a:ext>
            </a:extLst>
          </p:cNvPr>
          <p:cNvSpPr/>
          <p:nvPr/>
        </p:nvSpPr>
        <p:spPr>
          <a:xfrm>
            <a:off x="152398" y="201793"/>
            <a:ext cx="1608669" cy="695674"/>
          </a:xfrm>
          <a:prstGeom prst="rect">
            <a:avLst/>
          </a:prstGeom>
          <a:noFill/>
          <a:ln>
            <a:solidFill>
              <a:srgbClr val="15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rush Script MT" panose="03060802040406070304" pitchFamily="66" charset="0"/>
              </a:rPr>
              <a:t>R</a:t>
            </a:r>
            <a:r>
              <a:rPr lang="en-US" sz="2800" dirty="0">
                <a:latin typeface="Comic Sans MS" panose="030F0702030302020204" pitchFamily="66" charset="0"/>
              </a:rPr>
              <a:t>ibbon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BF6ABA-F259-47BF-B6AD-EB0D7243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5" y="5965077"/>
            <a:ext cx="900000" cy="780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4BA6A-C415-4215-ADBC-C9473F8F4204}"/>
              </a:ext>
            </a:extLst>
          </p:cNvPr>
          <p:cNvSpPr txBox="1"/>
          <p:nvPr/>
        </p:nvSpPr>
        <p:spPr>
          <a:xfrm>
            <a:off x="3801533" y="1016001"/>
            <a:ext cx="458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Opportunities for Enhancement</a:t>
            </a:r>
          </a:p>
        </p:txBody>
      </p:sp>
    </p:spTree>
    <p:extLst>
      <p:ext uri="{BB962C8B-B14F-4D97-AF65-F5344CB8AC3E}">
        <p14:creationId xmlns:p14="http://schemas.microsoft.com/office/powerpoint/2010/main" val="13725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EA8FA-5AE9-4C1B-ADA4-61E03798F4DF}"/>
              </a:ext>
            </a:extLst>
          </p:cNvPr>
          <p:cNvSpPr/>
          <p:nvPr/>
        </p:nvSpPr>
        <p:spPr>
          <a:xfrm>
            <a:off x="152398" y="201793"/>
            <a:ext cx="1608669" cy="695674"/>
          </a:xfrm>
          <a:prstGeom prst="rect">
            <a:avLst/>
          </a:prstGeom>
          <a:noFill/>
          <a:ln>
            <a:solidFill>
              <a:srgbClr val="15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rush Script MT" panose="03060802040406070304" pitchFamily="66" charset="0"/>
              </a:rPr>
              <a:t>R</a:t>
            </a:r>
            <a:r>
              <a:rPr lang="en-US" sz="2800" dirty="0">
                <a:latin typeface="Comic Sans MS" panose="030F0702030302020204" pitchFamily="66" charset="0"/>
              </a:rPr>
              <a:t>ibbon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BF6ABA-F259-47BF-B6AD-EB0D7243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5" y="5965077"/>
            <a:ext cx="900000" cy="780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4BA6A-C415-4215-ADBC-C9473F8F4204}"/>
              </a:ext>
            </a:extLst>
          </p:cNvPr>
          <p:cNvSpPr txBox="1"/>
          <p:nvPr/>
        </p:nvSpPr>
        <p:spPr>
          <a:xfrm>
            <a:off x="3801533" y="1016001"/>
            <a:ext cx="458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 Acquisition and Engagement</a:t>
            </a:r>
          </a:p>
        </p:txBody>
      </p:sp>
    </p:spTree>
    <p:extLst>
      <p:ext uri="{BB962C8B-B14F-4D97-AF65-F5344CB8AC3E}">
        <p14:creationId xmlns:p14="http://schemas.microsoft.com/office/powerpoint/2010/main" val="407379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EA8FA-5AE9-4C1B-ADA4-61E03798F4DF}"/>
              </a:ext>
            </a:extLst>
          </p:cNvPr>
          <p:cNvSpPr/>
          <p:nvPr/>
        </p:nvSpPr>
        <p:spPr>
          <a:xfrm>
            <a:off x="152398" y="201793"/>
            <a:ext cx="1608669" cy="695674"/>
          </a:xfrm>
          <a:prstGeom prst="rect">
            <a:avLst/>
          </a:prstGeom>
          <a:noFill/>
          <a:ln>
            <a:solidFill>
              <a:srgbClr val="15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rush Script MT" panose="03060802040406070304" pitchFamily="66" charset="0"/>
              </a:rPr>
              <a:t>R</a:t>
            </a:r>
            <a:r>
              <a:rPr lang="en-US" sz="2800" dirty="0">
                <a:latin typeface="Comic Sans MS" panose="030F0702030302020204" pitchFamily="66" charset="0"/>
              </a:rPr>
              <a:t>ibbon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BF6ABA-F259-47BF-B6AD-EB0D7243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5" y="5965077"/>
            <a:ext cx="900000" cy="780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4BA6A-C415-4215-ADBC-C9473F8F4204}"/>
              </a:ext>
            </a:extLst>
          </p:cNvPr>
          <p:cNvSpPr txBox="1"/>
          <p:nvPr/>
        </p:nvSpPr>
        <p:spPr>
          <a:xfrm>
            <a:off x="3801533" y="1016001"/>
            <a:ext cx="458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Answering CEO’s Questions</a:t>
            </a:r>
          </a:p>
        </p:txBody>
      </p:sp>
    </p:spTree>
    <p:extLst>
      <p:ext uri="{BB962C8B-B14F-4D97-AF65-F5344CB8AC3E}">
        <p14:creationId xmlns:p14="http://schemas.microsoft.com/office/powerpoint/2010/main" val="362289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EA8FA-5AE9-4C1B-ADA4-61E03798F4DF}"/>
              </a:ext>
            </a:extLst>
          </p:cNvPr>
          <p:cNvSpPr/>
          <p:nvPr/>
        </p:nvSpPr>
        <p:spPr>
          <a:xfrm>
            <a:off x="152398" y="201793"/>
            <a:ext cx="1608669" cy="695674"/>
          </a:xfrm>
          <a:prstGeom prst="rect">
            <a:avLst/>
          </a:prstGeom>
          <a:noFill/>
          <a:ln>
            <a:solidFill>
              <a:srgbClr val="15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rush Script MT" panose="03060802040406070304" pitchFamily="66" charset="0"/>
              </a:rPr>
              <a:t>R</a:t>
            </a:r>
            <a:r>
              <a:rPr lang="en-US" sz="2800" dirty="0">
                <a:latin typeface="Comic Sans MS" panose="030F0702030302020204" pitchFamily="66" charset="0"/>
              </a:rPr>
              <a:t>ibbon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BF6ABA-F259-47BF-B6AD-EB0D7243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5" y="5965077"/>
            <a:ext cx="900000" cy="780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4BA6A-C415-4215-ADBC-C9473F8F4204}"/>
              </a:ext>
            </a:extLst>
          </p:cNvPr>
          <p:cNvSpPr txBox="1"/>
          <p:nvPr/>
        </p:nvSpPr>
        <p:spPr>
          <a:xfrm>
            <a:off x="3801533" y="1016001"/>
            <a:ext cx="458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Actionable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1533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59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Brush Script MT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Ilias Shittu-Gbeko</dc:creator>
  <cp:lastModifiedBy>Ilias Shittu-Gbeko</cp:lastModifiedBy>
  <cp:revision>28</cp:revision>
  <dcterms:created xsi:type="dcterms:W3CDTF">2023-08-11T15:39:40Z</dcterms:created>
  <dcterms:modified xsi:type="dcterms:W3CDTF">2023-08-11T17:24:29Z</dcterms:modified>
</cp:coreProperties>
</file>