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9" r:id="rId4"/>
    <p:sldId id="269" r:id="rId5"/>
    <p:sldId id="270" r:id="rId7"/>
    <p:sldId id="272" r:id="rId8"/>
    <p:sldId id="258" r:id="rId9"/>
    <p:sldId id="271" r:id="rId10"/>
    <p:sldId id="262" r:id="rId11"/>
    <p:sldId id="263" r:id="rId12"/>
    <p:sldId id="264" r:id="rId13"/>
    <p:sldId id="277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870B58-BFBB-4BFE-8C3F-6EBED053CA3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89506E-8FE0-4F6D-B707-3ED24C9F16B2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To</a:t>
          </a:r>
          <a:r>
            <a:rPr lang="en-US" dirty="0"/>
            <a:t> create a model that can indicate  the best investment decision</a:t>
          </a:r>
          <a:r>
            <a:rPr lang="en-US" dirty="0">
              <a:latin typeface="Calibri Light" panose="020F0302020204030204"/>
            </a:rPr>
            <a:t> for</a:t>
          </a:r>
          <a:r>
            <a:rPr lang="en-US" dirty="0"/>
            <a:t> the farming industry.</a:t>
          </a:r>
        </a:p>
      </dgm:t>
    </dgm:pt>
    <dgm:pt modelId="{68C7E8E4-2447-4DA3-9794-5298DF1D2CC7}" cxnId="{11733CC0-D70D-419A-85EC-908DEE9EE731}" type="parTrans">
      <dgm:prSet/>
      <dgm:spPr/>
      <dgm:t>
        <a:bodyPr/>
        <a:lstStyle/>
        <a:p>
          <a:endParaRPr lang="en-US"/>
        </a:p>
      </dgm:t>
    </dgm:pt>
    <dgm:pt modelId="{78A7A2AC-FD4A-4027-9140-3047A61526E1}" cxnId="{11733CC0-D70D-419A-85EC-908DEE9EE731}" type="sibTrans">
      <dgm:prSet/>
      <dgm:spPr/>
      <dgm:t>
        <a:bodyPr/>
        <a:lstStyle/>
        <a:p>
          <a:endParaRPr lang="en-US"/>
        </a:p>
      </dgm:t>
    </dgm:pt>
    <dgm:pt modelId="{BCD26EFE-B994-484F-A97C-BE73D9DA2834}">
      <dgm:prSet/>
      <dgm:spPr/>
      <dgm:t>
        <a:bodyPr/>
        <a:lstStyle/>
        <a:p>
          <a:r>
            <a:rPr lang="en-US" dirty="0"/>
            <a:t>To visualize and Identify the best farming practice for substantial results</a:t>
          </a:r>
        </a:p>
      </dgm:t>
    </dgm:pt>
    <dgm:pt modelId="{E05719D0-48E6-4A18-9F6B-F8172AF0A055}" cxnId="{0F2A50AF-0D60-42B6-AFEF-01AD41C80565}" type="parTrans">
      <dgm:prSet/>
      <dgm:spPr/>
      <dgm:t>
        <a:bodyPr/>
        <a:lstStyle/>
        <a:p>
          <a:endParaRPr lang="en-US"/>
        </a:p>
      </dgm:t>
    </dgm:pt>
    <dgm:pt modelId="{5370173C-A790-4F38-891E-90C13D38BC68}" cxnId="{0F2A50AF-0D60-42B6-AFEF-01AD41C80565}" type="sibTrans">
      <dgm:prSet/>
      <dgm:spPr/>
      <dgm:t>
        <a:bodyPr/>
        <a:lstStyle/>
        <a:p>
          <a:endParaRPr lang="en-US"/>
        </a:p>
      </dgm:t>
    </dgm:pt>
    <dgm:pt modelId="{67C9103C-09BB-41F6-A910-2AE130B27B96}" type="pres">
      <dgm:prSet presAssocID="{87870B58-BFBB-4BFE-8C3F-6EBED053CA31}" presName="linear" presStyleCnt="0">
        <dgm:presLayoutVars>
          <dgm:animLvl val="lvl"/>
          <dgm:resizeHandles val="exact"/>
        </dgm:presLayoutVars>
      </dgm:prSet>
      <dgm:spPr/>
    </dgm:pt>
    <dgm:pt modelId="{4A8E2E28-6141-45E2-8E88-CA122C1842AA}" type="pres">
      <dgm:prSet presAssocID="{2689506E-8FE0-4F6D-B707-3ED24C9F16B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C2E4BEC-ABD3-42AE-A02A-4809ED633DF4}" type="pres">
      <dgm:prSet presAssocID="{78A7A2AC-FD4A-4027-9140-3047A61526E1}" presName="spacer" presStyleCnt="0"/>
      <dgm:spPr/>
    </dgm:pt>
    <dgm:pt modelId="{1DD38B25-6712-43B3-B1C4-BEFC68C285A8}" type="pres">
      <dgm:prSet presAssocID="{BCD26EFE-B994-484F-A97C-BE73D9DA283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0760306-6B59-40EF-85F6-829B79A4EDE5}" type="presOf" srcId="{BCD26EFE-B994-484F-A97C-BE73D9DA2834}" destId="{1DD38B25-6712-43B3-B1C4-BEFC68C285A8}" srcOrd="0" destOrd="0" presId="urn:microsoft.com/office/officeart/2005/8/layout/vList2"/>
    <dgm:cxn modelId="{299F5521-CB8F-450F-80C5-ECEF9603C08E}" type="presOf" srcId="{2689506E-8FE0-4F6D-B707-3ED24C9F16B2}" destId="{4A8E2E28-6141-45E2-8E88-CA122C1842AA}" srcOrd="0" destOrd="0" presId="urn:microsoft.com/office/officeart/2005/8/layout/vList2"/>
    <dgm:cxn modelId="{2935D34E-9D83-490C-AEFF-8C6DE17E5620}" type="presOf" srcId="{87870B58-BFBB-4BFE-8C3F-6EBED053CA31}" destId="{67C9103C-09BB-41F6-A910-2AE130B27B96}" srcOrd="0" destOrd="0" presId="urn:microsoft.com/office/officeart/2005/8/layout/vList2"/>
    <dgm:cxn modelId="{0F2A50AF-0D60-42B6-AFEF-01AD41C80565}" srcId="{87870B58-BFBB-4BFE-8C3F-6EBED053CA31}" destId="{BCD26EFE-B994-484F-A97C-BE73D9DA2834}" srcOrd="1" destOrd="0" parTransId="{E05719D0-48E6-4A18-9F6B-F8172AF0A055}" sibTransId="{5370173C-A790-4F38-891E-90C13D38BC68}"/>
    <dgm:cxn modelId="{11733CC0-D70D-419A-85EC-908DEE9EE731}" srcId="{87870B58-BFBB-4BFE-8C3F-6EBED053CA31}" destId="{2689506E-8FE0-4F6D-B707-3ED24C9F16B2}" srcOrd="0" destOrd="0" parTransId="{68C7E8E4-2447-4DA3-9794-5298DF1D2CC7}" sibTransId="{78A7A2AC-FD4A-4027-9140-3047A61526E1}"/>
    <dgm:cxn modelId="{712F0034-DC58-47BD-BB13-CD3EFAE07354}" type="presParOf" srcId="{67C9103C-09BB-41F6-A910-2AE130B27B96}" destId="{4A8E2E28-6141-45E2-8E88-CA122C1842AA}" srcOrd="0" destOrd="0" presId="urn:microsoft.com/office/officeart/2005/8/layout/vList2"/>
    <dgm:cxn modelId="{222AC7A7-A77F-41BE-9973-66C940E21C4F}" type="presParOf" srcId="{67C9103C-09BB-41F6-A910-2AE130B27B96}" destId="{BC2E4BEC-ABD3-42AE-A02A-4809ED633DF4}" srcOrd="1" destOrd="0" presId="urn:microsoft.com/office/officeart/2005/8/layout/vList2"/>
    <dgm:cxn modelId="{93BC669B-6934-4259-8402-66711556D7D8}" type="presParOf" srcId="{67C9103C-09BB-41F6-A910-2AE130B27B96}" destId="{1DD38B25-6712-43B3-B1C4-BEFC68C285A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780416" cy="4480726"/>
        <a:chOff x="0" y="0"/>
        <a:chExt cx="4780416" cy="4480726"/>
      </a:xfrm>
    </dsp:grpSpPr>
    <dsp:sp modelId="{4A8E2E28-6141-45E2-8E88-CA122C1842AA}">
      <dsp:nvSpPr>
        <dsp:cNvPr id="3" name="Rounded Rectangle 2"/>
        <dsp:cNvSpPr/>
      </dsp:nvSpPr>
      <dsp:spPr bwMode="white">
        <a:xfrm>
          <a:off x="0" y="67078"/>
          <a:ext cx="4780416" cy="213296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106680" anchor="ctr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Calibri Light" panose="020F0302020204030204"/>
            </a:rPr>
            <a:t>To</a:t>
          </a:r>
          <a:r>
            <a:rPr lang="en-US" dirty="0"/>
            <a:t> create a model that can indicate  the best investment decision</a:t>
          </a:r>
          <a:r>
            <a:rPr lang="en-US" dirty="0">
              <a:latin typeface="Calibri Light" panose="020F0302020204030204"/>
            </a:rPr>
            <a:t> for</a:t>
          </a:r>
          <a:r>
            <a:rPr lang="en-US" dirty="0"/>
            <a:t> the farming industry.</a:t>
          </a:r>
        </a:p>
      </dsp:txBody>
      <dsp:txXfrm>
        <a:off x="0" y="67078"/>
        <a:ext cx="4780416" cy="2132965"/>
      </dsp:txXfrm>
    </dsp:sp>
    <dsp:sp modelId="{1DD38B25-6712-43B3-B1C4-BEFC68C285A8}">
      <dsp:nvSpPr>
        <dsp:cNvPr id="4" name="Rounded Rectangle 3"/>
        <dsp:cNvSpPr/>
      </dsp:nvSpPr>
      <dsp:spPr bwMode="white">
        <a:xfrm>
          <a:off x="0" y="2280683"/>
          <a:ext cx="4780416" cy="213296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-6780000"/>
            <a:satOff val="-17254"/>
            <a:lumOff val="-1176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106680" anchor="ctr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To visualize and Identify the best farming practice for substantial results</a:t>
          </a:r>
        </a:p>
      </dsp:txBody>
      <dsp:txXfrm>
        <a:off x="0" y="2280683"/>
        <a:ext cx="4780416" cy="2132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 sz="5600">
                <a:ea typeface="Calibri Light" panose="020F0302020204030204"/>
                <a:cs typeface="Calibri Light" panose="020F0302020204030204"/>
              </a:rPr>
              <a:t>Food Accessibility and Profitability</a:t>
            </a:r>
            <a:endParaRPr lang="en-US" sz="560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200">
                <a:ea typeface="Calibri" panose="020F0502020204030204"/>
                <a:cs typeface="Calibri" panose="020F0502020204030204"/>
              </a:rPr>
              <a:t>Data from Agricultural Survey of African Households (</a:t>
            </a:r>
            <a:r>
              <a:rPr lang="en-US" sz="2200">
                <a:ea typeface="+mn-lt"/>
                <a:cs typeface="+mn-lt"/>
              </a:rPr>
              <a:t>https://www.kaggle.com/datasets/crawford/agricultural-survey-of-african-farm-households)</a:t>
            </a:r>
            <a:endParaRPr lang="en-US" sz="22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3" name="Freeform: Shap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Block Arc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8" name="Straight Connector 2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5062220" y="2786380"/>
            <a:ext cx="6207760" cy="2044065"/>
          </a:xfrm>
        </p:spPr>
        <p:txBody>
          <a:bodyPr>
            <a:noAutofit/>
          </a:bodyPr>
          <a:lstStyle/>
          <a:p>
            <a:r>
              <a:rPr lang="en-US" sz="2000" dirty="0" smtClean="0">
                <a:cs typeface="+mn-lt"/>
              </a:rPr>
              <a:t>There are different crops that are planted and there are four(4) major crops planted in (season 1-plot 1-crop 1), which are Beans, Barley, Banana and Alfalfa.</a:t>
            </a:r>
            <a:endParaRPr lang="en-US" sz="2000" dirty="0" smtClean="0">
              <a:cs typeface="+mn-lt"/>
            </a:endParaRPr>
          </a:p>
          <a:p>
            <a:endParaRPr lang="en-US" sz="2000" dirty="0" smtClean="0">
              <a:cs typeface="+mn-lt"/>
            </a:endParaRPr>
          </a:p>
          <a:p>
            <a:r>
              <a:rPr lang="en-US" sz="2000" dirty="0" smtClean="0">
                <a:cs typeface="+mn-lt"/>
              </a:rPr>
              <a:t>From the visual seen, Beans is the most sold crop with 95M </a:t>
            </a:r>
            <a:r>
              <a:rPr lang="en-US" sz="2000" dirty="0" err="1" smtClean="0">
                <a:cs typeface="+mn-lt"/>
              </a:rPr>
              <a:t>yeild</a:t>
            </a:r>
            <a:r>
              <a:rPr lang="en-US" sz="2000" dirty="0" smtClean="0">
                <a:cs typeface="+mn-lt"/>
              </a:rPr>
              <a:t>.</a:t>
            </a:r>
            <a:endParaRPr lang="en-US" sz="2000" dirty="0">
              <a:cs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224" y="550600"/>
            <a:ext cx="4237686" cy="41018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8" name="Google Shape;158;p6"/>
          <p:cNvSpPr txBox="1"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 panose="020F0502020204030204"/>
              <a:buNone/>
            </a:pPr>
            <a:r>
              <a:rPr lang="en-US" dirty="0">
                <a:solidFill>
                  <a:srgbClr val="FFFFFF"/>
                </a:solidFill>
              </a:rPr>
              <a:t>Model Evaluation.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59" name="Google Shape;159;p6"/>
          <p:cNvSpPr/>
          <p:nvPr/>
        </p:nvSpPr>
        <p:spPr>
          <a:xfrm rot="-1790889">
            <a:off x="8789246" y="812359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1" name="Google Shape;161;p6"/>
          <p:cNvSpPr txBox="1">
            <a:spLocks noGrp="1"/>
          </p:cNvSpPr>
          <p:nvPr>
            <p:ph type="body" idx="1"/>
          </p:nvPr>
        </p:nvSpPr>
        <p:spPr>
          <a:xfrm>
            <a:off x="5370153" y="1526033"/>
            <a:ext cx="5536397" cy="3935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228600" lvl="0" indent="-228600">
              <a:spcBef>
                <a:spcPts val="0"/>
              </a:spcBef>
              <a:buSzPts val="2400"/>
            </a:pPr>
            <a:r>
              <a:rPr lang="en-US" sz="2400" dirty="0"/>
              <a:t>In the building of the model, various supervised machine learning algorithms such as  Random Forest Regressor and Light GBM Algorithm were used.</a:t>
            </a:r>
            <a:endParaRPr lang="en-US" sz="2400" dirty="0"/>
          </a:p>
          <a:p>
            <a:pPr marL="228600" lvl="0" indent="-228600">
              <a:spcBef>
                <a:spcPts val="0"/>
              </a:spcBef>
              <a:buSzPts val="2400"/>
            </a:pPr>
            <a:endParaRPr lang="en-US" sz="2400" dirty="0"/>
          </a:p>
          <a:p>
            <a:pPr marL="228600" lvl="0" indent="-228600">
              <a:spcBef>
                <a:spcPts val="0"/>
              </a:spcBef>
              <a:buSzPts val="2400"/>
            </a:pPr>
            <a:r>
              <a:rPr lang="en-US" sz="2400" dirty="0"/>
              <a:t>The Root Mean Square Error(RMSE) metric was used in evaluating the models. LightGBM was the best performing algorithm based on our evaluation Metrics with a score of 0.36311</a:t>
            </a:r>
            <a:endParaRPr lang="en-US" sz="2400" dirty="0"/>
          </a:p>
          <a:p>
            <a:pPr marL="228600" lvl="0" indent="-228600">
              <a:spcBef>
                <a:spcPts val="0"/>
              </a:spcBef>
              <a:buSzPts val="2400"/>
            </a:pPr>
            <a:endParaRPr lang="en-US" sz="2400" dirty="0"/>
          </a:p>
          <a:p>
            <a:pPr marL="228600" lvl="0" indent="-228600">
              <a:spcBef>
                <a:spcPts val="0"/>
              </a:spcBef>
              <a:buSzPts val="2400"/>
            </a:pPr>
            <a:r>
              <a:rPr lang="en-US" sz="2400" dirty="0"/>
              <a:t>As compared to Random Forest Regressor with a RMSE score of 0.6....</a:t>
            </a:r>
            <a:endParaRPr lang="en-US" sz="2400" dirty="0"/>
          </a:p>
          <a:p>
            <a:pPr marL="228600" lvl="0" indent="-228600">
              <a:spcBef>
                <a:spcPts val="0"/>
              </a:spcBef>
              <a:buSzPts val="2400"/>
            </a:pPr>
            <a:endParaRPr dirty="0"/>
          </a:p>
          <a:p>
            <a:pPr marL="228600" lvl="0" indent="-228600">
              <a:spcBef>
                <a:spcPts val="0"/>
              </a:spcBef>
              <a:buSzPts val="2400"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-44611" y="36509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323440" y="319949"/>
            <a:ext cx="11546828" cy="6214534"/>
          </a:xfrm>
          <a:custGeom>
            <a:avLst/>
            <a:gdLst/>
            <a:ahLst/>
            <a:cxnLst/>
            <a:rect l="l" t="t" r="r" b="b"/>
            <a:pathLst>
              <a:path w="11546828" h="6214534" extrusionOk="0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rgbClr val="7F7F7F">
              <a:alpha val="2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2" name="Google Shape;122;p3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3"/>
          <p:cNvSpPr txBox="1">
            <a:spLocks noGrp="1"/>
          </p:cNvSpPr>
          <p:nvPr>
            <p:ph type="title"/>
          </p:nvPr>
        </p:nvSpPr>
        <p:spPr>
          <a:xfrm>
            <a:off x="-68377" y="1431985"/>
            <a:ext cx="8735859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 panose="020F0502020204030204"/>
              <a:buNone/>
            </a:pPr>
            <a:r>
              <a:rPr lang="en-US" sz="5600" dirty="0"/>
              <a:t> MODEL VALIDATION    </a:t>
            </a:r>
            <a:endParaRPr sz="5600" dirty="0"/>
          </a:p>
        </p:txBody>
      </p:sp>
      <p:cxnSp>
        <p:nvCxnSpPr>
          <p:cNvPr id="125" name="Google Shape;125;p3"/>
          <p:cNvCxnSpPr/>
          <p:nvPr/>
        </p:nvCxnSpPr>
        <p:spPr>
          <a:xfrm>
            <a:off x="4299552" y="1933232"/>
            <a:ext cx="2980591" cy="0"/>
          </a:xfrm>
          <a:prstGeom prst="straightConnector1">
            <a:avLst/>
          </a:prstGeom>
          <a:noFill/>
          <a:ln w="190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6" name="Google Shape;126;p3"/>
          <p:cNvSpPr txBox="1">
            <a:spLocks noGrp="1"/>
          </p:cNvSpPr>
          <p:nvPr>
            <p:ph type="body" idx="1"/>
          </p:nvPr>
        </p:nvSpPr>
        <p:spPr>
          <a:xfrm>
            <a:off x="2211455" y="2225917"/>
            <a:ext cx="4795584" cy="4180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>
              <a:spcBef>
                <a:spcPts val="0"/>
              </a:spcBef>
              <a:buSzPts val="2400"/>
            </a:pPr>
            <a:endParaRPr lang="en-US" sz="2400" dirty="0">
              <a:solidFill>
                <a:schemeClr val="tx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sz="2400" dirty="0"/>
          </a:p>
        </p:txBody>
      </p:sp>
      <p:sp>
        <p:nvSpPr>
          <p:cNvPr id="9" name="Google Shape;121;p3"/>
          <p:cNvSpPr/>
          <p:nvPr/>
        </p:nvSpPr>
        <p:spPr>
          <a:xfrm>
            <a:off x="475840" y="472349"/>
            <a:ext cx="11546828" cy="6214534"/>
          </a:xfrm>
          <a:custGeom>
            <a:avLst/>
            <a:gdLst/>
            <a:ahLst/>
            <a:cxnLst/>
            <a:rect l="l" t="t" r="r" b="b"/>
            <a:pathLst>
              <a:path w="11546828" h="6214534" extrusionOk="0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rgbClr val="7F7F7F">
              <a:alpha val="2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1485023" y="2501849"/>
            <a:ext cx="734096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sz="3600" dirty="0">
                <a:latin typeface="Calibri" panose="020F0502020204030204" charset="0"/>
                <a:cs typeface="Calibri" panose="020F0502020204030204" charset="0"/>
              </a:rPr>
              <a:t>The test data was used to validate the model. </a:t>
            </a:r>
            <a:endParaRPr lang="en-US" sz="360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3600" dirty="0">
                <a:latin typeface="Calibri" panose="020F0502020204030204" charset="0"/>
                <a:cs typeface="Calibri" panose="020F0502020204030204" charset="0"/>
              </a:rPr>
              <a:t>Our model was neither overfitting nor underfitting the training data.</a:t>
            </a:r>
            <a:endParaRPr lang="en-US" sz="3600" dirty="0">
              <a:latin typeface="Calibri" panose="020F0502020204030204" charset="0"/>
              <a:cs typeface="Calibri" panose="020F0502020204030204" charset="0"/>
            </a:endParaRPr>
          </a:p>
          <a:p>
            <a:endParaRPr lang="en-US" sz="24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2" name="Google Shape;89;p1"/>
          <p:cNvSpPr/>
          <p:nvPr/>
        </p:nvSpPr>
        <p:spPr>
          <a:xfrm rot="16200000">
            <a:off x="9648602" y="946483"/>
            <a:ext cx="2387600" cy="23876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/>
          <p:nvPr/>
        </p:nvSpPr>
        <p:spPr>
          <a:xfrm>
            <a:off x="154546" y="0"/>
            <a:ext cx="1220487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321732" y="321733"/>
            <a:ext cx="11546828" cy="6214534"/>
          </a:xfrm>
          <a:custGeom>
            <a:avLst/>
            <a:gdLst/>
            <a:ahLst/>
            <a:cxnLst/>
            <a:rect l="l" t="t" r="r" b="b"/>
            <a:pathLst>
              <a:path w="11546828" h="6214534" extrusionOk="0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rgbClr val="7F7F7F">
              <a:alpha val="2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7" name="Google Shape;107;p2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437887" y="1188637"/>
            <a:ext cx="4216402" cy="448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 panose="020F0502020204030204"/>
              <a:buNone/>
            </a:pPr>
            <a:r>
              <a:rPr lang="en-US" sz="5600" dirty="0"/>
              <a:t>Model </a:t>
            </a:r>
            <a:r>
              <a:rPr lang="en-US" sz="5400" dirty="0"/>
              <a:t>Deploment</a:t>
            </a:r>
            <a:endParaRPr sz="5600" dirty="0"/>
          </a:p>
        </p:txBody>
      </p:sp>
      <p:cxnSp>
        <p:nvCxnSpPr>
          <p:cNvPr id="110" name="Google Shape;110;p2"/>
          <p:cNvCxnSpPr/>
          <p:nvPr/>
        </p:nvCxnSpPr>
        <p:spPr>
          <a:xfrm>
            <a:off x="4654296" y="1852863"/>
            <a:ext cx="0" cy="3236495"/>
          </a:xfrm>
          <a:prstGeom prst="straightConnector1">
            <a:avLst/>
          </a:prstGeom>
          <a:noFill/>
          <a:ln w="190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11" name="Google Shape;111;p2"/>
          <p:cNvGrpSpPr/>
          <p:nvPr/>
        </p:nvGrpSpPr>
        <p:grpSpPr>
          <a:xfrm>
            <a:off x="5442224" y="1300762"/>
            <a:ext cx="4780416" cy="4368601"/>
            <a:chOff x="0" y="56062"/>
            <a:chExt cx="4780416" cy="4368601"/>
          </a:xfrm>
        </p:grpSpPr>
        <p:sp>
          <p:nvSpPr>
            <p:cNvPr id="112" name="Google Shape;112;p2"/>
            <p:cNvSpPr/>
            <p:nvPr/>
          </p:nvSpPr>
          <p:spPr>
            <a:xfrm>
              <a:off x="0" y="56062"/>
              <a:ext cx="4780416" cy="214110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104520" y="160582"/>
              <a:ext cx="4571376" cy="1932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charset="0"/>
                  <a:cs typeface="Calibri" panose="020F0502020204030204" charset="0"/>
                </a:rPr>
                <a:t>Dash is (a Python web application framework)  was used in deployment.</a:t>
              </a:r>
              <a:endParaRPr lang="en-US" sz="20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endParaRPr>
            </a:p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charset="0"/>
                  <a:cs typeface="Calibri" panose="020F0502020204030204" charset="0"/>
                </a:rPr>
                <a:t>The trained model is integrated into the Dash backend, allowing users to interact with it through the web interface.</a:t>
              </a:r>
              <a:endParaRPr lang="en-US" sz="20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 panose="020F0502020204030204"/>
                <a:buNone/>
              </a:pPr>
              <a:endParaRPr dirty="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0" y="2283563"/>
              <a:ext cx="4780416" cy="2141100"/>
            </a:xfrm>
            <a:prstGeom prst="roundRect">
              <a:avLst>
                <a:gd name="adj" fmla="val 16667"/>
              </a:avLst>
            </a:prstGeom>
            <a:solidFill>
              <a:srgbClr val="6FAB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156780" y="2498703"/>
              <a:ext cx="4571376" cy="15183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lvl="0">
                <a:lnSpc>
                  <a:spcPct val="90000"/>
                </a:lnSpc>
                <a:buClr>
                  <a:schemeClr val="lt1"/>
                </a:buClr>
                <a:buSzPts val="3000"/>
              </a:pPr>
              <a:r>
                <a:rPr lang="en-US" sz="2000" dirty="0">
                  <a:solidFill>
                    <a:schemeClr val="bg1"/>
                  </a:solidFill>
                  <a:latin typeface="Calibri" panose="020F0502020204030204" charset="0"/>
                  <a:cs typeface="Calibri" panose="020F0502020204030204" charset="0"/>
                </a:rPr>
                <a:t>We chose Dash because it provides a seamless user experience, making complex models accessible to a broader audience</a:t>
              </a:r>
              <a:endParaRPr lang="en-US" sz="20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endParaRPr>
            </a:p>
            <a:p>
              <a:pPr lvl="0">
                <a:lnSpc>
                  <a:spcPct val="90000"/>
                </a:lnSpc>
                <a:buClr>
                  <a:schemeClr val="lt1"/>
                </a:buClr>
                <a:buSzPts val="3000"/>
              </a:pPr>
              <a:endParaRPr sz="24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8" name="Google Shape;158;p6"/>
          <p:cNvSpPr txBox="1"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 panose="020F0502020204030204"/>
              <a:buNone/>
            </a:pPr>
            <a:r>
              <a:rPr lang="en-US" dirty="0">
                <a:solidFill>
                  <a:srgbClr val="FFFFFF"/>
                </a:solidFill>
              </a:rPr>
              <a:t>CONCLUSION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59" name="Google Shape;159;p6"/>
          <p:cNvSpPr/>
          <p:nvPr/>
        </p:nvSpPr>
        <p:spPr>
          <a:xfrm rot="-1790889">
            <a:off x="8789246" y="812359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1" name="Google Shape;161;p6"/>
          <p:cNvSpPr txBox="1">
            <a:spLocks noGrp="1"/>
          </p:cNvSpPr>
          <p:nvPr>
            <p:ph type="body" idx="1"/>
          </p:nvPr>
        </p:nvSpPr>
        <p:spPr>
          <a:xfrm>
            <a:off x="5370153" y="953037"/>
            <a:ext cx="6066286" cy="563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dirty="0"/>
              <a:t>Through rigorous testing and validation, our model has demonstrated commendable predictive accuracy.</a:t>
            </a:r>
            <a:endParaRPr lang="en-US" dirty="0"/>
          </a:p>
          <a:p>
            <a:r>
              <a:rPr lang="en-US" dirty="0"/>
              <a:t>Our model has successfully identified and assessed a myriad of factors influencing food accessibility and profitability.</a:t>
            </a:r>
            <a:endParaRPr lang="en-US" dirty="0"/>
          </a:p>
          <a:p>
            <a:r>
              <a:rPr lang="en-US" dirty="0"/>
              <a:t>We leveraged the use of data analytics and machine learning in the agriculture sector.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779248" y="1287889"/>
            <a:ext cx="632332" cy="56667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ight Tri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900" y="1188637"/>
            <a:ext cx="3057101" cy="4480726"/>
          </a:xfrm>
        </p:spPr>
        <p:txBody>
          <a:bodyPr>
            <a:normAutofit/>
          </a:bodyPr>
          <a:lstStyle/>
          <a:p>
            <a:pPr algn="r"/>
            <a:r>
              <a:rPr lang="en-US" sz="5600">
                <a:ea typeface="Calibri Light" panose="020F0302020204030204"/>
                <a:cs typeface="Calibri Light" panose="020F0302020204030204"/>
              </a:rPr>
              <a:t>Aim and Objective </a:t>
            </a:r>
            <a:endParaRPr lang="en-US" sz="5600"/>
          </a:p>
        </p:txBody>
      </p:sp>
      <p:cxnSp>
        <p:nvCxnSpPr>
          <p:cNvPr id="28" name="Straight Connector 2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5170778" y="1188637"/>
          <a:ext cx="4780416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/>
          <p:nvPr/>
        </p:nvSpPr>
        <p:spPr>
          <a:xfrm>
            <a:off x="323440" y="319949"/>
            <a:ext cx="11546828" cy="6214534"/>
          </a:xfrm>
          <a:custGeom>
            <a:avLst/>
            <a:gdLst/>
            <a:ahLst/>
            <a:cxnLst/>
            <a:rect l="l" t="t" r="r" b="b"/>
            <a:pathLst>
              <a:path w="11546828" h="6214534" extrusionOk="0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rgbClr val="7F7F7F">
              <a:alpha val="2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2" name="Google Shape;122;p3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911830" y="889788"/>
            <a:ext cx="10905053" cy="5607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3"/>
          <p:cNvSpPr txBox="1">
            <a:spLocks noGrp="1"/>
          </p:cNvSpPr>
          <p:nvPr>
            <p:ph type="title"/>
          </p:nvPr>
        </p:nvSpPr>
        <p:spPr>
          <a:xfrm>
            <a:off x="1006899" y="1188637"/>
            <a:ext cx="3436305" cy="3331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 panose="020F0502020204030204"/>
              <a:buNone/>
            </a:pPr>
            <a:r>
              <a:rPr lang="en-US" sz="5600" dirty="0"/>
              <a:t>Flowchart </a:t>
            </a:r>
            <a:endParaRPr sz="5600" dirty="0"/>
          </a:p>
        </p:txBody>
      </p:sp>
      <p:cxnSp>
        <p:nvCxnSpPr>
          <p:cNvPr id="125" name="Google Shape;125;p3"/>
          <p:cNvCxnSpPr/>
          <p:nvPr/>
        </p:nvCxnSpPr>
        <p:spPr>
          <a:xfrm>
            <a:off x="4489207" y="1852861"/>
            <a:ext cx="0" cy="3236495"/>
          </a:xfrm>
          <a:prstGeom prst="straightConnector1">
            <a:avLst/>
          </a:prstGeom>
          <a:noFill/>
          <a:ln w="190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21;p3"/>
          <p:cNvSpPr/>
          <p:nvPr/>
        </p:nvSpPr>
        <p:spPr>
          <a:xfrm>
            <a:off x="375117" y="458215"/>
            <a:ext cx="11546828" cy="6214534"/>
          </a:xfrm>
          <a:custGeom>
            <a:avLst/>
            <a:gdLst/>
            <a:ahLst/>
            <a:cxnLst/>
            <a:rect l="l" t="t" r="r" b="b"/>
            <a:pathLst>
              <a:path w="11546828" h="6214534" extrusionOk="0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rgbClr val="7F7F7F">
              <a:alpha val="2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2280" y="1340808"/>
            <a:ext cx="1230848" cy="6677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Visualization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5013085" y="1058094"/>
            <a:ext cx="1858594" cy="1334999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</a:t>
            </a:r>
            <a:r>
              <a:rPr lang="en-US" sz="1100" dirty="0">
                <a:solidFill>
                  <a:schemeClr val="tx1"/>
                </a:solidFill>
              </a:rPr>
              <a:t>Preparation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32219" y="4728676"/>
            <a:ext cx="1283012" cy="7453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Validation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775644" y="2997890"/>
            <a:ext cx="1139762" cy="7453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Training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68746" y="4841539"/>
            <a:ext cx="1090003" cy="464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Evaluation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94875" y="1716671"/>
            <a:ext cx="7188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8280814" y="1997804"/>
            <a:ext cx="8898" cy="972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416939" y="5104178"/>
            <a:ext cx="5518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471493" y="3192366"/>
            <a:ext cx="1492549" cy="521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Deployment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Connector: Elbow 40"/>
          <p:cNvCxnSpPr/>
          <p:nvPr/>
        </p:nvCxnSpPr>
        <p:spPr>
          <a:xfrm rot="5400000" flipH="1" flipV="1">
            <a:off x="5950455" y="3920488"/>
            <a:ext cx="1038735" cy="6078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4" idx="2"/>
          </p:cNvCxnSpPr>
          <p:nvPr/>
        </p:nvCxnSpPr>
        <p:spPr>
          <a:xfrm>
            <a:off x="8345525" y="3743230"/>
            <a:ext cx="0" cy="1098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-1700" y="150616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323440" y="319949"/>
            <a:ext cx="11546828" cy="6214534"/>
          </a:xfrm>
          <a:custGeom>
            <a:avLst/>
            <a:gdLst/>
            <a:ahLst/>
            <a:cxnLst/>
            <a:rect l="l" t="t" r="r" b="b"/>
            <a:pathLst>
              <a:path w="11546828" h="6214534" extrusionOk="0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rgbClr val="7F7F7F">
              <a:alpha val="2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2" name="Google Shape;122;p3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3"/>
          <p:cNvSpPr txBox="1">
            <a:spLocks noGrp="1"/>
          </p:cNvSpPr>
          <p:nvPr>
            <p:ph type="title"/>
          </p:nvPr>
        </p:nvSpPr>
        <p:spPr>
          <a:xfrm>
            <a:off x="1006899" y="1188637"/>
            <a:ext cx="3645684" cy="3331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 panose="020F0502020204030204"/>
              <a:buNone/>
            </a:pPr>
            <a:r>
              <a:rPr lang="en-US" sz="5600" dirty="0"/>
              <a:t> Data Preparation  </a:t>
            </a:r>
            <a:endParaRPr sz="5600" dirty="0"/>
          </a:p>
        </p:txBody>
      </p:sp>
      <p:cxnSp>
        <p:nvCxnSpPr>
          <p:cNvPr id="125" name="Google Shape;125;p3"/>
          <p:cNvCxnSpPr/>
          <p:nvPr/>
        </p:nvCxnSpPr>
        <p:spPr>
          <a:xfrm>
            <a:off x="4654296" y="1852863"/>
            <a:ext cx="0" cy="3236495"/>
          </a:xfrm>
          <a:prstGeom prst="straightConnector1">
            <a:avLst/>
          </a:prstGeom>
          <a:noFill/>
          <a:ln w="190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6" name="Google Shape;126;p3"/>
          <p:cNvSpPr txBox="1">
            <a:spLocks noGrp="1"/>
          </p:cNvSpPr>
          <p:nvPr>
            <p:ph type="body" idx="1"/>
          </p:nvPr>
        </p:nvSpPr>
        <p:spPr>
          <a:xfrm>
            <a:off x="5138928" y="1338729"/>
            <a:ext cx="4795584" cy="4180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>
              <a:spcBef>
                <a:spcPts val="0"/>
              </a:spcBef>
              <a:buSzPts val="2400"/>
            </a:pPr>
            <a:r>
              <a:rPr lang="en-US" sz="2400" dirty="0"/>
              <a:t>A dataset on an agricultural survey for more than 9,500 African households was obtained from Kaggle</a:t>
            </a:r>
            <a:endParaRPr lang="en-US" sz="2400" dirty="0"/>
          </a:p>
          <a:p>
            <a:pPr marL="228600" lvl="0" indent="-228600">
              <a:spcBef>
                <a:spcPts val="0"/>
              </a:spcBef>
              <a:buSzPts val="2400"/>
            </a:pPr>
            <a:r>
              <a:rPr lang="en-US" sz="2400" dirty="0">
                <a:solidFill>
                  <a:schemeClr val="tx1"/>
                </a:solidFill>
              </a:rPr>
              <a:t>The dataset contained 9597 rows and 1753 columns which was  processed to 6823 rows and 54 columns</a:t>
            </a:r>
            <a:endParaRPr lang="en-US" sz="2400" dirty="0">
              <a:solidFill>
                <a:schemeClr val="tx1"/>
              </a:solidFill>
            </a:endParaRPr>
          </a:p>
          <a:p>
            <a:pPr marL="228600" lvl="0" indent="-228600">
              <a:spcBef>
                <a:spcPts val="0"/>
              </a:spcBef>
              <a:buSzPts val="2400"/>
            </a:pPr>
            <a:r>
              <a:rPr lang="en-US" sz="2400" dirty="0">
                <a:solidFill>
                  <a:schemeClr val="tx1"/>
                </a:solidFill>
              </a:rPr>
              <a:t>This was gotten by handling missing values ,scaling numerical data and filtering the columns necessary for our model.</a:t>
            </a:r>
            <a:endParaRPr lang="en-US" sz="2400" dirty="0"/>
          </a:p>
        </p:txBody>
      </p:sp>
      <p:sp>
        <p:nvSpPr>
          <p:cNvPr id="9" name="Google Shape;121;p3"/>
          <p:cNvSpPr/>
          <p:nvPr/>
        </p:nvSpPr>
        <p:spPr>
          <a:xfrm>
            <a:off x="475840" y="472349"/>
            <a:ext cx="11546828" cy="6214534"/>
          </a:xfrm>
          <a:custGeom>
            <a:avLst/>
            <a:gdLst/>
            <a:ahLst/>
            <a:cxnLst/>
            <a:rect l="l" t="t" r="r" b="b"/>
            <a:pathLst>
              <a:path w="11546828" h="6214534" extrusionOk="0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rgbClr val="7F7F7F">
              <a:alpha val="2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8" name="Google Shape;158;p6"/>
          <p:cNvSpPr txBox="1"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 panose="020F0502020204030204"/>
              <a:buNone/>
            </a:pPr>
            <a:r>
              <a:rPr lang="en-US" dirty="0">
                <a:solidFill>
                  <a:srgbClr val="FFFFFF"/>
                </a:solidFill>
              </a:rPr>
              <a:t>Feature Enginnering.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9" name="Google Shape;159;p6"/>
          <p:cNvSpPr/>
          <p:nvPr/>
        </p:nvSpPr>
        <p:spPr>
          <a:xfrm rot="-1790889">
            <a:off x="8789246" y="812359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1" name="Google Shape;161;p6"/>
          <p:cNvSpPr txBox="1">
            <a:spLocks noGrp="1"/>
          </p:cNvSpPr>
          <p:nvPr>
            <p:ph type="body" idx="1"/>
          </p:nvPr>
        </p:nvSpPr>
        <p:spPr>
          <a:xfrm>
            <a:off x="5293360" y="1397000"/>
            <a:ext cx="6066155" cy="421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indent="-457200"/>
            <a:r>
              <a:rPr sz="2400" dirty="0"/>
              <a:t>We discovered the dataset has a lot of features so we used a Recursive Feature Elimination to give the best features that will significantly affect our model</a:t>
            </a:r>
            <a:endParaRPr sz="2400" dirty="0"/>
          </a:p>
          <a:p>
            <a:pPr marL="571500" indent="-457200"/>
            <a:r>
              <a:rPr sz="2400" dirty="0"/>
              <a:t>In order to facilitate the creation the dataset was divided into two parts: the training dataset and the testing dataset</a:t>
            </a:r>
            <a:r>
              <a:rPr lang="en-US" sz="2400" dirty="0"/>
              <a:t>.</a:t>
            </a:r>
            <a:endParaRPr lang="en-US" sz="2400" dirty="0"/>
          </a:p>
          <a:p>
            <a:pPr marL="571500" indent="-457200"/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000">
                <a:ea typeface="Calibri Light" panose="020F0302020204030204"/>
                <a:cs typeface="Calibri Light" panose="020F0302020204030204"/>
              </a:rPr>
              <a:t>Data analysis and Visualization</a:t>
            </a:r>
            <a:endParaRPr lang="en-US" sz="500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700" dirty="0">
                <a:sym typeface="+mn-ea"/>
              </a:rPr>
              <a:t>This step was taken to gain insights from the data to uncover and comprehend patterns or trends that would explain unexpected results.</a:t>
            </a:r>
            <a:br>
              <a:rPr lang="en-US" sz="1700" dirty="0">
                <a:ea typeface="Calibri" panose="020F0502020204030204"/>
                <a:cs typeface="Calibri" panose="020F0502020204030204"/>
              </a:rPr>
            </a:br>
            <a:br>
              <a:rPr lang="en-US" sz="1700" dirty="0">
                <a:ea typeface="Calibri" panose="020F0502020204030204"/>
                <a:cs typeface="Calibri" panose="020F0502020204030204"/>
              </a:rPr>
            </a:br>
            <a:r>
              <a:rPr lang="en-US" sz="1700" b="1" u="sng" dirty="0">
                <a:sym typeface="+mn-ea"/>
              </a:rPr>
              <a:t>Some of the valuable insights are:</a:t>
            </a:r>
            <a:br>
              <a:rPr lang="en-US" sz="1700" dirty="0">
                <a:ea typeface="Calibri" panose="020F0502020204030204"/>
                <a:cs typeface="Calibri" panose="020F0502020204030204"/>
              </a:rPr>
            </a:br>
            <a:endParaRPr lang="en-US" sz="1700">
              <a:ea typeface="Calibri" panose="020F0502020204030204"/>
              <a:cs typeface="Calibri" panose="020F0502020204030204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dirty="0">
                <a:sym typeface="+mn-ea"/>
              </a:rPr>
              <a:t>The total cost of transportation was estimated to 351 million.</a:t>
            </a:r>
            <a:endParaRPr sz="17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dirty="0">
                <a:sym typeface="+mn-ea"/>
              </a:rPr>
              <a:t>The total agricultural yield in a season was 29 million.</a:t>
            </a:r>
            <a:endParaRPr sz="17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dirty="0">
                <a:sym typeface="+mn-ea"/>
              </a:rPr>
              <a:t>Majority of households rely on irrigation major schemes.</a:t>
            </a:r>
            <a:endParaRPr sz="17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dirty="0">
                <a:sym typeface="+mn-ea"/>
              </a:rPr>
              <a:t>Trucks are the most used for transportation.</a:t>
            </a:r>
            <a:endParaRPr lang="en-US" sz="1700" dirty="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1" name="Google Shape;141;p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2" name="Google Shape;142;p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BF9000">
                <a:alpha val="6666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44" name="Google Shape;144;p5"/>
          <p:cNvSpPr/>
          <p:nvPr/>
        </p:nvSpPr>
        <p:spPr>
          <a:xfrm>
            <a:off x="550862" y="549276"/>
            <a:ext cx="7200149" cy="575944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0" dist="101600" dir="5400000" algn="tl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090613" y="1018724"/>
            <a:ext cx="611589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 panose="020F0502020204030204"/>
              <a:buNone/>
            </a:pPr>
            <a:r>
              <a:rPr lang="en-US"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 visualization.</a:t>
            </a:r>
            <a:endParaRPr lang="en-US" sz="36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6" name="Google Shape;146;p5"/>
          <p:cNvGrpSpPr/>
          <p:nvPr/>
        </p:nvGrpSpPr>
        <p:grpSpPr>
          <a:xfrm>
            <a:off x="550863" y="1846203"/>
            <a:ext cx="7200900" cy="4462522"/>
            <a:chOff x="4656138" y="0"/>
            <a:chExt cx="6983409" cy="6308725"/>
          </a:xfrm>
        </p:grpSpPr>
        <p:sp>
          <p:nvSpPr>
            <p:cNvPr id="147" name="Google Shape;147;p5"/>
            <p:cNvSpPr/>
            <p:nvPr/>
          </p:nvSpPr>
          <p:spPr>
            <a:xfrm flipH="1">
              <a:off x="4656138" y="0"/>
              <a:ext cx="6982794" cy="630872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rgbClr val="BF9000">
                <a:alpha val="6666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150" name="Google Shape;150;p5" descr="A screenshot of a graph&#10;&#10;Description automatically generated"/>
          <p:cNvPicPr preferRelativeResize="0"/>
          <p:nvPr/>
        </p:nvPicPr>
        <p:blipFill rotWithShape="1">
          <a:blip r:embed="rId1"/>
          <a:srcRect b="6540"/>
          <a:stretch>
            <a:fillRect/>
          </a:stretch>
        </p:blipFill>
        <p:spPr>
          <a:xfrm>
            <a:off x="730863" y="2286538"/>
            <a:ext cx="6840900" cy="358032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5"/>
          <p:cNvSpPr txBox="1">
            <a:spLocks noGrp="1"/>
          </p:cNvSpPr>
          <p:nvPr>
            <p:ph type="body" idx="1"/>
          </p:nvPr>
        </p:nvSpPr>
        <p:spPr>
          <a:xfrm>
            <a:off x="8298770" y="2059200"/>
            <a:ext cx="3342368" cy="3783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The</a:t>
            </a:r>
            <a:r>
              <a:rPr lang="en-US" sz="2000" dirty="0">
                <a:solidFill>
                  <a:schemeClr val="dk1"/>
                </a:solidFill>
              </a:rPr>
              <a:t> visualization outlines the data as provided and further give numbers per countries and per region.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It shows how much could also be gotten per season.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The amount differences can help decide best to invest in and the best farming system to carry out.</a:t>
            </a:r>
            <a:br>
              <a:rPr lang="en-US" sz="2000" dirty="0">
                <a:solidFill>
                  <a:schemeClr val="dk1"/>
                </a:solidFill>
              </a:rPr>
            </a:b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1"/>
          <a:srcRect l="1372" r="1372"/>
          <a:stretch>
            <a:fillRect/>
          </a:stretch>
        </p:blipFill>
        <p:spPr>
          <a:xfrm>
            <a:off x="551815" y="913765"/>
            <a:ext cx="5544185" cy="41586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364301" y="1128270"/>
            <a:ext cx="5331853" cy="3279282"/>
          </a:xfrm>
        </p:spPr>
        <p:txBody>
          <a:bodyPr>
            <a:noAutofit/>
          </a:bodyPr>
          <a:lstStyle/>
          <a:p>
            <a:r>
              <a:rPr lang="en-US" sz="2400" dirty="0" smtClean="0">
                <a:cs typeface="+mn-lt"/>
              </a:rPr>
              <a:t>The farm type consist of three different types which are the small scale, medium scale and large scale.</a:t>
            </a:r>
            <a:endParaRPr lang="en-US" sz="2400" dirty="0" smtClean="0">
              <a:cs typeface="+mn-lt"/>
            </a:endParaRPr>
          </a:p>
          <a:p>
            <a:endParaRPr lang="en-US" sz="2400" dirty="0" smtClean="0">
              <a:cs typeface="+mn-lt"/>
            </a:endParaRPr>
          </a:p>
          <a:p>
            <a:r>
              <a:rPr lang="en-US" sz="2400" dirty="0" smtClean="0">
                <a:cs typeface="+mn-lt"/>
              </a:rPr>
              <a:t>The small scale is the most used farm type by the farmers in all the 11 African countries that was involved in the survey.</a:t>
            </a:r>
            <a:endParaRPr lang="en-US" sz="2400" dirty="0">
              <a:cs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5602605" y="3554730"/>
            <a:ext cx="5834380" cy="3706495"/>
          </a:xfrm>
        </p:spPr>
        <p:txBody>
          <a:bodyPr>
            <a:noAutofit/>
          </a:bodyPr>
          <a:lstStyle/>
          <a:p>
            <a:r>
              <a:rPr lang="en-US" sz="2000" dirty="0" smtClean="0">
                <a:cs typeface="+mn-lt"/>
              </a:rPr>
              <a:t>In season 1, we have 5 different types of seasons and others representing other seasons that were not mentioned.</a:t>
            </a:r>
            <a:endParaRPr lang="en-US" sz="2000" dirty="0" smtClean="0">
              <a:cs typeface="+mn-lt"/>
            </a:endParaRPr>
          </a:p>
          <a:p>
            <a:endParaRPr lang="en-US" sz="2000" dirty="0" smtClean="0">
              <a:cs typeface="+mn-lt"/>
            </a:endParaRPr>
          </a:p>
          <a:p>
            <a:r>
              <a:rPr lang="en-US" sz="2000" dirty="0" smtClean="0">
                <a:cs typeface="+mn-lt"/>
              </a:rPr>
              <a:t>From this visual, we have the total yield (gain) from the different seasons in season 1. And we have more yield gotten during the winter season of 14.6M</a:t>
            </a:r>
            <a:r>
              <a:rPr lang="en-US" sz="2000" dirty="0" smtClean="0">
                <a:latin typeface="Rockwell" panose="02060603020205020403" pitchFamily="18" charset="0"/>
              </a:rPr>
              <a:t>.</a:t>
            </a:r>
            <a:endParaRPr lang="en-US" sz="2000" dirty="0">
              <a:latin typeface="Rockwell" panose="020606030202050204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99" y="392437"/>
            <a:ext cx="8405699" cy="28787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3507</Words>
  <Application>WPS Presentation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Calibri</vt:lpstr>
      <vt:lpstr>Rockwell</vt:lpstr>
      <vt:lpstr>Microsoft YaHei</vt:lpstr>
      <vt:lpstr>Arial Unicode MS</vt:lpstr>
      <vt:lpstr>Calibri</vt:lpstr>
      <vt:lpstr>Calibri Light</vt:lpstr>
      <vt:lpstr>office theme</vt:lpstr>
      <vt:lpstr>Food Accessibility and Profitability</vt:lpstr>
      <vt:lpstr>Aim and Objective </vt:lpstr>
      <vt:lpstr>Flowchart </vt:lpstr>
      <vt:lpstr> Data Preparation  </vt:lpstr>
      <vt:lpstr>Model Training.</vt:lpstr>
      <vt:lpstr>Data analysis and Visualization</vt:lpstr>
      <vt:lpstr>Data visualization.</vt:lpstr>
      <vt:lpstr>PowerPoint 演示文稿</vt:lpstr>
      <vt:lpstr>PowerPoint 演示文稿</vt:lpstr>
      <vt:lpstr>PowerPoint 演示文稿</vt:lpstr>
      <vt:lpstr>Model Evaluation.</vt:lpstr>
      <vt:lpstr> MODEL VALIDATION    </vt:lpstr>
      <vt:lpstr>Model Deploment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Daniel Atanze</cp:lastModifiedBy>
  <cp:revision>142</cp:revision>
  <dcterms:created xsi:type="dcterms:W3CDTF">2023-11-08T17:40:00Z</dcterms:created>
  <dcterms:modified xsi:type="dcterms:W3CDTF">2023-11-09T21:25:52Z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BD921B7F04494FF5A5ABFE87F7C791A9_12</vt:lpwstr>
  </property>
  <property fmtid="{D5CDD505-2E9C-101B-9397-08002B2CF9AE}" pid="3" name="KSOProductBuildVer">
    <vt:lpwstr>1033-12.2.0.13266</vt:lpwstr>
  </property>
</Properties>
</file>