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5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18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912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32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87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16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939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02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82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70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76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570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62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35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24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4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1"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1"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1"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docs.google.com/presentation/d/1B54dB3QmDO3VRtx4LHX718F--SizLYlL5ybZvuqR-_8/edit?usp=sharing" TargetMode="External"/><Relationship Id="rId4" Type="http://schemas.openxmlformats.org/officeDocument/2006/relationships/hyperlink" Target="https://github.com/Gbekoilias/Insights_IQ-Premiere-Project-HDSC-2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yearbook.enerdata.net/total-energy/world-consumption-statistic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A3260FA-97BA-4EFC-9AF3-5E8AD9CF47C3}"/>
              </a:ext>
            </a:extLst>
          </p:cNvPr>
          <p:cNvPicPr>
            <a:picLocks noChangeAspect="1"/>
          </p:cNvPicPr>
          <p:nvPr/>
        </p:nvPicPr>
        <p:blipFill>
          <a:blip r:embed="rId3">
            <a:clrChange>
              <a:clrFrom>
                <a:srgbClr val="7AD216"/>
              </a:clrFrom>
              <a:clrTo>
                <a:srgbClr val="7AD216">
                  <a:alpha val="0"/>
                </a:srgbClr>
              </a:clrTo>
            </a:clrChange>
            <a:biLevel thresh="75000"/>
            <a:extLst>
              <a:ext uri="{BEBA8EAE-BF5A-486C-A8C5-ECC9F3942E4B}">
                <a14:imgProps xmlns:a14="http://schemas.microsoft.com/office/drawing/2010/main">
                  <a14:imgLayer r:embed="rId4">
                    <a14:imgEffect>
                      <a14:saturation sat="43000"/>
                    </a14:imgEffect>
                  </a14:imgLayer>
                </a14:imgProps>
              </a:ext>
            </a:extLst>
          </a:blip>
          <a:stretch>
            <a:fillRect/>
          </a:stretch>
        </p:blipFill>
        <p:spPr>
          <a:xfrm>
            <a:off x="5069967" y="3400425"/>
            <a:ext cx="3950208" cy="1743075"/>
          </a:xfrm>
          <a:prstGeom prst="rect">
            <a:avLst/>
          </a:prstGeom>
          <a:noFill/>
        </p:spPr>
      </p:pic>
      <p:sp>
        <p:nvSpPr>
          <p:cNvPr id="54" name="Google Shape;54;p13"/>
          <p:cNvSpPr txBox="1">
            <a:spLocks noGrp="1"/>
          </p:cNvSpPr>
          <p:nvPr>
            <p:ph type="ctrTitle"/>
          </p:nvPr>
        </p:nvSpPr>
        <p:spPr>
          <a:xfrm>
            <a:off x="609600" y="367986"/>
            <a:ext cx="7924800" cy="2633472"/>
          </a:xfrm>
          <a:prstGeom prst="rect">
            <a:avLst/>
          </a:prstGeom>
        </p:spPr>
        <p:txBody>
          <a:bodyPr spcFirstLastPara="1" wrap="square" lIns="91425" tIns="91425" rIns="91425" bIns="91425" anchor="b" anchorCtr="0">
            <a:normAutofit fontScale="90000"/>
          </a:bodyPr>
          <a:lstStyle/>
          <a:p>
            <a:r>
              <a:rPr lang="en-US" sz="5400" b="1" dirty="0">
                <a:latin typeface="Bahnschrift SemiBold SemiConden" panose="020B0502040204020203" pitchFamily="34" charset="0"/>
              </a:rPr>
              <a:t>GLOBAL RENEWABLE ENERGY TRANSITION ANALYSIS AND FORECAST</a:t>
            </a:r>
            <a:endParaRPr sz="5400" b="1"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7A6ACB15-DAB3-4C50-95AB-DE56C2EE3531}"/>
              </a:ext>
            </a:extLst>
          </p:cNvPr>
          <p:cNvSpPr txBox="1"/>
          <p:nvPr/>
        </p:nvSpPr>
        <p:spPr>
          <a:xfrm>
            <a:off x="268224" y="4375404"/>
            <a:ext cx="3950208" cy="400110"/>
          </a:xfrm>
          <a:prstGeom prst="rect">
            <a:avLst/>
          </a:prstGeom>
          <a:noFill/>
        </p:spPr>
        <p:txBody>
          <a:bodyPr wrap="square" rtlCol="0">
            <a:spAutoFit/>
          </a:bodyPr>
          <a:lstStyle/>
          <a:p>
            <a:r>
              <a:rPr lang="en-US" sz="2000" dirty="0">
                <a:latin typeface="Bahnschrift SemiBold" panose="020B0502040204020203" pitchFamily="34" charset="0"/>
              </a:rPr>
              <a:t>SATURDAY, NOVEMBER 11,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MODELING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9" name="TextBox 8">
            <a:extLst>
              <a:ext uri="{FF2B5EF4-FFF2-40B4-BE49-F238E27FC236}">
                <a16:creationId xmlns:a16="http://schemas.microsoft.com/office/drawing/2014/main" id="{360B8B09-87DE-4E79-8050-22E07365A058}"/>
              </a:ext>
            </a:extLst>
          </p:cNvPr>
          <p:cNvSpPr txBox="1"/>
          <p:nvPr/>
        </p:nvSpPr>
        <p:spPr>
          <a:xfrm>
            <a:off x="4839789" y="1038497"/>
            <a:ext cx="3794760" cy="4093428"/>
          </a:xfrm>
          <a:prstGeom prst="rect">
            <a:avLst/>
          </a:prstGeom>
          <a:noFill/>
        </p:spPr>
        <p:txBody>
          <a:bodyPr wrap="square" rtlCol="0">
            <a:spAutoFit/>
          </a:bodyPr>
          <a:lstStyle/>
          <a:p>
            <a:r>
              <a:rPr lang="en-US" sz="2000" dirty="0">
                <a:latin typeface="Yu Gothic" panose="020B0400000000000000" pitchFamily="34" charset="-128"/>
                <a:ea typeface="Yu Gothic" panose="020B0400000000000000" pitchFamily="34" charset="-128"/>
              </a:rPr>
              <a:t>The SARIMAX model for energy consumption in 9624 countries:</a:t>
            </a:r>
          </a:p>
          <a:p>
            <a:pPr marL="285750" indent="-285750">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Best model: ARIMA(0,1,0)(0,0,0)[0] with intercept, AIC=-1963.430.</a:t>
            </a:r>
          </a:p>
          <a:p>
            <a:pPr marL="285750" indent="-285750">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Explains 983.715 units of variance.</a:t>
            </a:r>
          </a:p>
          <a:p>
            <a:pPr marL="285750" indent="-285750">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Indicates strong positive autocorrelation, no serial correlation, and non-normally distributed residuals.</a:t>
            </a:r>
          </a:p>
        </p:txBody>
      </p:sp>
      <p:pic>
        <p:nvPicPr>
          <p:cNvPr id="5" name="Picture 4">
            <a:extLst>
              <a:ext uri="{FF2B5EF4-FFF2-40B4-BE49-F238E27FC236}">
                <a16:creationId xmlns:a16="http://schemas.microsoft.com/office/drawing/2014/main" id="{632D9190-A4DB-4068-B074-EB7E5ECFB48D}"/>
              </a:ext>
            </a:extLst>
          </p:cNvPr>
          <p:cNvPicPr>
            <a:picLocks noChangeAspect="1"/>
          </p:cNvPicPr>
          <p:nvPr/>
        </p:nvPicPr>
        <p:blipFill>
          <a:blip r:embed="rId4"/>
          <a:stretch>
            <a:fillRect/>
          </a:stretch>
        </p:blipFill>
        <p:spPr>
          <a:xfrm>
            <a:off x="101371" y="618470"/>
            <a:ext cx="4615647" cy="4410730"/>
          </a:xfrm>
          <a:prstGeom prst="rect">
            <a:avLst/>
          </a:prstGeom>
        </p:spPr>
      </p:pic>
    </p:spTree>
    <p:extLst>
      <p:ext uri="{BB962C8B-B14F-4D97-AF65-F5344CB8AC3E}">
        <p14:creationId xmlns:p14="http://schemas.microsoft.com/office/powerpoint/2010/main" val="409131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MODEL PERFORMANCE EVALUATION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9" name="TextBox 8">
            <a:extLst>
              <a:ext uri="{FF2B5EF4-FFF2-40B4-BE49-F238E27FC236}">
                <a16:creationId xmlns:a16="http://schemas.microsoft.com/office/drawing/2014/main" id="{360B8B09-87DE-4E79-8050-22E07365A058}"/>
              </a:ext>
            </a:extLst>
          </p:cNvPr>
          <p:cNvSpPr txBox="1"/>
          <p:nvPr/>
        </p:nvSpPr>
        <p:spPr>
          <a:xfrm>
            <a:off x="4839789" y="1038497"/>
            <a:ext cx="3794760" cy="3970318"/>
          </a:xfrm>
          <a:prstGeom prst="rect">
            <a:avLst/>
          </a:prstGeom>
          <a:noFill/>
        </p:spPr>
        <p:txBody>
          <a:bodyPr wrap="square" rtlCol="0">
            <a:spAutoFit/>
          </a:bodyPr>
          <a:lstStyle/>
          <a:p>
            <a:r>
              <a:rPr lang="en-US" dirty="0">
                <a:latin typeface="Yu Gothic" panose="020B0400000000000000" pitchFamily="34" charset="-128"/>
                <a:ea typeface="Yu Gothic" panose="020B0400000000000000" pitchFamily="34" charset="-128"/>
              </a:rPr>
              <a:t>Key insights from different aspects of the standardized residual data:</a:t>
            </a:r>
          </a:p>
          <a:p>
            <a:r>
              <a:rPr lang="en-US" b="1" dirty="0">
                <a:latin typeface="Yu Gothic" panose="020B0400000000000000" pitchFamily="34" charset="-128"/>
                <a:ea typeface="Yu Gothic" panose="020B0400000000000000" pitchFamily="34" charset="-128"/>
              </a:rPr>
              <a:t>Histogram Analysis</a:t>
            </a:r>
            <a:r>
              <a:rPr lang="en-US" dirty="0">
                <a:latin typeface="Yu Gothic" panose="020B0400000000000000" pitchFamily="34" charset="-128"/>
                <a:ea typeface="Yu Gothic" panose="020B0400000000000000" pitchFamily="34" charset="-128"/>
              </a:rPr>
              <a:t>: Residuals show an approximately normal distribution with a slight left skew, indicating a good model fit.</a:t>
            </a:r>
          </a:p>
          <a:p>
            <a:r>
              <a:rPr lang="en-US" b="1" dirty="0">
                <a:latin typeface="Yu Gothic" panose="020B0400000000000000" pitchFamily="34" charset="-128"/>
                <a:ea typeface="Yu Gothic" panose="020B0400000000000000" pitchFamily="34" charset="-128"/>
              </a:rPr>
              <a:t>Q-Q Plot Examination</a:t>
            </a:r>
            <a:r>
              <a:rPr lang="en-US" dirty="0">
                <a:latin typeface="Yu Gothic" panose="020B0400000000000000" pitchFamily="34" charset="-128"/>
                <a:ea typeface="Yu Gothic" panose="020B0400000000000000" pitchFamily="34" charset="-128"/>
              </a:rPr>
              <a:t>: Residuals align well with a normal distribution, further supporting a good model fit.</a:t>
            </a:r>
          </a:p>
          <a:p>
            <a:r>
              <a:rPr lang="en-US" b="1" dirty="0">
                <a:latin typeface="Yu Gothic" panose="020B0400000000000000" pitchFamily="34" charset="-128"/>
                <a:ea typeface="Yu Gothic" panose="020B0400000000000000" pitchFamily="34" charset="-128"/>
              </a:rPr>
              <a:t>Correlogram Insights</a:t>
            </a:r>
            <a:r>
              <a:rPr lang="en-US" dirty="0">
                <a:latin typeface="Yu Gothic" panose="020B0400000000000000" pitchFamily="34" charset="-128"/>
                <a:ea typeface="Yu Gothic" panose="020B0400000000000000" pitchFamily="34" charset="-128"/>
              </a:rPr>
              <a:t>: Some residual correlation at adjacent lags, but it decays quickly, suggesting no overfitting.</a:t>
            </a:r>
          </a:p>
          <a:p>
            <a:r>
              <a:rPr lang="en-US" b="1" dirty="0">
                <a:latin typeface="Yu Gothic" panose="020B0400000000000000" pitchFamily="34" charset="-128"/>
                <a:ea typeface="Yu Gothic" panose="020B0400000000000000" pitchFamily="34" charset="-128"/>
              </a:rPr>
              <a:t>Sample Quantile Assessment</a:t>
            </a:r>
            <a:r>
              <a:rPr lang="en-US" dirty="0">
                <a:latin typeface="Yu Gothic" panose="020B0400000000000000" pitchFamily="34" charset="-128"/>
                <a:ea typeface="Yu Gothic" panose="020B0400000000000000" pitchFamily="34" charset="-128"/>
              </a:rPr>
              <a:t>: Quantiles closely match the normal distribution, reinforcing the conclusion of a strong model fit.</a:t>
            </a:r>
          </a:p>
          <a:p>
            <a:r>
              <a:rPr lang="en-US" dirty="0">
                <a:latin typeface="Yu Gothic" panose="020B0400000000000000" pitchFamily="34" charset="-128"/>
                <a:ea typeface="Yu Gothic" panose="020B0400000000000000" pitchFamily="34" charset="-128"/>
              </a:rPr>
              <a:t>These analyses collectively confirm the suitability of our SARIMAX model for the standardized residual data.</a:t>
            </a:r>
          </a:p>
        </p:txBody>
      </p:sp>
      <p:pic>
        <p:nvPicPr>
          <p:cNvPr id="11" name="image10.png">
            <a:extLst>
              <a:ext uri="{FF2B5EF4-FFF2-40B4-BE49-F238E27FC236}">
                <a16:creationId xmlns:a16="http://schemas.microsoft.com/office/drawing/2014/main" id="{99703FC5-66BE-4D32-A14C-DA4AA7A5FD23}"/>
              </a:ext>
            </a:extLst>
          </p:cNvPr>
          <p:cNvPicPr/>
          <p:nvPr/>
        </p:nvPicPr>
        <p:blipFill>
          <a:blip r:embed="rId4"/>
          <a:srcRect/>
          <a:stretch>
            <a:fillRect/>
          </a:stretch>
        </p:blipFill>
        <p:spPr>
          <a:xfrm>
            <a:off x="75055" y="843142"/>
            <a:ext cx="4645535" cy="4093427"/>
          </a:xfrm>
          <a:prstGeom prst="rect">
            <a:avLst/>
          </a:prstGeom>
          <a:ln/>
        </p:spPr>
      </p:pic>
    </p:spTree>
    <p:extLst>
      <p:ext uri="{BB962C8B-B14F-4D97-AF65-F5344CB8AC3E}">
        <p14:creationId xmlns:p14="http://schemas.microsoft.com/office/powerpoint/2010/main" val="260148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FORECASTING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108697" y="606467"/>
            <a:ext cx="7821441" cy="4524315"/>
          </a:xfrm>
          <a:prstGeom prst="rect">
            <a:avLst/>
          </a:prstGeom>
          <a:noFill/>
        </p:spPr>
        <p:txBody>
          <a:bodyPr wrap="square" rtlCol="0">
            <a:spAutoFit/>
          </a:bodyPr>
          <a:lstStyle/>
          <a:p>
            <a:pPr algn="just"/>
            <a:r>
              <a:rPr lang="en-US" sz="2400">
                <a:latin typeface="Yu Gothic" panose="020B0400000000000000" pitchFamily="34" charset="-128"/>
                <a:ea typeface="Yu Gothic" panose="020B0400000000000000" pitchFamily="34" charset="-128"/>
              </a:rPr>
              <a:t>Our project aims to visualize and predict energy consumption trends for each country over a 10-year period (2020-2030) for three key purposes: </a:t>
            </a:r>
          </a:p>
          <a:p>
            <a:pPr algn="just"/>
            <a:r>
              <a:rPr lang="en-US" sz="2400">
                <a:latin typeface="Yu Gothic" panose="020B0400000000000000" pitchFamily="34" charset="-128"/>
                <a:ea typeface="Yu Gothic" panose="020B0400000000000000" pitchFamily="34" charset="-128"/>
              </a:rPr>
              <a:t>1. Establishing clear energy goals in line with sustainability objectives.</a:t>
            </a:r>
          </a:p>
          <a:p>
            <a:pPr algn="just"/>
            <a:r>
              <a:rPr lang="en-US" sz="2400">
                <a:latin typeface="Yu Gothic" panose="020B0400000000000000" pitchFamily="34" charset="-128"/>
                <a:ea typeface="Yu Gothic" panose="020B0400000000000000" pitchFamily="34" charset="-128"/>
              </a:rPr>
              <a:t>2. Managing expectations and preparing for future energy needs.</a:t>
            </a:r>
          </a:p>
          <a:p>
            <a:pPr algn="just"/>
            <a:r>
              <a:rPr lang="en-US" sz="2400">
                <a:latin typeface="Yu Gothic" panose="020B0400000000000000" pitchFamily="34" charset="-128"/>
                <a:ea typeface="Yu Gothic" panose="020B0400000000000000" pitchFamily="34" charset="-128"/>
              </a:rPr>
              <a:t>3. Continuously improving energy policies and practices.</a:t>
            </a:r>
          </a:p>
          <a:p>
            <a:pPr algn="just"/>
            <a:r>
              <a:rPr lang="en-US" sz="2400">
                <a:latin typeface="Yu Gothic" panose="020B0400000000000000" pitchFamily="34" charset="-128"/>
                <a:ea typeface="Yu Gothic" panose="020B0400000000000000" pitchFamily="34" charset="-128"/>
              </a:rPr>
              <a:t>The results are presented through line plots, providing valuable insights for decision-makers in the energy sector.</a:t>
            </a:r>
            <a:endParaRPr lang="en-US" sz="24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44104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FORECASTING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pic>
        <p:nvPicPr>
          <p:cNvPr id="9" name="image3.png">
            <a:extLst>
              <a:ext uri="{FF2B5EF4-FFF2-40B4-BE49-F238E27FC236}">
                <a16:creationId xmlns:a16="http://schemas.microsoft.com/office/drawing/2014/main" id="{30A2797A-39D1-4A62-AF17-DACBE1E8F829}"/>
              </a:ext>
            </a:extLst>
          </p:cNvPr>
          <p:cNvPicPr/>
          <p:nvPr/>
        </p:nvPicPr>
        <p:blipFill>
          <a:blip r:embed="rId4"/>
          <a:srcRect/>
          <a:stretch>
            <a:fillRect/>
          </a:stretch>
        </p:blipFill>
        <p:spPr>
          <a:xfrm>
            <a:off x="230444" y="673082"/>
            <a:ext cx="2173032" cy="1774056"/>
          </a:xfrm>
          <a:prstGeom prst="rect">
            <a:avLst/>
          </a:prstGeom>
          <a:ln/>
        </p:spPr>
      </p:pic>
      <p:pic>
        <p:nvPicPr>
          <p:cNvPr id="10" name="image9.png">
            <a:extLst>
              <a:ext uri="{FF2B5EF4-FFF2-40B4-BE49-F238E27FC236}">
                <a16:creationId xmlns:a16="http://schemas.microsoft.com/office/drawing/2014/main" id="{31FB457A-446C-430B-BA65-862ABBF6C428}"/>
              </a:ext>
            </a:extLst>
          </p:cNvPr>
          <p:cNvPicPr/>
          <p:nvPr/>
        </p:nvPicPr>
        <p:blipFill>
          <a:blip r:embed="rId5"/>
          <a:srcRect/>
          <a:stretch>
            <a:fillRect/>
          </a:stretch>
        </p:blipFill>
        <p:spPr>
          <a:xfrm>
            <a:off x="2925632" y="688818"/>
            <a:ext cx="2077441" cy="1758320"/>
          </a:xfrm>
          <a:prstGeom prst="rect">
            <a:avLst/>
          </a:prstGeom>
          <a:ln/>
        </p:spPr>
      </p:pic>
      <p:pic>
        <p:nvPicPr>
          <p:cNvPr id="11" name="image8.png">
            <a:extLst>
              <a:ext uri="{FF2B5EF4-FFF2-40B4-BE49-F238E27FC236}">
                <a16:creationId xmlns:a16="http://schemas.microsoft.com/office/drawing/2014/main" id="{725E2DA6-1D1A-49FA-AFD4-3C7A3FD03797}"/>
              </a:ext>
            </a:extLst>
          </p:cNvPr>
          <p:cNvPicPr/>
          <p:nvPr/>
        </p:nvPicPr>
        <p:blipFill>
          <a:blip r:embed="rId6"/>
          <a:srcRect/>
          <a:stretch>
            <a:fillRect/>
          </a:stretch>
        </p:blipFill>
        <p:spPr>
          <a:xfrm>
            <a:off x="5525229" y="673082"/>
            <a:ext cx="2283866" cy="1774056"/>
          </a:xfrm>
          <a:prstGeom prst="rect">
            <a:avLst/>
          </a:prstGeom>
          <a:ln/>
        </p:spPr>
      </p:pic>
      <p:pic>
        <p:nvPicPr>
          <p:cNvPr id="12" name="image5.png">
            <a:extLst>
              <a:ext uri="{FF2B5EF4-FFF2-40B4-BE49-F238E27FC236}">
                <a16:creationId xmlns:a16="http://schemas.microsoft.com/office/drawing/2014/main" id="{07A030DC-6428-4EF6-8DF1-989590621B2A}"/>
              </a:ext>
            </a:extLst>
          </p:cNvPr>
          <p:cNvPicPr/>
          <p:nvPr/>
        </p:nvPicPr>
        <p:blipFill>
          <a:blip r:embed="rId7"/>
          <a:srcRect/>
          <a:stretch>
            <a:fillRect/>
          </a:stretch>
        </p:blipFill>
        <p:spPr>
          <a:xfrm>
            <a:off x="230444" y="2681543"/>
            <a:ext cx="2173031" cy="1774056"/>
          </a:xfrm>
          <a:prstGeom prst="rect">
            <a:avLst/>
          </a:prstGeom>
          <a:ln/>
        </p:spPr>
      </p:pic>
      <p:pic>
        <p:nvPicPr>
          <p:cNvPr id="13" name="image4.png">
            <a:extLst>
              <a:ext uri="{FF2B5EF4-FFF2-40B4-BE49-F238E27FC236}">
                <a16:creationId xmlns:a16="http://schemas.microsoft.com/office/drawing/2014/main" id="{862A8FB6-36CD-4AB0-9F70-626DFDC1EFA0}"/>
              </a:ext>
            </a:extLst>
          </p:cNvPr>
          <p:cNvPicPr/>
          <p:nvPr/>
        </p:nvPicPr>
        <p:blipFill>
          <a:blip r:embed="rId8"/>
          <a:srcRect/>
          <a:stretch>
            <a:fillRect/>
          </a:stretch>
        </p:blipFill>
        <p:spPr>
          <a:xfrm>
            <a:off x="2925632" y="2686566"/>
            <a:ext cx="2077441" cy="1768116"/>
          </a:xfrm>
          <a:prstGeom prst="rect">
            <a:avLst/>
          </a:prstGeom>
          <a:ln/>
        </p:spPr>
      </p:pic>
      <p:pic>
        <p:nvPicPr>
          <p:cNvPr id="14" name="image7.png">
            <a:extLst>
              <a:ext uri="{FF2B5EF4-FFF2-40B4-BE49-F238E27FC236}">
                <a16:creationId xmlns:a16="http://schemas.microsoft.com/office/drawing/2014/main" id="{C4421895-AB63-40B0-BC4B-6F25367B2B40}"/>
              </a:ext>
            </a:extLst>
          </p:cNvPr>
          <p:cNvPicPr/>
          <p:nvPr/>
        </p:nvPicPr>
        <p:blipFill>
          <a:blip r:embed="rId9"/>
          <a:srcRect/>
          <a:stretch>
            <a:fillRect/>
          </a:stretch>
        </p:blipFill>
        <p:spPr>
          <a:xfrm>
            <a:off x="5525229" y="2686566"/>
            <a:ext cx="2283866" cy="1713778"/>
          </a:xfrm>
          <a:prstGeom prst="rect">
            <a:avLst/>
          </a:prstGeom>
          <a:ln/>
        </p:spPr>
      </p:pic>
    </p:spTree>
    <p:extLst>
      <p:ext uri="{BB962C8B-B14F-4D97-AF65-F5344CB8AC3E}">
        <p14:creationId xmlns:p14="http://schemas.microsoft.com/office/powerpoint/2010/main" val="166031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3062" y="-13062"/>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CONCLUSION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B09C33B4-0418-4142-B13D-66F8B10CFB7E}"/>
              </a:ext>
            </a:extLst>
          </p:cNvPr>
          <p:cNvSpPr txBox="1"/>
          <p:nvPr/>
        </p:nvSpPr>
        <p:spPr>
          <a:xfrm>
            <a:off x="166201" y="629308"/>
            <a:ext cx="7614419" cy="4401205"/>
          </a:xfrm>
          <a:prstGeom prst="rect">
            <a:avLst/>
          </a:prstGeom>
          <a:noFill/>
        </p:spPr>
        <p:txBody>
          <a:bodyPr wrap="square" rtlCol="0">
            <a:spAutoFit/>
          </a:bodyPr>
          <a:lstStyle/>
          <a:p>
            <a:pPr algn="just"/>
            <a:r>
              <a:rPr lang="en-US" sz="2000" dirty="0">
                <a:latin typeface="Yu Gothic" panose="020B0400000000000000" pitchFamily="34" charset="-128"/>
                <a:ea typeface="Yu Gothic" panose="020B0400000000000000" pitchFamily="34" charset="-128"/>
              </a:rPr>
              <a:t>The energy consumption forecasts for several countries, including China, Brazil, Italy, Sweden, Kazakhstan, Colombia, Japan, and Taiwan, highlight the critical challenges and opportunities they face in the coming decade. These forecasts demonstrate that economic development, population growth, and rising living standards are driving increased energy demand. However, the transition to more sustainable energy sources and enhanced energy efficiency measures is crucial to mitigate the environmental and economic impacts of rising consumption. It is evident that countries pursuing net-zero scenarios show a path towards a more secure, environmentally responsible, and economically resilient future. Monitoring progress towards these targets will be essential to ensure a sustainable energy future for these nations.</a:t>
            </a:r>
          </a:p>
        </p:txBody>
      </p:sp>
    </p:spTree>
    <p:extLst>
      <p:ext uri="{BB962C8B-B14F-4D97-AF65-F5344CB8AC3E}">
        <p14:creationId xmlns:p14="http://schemas.microsoft.com/office/powerpoint/2010/main" val="294965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3062" y="-13062"/>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SUMMARY</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5" name="TextBox 4">
            <a:extLst>
              <a:ext uri="{FF2B5EF4-FFF2-40B4-BE49-F238E27FC236}">
                <a16:creationId xmlns:a16="http://schemas.microsoft.com/office/drawing/2014/main" id="{9FA92087-5B0A-4A5C-ADCC-7DA7E9E282AF}"/>
              </a:ext>
            </a:extLst>
          </p:cNvPr>
          <p:cNvSpPr txBox="1"/>
          <p:nvPr/>
        </p:nvSpPr>
        <p:spPr>
          <a:xfrm>
            <a:off x="322816" y="867600"/>
            <a:ext cx="7567150" cy="3477875"/>
          </a:xfrm>
          <a:prstGeom prst="rect">
            <a:avLst/>
          </a:prstGeom>
          <a:noFill/>
        </p:spPr>
        <p:txBody>
          <a:bodyPr wrap="square" rtlCol="0">
            <a:spAutoFit/>
          </a:bodyPr>
          <a:lstStyle/>
          <a:p>
            <a:r>
              <a:rPr lang="en-US" sz="2000" dirty="0">
                <a:latin typeface="Yu Gothic" panose="020B0400000000000000" pitchFamily="34" charset="-128"/>
                <a:ea typeface="Yu Gothic" panose="020B0400000000000000" pitchFamily="34" charset="-128"/>
              </a:rPr>
              <a:t>This project is dedicated to addressing the critical nexus of energy and infrastructure, recognizing the urgent need for a transition from non-renewable to renewable energy sources. By </a:t>
            </a:r>
            <a:r>
              <a:rPr lang="en-GB" sz="2000" dirty="0">
                <a:latin typeface="Yu Gothic" panose="020B0400000000000000" pitchFamily="34" charset="-128"/>
                <a:ea typeface="Yu Gothic" panose="020B0400000000000000" pitchFamily="34" charset="-128"/>
              </a:rPr>
              <a:t>analysing</a:t>
            </a:r>
            <a:r>
              <a:rPr lang="en-US" sz="2000" dirty="0">
                <a:latin typeface="Yu Gothic" panose="020B0400000000000000" pitchFamily="34" charset="-128"/>
                <a:ea typeface="Yu Gothic" panose="020B0400000000000000" pitchFamily="34" charset="-128"/>
              </a:rPr>
              <a:t> global energy data, identifying leading countries in renewable energy adoption, forecasting the path to global renewable energy goals, and pinpointing barriers to rapid adoption, it aims to provide actionable recommendations for sustainable infrastructure development. This multifaceted approach aligns with the overarching goal of creating a more resilient, environmentally responsible, and sustainable global infrastructure landscape.</a:t>
            </a:r>
          </a:p>
        </p:txBody>
      </p:sp>
    </p:spTree>
    <p:extLst>
      <p:ext uri="{BB962C8B-B14F-4D97-AF65-F5344CB8AC3E}">
        <p14:creationId xmlns:p14="http://schemas.microsoft.com/office/powerpoint/2010/main" val="43736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3062" y="-13062"/>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PROJECT LINKS</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5" name="TextBox 4">
            <a:extLst>
              <a:ext uri="{FF2B5EF4-FFF2-40B4-BE49-F238E27FC236}">
                <a16:creationId xmlns:a16="http://schemas.microsoft.com/office/drawing/2014/main" id="{9FA92087-5B0A-4A5C-ADCC-7DA7E9E282AF}"/>
              </a:ext>
            </a:extLst>
          </p:cNvPr>
          <p:cNvSpPr txBox="1"/>
          <p:nvPr/>
        </p:nvSpPr>
        <p:spPr>
          <a:xfrm>
            <a:off x="322816" y="867600"/>
            <a:ext cx="7567150" cy="3416320"/>
          </a:xfrm>
          <a:prstGeom prst="rect">
            <a:avLst/>
          </a:prstGeom>
          <a:noFill/>
        </p:spPr>
        <p:txBody>
          <a:bodyPr wrap="square" rtlCol="0">
            <a:spAutoFit/>
          </a:bodyPr>
          <a:lstStyle/>
          <a:p>
            <a:r>
              <a:rPr lang="en-US" sz="2000" dirty="0">
                <a:latin typeface="Yu Gothic" panose="020B0400000000000000" pitchFamily="34" charset="-128"/>
                <a:ea typeface="Yu Gothic" panose="020B0400000000000000" pitchFamily="34" charset="-128"/>
              </a:rPr>
              <a:t>The following links provide access to additional details on project, related codes and article as well as the forecasted data</a:t>
            </a:r>
          </a:p>
          <a:p>
            <a:endParaRPr lang="en-US" sz="2000" dirty="0">
              <a:latin typeface="Yu Gothic" panose="020B0400000000000000" pitchFamily="34" charset="-128"/>
              <a:ea typeface="Yu Gothic" panose="020B0400000000000000" pitchFamily="34" charset="-128"/>
            </a:endParaRPr>
          </a:p>
          <a:p>
            <a:r>
              <a:rPr lang="en-US" sz="2000" i="1" dirty="0">
                <a:latin typeface="Yu Gothic" panose="020B0400000000000000" pitchFamily="34" charset="-128"/>
                <a:ea typeface="Yu Gothic" panose="020B0400000000000000" pitchFamily="34" charset="-128"/>
                <a:hlinkClick r:id="rId4"/>
              </a:rPr>
              <a:t>Insight_IQ Premiere Project HDSC ‘23 github repo</a:t>
            </a:r>
            <a:endParaRPr lang="en-US" sz="2000" i="1" dirty="0">
              <a:latin typeface="Yu Gothic" panose="020B0400000000000000" pitchFamily="34" charset="-128"/>
              <a:ea typeface="Yu Gothic" panose="020B0400000000000000" pitchFamily="34" charset="-128"/>
            </a:endParaRPr>
          </a:p>
          <a:p>
            <a:endParaRPr lang="en-US" sz="2000" dirty="0">
              <a:latin typeface="Yu Gothic" panose="020B0400000000000000" pitchFamily="34" charset="-128"/>
              <a:ea typeface="Yu Gothic" panose="020B0400000000000000" pitchFamily="34" charset="-128"/>
            </a:endParaRPr>
          </a:p>
          <a:p>
            <a:r>
              <a:rPr lang="en-US" sz="2000" i="1" dirty="0">
                <a:latin typeface="Yu Gothic" panose="020B0400000000000000" pitchFamily="34" charset="-128"/>
                <a:ea typeface="Yu Gothic" panose="020B0400000000000000" pitchFamily="34" charset="-128"/>
                <a:hlinkClick r:id="rId4"/>
              </a:rPr>
              <a:t>Project Documentation Insight_IQ Premiere HDSC ’23</a:t>
            </a:r>
            <a:endParaRPr lang="en-US" sz="2000" i="1" dirty="0">
              <a:latin typeface="Yu Gothic" panose="020B0400000000000000" pitchFamily="34" charset="-128"/>
              <a:ea typeface="Yu Gothic" panose="020B0400000000000000" pitchFamily="34" charset="-128"/>
            </a:endParaRPr>
          </a:p>
          <a:p>
            <a:endParaRPr lang="en-US" sz="2000" i="1" dirty="0">
              <a:latin typeface="Yu Gothic" panose="020B0400000000000000" pitchFamily="34" charset="-128"/>
              <a:ea typeface="Yu Gothic" panose="020B0400000000000000" pitchFamily="34" charset="-128"/>
            </a:endParaRPr>
          </a:p>
          <a:p>
            <a:r>
              <a:rPr lang="en-US" sz="2000" i="1" dirty="0">
                <a:latin typeface="Yu Gothic" panose="020B0400000000000000" pitchFamily="34" charset="-128"/>
                <a:ea typeface="Yu Gothic" panose="020B0400000000000000" pitchFamily="34" charset="-128"/>
                <a:hlinkClick r:id="rId5"/>
              </a:rPr>
              <a:t>Project Presentation Insight _IQ Premiere HDSC ‘23</a:t>
            </a:r>
            <a:br>
              <a:rPr lang="en-US" sz="2000" dirty="0">
                <a:latin typeface="Yu Gothic" panose="020B0400000000000000" pitchFamily="34" charset="-128"/>
                <a:ea typeface="Yu Gothic" panose="020B0400000000000000" pitchFamily="34" charset="-128"/>
              </a:rPr>
            </a:br>
            <a:endParaRPr lang="en-US" sz="1600" dirty="0">
              <a:latin typeface="Yu Gothic" panose="020B0400000000000000" pitchFamily="34" charset="-128"/>
              <a:ea typeface="Yu Gothic" panose="020B0400000000000000" pitchFamily="34" charset="-128"/>
            </a:endParaRPr>
          </a:p>
          <a:p>
            <a:endParaRPr lang="en-US" sz="20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87555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A39-4C50-40C5-9B6F-D359F84AAFD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6413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0014"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223666" y="-228599"/>
            <a:ext cx="2990850" cy="800099"/>
          </a:xfrm>
          <a:prstGeom prst="rect">
            <a:avLst/>
          </a:prstGeom>
        </p:spPr>
        <p:txBody>
          <a:bodyPr spcFirstLastPara="1" wrap="square" lIns="91425" tIns="91425" rIns="91425" bIns="91425" anchor="b" anchorCtr="0">
            <a:noAutofit/>
          </a:bodyPr>
          <a:lstStyle/>
          <a:p>
            <a:r>
              <a:rPr lang="en-US" sz="2800" b="1" dirty="0">
                <a:latin typeface="Bahnschrift SemiBold SemiConden" panose="020B0502040204020203" pitchFamily="34" charset="0"/>
              </a:rPr>
              <a:t>TEAM INSIGHT_IQ</a:t>
            </a:r>
            <a:endParaRPr sz="2800" b="1" dirty="0">
              <a:latin typeface="Bahnschrift SemiBold SemiConden" panose="020B0502040204020203" pitchFamily="34" charset="0"/>
            </a:endParaRPr>
          </a:p>
        </p:txBody>
      </p:sp>
      <p:sp>
        <p:nvSpPr>
          <p:cNvPr id="9" name="TextBox 8">
            <a:extLst>
              <a:ext uri="{FF2B5EF4-FFF2-40B4-BE49-F238E27FC236}">
                <a16:creationId xmlns:a16="http://schemas.microsoft.com/office/drawing/2014/main" id="{5B1B2A9B-B55B-468E-B790-0DF0CA628561}"/>
              </a:ext>
            </a:extLst>
          </p:cNvPr>
          <p:cNvSpPr txBox="1"/>
          <p:nvPr/>
        </p:nvSpPr>
        <p:spPr>
          <a:xfrm>
            <a:off x="4818531" y="1979086"/>
            <a:ext cx="1949450" cy="523220"/>
          </a:xfrm>
          <a:prstGeom prst="rect">
            <a:avLst/>
          </a:prstGeom>
          <a:noFill/>
        </p:spPr>
        <p:txBody>
          <a:bodyPr wrap="square" rtlCol="0">
            <a:spAutoFit/>
          </a:bodyPr>
          <a:lstStyle/>
          <a:p>
            <a:r>
              <a:rPr lang="en-US" dirty="0">
                <a:latin typeface="Bahnschrift SemiBold SemiConden" panose="020B0502040204020203" pitchFamily="34" charset="0"/>
              </a:rPr>
              <a:t> ILIAS SHITTU-GBEKO</a:t>
            </a:r>
          </a:p>
          <a:p>
            <a:r>
              <a:rPr lang="en-US" dirty="0">
                <a:latin typeface="Bahnschrift SemiBold SemiConden" panose="020B0502040204020203" pitchFamily="34" charset="0"/>
              </a:rPr>
              <a:t>      PRESENTER 2</a:t>
            </a:r>
          </a:p>
        </p:txBody>
      </p:sp>
      <p:sp>
        <p:nvSpPr>
          <p:cNvPr id="11" name="TextBox 10">
            <a:extLst>
              <a:ext uri="{FF2B5EF4-FFF2-40B4-BE49-F238E27FC236}">
                <a16:creationId xmlns:a16="http://schemas.microsoft.com/office/drawing/2014/main" id="{59B0803E-4A1C-4DE8-B90C-6065812B659D}"/>
              </a:ext>
            </a:extLst>
          </p:cNvPr>
          <p:cNvSpPr txBox="1"/>
          <p:nvPr/>
        </p:nvSpPr>
        <p:spPr>
          <a:xfrm>
            <a:off x="2180005" y="1948460"/>
            <a:ext cx="1505497" cy="523220"/>
          </a:xfrm>
          <a:prstGeom prst="rect">
            <a:avLst/>
          </a:prstGeom>
          <a:noFill/>
        </p:spPr>
        <p:txBody>
          <a:bodyPr wrap="square" rtlCol="0">
            <a:spAutoFit/>
          </a:bodyPr>
          <a:lstStyle/>
          <a:p>
            <a:r>
              <a:rPr lang="en-US" dirty="0">
                <a:latin typeface="Bahnschrift SemiBold SemiConden" panose="020B0502040204020203" pitchFamily="34" charset="0"/>
              </a:rPr>
              <a:t>GRACE EMERUWA</a:t>
            </a:r>
          </a:p>
          <a:p>
            <a:r>
              <a:rPr lang="en-US" dirty="0">
                <a:latin typeface="Bahnschrift SemiBold SemiConden" panose="020B0502040204020203" pitchFamily="34" charset="0"/>
              </a:rPr>
              <a:t>    PRESENTER 1</a:t>
            </a:r>
          </a:p>
        </p:txBody>
      </p:sp>
      <p:sp>
        <p:nvSpPr>
          <p:cNvPr id="14" name="TextBox 13">
            <a:extLst>
              <a:ext uri="{FF2B5EF4-FFF2-40B4-BE49-F238E27FC236}">
                <a16:creationId xmlns:a16="http://schemas.microsoft.com/office/drawing/2014/main" id="{3E58D925-9126-4237-8C46-ED16EFA7A623}"/>
              </a:ext>
            </a:extLst>
          </p:cNvPr>
          <p:cNvSpPr txBox="1"/>
          <p:nvPr/>
        </p:nvSpPr>
        <p:spPr>
          <a:xfrm>
            <a:off x="0" y="2784596"/>
            <a:ext cx="2387600" cy="2062103"/>
          </a:xfrm>
          <a:prstGeom prst="rect">
            <a:avLst/>
          </a:prstGeom>
          <a:noFill/>
        </p:spPr>
        <p:txBody>
          <a:bodyPr wrap="square" rtlCol="0">
            <a:spAutoFit/>
          </a:bodyPr>
          <a:lstStyle/>
          <a:p>
            <a:r>
              <a:rPr lang="en-US" sz="1600" u="sng" dirty="0">
                <a:latin typeface="Bahnschrift SemiBold SemiConden" panose="020B0502040204020203" pitchFamily="34" charset="0"/>
              </a:rPr>
              <a:t>TEAM LEAD </a:t>
            </a:r>
          </a:p>
          <a:p>
            <a:r>
              <a:rPr lang="en-US" sz="1600" b="1" dirty="0">
                <a:latin typeface="Bahnschrift SemiBold SemiConden" panose="020B0502040204020203" pitchFamily="34" charset="0"/>
              </a:rPr>
              <a:t>        ILIAS</a:t>
            </a:r>
            <a:r>
              <a:rPr lang="en-US" sz="1600" dirty="0">
                <a:latin typeface="Bahnschrift SemiBold SemiConden" panose="020B0502040204020203" pitchFamily="34" charset="0"/>
              </a:rPr>
              <a:t> SHITTU-GBEKO</a:t>
            </a:r>
          </a:p>
          <a:p>
            <a:endParaRPr lang="en-US" sz="1600" dirty="0">
              <a:latin typeface="Bahnschrift SemiBold SemiConden" panose="020B0502040204020203" pitchFamily="34" charset="0"/>
            </a:endParaRPr>
          </a:p>
          <a:p>
            <a:r>
              <a:rPr lang="en-US" sz="1600" u="sng" dirty="0">
                <a:latin typeface="Bahnschrift SemiBold SemiConden" panose="020B0502040204020203" pitchFamily="34" charset="0"/>
              </a:rPr>
              <a:t>ASSISTANT TEAM LEAD</a:t>
            </a:r>
          </a:p>
          <a:p>
            <a:r>
              <a:rPr lang="en-US" sz="1600" dirty="0">
                <a:latin typeface="Bahnschrift SemiBold SemiConden" panose="020B0502040204020203" pitchFamily="34" charset="0"/>
              </a:rPr>
              <a:t>        NHISHTHA PANDEY</a:t>
            </a:r>
          </a:p>
          <a:p>
            <a:endParaRPr lang="en-US" sz="1600" dirty="0">
              <a:latin typeface="Bahnschrift SemiBold SemiConden" panose="020B0502040204020203" pitchFamily="34" charset="0"/>
            </a:endParaRPr>
          </a:p>
          <a:p>
            <a:r>
              <a:rPr lang="en-US" sz="1600" u="sng" dirty="0">
                <a:latin typeface="Bahnschrift SemiBold SemiConden" panose="020B0502040204020203" pitchFamily="34" charset="0"/>
              </a:rPr>
              <a:t>QUERY ANALYST</a:t>
            </a:r>
          </a:p>
          <a:p>
            <a:r>
              <a:rPr lang="en-US" sz="1600" dirty="0">
                <a:latin typeface="Bahnschrift SemiBold SemiConden" panose="020B0502040204020203" pitchFamily="34" charset="0"/>
              </a:rPr>
              <a:t>         OLOLADE AYOMIDE</a:t>
            </a:r>
          </a:p>
        </p:txBody>
      </p:sp>
      <p:sp>
        <p:nvSpPr>
          <p:cNvPr id="15" name="TextBox 14">
            <a:extLst>
              <a:ext uri="{FF2B5EF4-FFF2-40B4-BE49-F238E27FC236}">
                <a16:creationId xmlns:a16="http://schemas.microsoft.com/office/drawing/2014/main" id="{00211278-B279-4E40-915D-6B2FF67D3115}"/>
              </a:ext>
            </a:extLst>
          </p:cNvPr>
          <p:cNvSpPr txBox="1"/>
          <p:nvPr/>
        </p:nvSpPr>
        <p:spPr>
          <a:xfrm>
            <a:off x="4266711" y="2686972"/>
            <a:ext cx="2881802" cy="369332"/>
          </a:xfrm>
          <a:prstGeom prst="rect">
            <a:avLst/>
          </a:prstGeom>
          <a:noFill/>
        </p:spPr>
        <p:txBody>
          <a:bodyPr wrap="square" rtlCol="0">
            <a:spAutoFit/>
          </a:bodyPr>
          <a:lstStyle/>
          <a:p>
            <a:r>
              <a:rPr lang="en-US" sz="1800" dirty="0">
                <a:latin typeface="Bahnschrift SemiBold SemiConden" panose="020B0502040204020203" pitchFamily="34" charset="0"/>
              </a:rPr>
              <a:t>      </a:t>
            </a:r>
            <a:r>
              <a:rPr lang="en-US" sz="1800" u="sng" dirty="0">
                <a:latin typeface="Bahnschrift SemiBold SemiConden" panose="020B0502040204020203" pitchFamily="34" charset="0"/>
              </a:rPr>
              <a:t>OTHER TEAM MEMBERS</a:t>
            </a:r>
          </a:p>
        </p:txBody>
      </p:sp>
      <p:cxnSp>
        <p:nvCxnSpPr>
          <p:cNvPr id="16" name="Straight Connector 15">
            <a:extLst>
              <a:ext uri="{FF2B5EF4-FFF2-40B4-BE49-F238E27FC236}">
                <a16:creationId xmlns:a16="http://schemas.microsoft.com/office/drawing/2014/main" id="{14F8B452-791A-435F-87E3-79B4EA4E622E}"/>
              </a:ext>
            </a:extLst>
          </p:cNvPr>
          <p:cNvCxnSpPr/>
          <p:nvPr/>
        </p:nvCxnSpPr>
        <p:spPr>
          <a:xfrm>
            <a:off x="219075" y="2657475"/>
            <a:ext cx="8724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19284A9-BA12-43C6-8EB1-C34C24A8AC3F}"/>
              </a:ext>
            </a:extLst>
          </p:cNvPr>
          <p:cNvSpPr txBox="1"/>
          <p:nvPr/>
        </p:nvSpPr>
        <p:spPr>
          <a:xfrm>
            <a:off x="3759748" y="4446542"/>
            <a:ext cx="1604476" cy="369332"/>
          </a:xfrm>
          <a:prstGeom prst="rect">
            <a:avLst/>
          </a:prstGeom>
          <a:noFill/>
        </p:spPr>
        <p:txBody>
          <a:bodyPr wrap="square" rtlCol="0">
            <a:spAutoFit/>
          </a:bodyPr>
          <a:lstStyle/>
          <a:p>
            <a:r>
              <a:rPr lang="en-US" sz="1800" dirty="0">
                <a:latin typeface="Bahnschrift SemiBold SemiConden" panose="020B0502040204020203" pitchFamily="34" charset="0"/>
              </a:rPr>
              <a:t>Cletus Ogar</a:t>
            </a:r>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pic>
        <p:nvPicPr>
          <p:cNvPr id="13" name="Picture 12">
            <a:extLst>
              <a:ext uri="{FF2B5EF4-FFF2-40B4-BE49-F238E27FC236}">
                <a16:creationId xmlns:a16="http://schemas.microsoft.com/office/drawing/2014/main" id="{1014F6FB-59BA-4CBA-921B-8DDFA1B28F55}"/>
              </a:ext>
            </a:extLst>
          </p:cNvPr>
          <p:cNvPicPr>
            <a:picLocks noChangeAspect="1"/>
          </p:cNvPicPr>
          <p:nvPr/>
        </p:nvPicPr>
        <p:blipFill>
          <a:blip r:embed="rId4"/>
          <a:stretch>
            <a:fillRect/>
          </a:stretch>
        </p:blipFill>
        <p:spPr>
          <a:xfrm>
            <a:off x="3971436" y="3182677"/>
            <a:ext cx="590550" cy="369332"/>
          </a:xfrm>
          <a:prstGeom prst="rect">
            <a:avLst/>
          </a:prstGeom>
        </p:spPr>
      </p:pic>
      <p:sp>
        <p:nvSpPr>
          <p:cNvPr id="3" name="TextBox 2">
            <a:extLst>
              <a:ext uri="{FF2B5EF4-FFF2-40B4-BE49-F238E27FC236}">
                <a16:creationId xmlns:a16="http://schemas.microsoft.com/office/drawing/2014/main" id="{B476D3A7-E66A-4444-A6D4-08A6793EFA52}"/>
              </a:ext>
            </a:extLst>
          </p:cNvPr>
          <p:cNvSpPr txBox="1"/>
          <p:nvPr/>
        </p:nvSpPr>
        <p:spPr>
          <a:xfrm>
            <a:off x="3389217" y="3625945"/>
            <a:ext cx="2073338" cy="307777"/>
          </a:xfrm>
          <a:prstGeom prst="rect">
            <a:avLst/>
          </a:prstGeom>
          <a:noFill/>
        </p:spPr>
        <p:txBody>
          <a:bodyPr wrap="square" rtlCol="0">
            <a:spAutoFit/>
          </a:bodyPr>
          <a:lstStyle/>
          <a:p>
            <a:r>
              <a:rPr lang="en-US" dirty="0">
                <a:latin typeface="Bahnschrift SemiBold SemiConden" panose="020B0502040204020203" pitchFamily="34" charset="0"/>
              </a:rPr>
              <a:t>Nichodemus Okenna Ugwu</a:t>
            </a:r>
            <a:endParaRPr lang="en-US" dirty="0"/>
          </a:p>
        </p:txBody>
      </p:sp>
      <p:pic>
        <p:nvPicPr>
          <p:cNvPr id="18" name="Picture 17">
            <a:extLst>
              <a:ext uri="{FF2B5EF4-FFF2-40B4-BE49-F238E27FC236}">
                <a16:creationId xmlns:a16="http://schemas.microsoft.com/office/drawing/2014/main" id="{DA1B96FB-5ADC-4391-B34D-6AAFAFF878CF}"/>
              </a:ext>
            </a:extLst>
          </p:cNvPr>
          <p:cNvPicPr>
            <a:picLocks noChangeAspect="1"/>
          </p:cNvPicPr>
          <p:nvPr/>
        </p:nvPicPr>
        <p:blipFill>
          <a:blip r:embed="rId4"/>
          <a:stretch>
            <a:fillRect/>
          </a:stretch>
        </p:blipFill>
        <p:spPr>
          <a:xfrm>
            <a:off x="6963874" y="3145584"/>
            <a:ext cx="590550" cy="369332"/>
          </a:xfrm>
          <a:prstGeom prst="rect">
            <a:avLst/>
          </a:prstGeom>
        </p:spPr>
      </p:pic>
      <p:sp>
        <p:nvSpPr>
          <p:cNvPr id="20" name="TextBox 19">
            <a:extLst>
              <a:ext uri="{FF2B5EF4-FFF2-40B4-BE49-F238E27FC236}">
                <a16:creationId xmlns:a16="http://schemas.microsoft.com/office/drawing/2014/main" id="{120F3796-5D79-4CF9-B098-DB0842EA16E9}"/>
              </a:ext>
            </a:extLst>
          </p:cNvPr>
          <p:cNvSpPr txBox="1"/>
          <p:nvPr/>
        </p:nvSpPr>
        <p:spPr>
          <a:xfrm>
            <a:off x="6532639" y="3541002"/>
            <a:ext cx="1767376" cy="338554"/>
          </a:xfrm>
          <a:prstGeom prst="rect">
            <a:avLst/>
          </a:prstGeom>
          <a:noFill/>
        </p:spPr>
        <p:txBody>
          <a:bodyPr wrap="square" rtlCol="0">
            <a:spAutoFit/>
          </a:bodyPr>
          <a:lstStyle/>
          <a:p>
            <a:r>
              <a:rPr lang="en-US" sz="1600" dirty="0">
                <a:latin typeface="Bahnschrift SemiBold SemiConden" panose="020B0502040204020203" pitchFamily="34" charset="0"/>
              </a:rPr>
              <a:t>Ikechukwu Daniel</a:t>
            </a:r>
          </a:p>
        </p:txBody>
      </p:sp>
      <p:pic>
        <p:nvPicPr>
          <p:cNvPr id="21" name="Picture 20">
            <a:extLst>
              <a:ext uri="{FF2B5EF4-FFF2-40B4-BE49-F238E27FC236}">
                <a16:creationId xmlns:a16="http://schemas.microsoft.com/office/drawing/2014/main" id="{9F5A71E5-F4DD-4394-BDCA-18EC04ACEA9D}"/>
              </a:ext>
            </a:extLst>
          </p:cNvPr>
          <p:cNvPicPr>
            <a:picLocks noChangeAspect="1"/>
          </p:cNvPicPr>
          <p:nvPr/>
        </p:nvPicPr>
        <p:blipFill>
          <a:blip r:embed="rId4"/>
          <a:stretch>
            <a:fillRect/>
          </a:stretch>
        </p:blipFill>
        <p:spPr>
          <a:xfrm>
            <a:off x="4021624" y="4077210"/>
            <a:ext cx="590550" cy="369332"/>
          </a:xfrm>
          <a:prstGeom prst="rect">
            <a:avLst/>
          </a:prstGeom>
        </p:spPr>
      </p:pic>
      <p:pic>
        <p:nvPicPr>
          <p:cNvPr id="22" name="Picture 21">
            <a:extLst>
              <a:ext uri="{FF2B5EF4-FFF2-40B4-BE49-F238E27FC236}">
                <a16:creationId xmlns:a16="http://schemas.microsoft.com/office/drawing/2014/main" id="{944283E5-049C-466D-8A21-E432CE6113E9}"/>
              </a:ext>
            </a:extLst>
          </p:cNvPr>
          <p:cNvPicPr>
            <a:picLocks noChangeAspect="1"/>
          </p:cNvPicPr>
          <p:nvPr/>
        </p:nvPicPr>
        <p:blipFill>
          <a:blip r:embed="rId5"/>
          <a:stretch>
            <a:fillRect/>
          </a:stretch>
        </p:blipFill>
        <p:spPr>
          <a:xfrm>
            <a:off x="6970224" y="4049534"/>
            <a:ext cx="590550" cy="338555"/>
          </a:xfrm>
          <a:prstGeom prst="rect">
            <a:avLst/>
          </a:prstGeom>
        </p:spPr>
      </p:pic>
      <p:sp>
        <p:nvSpPr>
          <p:cNvPr id="23" name="TextBox 22">
            <a:extLst>
              <a:ext uri="{FF2B5EF4-FFF2-40B4-BE49-F238E27FC236}">
                <a16:creationId xmlns:a16="http://schemas.microsoft.com/office/drawing/2014/main" id="{DF436227-683D-421C-8875-1928EE2FA884}"/>
              </a:ext>
            </a:extLst>
          </p:cNvPr>
          <p:cNvSpPr txBox="1"/>
          <p:nvPr/>
        </p:nvSpPr>
        <p:spPr>
          <a:xfrm>
            <a:off x="6532639" y="4498658"/>
            <a:ext cx="1604476" cy="338554"/>
          </a:xfrm>
          <a:prstGeom prst="rect">
            <a:avLst/>
          </a:prstGeom>
          <a:noFill/>
        </p:spPr>
        <p:txBody>
          <a:bodyPr wrap="square" rtlCol="0">
            <a:spAutoFit/>
          </a:bodyPr>
          <a:lstStyle/>
          <a:p>
            <a:r>
              <a:rPr lang="en-US" sz="1600" dirty="0">
                <a:latin typeface="Bahnschrift SemiBold SemiConden" panose="020B0502040204020203" pitchFamily="34" charset="0"/>
              </a:rPr>
              <a:t>Aramide Arabesin</a:t>
            </a:r>
          </a:p>
        </p:txBody>
      </p:sp>
      <p:pic>
        <p:nvPicPr>
          <p:cNvPr id="6" name="Picture 5">
            <a:extLst>
              <a:ext uri="{FF2B5EF4-FFF2-40B4-BE49-F238E27FC236}">
                <a16:creationId xmlns:a16="http://schemas.microsoft.com/office/drawing/2014/main" id="{C9200F29-D1EC-417B-A204-8CC5CC3AE6EE}"/>
              </a:ext>
            </a:extLst>
          </p:cNvPr>
          <p:cNvPicPr>
            <a:picLocks noChangeAspect="1"/>
          </p:cNvPicPr>
          <p:nvPr/>
        </p:nvPicPr>
        <p:blipFill>
          <a:blip r:embed="rId6"/>
          <a:stretch>
            <a:fillRect/>
          </a:stretch>
        </p:blipFill>
        <p:spPr>
          <a:xfrm>
            <a:off x="4963529" y="718932"/>
            <a:ext cx="1284533" cy="1250999"/>
          </a:xfrm>
          <a:prstGeom prst="rect">
            <a:avLst/>
          </a:prstGeom>
        </p:spPr>
      </p:pic>
      <p:pic>
        <p:nvPicPr>
          <p:cNvPr id="5" name="Picture 4">
            <a:extLst>
              <a:ext uri="{FF2B5EF4-FFF2-40B4-BE49-F238E27FC236}">
                <a16:creationId xmlns:a16="http://schemas.microsoft.com/office/drawing/2014/main" id="{99946102-C5A6-4317-8B66-0A3F80CF21FC}"/>
              </a:ext>
            </a:extLst>
          </p:cNvPr>
          <p:cNvPicPr>
            <a:picLocks noChangeAspect="1"/>
          </p:cNvPicPr>
          <p:nvPr/>
        </p:nvPicPr>
        <p:blipFill>
          <a:blip r:embed="rId7"/>
          <a:stretch>
            <a:fillRect/>
          </a:stretch>
        </p:blipFill>
        <p:spPr>
          <a:xfrm>
            <a:off x="2218143" y="768035"/>
            <a:ext cx="1284533" cy="1179254"/>
          </a:xfrm>
          <a:prstGeom prst="rect">
            <a:avLst/>
          </a:prstGeom>
        </p:spPr>
      </p:pic>
    </p:spTree>
    <p:extLst>
      <p:ext uri="{BB962C8B-B14F-4D97-AF65-F5344CB8AC3E}">
        <p14:creationId xmlns:p14="http://schemas.microsoft.com/office/powerpoint/2010/main" val="18576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2990850" y="3190220"/>
            <a:ext cx="5953125"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82550" y="44533"/>
            <a:ext cx="5727700" cy="769441"/>
          </a:xfrm>
          <a:prstGeom prst="rect">
            <a:avLst/>
          </a:prstGeom>
          <a:noFill/>
        </p:spPr>
        <p:txBody>
          <a:bodyPr wrap="square" rtlCol="0">
            <a:spAutoFit/>
          </a:bodyPr>
          <a:lstStyle/>
          <a:p>
            <a:r>
              <a:rPr lang="en-US" sz="4400" dirty="0">
                <a:latin typeface="Bahnschrift SemiBold SemiConden" panose="020B0502040204020203" pitchFamily="34" charset="0"/>
              </a:rPr>
              <a:t>PROBLEM STATEMENT</a:t>
            </a:r>
          </a:p>
        </p:txBody>
      </p:sp>
      <p:sp>
        <p:nvSpPr>
          <p:cNvPr id="7" name="TextBox 6">
            <a:extLst>
              <a:ext uri="{FF2B5EF4-FFF2-40B4-BE49-F238E27FC236}">
                <a16:creationId xmlns:a16="http://schemas.microsoft.com/office/drawing/2014/main" id="{26742CC3-F49A-4985-9D3A-BE1FEF91A6A9}"/>
              </a:ext>
            </a:extLst>
          </p:cNvPr>
          <p:cNvSpPr txBox="1"/>
          <p:nvPr/>
        </p:nvSpPr>
        <p:spPr>
          <a:xfrm>
            <a:off x="323851" y="1086990"/>
            <a:ext cx="8191500" cy="3785652"/>
          </a:xfrm>
          <a:prstGeom prst="rect">
            <a:avLst/>
          </a:prstGeom>
          <a:noFill/>
        </p:spPr>
        <p:txBody>
          <a:bodyPr wrap="square" rtlCol="0">
            <a:spAutoFit/>
          </a:bodyPr>
          <a:lstStyle/>
          <a:p>
            <a:pPr algn="just"/>
            <a:r>
              <a:rPr lang="en-US" sz="2400" dirty="0">
                <a:latin typeface="Yu Gothic" panose="020B0400000000000000" pitchFamily="34" charset="-128"/>
                <a:ea typeface="Yu Gothic" panose="020B0400000000000000" pitchFamily="34" charset="-128"/>
              </a:rPr>
              <a:t>Urgent shift from non-renewable to renewable energy is vital for sustainable infrastructure. Non-renewables harm the environment and hinder infrastructure growth. We must uncover renewable energy trends, tackle adoption barriers, and eliminate non-renewables for sustainable infrastructure and environmental health</a:t>
            </a:r>
            <a:br>
              <a:rPr lang="en-US" sz="2400" dirty="0">
                <a:latin typeface="Yu Gothic" panose="020B0400000000000000" pitchFamily="34" charset="-128"/>
                <a:ea typeface="Yu Gothic" panose="020B0400000000000000" pitchFamily="34" charset="-128"/>
              </a:rPr>
            </a:br>
            <a:r>
              <a:rPr lang="en-US" sz="2400" dirty="0">
                <a:latin typeface="Yu Gothic" panose="020B0400000000000000" pitchFamily="34" charset="-128"/>
                <a:ea typeface="Yu Gothic" panose="020B0400000000000000" pitchFamily="34" charset="-128"/>
              </a:rPr>
              <a:t>Hence, the goal of project is to:</a:t>
            </a:r>
          </a:p>
          <a:p>
            <a:pPr marL="342900" indent="-342900">
              <a:buFont typeface="Arial" panose="020B0604020202020204" pitchFamily="34" charset="0"/>
              <a:buChar char="•"/>
            </a:pPr>
            <a:r>
              <a:rPr lang="en-US" sz="2400" dirty="0">
                <a:latin typeface="Yu Gothic" panose="020B0400000000000000" pitchFamily="34" charset="-128"/>
                <a:ea typeface="Yu Gothic" panose="020B0400000000000000" pitchFamily="34" charset="-128"/>
              </a:rPr>
              <a:t>Examine global trends in renewable energy adoption.</a:t>
            </a:r>
          </a:p>
          <a:p>
            <a:pPr marL="342900" indent="-342900">
              <a:buFont typeface="Arial" panose="020B0604020202020204" pitchFamily="34" charset="0"/>
              <a:buChar char="•"/>
            </a:pPr>
            <a:r>
              <a:rPr lang="en-US" sz="2400" dirty="0">
                <a:latin typeface="Yu Gothic" panose="020B0400000000000000" pitchFamily="34" charset="-128"/>
                <a:ea typeface="Yu Gothic" panose="020B0400000000000000" pitchFamily="34" charset="-128"/>
              </a:rPr>
              <a:t>Identify leading countries through forecasting for global renewable energy goals.</a:t>
            </a:r>
          </a:p>
        </p:txBody>
      </p:sp>
    </p:spTree>
    <p:extLst>
      <p:ext uri="{BB962C8B-B14F-4D97-AF65-F5344CB8AC3E}">
        <p14:creationId xmlns:p14="http://schemas.microsoft.com/office/powerpoint/2010/main" val="295811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2990850" y="3190220"/>
            <a:ext cx="5953125"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166201" y="46691"/>
            <a:ext cx="4470399" cy="769441"/>
          </a:xfrm>
          <a:prstGeom prst="rect">
            <a:avLst/>
          </a:prstGeom>
          <a:noFill/>
        </p:spPr>
        <p:txBody>
          <a:bodyPr wrap="square" rtlCol="0">
            <a:spAutoFit/>
          </a:bodyPr>
          <a:lstStyle/>
          <a:p>
            <a:r>
              <a:rPr lang="en-US" sz="4400" dirty="0">
                <a:latin typeface="Bahnschrift SemiBold SemiConden" panose="020B0502040204020203" pitchFamily="34" charset="0"/>
              </a:rPr>
              <a:t>OUR APPROACH</a:t>
            </a:r>
          </a:p>
        </p:txBody>
      </p:sp>
      <p:sp>
        <p:nvSpPr>
          <p:cNvPr id="7" name="TextBox 6">
            <a:extLst>
              <a:ext uri="{FF2B5EF4-FFF2-40B4-BE49-F238E27FC236}">
                <a16:creationId xmlns:a16="http://schemas.microsoft.com/office/drawing/2014/main" id="{26742CC3-F49A-4985-9D3A-BE1FEF91A6A9}"/>
              </a:ext>
            </a:extLst>
          </p:cNvPr>
          <p:cNvSpPr txBox="1"/>
          <p:nvPr/>
        </p:nvSpPr>
        <p:spPr>
          <a:xfrm>
            <a:off x="323851" y="1086990"/>
            <a:ext cx="8191500"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476250" y="1086990"/>
            <a:ext cx="8191500" cy="3785652"/>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The exploratory data analysis began with univariate analysis and progressed to bivariate and multivariate analyses, including various data visualizations.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Daily granularity in energy consumption data enhances accuracy with standardized datetime columns, while statistical techniques reveal insights for informed energy sector decisions.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We enhance our time series analysis by extracting seasonality attributes, decomposing data, and exploring variable correlations for improved forecasting and insights.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Model used `auto_arima`, fine-tuned hyperparameters, and selected ARIMA (0,1,0) model with an intercept. Diagnostic plots assessed performance.</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Evaluated country models using key metrics and improved accuracy by optimizing intercepts, dropping redundant columns, and reducing noise.</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Forecasted energy consumption for 10 years (2020-2030) to set goals, manage expectations, and facilitate policy improvement, with visualized results aiding decision-makers.</a:t>
            </a:r>
          </a:p>
        </p:txBody>
      </p:sp>
    </p:spTree>
    <p:extLst>
      <p:ext uri="{BB962C8B-B14F-4D97-AF65-F5344CB8AC3E}">
        <p14:creationId xmlns:p14="http://schemas.microsoft.com/office/powerpoint/2010/main" val="408371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2990850" y="3190220"/>
            <a:ext cx="5953125"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166201" y="105916"/>
            <a:ext cx="5624999" cy="769441"/>
          </a:xfrm>
          <a:prstGeom prst="rect">
            <a:avLst/>
          </a:prstGeom>
          <a:noFill/>
        </p:spPr>
        <p:txBody>
          <a:bodyPr wrap="square" rtlCol="0">
            <a:spAutoFit/>
          </a:bodyPr>
          <a:lstStyle/>
          <a:p>
            <a:r>
              <a:rPr lang="en-US" sz="4400" dirty="0">
                <a:latin typeface="Bahnschrift SemiBold SemiConden" panose="020B0502040204020203" pitchFamily="34" charset="0"/>
              </a:rPr>
              <a:t>DATASET DESCRIPTION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323851" y="1086990"/>
            <a:ext cx="8191500"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352426" y="1047014"/>
            <a:ext cx="8162925" cy="4093428"/>
          </a:xfrm>
          <a:prstGeom prst="rect">
            <a:avLst/>
          </a:prstGeom>
          <a:noFill/>
        </p:spPr>
        <p:txBody>
          <a:bodyPr wrap="square" rtlCol="0">
            <a:spAutoFit/>
          </a:bodyPr>
          <a:lstStyle/>
          <a:p>
            <a:pPr algn="just"/>
            <a:r>
              <a:rPr lang="en-US" sz="1600" dirty="0">
                <a:latin typeface="Yu Gothic" panose="020B0400000000000000" pitchFamily="34" charset="-128"/>
                <a:ea typeface="Yu Gothic" panose="020B0400000000000000" pitchFamily="34" charset="-128"/>
              </a:rPr>
              <a:t>The data set was sourced from "Nature Inspired Optimization Algorithms for Renewable Energy Generation, Distribution and Management - A Comprehensive Review" (Reddy, Vamsi, Kalananda, Aala, Komanapalli, Narayana, 2021) and </a:t>
            </a:r>
            <a:r>
              <a:rPr lang="en-US" sz="1600" dirty="0">
                <a:latin typeface="Yu Gothic" panose="020B0400000000000000" pitchFamily="34" charset="-128"/>
                <a:ea typeface="Yu Gothic" panose="020B0400000000000000" pitchFamily="34" charset="-128"/>
                <a:hlinkClick r:id="rId4"/>
              </a:rPr>
              <a:t>World Consumption Statistics webpage </a:t>
            </a:r>
            <a:r>
              <a:rPr lang="en-US" sz="1600" dirty="0">
                <a:latin typeface="Yu Gothic" panose="020B0400000000000000" pitchFamily="34" charset="-128"/>
                <a:ea typeface="Yu Gothic" panose="020B0400000000000000" pitchFamily="34" charset="-128"/>
              </a:rPr>
              <a:t>"" (data converted from mTOE to TWh) for consumption statistics.</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Four datasets compare TWh production from various energy sources, focusing on the renewable usage of the top 20 countries, including a timeline of renewable sector progress from 1997 to 2017.</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The Top 20 Countries Power Generation dataset provides national data for key renewable categories.</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Two additional datasets offer global TWh figures for renewable and non-renewable sources.</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The latest version introduces global consumption data at national and continental levels, offering insights into energy quantity, changes over time, and the transition to renewable energy.</a:t>
            </a:r>
          </a:p>
        </p:txBody>
      </p:sp>
    </p:spTree>
    <p:extLst>
      <p:ext uri="{BB962C8B-B14F-4D97-AF65-F5344CB8AC3E}">
        <p14:creationId xmlns:p14="http://schemas.microsoft.com/office/powerpoint/2010/main" val="251786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EXPLORATORY DATA ANALYSIS</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pic>
        <p:nvPicPr>
          <p:cNvPr id="23" name="Picture 22">
            <a:extLst>
              <a:ext uri="{FF2B5EF4-FFF2-40B4-BE49-F238E27FC236}">
                <a16:creationId xmlns:a16="http://schemas.microsoft.com/office/drawing/2014/main" id="{14FE4875-4EBD-477A-A7AB-D9D6E9D93240}"/>
              </a:ext>
            </a:extLst>
          </p:cNvPr>
          <p:cNvPicPr>
            <a:picLocks noChangeAspect="1"/>
          </p:cNvPicPr>
          <p:nvPr/>
        </p:nvPicPr>
        <p:blipFill>
          <a:blip r:embed="rId4"/>
          <a:stretch>
            <a:fillRect/>
          </a:stretch>
        </p:blipFill>
        <p:spPr>
          <a:xfrm>
            <a:off x="75056" y="851475"/>
            <a:ext cx="2420989" cy="1844777"/>
          </a:xfrm>
          <a:prstGeom prst="rect">
            <a:avLst/>
          </a:prstGeom>
        </p:spPr>
      </p:pic>
      <p:pic>
        <p:nvPicPr>
          <p:cNvPr id="25" name="Picture 24">
            <a:extLst>
              <a:ext uri="{FF2B5EF4-FFF2-40B4-BE49-F238E27FC236}">
                <a16:creationId xmlns:a16="http://schemas.microsoft.com/office/drawing/2014/main" id="{771B49BB-D01C-4230-A902-6601EF03886B}"/>
              </a:ext>
            </a:extLst>
          </p:cNvPr>
          <p:cNvPicPr>
            <a:picLocks noChangeAspect="1"/>
          </p:cNvPicPr>
          <p:nvPr/>
        </p:nvPicPr>
        <p:blipFill>
          <a:blip r:embed="rId5"/>
          <a:stretch>
            <a:fillRect/>
          </a:stretch>
        </p:blipFill>
        <p:spPr>
          <a:xfrm>
            <a:off x="2628772" y="851474"/>
            <a:ext cx="2420989" cy="1844777"/>
          </a:xfrm>
          <a:prstGeom prst="rect">
            <a:avLst/>
          </a:prstGeom>
        </p:spPr>
      </p:pic>
      <p:pic>
        <p:nvPicPr>
          <p:cNvPr id="27" name="Picture 26">
            <a:extLst>
              <a:ext uri="{FF2B5EF4-FFF2-40B4-BE49-F238E27FC236}">
                <a16:creationId xmlns:a16="http://schemas.microsoft.com/office/drawing/2014/main" id="{9272F05D-7C99-4416-9DF1-24C8EC28C3ED}"/>
              </a:ext>
            </a:extLst>
          </p:cNvPr>
          <p:cNvPicPr>
            <a:picLocks noChangeAspect="1"/>
          </p:cNvPicPr>
          <p:nvPr/>
        </p:nvPicPr>
        <p:blipFill>
          <a:blip r:embed="rId6"/>
          <a:stretch>
            <a:fillRect/>
          </a:stretch>
        </p:blipFill>
        <p:spPr>
          <a:xfrm>
            <a:off x="75056" y="2820312"/>
            <a:ext cx="2420989" cy="1757826"/>
          </a:xfrm>
          <a:prstGeom prst="rect">
            <a:avLst/>
          </a:prstGeom>
        </p:spPr>
      </p:pic>
      <p:pic>
        <p:nvPicPr>
          <p:cNvPr id="29" name="Picture 28">
            <a:extLst>
              <a:ext uri="{FF2B5EF4-FFF2-40B4-BE49-F238E27FC236}">
                <a16:creationId xmlns:a16="http://schemas.microsoft.com/office/drawing/2014/main" id="{67E572E1-01C9-4C43-8B08-B638592CA22C}"/>
              </a:ext>
            </a:extLst>
          </p:cNvPr>
          <p:cNvPicPr>
            <a:picLocks noChangeAspect="1"/>
          </p:cNvPicPr>
          <p:nvPr/>
        </p:nvPicPr>
        <p:blipFill>
          <a:blip r:embed="rId7"/>
          <a:stretch>
            <a:fillRect/>
          </a:stretch>
        </p:blipFill>
        <p:spPr>
          <a:xfrm>
            <a:off x="2628772" y="2833643"/>
            <a:ext cx="2420989" cy="1744496"/>
          </a:xfrm>
          <a:prstGeom prst="rect">
            <a:avLst/>
          </a:prstGeom>
        </p:spPr>
      </p:pic>
      <p:sp>
        <p:nvSpPr>
          <p:cNvPr id="31" name="Rectangle 2">
            <a:extLst>
              <a:ext uri="{FF2B5EF4-FFF2-40B4-BE49-F238E27FC236}">
                <a16:creationId xmlns:a16="http://schemas.microsoft.com/office/drawing/2014/main" id="{C986CED4-521C-415E-9D55-6C265BEA7581}"/>
              </a:ext>
            </a:extLst>
          </p:cNvPr>
          <p:cNvSpPr>
            <a:spLocks noChangeArrowheads="1"/>
          </p:cNvSpPr>
          <p:nvPr/>
        </p:nvSpPr>
        <p:spPr bwMode="auto">
          <a:xfrm>
            <a:off x="5263240" y="776683"/>
            <a:ext cx="3707512" cy="426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Yu Gothic" panose="020B0400000000000000" pitchFamily="34" charset="-128"/>
                <a:ea typeface="Yu Gothic" panose="020B0400000000000000" pitchFamily="34" charset="-128"/>
              </a:rPr>
              <a:t>The</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analytical visualizations cover: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Renewable Energy Contribution</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Assessing the role of renewables in national energy consumption.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Regional Energy Consumption (2020)</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Providing regional insights into energy usage.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Renewable Energy Trends (1990-2020)</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Tracking the growth of renewables over time.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Top 20 Renewable Energy Nations</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Highlighting leading countries in generation and adoption.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These visuals offer in-depth analysis for informed energy decisions.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7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11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VISUALIZATION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pic>
        <p:nvPicPr>
          <p:cNvPr id="5" name="Picture 4">
            <a:extLst>
              <a:ext uri="{FF2B5EF4-FFF2-40B4-BE49-F238E27FC236}">
                <a16:creationId xmlns:a16="http://schemas.microsoft.com/office/drawing/2014/main" id="{3DF78B54-5D0A-497A-BE98-24C6FEBC7752}"/>
              </a:ext>
            </a:extLst>
          </p:cNvPr>
          <p:cNvPicPr>
            <a:picLocks noChangeAspect="1"/>
          </p:cNvPicPr>
          <p:nvPr/>
        </p:nvPicPr>
        <p:blipFill>
          <a:blip r:embed="rId4"/>
          <a:stretch>
            <a:fillRect/>
          </a:stretch>
        </p:blipFill>
        <p:spPr>
          <a:xfrm>
            <a:off x="166201" y="673082"/>
            <a:ext cx="4348649" cy="4362468"/>
          </a:xfrm>
          <a:prstGeom prst="rect">
            <a:avLst/>
          </a:prstGeom>
        </p:spPr>
      </p:pic>
      <p:sp>
        <p:nvSpPr>
          <p:cNvPr id="8" name="TextBox 7">
            <a:extLst>
              <a:ext uri="{FF2B5EF4-FFF2-40B4-BE49-F238E27FC236}">
                <a16:creationId xmlns:a16="http://schemas.microsoft.com/office/drawing/2014/main" id="{50102CE5-20D2-439F-966E-C989AF4B7B84}"/>
              </a:ext>
            </a:extLst>
          </p:cNvPr>
          <p:cNvSpPr txBox="1"/>
          <p:nvPr/>
        </p:nvSpPr>
        <p:spPr>
          <a:xfrm>
            <a:off x="4864700" y="1117600"/>
            <a:ext cx="3770799" cy="3785652"/>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The top 20 energy-consuming countries are responsible for over 90% of global energy consumption.</a:t>
            </a:r>
          </a:p>
          <a:p>
            <a:pPr marL="285750" indent="-285750" algn="just">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China is the world's largest energy consumer, followed by the United States and India.</a:t>
            </a:r>
          </a:p>
          <a:p>
            <a:pPr marL="285750" indent="-285750" algn="just">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Developed countries tend to have higher energy consumption per capita than developing countries.</a:t>
            </a:r>
          </a:p>
        </p:txBody>
      </p:sp>
    </p:spTree>
    <p:extLst>
      <p:ext uri="{BB962C8B-B14F-4D97-AF65-F5344CB8AC3E}">
        <p14:creationId xmlns:p14="http://schemas.microsoft.com/office/powerpoint/2010/main" val="59776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DATA GRANULATION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3416320"/>
          </a:xfrm>
          <a:prstGeom prst="rect">
            <a:avLst/>
          </a:prstGeom>
          <a:noFill/>
        </p:spPr>
        <p:txBody>
          <a:bodyPr wrap="square" rtlCol="0">
            <a:spAutoFit/>
          </a:bodyPr>
          <a:lstStyle/>
          <a:p>
            <a:pPr algn="just"/>
            <a:r>
              <a:rPr lang="en-US" sz="2400" dirty="0">
                <a:latin typeface="Yu Gothic" panose="020B0400000000000000" pitchFamily="34" charset="-128"/>
                <a:ea typeface="Yu Gothic" panose="020B0400000000000000" pitchFamily="34" charset="-128"/>
              </a:rPr>
              <a:t>Transitioning from yearly to daily granularity in energy consumption data is a crucial step that empowers us to capture subtle daily variations in consumption patterns. This richer dataset, with more data points, enables our predictive models to better understand daily fluctuations, leading to more accurate forecasts. We made this shift because the original dataset with only 30 rows, representing each year from 1990-2020, was too small for effective modeling.</a:t>
            </a:r>
          </a:p>
        </p:txBody>
      </p:sp>
    </p:spTree>
    <p:extLst>
      <p:ext uri="{BB962C8B-B14F-4D97-AF65-F5344CB8AC3E}">
        <p14:creationId xmlns:p14="http://schemas.microsoft.com/office/powerpoint/2010/main" val="346133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MODELING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pic>
        <p:nvPicPr>
          <p:cNvPr id="8" name="Picture 7">
            <a:extLst>
              <a:ext uri="{FF2B5EF4-FFF2-40B4-BE49-F238E27FC236}">
                <a16:creationId xmlns:a16="http://schemas.microsoft.com/office/drawing/2014/main" id="{7BD3DBA0-B4C3-4A1F-8837-3436B1363D8A}"/>
              </a:ext>
            </a:extLst>
          </p:cNvPr>
          <p:cNvPicPr>
            <a:picLocks noChangeAspect="1"/>
          </p:cNvPicPr>
          <p:nvPr/>
        </p:nvPicPr>
        <p:blipFill>
          <a:blip r:embed="rId4"/>
          <a:stretch>
            <a:fillRect/>
          </a:stretch>
        </p:blipFill>
        <p:spPr>
          <a:xfrm>
            <a:off x="154625" y="698218"/>
            <a:ext cx="4417375" cy="3926033"/>
          </a:xfrm>
          <a:prstGeom prst="rect">
            <a:avLst/>
          </a:prstGeom>
        </p:spPr>
      </p:pic>
      <p:sp>
        <p:nvSpPr>
          <p:cNvPr id="9" name="TextBox 8">
            <a:extLst>
              <a:ext uri="{FF2B5EF4-FFF2-40B4-BE49-F238E27FC236}">
                <a16:creationId xmlns:a16="http://schemas.microsoft.com/office/drawing/2014/main" id="{360B8B09-87DE-4E79-8050-22E07365A058}"/>
              </a:ext>
            </a:extLst>
          </p:cNvPr>
          <p:cNvSpPr txBox="1"/>
          <p:nvPr/>
        </p:nvSpPr>
        <p:spPr>
          <a:xfrm>
            <a:off x="4839789" y="1038497"/>
            <a:ext cx="3794760" cy="3293209"/>
          </a:xfrm>
          <a:prstGeom prst="rect">
            <a:avLst/>
          </a:prstGeom>
          <a:noFill/>
        </p:spPr>
        <p:txBody>
          <a:bodyPr wrap="square" rtlCol="0">
            <a:spAutoFit/>
          </a:bodyPr>
          <a:lstStyle/>
          <a:p>
            <a:r>
              <a:rPr lang="en-US" sz="1600" dirty="0">
                <a:latin typeface="Yu Gothic" panose="020B0400000000000000" pitchFamily="34" charset="-128"/>
                <a:ea typeface="Yu Gothic" panose="020B0400000000000000" pitchFamily="34" charset="-128"/>
              </a:rPr>
              <a:t>We followed these steps to fit and train Model_1:</a:t>
            </a:r>
          </a:p>
          <a:p>
            <a:endParaRPr lang="en-US" sz="1600" dirty="0">
              <a:latin typeface="Yu Gothic" panose="020B0400000000000000" pitchFamily="34" charset="-128"/>
              <a:ea typeface="Yu Gothic" panose="020B0400000000000000" pitchFamily="34" charset="-128"/>
            </a:endParaRP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Started with Model_1 using `auto_arima` for time series forecasting.</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Divided the dataset into training and validation sets (85:15 ratio).</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Fine-tuned hyperparameters.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The model selected was ARIMA (0,1,0) (0,0,0) [0] with an intercept.</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Total fit time for Model_1 was 11.891 seconds.</a:t>
            </a:r>
          </a:p>
        </p:txBody>
      </p:sp>
    </p:spTree>
    <p:extLst>
      <p:ext uri="{BB962C8B-B14F-4D97-AF65-F5344CB8AC3E}">
        <p14:creationId xmlns:p14="http://schemas.microsoft.com/office/powerpoint/2010/main" val="16850674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TotalTime>
  <Words>1175</Words>
  <Application>Microsoft Office PowerPoint</Application>
  <PresentationFormat>On-screen Show (16:9)</PresentationFormat>
  <Paragraphs>91</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Yu Gothic</vt:lpstr>
      <vt:lpstr>Arial</vt:lpstr>
      <vt:lpstr>Bahnschrift SemiBold</vt:lpstr>
      <vt:lpstr>Bahnschrift SemiBold SemiConden</vt:lpstr>
      <vt:lpstr>Wingdings</vt:lpstr>
      <vt:lpstr>Simple Light</vt:lpstr>
      <vt:lpstr>GLOBAL RENEWABLE ENERGY TRANSITION ANALYSIS AND FORECAST</vt:lpstr>
      <vt:lpstr>TEAM INSIGHT_IQ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RENEWABLE ENERGY TRANSITION ANALYSIS AND FORECAST</dc:title>
  <cp:lastModifiedBy>Ilias Shittu-Gbeko</cp:lastModifiedBy>
  <cp:revision>46</cp:revision>
  <dcterms:modified xsi:type="dcterms:W3CDTF">2023-11-05T07:56:42Z</dcterms:modified>
</cp:coreProperties>
</file>