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58" r:id="rId5"/>
    <p:sldId id="261" r:id="rId6"/>
    <p:sldId id="262" r:id="rId7"/>
    <p:sldId id="263" r:id="rId8"/>
    <p:sldId id="264" r:id="rId9"/>
    <p:sldId id="266" r:id="rId10"/>
    <p:sldId id="569" r:id="rId11"/>
    <p:sldId id="568" r:id="rId12"/>
    <p:sldId id="570" r:id="rId13"/>
    <p:sldId id="269" r:id="rId14"/>
    <p:sldId id="571" r:id="rId15"/>
    <p:sldId id="572" r:id="rId16"/>
    <p:sldId id="573" r:id="rId17"/>
    <p:sldId id="574" r:id="rId18"/>
    <p:sldId id="260"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852D"/>
    <a:srgbClr val="9E97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2" autoAdjust="0"/>
  </p:normalViewPr>
  <p:slideViewPr>
    <p:cSldViewPr snapToGrid="0">
      <p:cViewPr>
        <p:scale>
          <a:sx n="102" d="100"/>
          <a:sy n="102" d="100"/>
        </p:scale>
        <p:origin x="834"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14BD9-4B19-4AF2-8138-683BC1E546AE}"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A0850-D6EC-4918-A950-6DE04934B2BA}" type="slidenum">
              <a:rPr lang="en-US" smtClean="0"/>
              <a:t>‹#›</a:t>
            </a:fld>
            <a:endParaRPr lang="en-US"/>
          </a:p>
        </p:txBody>
      </p:sp>
    </p:spTree>
    <p:extLst>
      <p:ext uri="{BB962C8B-B14F-4D97-AF65-F5344CB8AC3E}">
        <p14:creationId xmlns:p14="http://schemas.microsoft.com/office/powerpoint/2010/main" val="399392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4A0850-D6EC-4918-A950-6DE04934B2BA}" type="slidenum">
              <a:rPr lang="en-US" smtClean="0"/>
              <a:t>12</a:t>
            </a:fld>
            <a:endParaRPr lang="en-US"/>
          </a:p>
        </p:txBody>
      </p:sp>
    </p:spTree>
    <p:extLst>
      <p:ext uri="{BB962C8B-B14F-4D97-AF65-F5344CB8AC3E}">
        <p14:creationId xmlns:p14="http://schemas.microsoft.com/office/powerpoint/2010/main" val="361349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A0850-D6EC-4918-A950-6DE04934B2BA}" type="slidenum">
              <a:rPr lang="en-US" smtClean="0"/>
              <a:t>13</a:t>
            </a:fld>
            <a:endParaRPr lang="en-US"/>
          </a:p>
        </p:txBody>
      </p:sp>
    </p:spTree>
    <p:extLst>
      <p:ext uri="{BB962C8B-B14F-4D97-AF65-F5344CB8AC3E}">
        <p14:creationId xmlns:p14="http://schemas.microsoft.com/office/powerpoint/2010/main" val="109740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9CB1-CA91-6B32-F940-E03FBAD77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87521D-DDD2-7C56-68E0-22F4D5503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CBA0F1-4617-1C36-7374-3BBAB7C199B9}"/>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469A3659-086E-BBB8-247F-0F16AF25A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18544-A509-3AA7-93BE-A7EDA8FA51C3}"/>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0604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7148-37FF-8FA7-BA03-4A69878D4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BC6A7-8A94-0EE6-DB3A-61EC2FF37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47BD7-AD9D-A7EA-9628-521D10D7EBA7}"/>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9EB3BFAE-ADDE-7D25-92DF-996DB4A35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7BAD9-694D-B2F1-02C0-EA09C8994D31}"/>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66827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F37414-BB3A-D509-0020-6CEDC18DC8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648682-E9D3-3600-B246-4AAF1CE47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A499C-DB47-6B2B-83BD-2F0FFAAE3551}"/>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6AFDF229-5838-6A43-1FFA-3B1300717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0CD4E-B36D-6AB3-B0D8-BCD8449D7365}"/>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674370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66988-652E-44C1-B9DF-E1B5FD345E26}"/>
              </a:ext>
            </a:extLst>
          </p:cNvPr>
          <p:cNvSpPr>
            <a:spLocks noGrp="1"/>
          </p:cNvSpPr>
          <p:nvPr>
            <p:ph type="dt" sz="half" idx="10"/>
          </p:nvPr>
        </p:nvSpPr>
        <p:spPr/>
        <p:txBody>
          <a:bodyPr/>
          <a:lstStyle/>
          <a:p>
            <a:fld id="{E9AD8563-0631-4DD1-8C62-D7BA73C5B722}" type="datetimeFigureOut">
              <a:rPr lang="en-US" smtClean="0"/>
              <a:t>6/18/2024</a:t>
            </a:fld>
            <a:endParaRPr lang="en-US"/>
          </a:p>
        </p:txBody>
      </p:sp>
      <p:sp>
        <p:nvSpPr>
          <p:cNvPr id="3" name="Footer Placeholder 2">
            <a:extLst>
              <a:ext uri="{FF2B5EF4-FFF2-40B4-BE49-F238E27FC236}">
                <a16:creationId xmlns:a16="http://schemas.microsoft.com/office/drawing/2014/main" id="{0DC2EFC4-FA1C-4E09-A0C2-AE8E458AD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C6B95-D663-4694-9429-9DBE4709A977}"/>
              </a:ext>
            </a:extLst>
          </p:cNvPr>
          <p:cNvSpPr>
            <a:spLocks noGrp="1"/>
          </p:cNvSpPr>
          <p:nvPr>
            <p:ph type="sldNum" sz="quarter" idx="12"/>
          </p:nvPr>
        </p:nvSpPr>
        <p:spPr/>
        <p:txBody>
          <a:bodyPr/>
          <a:lstStyle/>
          <a:p>
            <a:fld id="{94D1A9C9-A034-4501-9A4A-E79B306746B6}" type="slidenum">
              <a:rPr lang="en-US" smtClean="0"/>
              <a:t>‹#›</a:t>
            </a:fld>
            <a:endParaRPr lang="en-US"/>
          </a:p>
        </p:txBody>
      </p:sp>
    </p:spTree>
    <p:extLst>
      <p:ext uri="{BB962C8B-B14F-4D97-AF65-F5344CB8AC3E}">
        <p14:creationId xmlns:p14="http://schemas.microsoft.com/office/powerpoint/2010/main" val="81431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54F9-3438-DD0A-339A-2B4A982CF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C1E9-2C22-6385-F75C-C54F510D4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F025F-3F34-0AD4-09A4-33ECFEB7BD7B}"/>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D566CBAD-8157-81A6-0110-935D979AD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32359-21C4-7E39-C943-F9B8FD1B582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52827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F10B-F6A6-87ED-1466-80AB82086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196A22-5716-82E6-91F9-FB47CA83B6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4D6F9-DAF1-497D-3CFB-8FE751A9CAA6}"/>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125CA3BF-F8A5-6D39-F985-CC80AAF2F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22950-CE8B-0B04-8D0B-1BFAE0BAA04D}"/>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160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0768-B60B-D669-0AB3-623B36F5D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DADB5-A984-59B9-2B79-8409E7072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180E5-3BF0-F99C-B6EA-F19FD8FB8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81D3E0-C584-652F-6E89-CCCE07DD8333}"/>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6" name="Footer Placeholder 5">
            <a:extLst>
              <a:ext uri="{FF2B5EF4-FFF2-40B4-BE49-F238E27FC236}">
                <a16:creationId xmlns:a16="http://schemas.microsoft.com/office/drawing/2014/main" id="{D2692C67-7A9D-E124-9008-A2A5D8B04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1627D-4F1D-A0FD-F76C-E3F760C5EDD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70247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C4F-5AB6-C2D7-2C28-9F5D3D7EB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F843C5-EACA-BA7E-7045-BE644BE77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973EC-921B-A875-F3E3-EC23B7BFF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A41B57-851E-0D88-93F0-F7FAA1661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14FC93-00D4-CAE3-8F57-D718BC28A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3A92F-634C-B46E-63E0-D4DF663FA3E6}"/>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8" name="Footer Placeholder 7">
            <a:extLst>
              <a:ext uri="{FF2B5EF4-FFF2-40B4-BE49-F238E27FC236}">
                <a16:creationId xmlns:a16="http://schemas.microsoft.com/office/drawing/2014/main" id="{A40972C2-29A7-7073-DC79-FF62083C3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EFCDC2-B1EF-80B2-4410-1F15327E4278}"/>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46901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745E-0E7A-6D71-25E7-2C177A1B41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01B8F-C865-9385-C19C-16EDED25EE25}"/>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4" name="Footer Placeholder 3">
            <a:extLst>
              <a:ext uri="{FF2B5EF4-FFF2-40B4-BE49-F238E27FC236}">
                <a16:creationId xmlns:a16="http://schemas.microsoft.com/office/drawing/2014/main" id="{664CAA6F-A511-9049-7DF0-19818F75E6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3A9DA7-F0E2-88A9-7D49-A76E403D47AF}"/>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6561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133E2-5EF0-49F3-46AE-666B99E933CC}"/>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3" name="Footer Placeholder 2">
            <a:extLst>
              <a:ext uri="{FF2B5EF4-FFF2-40B4-BE49-F238E27FC236}">
                <a16:creationId xmlns:a16="http://schemas.microsoft.com/office/drawing/2014/main" id="{70DDA580-C05D-974A-2F2B-6ACEEA20F8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D3ECF-FE3A-3177-44AC-C376ABAF5E0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58186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B937-5FC5-BC3C-D97E-BA25B6F40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4CA04F-C55A-00FE-AD18-3966DE610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395E3-0824-B75F-C838-8C250A81F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5BC9F-6D6A-49F1-F4CC-5A8E9AFCEBA4}"/>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6" name="Footer Placeholder 5">
            <a:extLst>
              <a:ext uri="{FF2B5EF4-FFF2-40B4-BE49-F238E27FC236}">
                <a16:creationId xmlns:a16="http://schemas.microsoft.com/office/drawing/2014/main" id="{89C95077-2FAD-DA4E-2B52-BA88BBBEF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185DE-F119-7A6C-21EF-1FED6D6EC6D7}"/>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21753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CF00-9B5B-65ED-3A93-DB1AAC053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32417-7453-CDE6-2724-0F0D8FF564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4B65D-9EFE-E1EF-BB32-209FA05E8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71007-8EF5-2EAE-05E5-96A2CCA7C314}"/>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6" name="Footer Placeholder 5">
            <a:extLst>
              <a:ext uri="{FF2B5EF4-FFF2-40B4-BE49-F238E27FC236}">
                <a16:creationId xmlns:a16="http://schemas.microsoft.com/office/drawing/2014/main" id="{7AD0B842-7908-D8EC-8F83-033B019AA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A0AB6-70E1-2370-CC84-1CD260A479E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95300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A725B-5874-0934-68CF-D33EDC257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347C35-FBEA-387C-BB99-19C9EC075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8D02F-2170-8462-4E86-42BD2247D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4FEF9EF2-98BC-46A1-45F5-75E22B12F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B939A4-14C0-7A9B-C3DB-AA3F89DFF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F0FE1C-1F06-4067-B736-8CED0DF1C71C}" type="slidenum">
              <a:rPr lang="en-US" smtClean="0"/>
              <a:t>‹#›</a:t>
            </a:fld>
            <a:endParaRPr lang="en-US"/>
          </a:p>
        </p:txBody>
      </p:sp>
    </p:spTree>
    <p:extLst>
      <p:ext uri="{BB962C8B-B14F-4D97-AF65-F5344CB8AC3E}">
        <p14:creationId xmlns:p14="http://schemas.microsoft.com/office/powerpoint/2010/main" val="3642614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6.png"/><Relationship Id="rId7" Type="http://schemas.microsoft.com/office/2007/relationships/hdphoto" Target="../media/hdphoto3.wdp"/><Relationship Id="rId2" Type="http://schemas.openxmlformats.org/officeDocument/2006/relationships/image" Target="../media/image65.jpeg"/><Relationship Id="rId1" Type="http://schemas.openxmlformats.org/officeDocument/2006/relationships/slideLayout" Target="../slideLayouts/slideLayout1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07/relationships/hdphoto" Target="../media/hdphoto2.wdp"/><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04EED2-E8DC-7D0E-3953-806C5AE6BD03}"/>
              </a:ext>
            </a:extLst>
          </p:cNvPr>
          <p:cNvSpPr txBox="1"/>
          <p:nvPr/>
        </p:nvSpPr>
        <p:spPr>
          <a:xfrm>
            <a:off x="419350" y="302809"/>
            <a:ext cx="616074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002060"/>
                </a:solidFill>
                <a:latin typeface="Montserrat" panose="00000500000000000000" pitchFamily="2" charset="0"/>
                <a:ea typeface="+mj-ea"/>
                <a:cs typeface="+mj-cs"/>
              </a:rPr>
              <a:t>Enhancing Hospitality: </a:t>
            </a:r>
            <a:r>
              <a:rPr lang="en-US" sz="4400" b="1" dirty="0">
                <a:solidFill>
                  <a:srgbClr val="9E9714"/>
                </a:solidFill>
                <a:latin typeface="Montserrat" panose="00000500000000000000" pitchFamily="2" charset="0"/>
                <a:ea typeface="+mj-ea"/>
                <a:cs typeface="+mj-cs"/>
              </a:rPr>
              <a:t>IslandRest Hostel Operational Overview</a:t>
            </a:r>
          </a:p>
        </p:txBody>
      </p:sp>
      <p:pic>
        <p:nvPicPr>
          <p:cNvPr id="4" name="Picture 3" descr="A blue and yellow lines&#10;&#10;Description automatically generated">
            <a:extLst>
              <a:ext uri="{FF2B5EF4-FFF2-40B4-BE49-F238E27FC236}">
                <a16:creationId xmlns:a16="http://schemas.microsoft.com/office/drawing/2014/main" id="{DCA8E1D3-B79A-BF98-4494-F5FC74B2BB81}"/>
              </a:ext>
            </a:extLst>
          </p:cNvPr>
          <p:cNvPicPr>
            <a:picLocks noChangeAspect="1"/>
          </p:cNvPicPr>
          <p:nvPr/>
        </p:nvPicPr>
        <p:blipFill rotWithShape="1">
          <a:blip r:embed="rId2"/>
          <a:srcRect l="9787" r="293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0819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7590AC3-0E22-E71E-7CF8-76109D1981B2}"/>
              </a:ext>
            </a:extLst>
          </p:cNvPr>
          <p:cNvSpPr/>
          <p:nvPr/>
        </p:nvSpPr>
        <p:spPr>
          <a:xfrm>
            <a:off x="468969" y="61017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391E7112-64F2-BDA0-AFBC-D7E0E48A7316}"/>
              </a:ext>
            </a:extLst>
          </p:cNvPr>
          <p:cNvSpPr/>
          <p:nvPr/>
        </p:nvSpPr>
        <p:spPr>
          <a:xfrm>
            <a:off x="9744837" y="2786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805951C8-4F2B-8192-DFE1-56A9014D1A0C}"/>
              </a:ext>
            </a:extLst>
          </p:cNvPr>
          <p:cNvSpPr/>
          <p:nvPr/>
        </p:nvSpPr>
        <p:spPr>
          <a:xfrm>
            <a:off x="11395805" y="395773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5DF10E0-5B23-5122-0D18-83788A70D0DD}"/>
              </a:ext>
            </a:extLst>
          </p:cNvPr>
          <p:cNvSpPr/>
          <p:nvPr/>
        </p:nvSpPr>
        <p:spPr>
          <a:xfrm>
            <a:off x="6412135" y="568309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85852D"/>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877EB59-8D40-CFB6-E4E6-27B463270946}"/>
              </a:ext>
            </a:extLst>
          </p:cNvPr>
          <p:cNvSpPr/>
          <p:nvPr/>
        </p:nvSpPr>
        <p:spPr>
          <a:xfrm>
            <a:off x="11503438" y="6347555"/>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85852D"/>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BA5D242-2884-0ACA-512F-127B2B6C7F74}"/>
              </a:ext>
            </a:extLst>
          </p:cNvPr>
          <p:cNvSpPr/>
          <p:nvPr/>
        </p:nvSpPr>
        <p:spPr>
          <a:xfrm>
            <a:off x="963073" y="329177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99A236-CF5B-3DBD-DF88-E24830C006C8}"/>
              </a:ext>
            </a:extLst>
          </p:cNvPr>
          <p:cNvSpPr/>
          <p:nvPr/>
        </p:nvSpPr>
        <p:spPr>
          <a:xfrm>
            <a:off x="674751" y="579062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85852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F569C97B-B4B7-AFF0-9A29-4AA914D2C245}"/>
              </a:ext>
            </a:extLst>
          </p:cNvPr>
          <p:cNvGrpSpPr/>
          <p:nvPr/>
        </p:nvGrpSpPr>
        <p:grpSpPr>
          <a:xfrm>
            <a:off x="1401022" y="1572518"/>
            <a:ext cx="4047498" cy="2239916"/>
            <a:chOff x="2022632" y="1206310"/>
            <a:chExt cx="2789309" cy="2237544"/>
          </a:xfrm>
        </p:grpSpPr>
        <p:sp>
          <p:nvSpPr>
            <p:cNvPr id="10" name="TextBox 9">
              <a:extLst>
                <a:ext uri="{FF2B5EF4-FFF2-40B4-BE49-F238E27FC236}">
                  <a16:creationId xmlns:a16="http://schemas.microsoft.com/office/drawing/2014/main" id="{DB0082EA-9297-E665-7A0B-C34B4A7D7271}"/>
                </a:ext>
              </a:extLst>
            </p:cNvPr>
            <p:cNvSpPr txBox="1"/>
            <p:nvPr/>
          </p:nvSpPr>
          <p:spPr>
            <a:xfrm>
              <a:off x="2067306" y="1206310"/>
              <a:ext cx="1564766" cy="584775"/>
            </a:xfrm>
            <a:prstGeom prst="rect">
              <a:avLst/>
            </a:prstGeom>
            <a:noFill/>
          </p:spPr>
          <p:txBody>
            <a:bodyPr wrap="none" rtlCol="0">
              <a:spAutoFit/>
            </a:bodyPr>
            <a:lstStyle/>
            <a:p>
              <a:r>
                <a:rPr lang="en-US" sz="3200" b="1" dirty="0">
                  <a:solidFill>
                    <a:srgbClr val="002060"/>
                  </a:solidFill>
                </a:rPr>
                <a:t>Strengths</a:t>
              </a:r>
            </a:p>
          </p:txBody>
        </p:sp>
        <p:sp>
          <p:nvSpPr>
            <p:cNvPr id="11" name="Rectangle 10">
              <a:extLst>
                <a:ext uri="{FF2B5EF4-FFF2-40B4-BE49-F238E27FC236}">
                  <a16:creationId xmlns:a16="http://schemas.microsoft.com/office/drawing/2014/main" id="{F3B2DC4A-4730-33FF-FCE0-D6BE9D8657EF}"/>
                </a:ext>
              </a:extLst>
            </p:cNvPr>
            <p:cNvSpPr/>
            <p:nvPr/>
          </p:nvSpPr>
          <p:spPr>
            <a:xfrm>
              <a:off x="2022632" y="1650960"/>
              <a:ext cx="2789309" cy="1792894"/>
            </a:xfrm>
            <a:prstGeom prst="rect">
              <a:avLst/>
            </a:prstGeom>
          </p:spPr>
          <p:txBody>
            <a:bodyPr wrap="square">
              <a:spAutoFit/>
            </a:bodyPr>
            <a:lstStyle/>
            <a:p>
              <a:pPr marL="285750" indent="-285750" algn="just">
                <a:buFont typeface="Wingdings" panose="05000000000000000000" pitchFamily="2" charset="2"/>
                <a:buChar char="ü"/>
              </a:pPr>
              <a:r>
                <a:rPr lang="en-US" sz="1400" dirty="0"/>
                <a:t>Cost-effective lodging options attract workers with high living costs.</a:t>
              </a:r>
            </a:p>
            <a:p>
              <a:pPr marL="285750" indent="-285750" algn="just">
                <a:buFont typeface="Wingdings" panose="05000000000000000000" pitchFamily="2" charset="2"/>
                <a:buChar char="ü"/>
              </a:pPr>
              <a:r>
                <a:rPr lang="en-US" sz="1400" dirty="0"/>
                <a:t>Strategic location reduces commuting time, improving work-life balance.</a:t>
              </a:r>
            </a:p>
            <a:p>
              <a:pPr marL="285750" indent="-285750" algn="just">
                <a:buFont typeface="Wingdings" panose="05000000000000000000" pitchFamily="2" charset="2"/>
                <a:buChar char="ü"/>
              </a:pPr>
              <a:r>
                <a:rPr lang="en-US" sz="1400" dirty="0"/>
                <a:t>Robust vetting and CCTV ensure a safe environment.</a:t>
              </a:r>
            </a:p>
            <a:p>
              <a:pPr marL="285750" indent="-285750" algn="just">
                <a:buFont typeface="Wingdings" panose="05000000000000000000" pitchFamily="2" charset="2"/>
                <a:buChar char="ü"/>
              </a:pPr>
              <a:r>
                <a:rPr lang="en-US" sz="1400" dirty="0"/>
                <a:t>Promotes networking opportunities for diverse industry professionals.</a:t>
              </a:r>
            </a:p>
          </p:txBody>
        </p:sp>
      </p:grpSp>
      <p:sp>
        <p:nvSpPr>
          <p:cNvPr id="12" name="TextBox 11">
            <a:extLst>
              <a:ext uri="{FF2B5EF4-FFF2-40B4-BE49-F238E27FC236}">
                <a16:creationId xmlns:a16="http://schemas.microsoft.com/office/drawing/2014/main" id="{3655CD2A-D410-D737-CF87-49EA59407E80}"/>
              </a:ext>
            </a:extLst>
          </p:cNvPr>
          <p:cNvSpPr txBox="1"/>
          <p:nvPr/>
        </p:nvSpPr>
        <p:spPr>
          <a:xfrm>
            <a:off x="1521132" y="4373909"/>
            <a:ext cx="2557303" cy="584775"/>
          </a:xfrm>
          <a:prstGeom prst="rect">
            <a:avLst/>
          </a:prstGeom>
          <a:noFill/>
        </p:spPr>
        <p:txBody>
          <a:bodyPr wrap="none" rtlCol="0">
            <a:spAutoFit/>
          </a:bodyPr>
          <a:lstStyle/>
          <a:p>
            <a:r>
              <a:rPr lang="en-US" sz="3200" b="1" dirty="0">
                <a:solidFill>
                  <a:srgbClr val="9E9714"/>
                </a:solidFill>
              </a:rPr>
              <a:t>Weaknesses</a:t>
            </a:r>
          </a:p>
        </p:txBody>
      </p:sp>
      <p:grpSp>
        <p:nvGrpSpPr>
          <p:cNvPr id="13" name="Group 12">
            <a:extLst>
              <a:ext uri="{FF2B5EF4-FFF2-40B4-BE49-F238E27FC236}">
                <a16:creationId xmlns:a16="http://schemas.microsoft.com/office/drawing/2014/main" id="{74E6F745-3037-9A31-2A39-F44227A2E3B0}"/>
              </a:ext>
            </a:extLst>
          </p:cNvPr>
          <p:cNvGrpSpPr/>
          <p:nvPr/>
        </p:nvGrpSpPr>
        <p:grpSpPr>
          <a:xfrm>
            <a:off x="6907293" y="1549836"/>
            <a:ext cx="4313482" cy="1100662"/>
            <a:chOff x="7622449" y="1142819"/>
            <a:chExt cx="3386571" cy="1100662"/>
          </a:xfrm>
        </p:grpSpPr>
        <p:sp>
          <p:nvSpPr>
            <p:cNvPr id="14" name="TextBox 13">
              <a:extLst>
                <a:ext uri="{FF2B5EF4-FFF2-40B4-BE49-F238E27FC236}">
                  <a16:creationId xmlns:a16="http://schemas.microsoft.com/office/drawing/2014/main" id="{D3A8EB4E-A963-1B40-0B36-6497157DA7A9}"/>
                </a:ext>
              </a:extLst>
            </p:cNvPr>
            <p:cNvSpPr txBox="1"/>
            <p:nvPr/>
          </p:nvSpPr>
          <p:spPr>
            <a:xfrm>
              <a:off x="7622449" y="1142819"/>
              <a:ext cx="2186333" cy="584775"/>
            </a:xfrm>
            <a:prstGeom prst="rect">
              <a:avLst/>
            </a:prstGeom>
            <a:noFill/>
          </p:spPr>
          <p:txBody>
            <a:bodyPr wrap="none" rtlCol="0">
              <a:spAutoFit/>
            </a:bodyPr>
            <a:lstStyle/>
            <a:p>
              <a:r>
                <a:rPr lang="en-US" sz="3200" b="1" dirty="0">
                  <a:solidFill>
                    <a:srgbClr val="9E9714"/>
                  </a:solidFill>
                </a:rPr>
                <a:t>Opportunities</a:t>
              </a:r>
            </a:p>
          </p:txBody>
        </p:sp>
        <p:sp>
          <p:nvSpPr>
            <p:cNvPr id="15" name="Rectangle 14">
              <a:extLst>
                <a:ext uri="{FF2B5EF4-FFF2-40B4-BE49-F238E27FC236}">
                  <a16:creationId xmlns:a16="http://schemas.microsoft.com/office/drawing/2014/main" id="{050AACF1-2658-EC08-4E08-4EDCAFE3BC1B}"/>
                </a:ext>
              </a:extLst>
            </p:cNvPr>
            <p:cNvSpPr/>
            <p:nvPr/>
          </p:nvSpPr>
          <p:spPr>
            <a:xfrm>
              <a:off x="8163370" y="1781816"/>
              <a:ext cx="2845650" cy="461665"/>
            </a:xfrm>
            <a:prstGeom prst="rect">
              <a:avLst/>
            </a:prstGeom>
          </p:spPr>
          <p:txBody>
            <a:bodyPr wrap="square">
              <a:spAutoFit/>
            </a:bodyPr>
            <a:lstStyle/>
            <a:p>
              <a:endParaRPr lang="en-US" sz="2400" b="1" dirty="0">
                <a:solidFill>
                  <a:schemeClr val="accent1"/>
                </a:solidFill>
              </a:endParaRPr>
            </a:p>
          </p:txBody>
        </p:sp>
      </p:grpSp>
      <p:sp>
        <p:nvSpPr>
          <p:cNvPr id="16" name="TextBox 15">
            <a:extLst>
              <a:ext uri="{FF2B5EF4-FFF2-40B4-BE49-F238E27FC236}">
                <a16:creationId xmlns:a16="http://schemas.microsoft.com/office/drawing/2014/main" id="{1A68C010-1E15-D460-B4BE-099708EAF3D2}"/>
              </a:ext>
            </a:extLst>
          </p:cNvPr>
          <p:cNvSpPr txBox="1"/>
          <p:nvPr/>
        </p:nvSpPr>
        <p:spPr>
          <a:xfrm>
            <a:off x="6903948" y="4290417"/>
            <a:ext cx="1584280" cy="584775"/>
          </a:xfrm>
          <a:prstGeom prst="rect">
            <a:avLst/>
          </a:prstGeom>
          <a:noFill/>
        </p:spPr>
        <p:txBody>
          <a:bodyPr wrap="none" rtlCol="0">
            <a:spAutoFit/>
          </a:bodyPr>
          <a:lstStyle/>
          <a:p>
            <a:r>
              <a:rPr lang="en-US" sz="3200" b="1" dirty="0">
                <a:solidFill>
                  <a:srgbClr val="002060"/>
                </a:solidFill>
              </a:rPr>
              <a:t>Threats</a:t>
            </a:r>
          </a:p>
        </p:txBody>
      </p:sp>
      <p:grpSp>
        <p:nvGrpSpPr>
          <p:cNvPr id="17" name="Group 16">
            <a:extLst>
              <a:ext uri="{FF2B5EF4-FFF2-40B4-BE49-F238E27FC236}">
                <a16:creationId xmlns:a16="http://schemas.microsoft.com/office/drawing/2014/main" id="{E47CB469-F91A-DBED-3B80-FB57DCDDD9BD}"/>
              </a:ext>
            </a:extLst>
          </p:cNvPr>
          <p:cNvGrpSpPr/>
          <p:nvPr/>
        </p:nvGrpSpPr>
        <p:grpSpPr>
          <a:xfrm>
            <a:off x="652536" y="951336"/>
            <a:ext cx="1175861" cy="1127765"/>
            <a:chOff x="1070610" y="1682650"/>
            <a:chExt cx="1175861" cy="1127765"/>
          </a:xfrm>
        </p:grpSpPr>
        <p:sp>
          <p:nvSpPr>
            <p:cNvPr id="18" name="Freeform: Shape 17">
              <a:extLst>
                <a:ext uri="{FF2B5EF4-FFF2-40B4-BE49-F238E27FC236}">
                  <a16:creationId xmlns:a16="http://schemas.microsoft.com/office/drawing/2014/main" id="{0D6FD051-F2EA-8C37-D8F2-ADBD34CC29ED}"/>
                </a:ext>
              </a:extLst>
            </p:cNvPr>
            <p:cNvSpPr/>
            <p:nvPr/>
          </p:nvSpPr>
          <p:spPr>
            <a:xfrm>
              <a:off x="1649540" y="1682650"/>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85852D"/>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4D6C0CE-D4CF-6BDD-734A-6A72874D2A4F}"/>
                </a:ext>
              </a:extLst>
            </p:cNvPr>
            <p:cNvSpPr/>
            <p:nvPr/>
          </p:nvSpPr>
          <p:spPr>
            <a:xfrm>
              <a:off x="1865471" y="205422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85852D"/>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1CAD128-1A0F-46A4-4866-8CE0C26B07A6}"/>
                </a:ext>
              </a:extLst>
            </p:cNvPr>
            <p:cNvSpPr/>
            <p:nvPr/>
          </p:nvSpPr>
          <p:spPr>
            <a:xfrm>
              <a:off x="1070610"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85852D"/>
            </a:solidFill>
            <a:ln w="9525" cap="flat">
              <a:noFill/>
              <a:prstDash val="solid"/>
              <a:miter/>
            </a:ln>
          </p:spPr>
          <p:txBody>
            <a:bodyPr rtlCol="0" anchor="ctr"/>
            <a:lstStyle/>
            <a:p>
              <a:endParaRPr lang="en-US">
                <a:solidFill>
                  <a:srgbClr val="85852D"/>
                </a:solidFill>
              </a:endParaRPr>
            </a:p>
          </p:txBody>
        </p:sp>
        <p:sp>
          <p:nvSpPr>
            <p:cNvPr id="21" name="TextBox 20">
              <a:extLst>
                <a:ext uri="{FF2B5EF4-FFF2-40B4-BE49-F238E27FC236}">
                  <a16:creationId xmlns:a16="http://schemas.microsoft.com/office/drawing/2014/main" id="{BDB4B4B9-5E14-6C67-1C3F-950E955FC55E}"/>
                </a:ext>
              </a:extLst>
            </p:cNvPr>
            <p:cNvSpPr txBox="1"/>
            <p:nvPr/>
          </p:nvSpPr>
          <p:spPr>
            <a:xfrm>
              <a:off x="1214821" y="1979418"/>
              <a:ext cx="505267" cy="830997"/>
            </a:xfrm>
            <a:prstGeom prst="rect">
              <a:avLst/>
            </a:prstGeom>
            <a:noFill/>
          </p:spPr>
          <p:txBody>
            <a:bodyPr wrap="none" rtlCol="0">
              <a:spAutoFit/>
            </a:bodyPr>
            <a:lstStyle/>
            <a:p>
              <a:pPr algn="ctr"/>
              <a:r>
                <a:rPr lang="en-US" sz="4800" b="1" dirty="0">
                  <a:solidFill>
                    <a:schemeClr val="bg1"/>
                  </a:solidFill>
                </a:rPr>
                <a:t>S</a:t>
              </a:r>
            </a:p>
          </p:txBody>
        </p:sp>
      </p:grpSp>
      <p:grpSp>
        <p:nvGrpSpPr>
          <p:cNvPr id="22" name="Group 21">
            <a:extLst>
              <a:ext uri="{FF2B5EF4-FFF2-40B4-BE49-F238E27FC236}">
                <a16:creationId xmlns:a16="http://schemas.microsoft.com/office/drawing/2014/main" id="{12BA7C18-7AD1-ACB1-49AA-875D42171143}"/>
              </a:ext>
            </a:extLst>
          </p:cNvPr>
          <p:cNvGrpSpPr/>
          <p:nvPr/>
        </p:nvGrpSpPr>
        <p:grpSpPr>
          <a:xfrm>
            <a:off x="650791" y="3773739"/>
            <a:ext cx="1175861" cy="1146286"/>
            <a:chOff x="1070610" y="3881533"/>
            <a:chExt cx="1175861" cy="1146286"/>
          </a:xfrm>
        </p:grpSpPr>
        <p:sp>
          <p:nvSpPr>
            <p:cNvPr id="23" name="Freeform: Shape 22">
              <a:extLst>
                <a:ext uri="{FF2B5EF4-FFF2-40B4-BE49-F238E27FC236}">
                  <a16:creationId xmlns:a16="http://schemas.microsoft.com/office/drawing/2014/main" id="{724019AE-4B76-77D1-84CB-6519747E11D4}"/>
                </a:ext>
              </a:extLst>
            </p:cNvPr>
            <p:cNvSpPr/>
            <p:nvPr/>
          </p:nvSpPr>
          <p:spPr>
            <a:xfrm>
              <a:off x="1649540" y="3881533"/>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00206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C12498E-2274-8280-9CE2-B342A52A489C}"/>
                </a:ext>
              </a:extLst>
            </p:cNvPr>
            <p:cNvSpPr/>
            <p:nvPr/>
          </p:nvSpPr>
          <p:spPr>
            <a:xfrm>
              <a:off x="1865471" y="425310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002060"/>
            </a:solidFill>
            <a:ln w="9525" cap="flat">
              <a:solidFill>
                <a:srgbClr val="0070C0"/>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C8E1AC9-125D-EADE-71A2-D556F90FEC6B}"/>
                </a:ext>
              </a:extLst>
            </p:cNvPr>
            <p:cNvSpPr/>
            <p:nvPr/>
          </p:nvSpPr>
          <p:spPr>
            <a:xfrm>
              <a:off x="1070610" y="4253103"/>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02060"/>
            </a:solidFill>
            <a:ln w="9525" cap="flat">
              <a:noFill/>
              <a:prstDash val="solid"/>
              <a:miter/>
            </a:ln>
          </p:spPr>
          <p:txBody>
            <a:bodyPr rtlCol="0" anchor="ctr"/>
            <a:lstStyle/>
            <a:p>
              <a:endParaRPr lang="en-US"/>
            </a:p>
          </p:txBody>
        </p:sp>
        <p:sp>
          <p:nvSpPr>
            <p:cNvPr id="26" name="TextBox 25">
              <a:extLst>
                <a:ext uri="{FF2B5EF4-FFF2-40B4-BE49-F238E27FC236}">
                  <a16:creationId xmlns:a16="http://schemas.microsoft.com/office/drawing/2014/main" id="{902F69D9-62BF-9E67-A9B1-0A75296588EB}"/>
                </a:ext>
              </a:extLst>
            </p:cNvPr>
            <p:cNvSpPr txBox="1"/>
            <p:nvPr/>
          </p:nvSpPr>
          <p:spPr>
            <a:xfrm>
              <a:off x="1143055" y="4196822"/>
              <a:ext cx="648800" cy="830997"/>
            </a:xfrm>
            <a:prstGeom prst="rect">
              <a:avLst/>
            </a:prstGeom>
            <a:noFill/>
          </p:spPr>
          <p:txBody>
            <a:bodyPr wrap="square" rtlCol="0">
              <a:spAutoFit/>
            </a:bodyPr>
            <a:lstStyle/>
            <a:p>
              <a:pPr algn="ctr"/>
              <a:r>
                <a:rPr lang="en-US" sz="4800" b="1" dirty="0">
                  <a:solidFill>
                    <a:schemeClr val="bg1"/>
                  </a:solidFill>
                </a:rPr>
                <a:t>W</a:t>
              </a:r>
            </a:p>
          </p:txBody>
        </p:sp>
      </p:grpSp>
      <p:grpSp>
        <p:nvGrpSpPr>
          <p:cNvPr id="27" name="Group 26">
            <a:extLst>
              <a:ext uri="{FF2B5EF4-FFF2-40B4-BE49-F238E27FC236}">
                <a16:creationId xmlns:a16="http://schemas.microsoft.com/office/drawing/2014/main" id="{EC683BD0-AF84-AE07-2797-FBD89A1F3022}"/>
              </a:ext>
            </a:extLst>
          </p:cNvPr>
          <p:cNvGrpSpPr/>
          <p:nvPr/>
        </p:nvGrpSpPr>
        <p:grpSpPr>
          <a:xfrm>
            <a:off x="5924517" y="1033903"/>
            <a:ext cx="1175862" cy="1136591"/>
            <a:chOff x="7081742" y="1682650"/>
            <a:chExt cx="1175862" cy="1136591"/>
          </a:xfrm>
        </p:grpSpPr>
        <p:sp>
          <p:nvSpPr>
            <p:cNvPr id="28" name="Freeform: Shape 27">
              <a:extLst>
                <a:ext uri="{FF2B5EF4-FFF2-40B4-BE49-F238E27FC236}">
                  <a16:creationId xmlns:a16="http://schemas.microsoft.com/office/drawing/2014/main" id="{15CD7994-CF96-9E78-0F8E-5C69B93C2965}"/>
                </a:ext>
              </a:extLst>
            </p:cNvPr>
            <p:cNvSpPr/>
            <p:nvPr/>
          </p:nvSpPr>
          <p:spPr>
            <a:xfrm>
              <a:off x="7660672" y="1682650"/>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rgbClr val="00206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544A8D9-9E63-09DD-F484-C50410EF2790}"/>
                </a:ext>
              </a:extLst>
            </p:cNvPr>
            <p:cNvSpPr/>
            <p:nvPr/>
          </p:nvSpPr>
          <p:spPr>
            <a:xfrm>
              <a:off x="7876604" y="205422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00206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ED36F70-6877-F6BC-6E6B-0EA51CD07720}"/>
                </a:ext>
              </a:extLst>
            </p:cNvPr>
            <p:cNvSpPr/>
            <p:nvPr/>
          </p:nvSpPr>
          <p:spPr>
            <a:xfrm>
              <a:off x="7081742"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02060"/>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FF0BA60C-5225-B26B-B6F5-6CD65B3DD726}"/>
                </a:ext>
              </a:extLst>
            </p:cNvPr>
            <p:cNvSpPr txBox="1"/>
            <p:nvPr/>
          </p:nvSpPr>
          <p:spPr>
            <a:xfrm>
              <a:off x="7159473" y="1988244"/>
              <a:ext cx="636018" cy="830997"/>
            </a:xfrm>
            <a:prstGeom prst="rect">
              <a:avLst/>
            </a:prstGeom>
            <a:noFill/>
          </p:spPr>
          <p:txBody>
            <a:bodyPr wrap="square" rtlCol="0">
              <a:spAutoFit/>
            </a:bodyPr>
            <a:lstStyle/>
            <a:p>
              <a:pPr algn="ctr"/>
              <a:r>
                <a:rPr lang="en-US" sz="4800" b="1" dirty="0">
                  <a:solidFill>
                    <a:schemeClr val="bg1"/>
                  </a:solidFill>
                </a:rPr>
                <a:t>O</a:t>
              </a:r>
            </a:p>
          </p:txBody>
        </p:sp>
      </p:grpSp>
      <p:grpSp>
        <p:nvGrpSpPr>
          <p:cNvPr id="32" name="Group 31">
            <a:extLst>
              <a:ext uri="{FF2B5EF4-FFF2-40B4-BE49-F238E27FC236}">
                <a16:creationId xmlns:a16="http://schemas.microsoft.com/office/drawing/2014/main" id="{F3EFEFF3-E384-65D7-37A7-C14462B84722}"/>
              </a:ext>
            </a:extLst>
          </p:cNvPr>
          <p:cNvGrpSpPr/>
          <p:nvPr/>
        </p:nvGrpSpPr>
        <p:grpSpPr>
          <a:xfrm>
            <a:off x="5924517" y="3718989"/>
            <a:ext cx="1175862" cy="1146285"/>
            <a:chOff x="7081742" y="3881533"/>
            <a:chExt cx="1175862" cy="1146285"/>
          </a:xfrm>
        </p:grpSpPr>
        <p:sp>
          <p:nvSpPr>
            <p:cNvPr id="33" name="Freeform: Shape 32">
              <a:extLst>
                <a:ext uri="{FF2B5EF4-FFF2-40B4-BE49-F238E27FC236}">
                  <a16:creationId xmlns:a16="http://schemas.microsoft.com/office/drawing/2014/main" id="{C54C48C2-9CEF-10E3-D1A1-4BC52DC0DE89}"/>
                </a:ext>
              </a:extLst>
            </p:cNvPr>
            <p:cNvSpPr/>
            <p:nvPr/>
          </p:nvSpPr>
          <p:spPr>
            <a:xfrm>
              <a:off x="7660672" y="3881533"/>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rgbClr val="85852D"/>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E0B5862-C26C-2E9A-83E9-0DBF6907947B}"/>
                </a:ext>
              </a:extLst>
            </p:cNvPr>
            <p:cNvSpPr/>
            <p:nvPr/>
          </p:nvSpPr>
          <p:spPr>
            <a:xfrm>
              <a:off x="7876604" y="425310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85852D"/>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BD6E235-3B3A-41C0-72C1-872F34AC94E5}"/>
                </a:ext>
              </a:extLst>
            </p:cNvPr>
            <p:cNvSpPr/>
            <p:nvPr/>
          </p:nvSpPr>
          <p:spPr>
            <a:xfrm>
              <a:off x="7081742" y="4253103"/>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85852D"/>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9FDBA3B4-6037-E187-9189-4152FDE30490}"/>
                </a:ext>
              </a:extLst>
            </p:cNvPr>
            <p:cNvSpPr txBox="1"/>
            <p:nvPr/>
          </p:nvSpPr>
          <p:spPr>
            <a:xfrm>
              <a:off x="7261073" y="4196821"/>
              <a:ext cx="432818" cy="830997"/>
            </a:xfrm>
            <a:prstGeom prst="rect">
              <a:avLst/>
            </a:prstGeom>
            <a:noFill/>
          </p:spPr>
          <p:txBody>
            <a:bodyPr wrap="square" rtlCol="0">
              <a:spAutoFit/>
            </a:bodyPr>
            <a:lstStyle/>
            <a:p>
              <a:pPr algn="ctr"/>
              <a:r>
                <a:rPr lang="en-US" sz="4800" b="1" dirty="0">
                  <a:solidFill>
                    <a:schemeClr val="bg1"/>
                  </a:solidFill>
                </a:rPr>
                <a:t>T</a:t>
              </a:r>
            </a:p>
          </p:txBody>
        </p:sp>
      </p:grpSp>
      <p:sp>
        <p:nvSpPr>
          <p:cNvPr id="37" name="TextBox 36">
            <a:extLst>
              <a:ext uri="{FF2B5EF4-FFF2-40B4-BE49-F238E27FC236}">
                <a16:creationId xmlns:a16="http://schemas.microsoft.com/office/drawing/2014/main" id="{0C64663F-A8EF-F1E0-DE20-D4A47FAA0BA1}"/>
              </a:ext>
            </a:extLst>
          </p:cNvPr>
          <p:cNvSpPr txBox="1"/>
          <p:nvPr/>
        </p:nvSpPr>
        <p:spPr>
          <a:xfrm>
            <a:off x="2544715" y="69933"/>
            <a:ext cx="7102571" cy="1015663"/>
          </a:xfrm>
          <a:prstGeom prst="rect">
            <a:avLst/>
          </a:prstGeom>
          <a:noFill/>
        </p:spPr>
        <p:txBody>
          <a:bodyPr wrap="square" rtlCol="0">
            <a:spAutoFit/>
          </a:bodyPr>
          <a:lstStyle/>
          <a:p>
            <a:pPr algn="ctr"/>
            <a:r>
              <a:rPr lang="en-US" sz="6000" b="1" dirty="0">
                <a:solidFill>
                  <a:srgbClr val="002060"/>
                </a:solidFill>
                <a:latin typeface="Montserrat" panose="00000500000000000000" pitchFamily="2" charset="0"/>
              </a:rPr>
              <a:t>SWOT</a:t>
            </a:r>
            <a:r>
              <a:rPr lang="en-US" sz="6000" b="1" dirty="0">
                <a:solidFill>
                  <a:schemeClr val="accent1"/>
                </a:solidFill>
                <a:latin typeface="+mj-lt"/>
              </a:rPr>
              <a:t> </a:t>
            </a:r>
            <a:r>
              <a:rPr lang="en-US" sz="6000" b="1" dirty="0">
                <a:solidFill>
                  <a:srgbClr val="85852D"/>
                </a:solidFill>
                <a:latin typeface="Montserrat" panose="00000500000000000000" pitchFamily="2" charset="0"/>
              </a:rPr>
              <a:t>Analysis</a:t>
            </a:r>
          </a:p>
        </p:txBody>
      </p:sp>
      <p:sp>
        <p:nvSpPr>
          <p:cNvPr id="38" name="TextBox 37">
            <a:extLst>
              <a:ext uri="{FF2B5EF4-FFF2-40B4-BE49-F238E27FC236}">
                <a16:creationId xmlns:a16="http://schemas.microsoft.com/office/drawing/2014/main" id="{9DBBFFB8-1A2F-3118-7414-4E7A0FCB5C13}"/>
              </a:ext>
            </a:extLst>
          </p:cNvPr>
          <p:cNvSpPr txBox="1"/>
          <p:nvPr/>
        </p:nvSpPr>
        <p:spPr>
          <a:xfrm>
            <a:off x="6838082" y="1969890"/>
            <a:ext cx="4557171" cy="1815882"/>
          </a:xfrm>
          <a:prstGeom prst="rect">
            <a:avLst/>
          </a:prstGeom>
          <a:noFill/>
        </p:spPr>
        <p:txBody>
          <a:bodyPr wrap="square">
            <a:spAutoFit/>
          </a:bodyPr>
          <a:lstStyle/>
          <a:p>
            <a:pPr marL="171450" indent="-171450" algn="just">
              <a:buFont typeface="Wingdings" panose="05000000000000000000" pitchFamily="2" charset="2"/>
              <a:buChar char="ü"/>
            </a:pPr>
            <a:r>
              <a:rPr lang="en-US" sz="1400" dirty="0"/>
              <a:t> Increased demand for affordable housing near expanding businesses.</a:t>
            </a:r>
          </a:p>
          <a:p>
            <a:pPr marL="171450" indent="-171450" algn="just">
              <a:buFont typeface="Wingdings" panose="05000000000000000000" pitchFamily="2" charset="2"/>
              <a:buChar char="ü"/>
            </a:pPr>
            <a:r>
              <a:rPr lang="en-US" sz="1400" dirty="0"/>
              <a:t>Collaborations secure steady guests and generate long-term contracts.</a:t>
            </a:r>
          </a:p>
          <a:p>
            <a:pPr marL="171450" indent="-171450" algn="just">
              <a:buFont typeface="Wingdings" panose="05000000000000000000" pitchFamily="2" charset="2"/>
              <a:buChar char="ü"/>
            </a:pPr>
            <a:r>
              <a:rPr lang="en-US" sz="1400" dirty="0"/>
              <a:t> Successful implementation can lead to expansion in similar areas.</a:t>
            </a:r>
          </a:p>
          <a:p>
            <a:pPr marL="171450" indent="-171450" algn="just">
              <a:buFont typeface="Wingdings" panose="05000000000000000000" pitchFamily="2" charset="2"/>
              <a:buChar char="ü"/>
            </a:pPr>
            <a:r>
              <a:rPr lang="en-US" sz="1400" dirty="0"/>
              <a:t>Enhances customer experience and efficiency through seamless booking management.</a:t>
            </a:r>
          </a:p>
        </p:txBody>
      </p:sp>
      <p:sp>
        <p:nvSpPr>
          <p:cNvPr id="39" name="TextBox 38">
            <a:extLst>
              <a:ext uri="{FF2B5EF4-FFF2-40B4-BE49-F238E27FC236}">
                <a16:creationId xmlns:a16="http://schemas.microsoft.com/office/drawing/2014/main" id="{E8AEF81C-46B9-106D-1AD1-6F710B30E507}"/>
              </a:ext>
            </a:extLst>
          </p:cNvPr>
          <p:cNvSpPr txBox="1"/>
          <p:nvPr/>
        </p:nvSpPr>
        <p:spPr>
          <a:xfrm>
            <a:off x="1450892" y="4919256"/>
            <a:ext cx="4328974" cy="1384995"/>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Substantial investment required for property, technology, and security.</a:t>
            </a:r>
          </a:p>
          <a:p>
            <a:pPr marL="285750" indent="-285750" algn="just">
              <a:buFont typeface="Wingdings" panose="05000000000000000000" pitchFamily="2" charset="2"/>
              <a:buChar char="ü"/>
            </a:pPr>
            <a:r>
              <a:rPr lang="en-US" sz="1400" dirty="0"/>
              <a:t>Success relies on continuous demand for short-term accommodations.</a:t>
            </a:r>
          </a:p>
          <a:p>
            <a:pPr marL="285750" indent="-285750" algn="just">
              <a:buFont typeface="Wingdings" panose="05000000000000000000" pitchFamily="2" charset="2"/>
              <a:buChar char="ü"/>
            </a:pPr>
            <a:r>
              <a:rPr lang="en-US" sz="1400" dirty="0"/>
              <a:t>Managing bookings, vetting, and standards is complex and resource-intensive.</a:t>
            </a:r>
            <a:endParaRPr lang="en-US" sz="1400" dirty="0">
              <a:solidFill>
                <a:schemeClr val="tx1">
                  <a:lumMod val="85000"/>
                  <a:lumOff val="15000"/>
                </a:schemeClr>
              </a:solidFill>
              <a:latin typeface="Montserrat" panose="00000500000000000000" pitchFamily="2" charset="0"/>
            </a:endParaRPr>
          </a:p>
        </p:txBody>
      </p:sp>
      <p:sp>
        <p:nvSpPr>
          <p:cNvPr id="40" name="Description">
            <a:extLst>
              <a:ext uri="{FF2B5EF4-FFF2-40B4-BE49-F238E27FC236}">
                <a16:creationId xmlns:a16="http://schemas.microsoft.com/office/drawing/2014/main" id="{62476697-90F8-52AF-79DA-6047DF4D2D96}"/>
              </a:ext>
            </a:extLst>
          </p:cNvPr>
          <p:cNvSpPr txBox="1"/>
          <p:nvPr/>
        </p:nvSpPr>
        <p:spPr>
          <a:xfrm>
            <a:off x="6892689" y="4760273"/>
            <a:ext cx="4409066" cy="1815882"/>
          </a:xfrm>
          <a:prstGeom prst="rect">
            <a:avLst/>
          </a:prstGeom>
          <a:noFill/>
        </p:spPr>
        <p:txBody>
          <a:bodyPr wrap="square" rtlCol="0">
            <a:spAutoFit/>
          </a:bodyPr>
          <a:lstStyle/>
          <a:p>
            <a:pPr marL="285750" indent="-285750" algn="just">
              <a:buFont typeface="Wingdings" panose="05000000000000000000" pitchFamily="2" charset="2"/>
              <a:buChar char="ü"/>
            </a:pPr>
            <a:r>
              <a:rPr lang="en-US" sz="1400" dirty="0"/>
              <a:t>Fluctuations affect affordability of budget-friendly accommodation solutions.</a:t>
            </a:r>
          </a:p>
          <a:p>
            <a:pPr marL="285750" indent="-285750" algn="just">
              <a:buFont typeface="Wingdings" panose="05000000000000000000" pitchFamily="2" charset="2"/>
              <a:buChar char="ü"/>
            </a:pPr>
            <a:r>
              <a:rPr lang="en-US" sz="1400" dirty="0"/>
              <a:t>Budget hotels, Airbnb, similar hostels impact market share.</a:t>
            </a:r>
          </a:p>
          <a:p>
            <a:pPr marL="285750" indent="-285750" algn="just">
              <a:buFont typeface="Wingdings" panose="05000000000000000000" pitchFamily="2" charset="2"/>
              <a:buChar char="ü"/>
            </a:pPr>
            <a:r>
              <a:rPr lang="en-US" sz="1400" dirty="0"/>
              <a:t>Compliance challenges from changing local housing and business regulations.</a:t>
            </a:r>
          </a:p>
          <a:p>
            <a:pPr marL="285750" indent="-285750" algn="just">
              <a:buFont typeface="Wingdings" panose="05000000000000000000" pitchFamily="2" charset="2"/>
              <a:buChar char="ü"/>
            </a:pPr>
            <a:r>
              <a:rPr lang="en-US" sz="1400" dirty="0"/>
              <a:t>Potential security breaches impact hostel's reputation and safety.</a:t>
            </a:r>
            <a:endParaRPr lang="en-US" sz="1400" dirty="0">
              <a:latin typeface="Montserrat" panose="00000500000000000000" pitchFamily="2" charset="0"/>
            </a:endParaRPr>
          </a:p>
        </p:txBody>
      </p:sp>
    </p:spTree>
    <p:extLst>
      <p:ext uri="{BB962C8B-B14F-4D97-AF65-F5344CB8AC3E}">
        <p14:creationId xmlns:p14="http://schemas.microsoft.com/office/powerpoint/2010/main" val="36269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047DC620-2F65-0E15-A7A9-78304B8B9730}"/>
              </a:ext>
            </a:extLst>
          </p:cNvPr>
          <p:cNvGrpSpPr/>
          <p:nvPr/>
        </p:nvGrpSpPr>
        <p:grpSpPr>
          <a:xfrm>
            <a:off x="902506" y="2147926"/>
            <a:ext cx="10386987" cy="2562147"/>
            <a:chOff x="645004" y="2175128"/>
            <a:chExt cx="10386987" cy="2562147"/>
          </a:xfrm>
        </p:grpSpPr>
        <p:grpSp>
          <p:nvGrpSpPr>
            <p:cNvPr id="9" name="Group 8">
              <a:extLst>
                <a:ext uri="{FF2B5EF4-FFF2-40B4-BE49-F238E27FC236}">
                  <a16:creationId xmlns:a16="http://schemas.microsoft.com/office/drawing/2014/main" id="{4A14CEB0-6469-EF7E-6594-5BCB876CE8E1}"/>
                </a:ext>
              </a:extLst>
            </p:cNvPr>
            <p:cNvGrpSpPr/>
            <p:nvPr/>
          </p:nvGrpSpPr>
          <p:grpSpPr>
            <a:xfrm>
              <a:off x="645004" y="2221098"/>
              <a:ext cx="1972072" cy="1646804"/>
              <a:chOff x="645004" y="2221098"/>
              <a:chExt cx="1972072" cy="1646804"/>
            </a:xfrm>
          </p:grpSpPr>
          <p:sp>
            <p:nvSpPr>
              <p:cNvPr id="4" name="Hexagon 3">
                <a:extLst>
                  <a:ext uri="{FF2B5EF4-FFF2-40B4-BE49-F238E27FC236}">
                    <a16:creationId xmlns:a16="http://schemas.microsoft.com/office/drawing/2014/main" id="{399218D5-BC4F-0EE3-289D-07757CF6EE17}"/>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F139361F-3B9C-3AFA-3B1A-7540BC0DF49F}"/>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CD2D9A-E7DA-C810-7C1D-409D818E6721}"/>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P</a:t>
                </a:r>
              </a:p>
            </p:txBody>
          </p:sp>
          <p:pic>
            <p:nvPicPr>
              <p:cNvPr id="8" name="Picture 7">
                <a:extLst>
                  <a:ext uri="{FF2B5EF4-FFF2-40B4-BE49-F238E27FC236}">
                    <a16:creationId xmlns:a16="http://schemas.microsoft.com/office/drawing/2014/main" id="{284E9D2A-C914-AA24-5A12-14FC8E2A4FF1}"/>
                  </a:ext>
                </a:extLst>
              </p:cNvPr>
              <p:cNvPicPr>
                <a:picLocks noChangeAspect="1"/>
              </p:cNvPicPr>
              <p:nvPr/>
            </p:nvPicPr>
            <p:blipFill>
              <a:blip r:embed="rId2"/>
              <a:stretch>
                <a:fillRect/>
              </a:stretch>
            </p:blipFill>
            <p:spPr>
              <a:xfrm>
                <a:off x="1359535" y="2479569"/>
                <a:ext cx="564931" cy="564931"/>
              </a:xfrm>
              <a:prstGeom prst="rect">
                <a:avLst/>
              </a:prstGeom>
            </p:spPr>
          </p:pic>
        </p:grpSp>
        <p:grpSp>
          <p:nvGrpSpPr>
            <p:cNvPr id="49" name="Group 48">
              <a:extLst>
                <a:ext uri="{FF2B5EF4-FFF2-40B4-BE49-F238E27FC236}">
                  <a16:creationId xmlns:a16="http://schemas.microsoft.com/office/drawing/2014/main" id="{D80DC980-BCA3-BB05-D7D9-E465D09959C8}"/>
                </a:ext>
              </a:extLst>
            </p:cNvPr>
            <p:cNvGrpSpPr/>
            <p:nvPr/>
          </p:nvGrpSpPr>
          <p:grpSpPr>
            <a:xfrm>
              <a:off x="2312553" y="3090471"/>
              <a:ext cx="1972072" cy="1646804"/>
              <a:chOff x="2312553" y="3090471"/>
              <a:chExt cx="1972072" cy="1646804"/>
            </a:xfrm>
          </p:grpSpPr>
          <p:grpSp>
            <p:nvGrpSpPr>
              <p:cNvPr id="10" name="Group 9">
                <a:extLst>
                  <a:ext uri="{FF2B5EF4-FFF2-40B4-BE49-F238E27FC236}">
                    <a16:creationId xmlns:a16="http://schemas.microsoft.com/office/drawing/2014/main" id="{376FB4F3-5DE2-AE9A-F568-76A1A32291D4}"/>
                  </a:ext>
                </a:extLst>
              </p:cNvPr>
              <p:cNvGrpSpPr/>
              <p:nvPr/>
            </p:nvGrpSpPr>
            <p:grpSpPr>
              <a:xfrm>
                <a:off x="2312553" y="3090471"/>
                <a:ext cx="1972072" cy="1646804"/>
                <a:chOff x="645004" y="2221098"/>
                <a:chExt cx="1972072" cy="1646804"/>
              </a:xfrm>
            </p:grpSpPr>
            <p:sp>
              <p:nvSpPr>
                <p:cNvPr id="11" name="Hexagon 10">
                  <a:extLst>
                    <a:ext uri="{FF2B5EF4-FFF2-40B4-BE49-F238E27FC236}">
                      <a16:creationId xmlns:a16="http://schemas.microsoft.com/office/drawing/2014/main" id="{AE3B2A7F-836B-F214-2AF7-5597352F8A15}"/>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1CF3A4F3-67DA-3F8C-DCD7-DCEBA228EA19}"/>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27FBF6-40B3-D13F-5845-A4DD590A4466}"/>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E</a:t>
                  </a:r>
                </a:p>
              </p:txBody>
            </p:sp>
          </p:grpSp>
          <p:pic>
            <p:nvPicPr>
              <p:cNvPr id="36" name="Picture 35">
                <a:extLst>
                  <a:ext uri="{FF2B5EF4-FFF2-40B4-BE49-F238E27FC236}">
                    <a16:creationId xmlns:a16="http://schemas.microsoft.com/office/drawing/2014/main" id="{30FEBA63-FED2-3322-79CE-5C8B362E158E}"/>
                  </a:ext>
                </a:extLst>
              </p:cNvPr>
              <p:cNvPicPr>
                <a:picLocks noChangeAspect="1"/>
              </p:cNvPicPr>
              <p:nvPr/>
            </p:nvPicPr>
            <p:blipFill>
              <a:blip r:embed="rId3"/>
              <a:stretch>
                <a:fillRect/>
              </a:stretch>
            </p:blipFill>
            <p:spPr>
              <a:xfrm>
                <a:off x="3027345" y="3375436"/>
                <a:ext cx="601187" cy="601187"/>
              </a:xfrm>
              <a:prstGeom prst="rect">
                <a:avLst/>
              </a:prstGeom>
            </p:spPr>
          </p:pic>
        </p:grpSp>
        <p:grpSp>
          <p:nvGrpSpPr>
            <p:cNvPr id="50" name="Group 49">
              <a:extLst>
                <a:ext uri="{FF2B5EF4-FFF2-40B4-BE49-F238E27FC236}">
                  <a16:creationId xmlns:a16="http://schemas.microsoft.com/office/drawing/2014/main" id="{F9825ED9-3BCD-5A90-215E-23DB7DFE6FB6}"/>
                </a:ext>
              </a:extLst>
            </p:cNvPr>
            <p:cNvGrpSpPr/>
            <p:nvPr/>
          </p:nvGrpSpPr>
          <p:grpSpPr>
            <a:xfrm>
              <a:off x="3980102" y="2175128"/>
              <a:ext cx="1972072" cy="1646804"/>
              <a:chOff x="3980102" y="2175128"/>
              <a:chExt cx="1972072" cy="1646804"/>
            </a:xfrm>
          </p:grpSpPr>
          <p:grpSp>
            <p:nvGrpSpPr>
              <p:cNvPr id="15" name="Group 14">
                <a:extLst>
                  <a:ext uri="{FF2B5EF4-FFF2-40B4-BE49-F238E27FC236}">
                    <a16:creationId xmlns:a16="http://schemas.microsoft.com/office/drawing/2014/main" id="{8ADBAA91-715A-C518-AE4C-8E0BE5DEA77C}"/>
                  </a:ext>
                </a:extLst>
              </p:cNvPr>
              <p:cNvGrpSpPr/>
              <p:nvPr/>
            </p:nvGrpSpPr>
            <p:grpSpPr>
              <a:xfrm>
                <a:off x="3980102" y="2175128"/>
                <a:ext cx="1972072" cy="1646804"/>
                <a:chOff x="645004" y="2221098"/>
                <a:chExt cx="1972072" cy="1646804"/>
              </a:xfrm>
            </p:grpSpPr>
            <p:sp>
              <p:nvSpPr>
                <p:cNvPr id="16" name="Hexagon 15">
                  <a:extLst>
                    <a:ext uri="{FF2B5EF4-FFF2-40B4-BE49-F238E27FC236}">
                      <a16:creationId xmlns:a16="http://schemas.microsoft.com/office/drawing/2014/main" id="{FA5B99D4-4D2B-8E04-4526-AF3B7864638A}"/>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89FB13D-E01B-17E3-6AC0-249211D9B162}"/>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2CB8F78-4217-0912-7C0D-7CA1594D2263}"/>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S</a:t>
                  </a:r>
                </a:p>
              </p:txBody>
            </p:sp>
          </p:grpSp>
          <p:pic>
            <p:nvPicPr>
              <p:cNvPr id="38" name="Picture 37">
                <a:extLst>
                  <a:ext uri="{FF2B5EF4-FFF2-40B4-BE49-F238E27FC236}">
                    <a16:creationId xmlns:a16="http://schemas.microsoft.com/office/drawing/2014/main" id="{D7F8AEAB-9159-28C2-7D36-173321B1AD7B}"/>
                  </a:ext>
                </a:extLst>
              </p:cNvPr>
              <p:cNvPicPr>
                <a:picLocks noChangeAspect="1"/>
              </p:cNvPicPr>
              <p:nvPr/>
            </p:nvPicPr>
            <p:blipFill>
              <a:blip r:embed="rId4"/>
              <a:stretch>
                <a:fillRect/>
              </a:stretch>
            </p:blipFill>
            <p:spPr>
              <a:xfrm>
                <a:off x="4676845" y="2458942"/>
                <a:ext cx="622287" cy="622287"/>
              </a:xfrm>
              <a:prstGeom prst="rect">
                <a:avLst/>
              </a:prstGeom>
            </p:spPr>
          </p:pic>
        </p:grpSp>
        <p:grpSp>
          <p:nvGrpSpPr>
            <p:cNvPr id="51" name="Group 50">
              <a:extLst>
                <a:ext uri="{FF2B5EF4-FFF2-40B4-BE49-F238E27FC236}">
                  <a16:creationId xmlns:a16="http://schemas.microsoft.com/office/drawing/2014/main" id="{6FEE5674-2762-36AB-2037-2A74B7F3363F}"/>
                </a:ext>
              </a:extLst>
            </p:cNvPr>
            <p:cNvGrpSpPr/>
            <p:nvPr/>
          </p:nvGrpSpPr>
          <p:grpSpPr>
            <a:xfrm>
              <a:off x="5647651" y="3051212"/>
              <a:ext cx="1972072" cy="1646804"/>
              <a:chOff x="5647651" y="3051212"/>
              <a:chExt cx="1972072" cy="1646804"/>
            </a:xfrm>
          </p:grpSpPr>
          <p:grpSp>
            <p:nvGrpSpPr>
              <p:cNvPr id="20" name="Group 19">
                <a:extLst>
                  <a:ext uri="{FF2B5EF4-FFF2-40B4-BE49-F238E27FC236}">
                    <a16:creationId xmlns:a16="http://schemas.microsoft.com/office/drawing/2014/main" id="{A74C9453-6123-7BB2-98A1-EA2D42F90A07}"/>
                  </a:ext>
                </a:extLst>
              </p:cNvPr>
              <p:cNvGrpSpPr/>
              <p:nvPr/>
            </p:nvGrpSpPr>
            <p:grpSpPr>
              <a:xfrm>
                <a:off x="5647651" y="3051212"/>
                <a:ext cx="1972072" cy="1646804"/>
                <a:chOff x="645004" y="2221098"/>
                <a:chExt cx="1972072" cy="1646804"/>
              </a:xfrm>
            </p:grpSpPr>
            <p:sp>
              <p:nvSpPr>
                <p:cNvPr id="21" name="Hexagon 20">
                  <a:extLst>
                    <a:ext uri="{FF2B5EF4-FFF2-40B4-BE49-F238E27FC236}">
                      <a16:creationId xmlns:a16="http://schemas.microsoft.com/office/drawing/2014/main" id="{18FF2515-CAAE-EAF5-C658-8060C012BA36}"/>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8FF324F5-884A-FD5B-2BC8-1F88C2755F6B}"/>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A0BE06-DE41-E794-8C13-7F355330725B}"/>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T</a:t>
                  </a:r>
                </a:p>
              </p:txBody>
            </p:sp>
          </p:grpSp>
          <p:pic>
            <p:nvPicPr>
              <p:cNvPr id="44" name="Picture 43">
                <a:extLst>
                  <a:ext uri="{FF2B5EF4-FFF2-40B4-BE49-F238E27FC236}">
                    <a16:creationId xmlns:a16="http://schemas.microsoft.com/office/drawing/2014/main" id="{D55C2613-AB99-643F-3676-D78A1E34457D}"/>
                  </a:ext>
                </a:extLst>
              </p:cNvPr>
              <p:cNvPicPr>
                <a:picLocks noChangeAspect="1"/>
              </p:cNvPicPr>
              <p:nvPr/>
            </p:nvPicPr>
            <p:blipFill>
              <a:blip r:embed="rId5"/>
              <a:stretch>
                <a:fillRect/>
              </a:stretch>
            </p:blipFill>
            <p:spPr>
              <a:xfrm>
                <a:off x="6297217" y="3272269"/>
                <a:ext cx="654957" cy="654957"/>
              </a:xfrm>
              <a:prstGeom prst="rect">
                <a:avLst/>
              </a:prstGeom>
            </p:spPr>
          </p:pic>
        </p:grpSp>
        <p:grpSp>
          <p:nvGrpSpPr>
            <p:cNvPr id="53" name="Group 52">
              <a:extLst>
                <a:ext uri="{FF2B5EF4-FFF2-40B4-BE49-F238E27FC236}">
                  <a16:creationId xmlns:a16="http://schemas.microsoft.com/office/drawing/2014/main" id="{79AE50C1-45E0-5CD5-4A86-65EDD661D64D}"/>
                </a:ext>
              </a:extLst>
            </p:cNvPr>
            <p:cNvGrpSpPr/>
            <p:nvPr/>
          </p:nvGrpSpPr>
          <p:grpSpPr>
            <a:xfrm>
              <a:off x="9059919" y="3090471"/>
              <a:ext cx="1972072" cy="1646804"/>
              <a:chOff x="9059919" y="3090471"/>
              <a:chExt cx="1972072" cy="1646804"/>
            </a:xfrm>
          </p:grpSpPr>
          <p:grpSp>
            <p:nvGrpSpPr>
              <p:cNvPr id="30" name="Group 29">
                <a:extLst>
                  <a:ext uri="{FF2B5EF4-FFF2-40B4-BE49-F238E27FC236}">
                    <a16:creationId xmlns:a16="http://schemas.microsoft.com/office/drawing/2014/main" id="{F316CAE6-6690-CAA5-EFB3-DD53FB633BE7}"/>
                  </a:ext>
                </a:extLst>
              </p:cNvPr>
              <p:cNvGrpSpPr/>
              <p:nvPr/>
            </p:nvGrpSpPr>
            <p:grpSpPr>
              <a:xfrm>
                <a:off x="9059919" y="3090471"/>
                <a:ext cx="1972072" cy="1646804"/>
                <a:chOff x="645004" y="2221098"/>
                <a:chExt cx="1972072" cy="1646804"/>
              </a:xfrm>
            </p:grpSpPr>
            <p:sp>
              <p:nvSpPr>
                <p:cNvPr id="31" name="Hexagon 30">
                  <a:extLst>
                    <a:ext uri="{FF2B5EF4-FFF2-40B4-BE49-F238E27FC236}">
                      <a16:creationId xmlns:a16="http://schemas.microsoft.com/office/drawing/2014/main" id="{B70ED69B-ED27-A558-6686-25EBAFD3C3AE}"/>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1D1F5FCE-F3AF-EDC3-ECE5-A2DB74CEF406}"/>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6004A35-23FF-3C15-7701-DFD2C16EBE2A}"/>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L</a:t>
                  </a:r>
                </a:p>
              </p:txBody>
            </p:sp>
          </p:grpSp>
          <p:pic>
            <p:nvPicPr>
              <p:cNvPr id="46" name="Picture 45">
                <a:extLst>
                  <a:ext uri="{FF2B5EF4-FFF2-40B4-BE49-F238E27FC236}">
                    <a16:creationId xmlns:a16="http://schemas.microsoft.com/office/drawing/2014/main" id="{B7CF449C-F299-D3FD-A0E4-25DA68DA870B}"/>
                  </a:ext>
                </a:extLst>
              </p:cNvPr>
              <p:cNvPicPr>
                <a:picLocks noChangeAspect="1"/>
              </p:cNvPicPr>
              <p:nvPr/>
            </p:nvPicPr>
            <p:blipFill>
              <a:blip r:embed="rId6"/>
              <a:stretch>
                <a:fillRect/>
              </a:stretch>
            </p:blipFill>
            <p:spPr>
              <a:xfrm>
                <a:off x="9709208" y="3337279"/>
                <a:ext cx="609600" cy="609600"/>
              </a:xfrm>
              <a:prstGeom prst="rect">
                <a:avLst/>
              </a:prstGeom>
            </p:spPr>
          </p:pic>
        </p:grpSp>
        <p:grpSp>
          <p:nvGrpSpPr>
            <p:cNvPr id="52" name="Group 51">
              <a:extLst>
                <a:ext uri="{FF2B5EF4-FFF2-40B4-BE49-F238E27FC236}">
                  <a16:creationId xmlns:a16="http://schemas.microsoft.com/office/drawing/2014/main" id="{FB7D6900-6C2D-BF48-2B6A-E57F12DB9D25}"/>
                </a:ext>
              </a:extLst>
            </p:cNvPr>
            <p:cNvGrpSpPr/>
            <p:nvPr/>
          </p:nvGrpSpPr>
          <p:grpSpPr>
            <a:xfrm>
              <a:off x="7353785" y="2175128"/>
              <a:ext cx="1972072" cy="1646804"/>
              <a:chOff x="7353785" y="2175128"/>
              <a:chExt cx="1972072" cy="1646804"/>
            </a:xfrm>
          </p:grpSpPr>
          <p:grpSp>
            <p:nvGrpSpPr>
              <p:cNvPr id="25" name="Group 24">
                <a:extLst>
                  <a:ext uri="{FF2B5EF4-FFF2-40B4-BE49-F238E27FC236}">
                    <a16:creationId xmlns:a16="http://schemas.microsoft.com/office/drawing/2014/main" id="{BC46FF7D-14F5-A64E-4C56-6024D8A9FD9B}"/>
                  </a:ext>
                </a:extLst>
              </p:cNvPr>
              <p:cNvGrpSpPr/>
              <p:nvPr/>
            </p:nvGrpSpPr>
            <p:grpSpPr>
              <a:xfrm>
                <a:off x="7353785" y="2175128"/>
                <a:ext cx="1972072" cy="1646804"/>
                <a:chOff x="645004" y="2221098"/>
                <a:chExt cx="1972072" cy="1646804"/>
              </a:xfrm>
            </p:grpSpPr>
            <p:sp>
              <p:nvSpPr>
                <p:cNvPr id="26" name="Hexagon 25">
                  <a:extLst>
                    <a:ext uri="{FF2B5EF4-FFF2-40B4-BE49-F238E27FC236}">
                      <a16:creationId xmlns:a16="http://schemas.microsoft.com/office/drawing/2014/main" id="{00966DCA-C2A3-C5F8-9622-43C11392ED9C}"/>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F67B2C7F-D336-D644-1783-44CB0D5C9FC7}"/>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2B9B4AE-416B-90EB-693E-390E843D2502}"/>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E</a:t>
                  </a:r>
                </a:p>
              </p:txBody>
            </p:sp>
          </p:grpSp>
          <p:pic>
            <p:nvPicPr>
              <p:cNvPr id="48" name="Picture 47">
                <a:extLst>
                  <a:ext uri="{FF2B5EF4-FFF2-40B4-BE49-F238E27FC236}">
                    <a16:creationId xmlns:a16="http://schemas.microsoft.com/office/drawing/2014/main" id="{0576878B-B047-D58F-919F-5C3631151E53}"/>
                  </a:ext>
                </a:extLst>
              </p:cNvPr>
              <p:cNvPicPr>
                <a:picLocks noChangeAspect="1"/>
              </p:cNvPicPr>
              <p:nvPr/>
            </p:nvPicPr>
            <p:blipFill>
              <a:blip r:embed="rId7"/>
              <a:stretch>
                <a:fillRect/>
              </a:stretch>
            </p:blipFill>
            <p:spPr>
              <a:xfrm>
                <a:off x="8003351" y="2441612"/>
                <a:ext cx="609600" cy="609600"/>
              </a:xfrm>
              <a:prstGeom prst="rect">
                <a:avLst/>
              </a:prstGeom>
            </p:spPr>
          </p:pic>
        </p:grpSp>
      </p:grpSp>
      <p:grpSp>
        <p:nvGrpSpPr>
          <p:cNvPr id="60" name="Group 59">
            <a:extLst>
              <a:ext uri="{FF2B5EF4-FFF2-40B4-BE49-F238E27FC236}">
                <a16:creationId xmlns:a16="http://schemas.microsoft.com/office/drawing/2014/main" id="{D5340115-E209-896F-F821-0400ED9EF100}"/>
              </a:ext>
            </a:extLst>
          </p:cNvPr>
          <p:cNvGrpSpPr/>
          <p:nvPr/>
        </p:nvGrpSpPr>
        <p:grpSpPr>
          <a:xfrm>
            <a:off x="1863785" y="3671938"/>
            <a:ext cx="97913" cy="1395584"/>
            <a:chOff x="1850821" y="3794730"/>
            <a:chExt cx="97913" cy="1395584"/>
          </a:xfrm>
        </p:grpSpPr>
        <p:cxnSp>
          <p:nvCxnSpPr>
            <p:cNvPr id="57" name="Straight Connector 56">
              <a:extLst>
                <a:ext uri="{FF2B5EF4-FFF2-40B4-BE49-F238E27FC236}">
                  <a16:creationId xmlns:a16="http://schemas.microsoft.com/office/drawing/2014/main" id="{0F0877EB-C67B-D6FD-6FBF-6393FA43F12F}"/>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9" name="Oval 58">
              <a:extLst>
                <a:ext uri="{FF2B5EF4-FFF2-40B4-BE49-F238E27FC236}">
                  <a16:creationId xmlns:a16="http://schemas.microsoft.com/office/drawing/2014/main" id="{C5C5CC35-A208-A5AC-1013-3A107F48DB54}"/>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076D405-ED00-C44B-74D0-FB4B76EF8B56}"/>
              </a:ext>
            </a:extLst>
          </p:cNvPr>
          <p:cNvGrpSpPr/>
          <p:nvPr/>
        </p:nvGrpSpPr>
        <p:grpSpPr>
          <a:xfrm rot="10800000">
            <a:off x="3507133" y="1705842"/>
            <a:ext cx="97913" cy="1395584"/>
            <a:chOff x="1850821" y="3794730"/>
            <a:chExt cx="97913" cy="1395584"/>
          </a:xfrm>
          <a:solidFill>
            <a:srgbClr val="85852D"/>
          </a:solidFill>
        </p:grpSpPr>
        <p:cxnSp>
          <p:nvCxnSpPr>
            <p:cNvPr id="62" name="Straight Connector 61">
              <a:extLst>
                <a:ext uri="{FF2B5EF4-FFF2-40B4-BE49-F238E27FC236}">
                  <a16:creationId xmlns:a16="http://schemas.microsoft.com/office/drawing/2014/main" id="{31DA7524-20A4-B536-C139-235E4CA2C55D}"/>
                </a:ext>
              </a:extLst>
            </p:cNvPr>
            <p:cNvCxnSpPr>
              <a:cxnSpLocks/>
            </p:cNvCxnSpPr>
            <p:nvPr/>
          </p:nvCxnSpPr>
          <p:spPr>
            <a:xfrm>
              <a:off x="1888542" y="3794730"/>
              <a:ext cx="0" cy="1334188"/>
            </a:xfrm>
            <a:prstGeom prst="line">
              <a:avLst/>
            </a:prstGeom>
            <a:grpFill/>
            <a:ln>
              <a:solidFill>
                <a:srgbClr val="85852D"/>
              </a:solidFill>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5253B5ED-1780-F1BE-BD71-08A6274E18FD}"/>
                </a:ext>
              </a:extLst>
            </p:cNvPr>
            <p:cNvSpPr/>
            <p:nvPr/>
          </p:nvSpPr>
          <p:spPr>
            <a:xfrm>
              <a:off x="1850821" y="5067522"/>
              <a:ext cx="97913" cy="12279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63C0691-1391-774F-88E9-6BB26AB807B6}"/>
              </a:ext>
            </a:extLst>
          </p:cNvPr>
          <p:cNvGrpSpPr/>
          <p:nvPr/>
        </p:nvGrpSpPr>
        <p:grpSpPr>
          <a:xfrm>
            <a:off x="5145329" y="3794730"/>
            <a:ext cx="97913" cy="1395584"/>
            <a:chOff x="1850821" y="3794730"/>
            <a:chExt cx="97913" cy="1395584"/>
          </a:xfrm>
        </p:grpSpPr>
        <p:cxnSp>
          <p:nvCxnSpPr>
            <p:cNvPr id="65" name="Straight Connector 64">
              <a:extLst>
                <a:ext uri="{FF2B5EF4-FFF2-40B4-BE49-F238E27FC236}">
                  <a16:creationId xmlns:a16="http://schemas.microsoft.com/office/drawing/2014/main" id="{6E735A36-4982-7700-7ED8-1133A0DE81A8}"/>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9C13EDA9-A666-061B-8A94-D2D74651E908}"/>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43632F16-3DB2-4C54-347B-C6FB1072B54C}"/>
              </a:ext>
            </a:extLst>
          </p:cNvPr>
          <p:cNvGrpSpPr/>
          <p:nvPr/>
        </p:nvGrpSpPr>
        <p:grpSpPr>
          <a:xfrm>
            <a:off x="8608283" y="3755471"/>
            <a:ext cx="97913" cy="1395584"/>
            <a:chOff x="1850821" y="3794730"/>
            <a:chExt cx="97913" cy="1395584"/>
          </a:xfrm>
        </p:grpSpPr>
        <p:cxnSp>
          <p:nvCxnSpPr>
            <p:cNvPr id="68" name="Straight Connector 67">
              <a:extLst>
                <a:ext uri="{FF2B5EF4-FFF2-40B4-BE49-F238E27FC236}">
                  <a16:creationId xmlns:a16="http://schemas.microsoft.com/office/drawing/2014/main" id="{B7B9207E-0504-700F-3FD8-665F763564DA}"/>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DD93B597-8206-02C8-B951-C66AC873ADBF}"/>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B2D48FCD-76F5-AC7E-9E6A-77885659883A}"/>
              </a:ext>
            </a:extLst>
          </p:cNvPr>
          <p:cNvGrpSpPr/>
          <p:nvPr/>
        </p:nvGrpSpPr>
        <p:grpSpPr>
          <a:xfrm rot="10800000">
            <a:off x="6821747" y="1667685"/>
            <a:ext cx="97913" cy="1395584"/>
            <a:chOff x="1850821" y="3794730"/>
            <a:chExt cx="97913" cy="1395584"/>
          </a:xfrm>
          <a:solidFill>
            <a:srgbClr val="85852D"/>
          </a:solidFill>
        </p:grpSpPr>
        <p:cxnSp>
          <p:nvCxnSpPr>
            <p:cNvPr id="72" name="Straight Connector 71">
              <a:extLst>
                <a:ext uri="{FF2B5EF4-FFF2-40B4-BE49-F238E27FC236}">
                  <a16:creationId xmlns:a16="http://schemas.microsoft.com/office/drawing/2014/main" id="{C4F68EDD-17DB-22C7-D164-0B1092B05E8F}"/>
                </a:ext>
              </a:extLst>
            </p:cNvPr>
            <p:cNvCxnSpPr>
              <a:cxnSpLocks/>
            </p:cNvCxnSpPr>
            <p:nvPr/>
          </p:nvCxnSpPr>
          <p:spPr>
            <a:xfrm>
              <a:off x="1888542" y="3794730"/>
              <a:ext cx="0" cy="1334188"/>
            </a:xfrm>
            <a:prstGeom prst="line">
              <a:avLst/>
            </a:prstGeom>
            <a:grpFill/>
            <a:ln>
              <a:solidFill>
                <a:srgbClr val="85852D"/>
              </a:solidFill>
            </a:ln>
          </p:spPr>
          <p:style>
            <a:lnRef idx="2">
              <a:schemeClr val="accent1"/>
            </a:lnRef>
            <a:fillRef idx="0">
              <a:schemeClr val="accent1"/>
            </a:fillRef>
            <a:effectRef idx="1">
              <a:schemeClr val="accent1"/>
            </a:effectRef>
            <a:fontRef idx="minor">
              <a:schemeClr val="tx1"/>
            </a:fontRef>
          </p:style>
        </p:cxnSp>
        <p:sp>
          <p:nvSpPr>
            <p:cNvPr id="73" name="Oval 72">
              <a:extLst>
                <a:ext uri="{FF2B5EF4-FFF2-40B4-BE49-F238E27FC236}">
                  <a16:creationId xmlns:a16="http://schemas.microsoft.com/office/drawing/2014/main" id="{5EC3FEC5-7EE0-B7CF-9CCE-A525489E427C}"/>
                </a:ext>
              </a:extLst>
            </p:cNvPr>
            <p:cNvSpPr/>
            <p:nvPr/>
          </p:nvSpPr>
          <p:spPr>
            <a:xfrm>
              <a:off x="1850821" y="5067522"/>
              <a:ext cx="97913" cy="12279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CF5742DD-7E82-9EB6-D4A9-9B99CDEC7D3B}"/>
              </a:ext>
            </a:extLst>
          </p:cNvPr>
          <p:cNvGrpSpPr/>
          <p:nvPr/>
        </p:nvGrpSpPr>
        <p:grpSpPr>
          <a:xfrm rot="10800000">
            <a:off x="10214793" y="1658443"/>
            <a:ext cx="97913" cy="1395584"/>
            <a:chOff x="1850821" y="3794730"/>
            <a:chExt cx="97913" cy="1395584"/>
          </a:xfrm>
        </p:grpSpPr>
        <p:cxnSp>
          <p:nvCxnSpPr>
            <p:cNvPr id="75" name="Straight Connector 74">
              <a:extLst>
                <a:ext uri="{FF2B5EF4-FFF2-40B4-BE49-F238E27FC236}">
                  <a16:creationId xmlns:a16="http://schemas.microsoft.com/office/drawing/2014/main" id="{669C60D9-E9BF-EA21-53AC-30F0D90CF8BD}"/>
                </a:ext>
              </a:extLst>
            </p:cNvPr>
            <p:cNvCxnSpPr>
              <a:cxnSpLocks/>
            </p:cNvCxnSpPr>
            <p:nvPr/>
          </p:nvCxnSpPr>
          <p:spPr>
            <a:xfrm>
              <a:off x="1888542" y="3794730"/>
              <a:ext cx="0" cy="1334188"/>
            </a:xfrm>
            <a:prstGeom prst="line">
              <a:avLst/>
            </a:prstGeom>
            <a:ln>
              <a:solidFill>
                <a:srgbClr val="85852D"/>
              </a:solidFill>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B0018454-C000-6F51-CFD5-CCB3EE5392AE}"/>
                </a:ext>
              </a:extLst>
            </p:cNvPr>
            <p:cNvSpPr/>
            <p:nvPr/>
          </p:nvSpPr>
          <p:spPr>
            <a:xfrm>
              <a:off x="1850821" y="5067522"/>
              <a:ext cx="97913" cy="122792"/>
            </a:xfrm>
            <a:prstGeom prst="ellipse">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3F510BCE-E563-2030-BB3C-8E258423A0E1}"/>
              </a:ext>
            </a:extLst>
          </p:cNvPr>
          <p:cNvSpPr txBox="1"/>
          <p:nvPr/>
        </p:nvSpPr>
        <p:spPr>
          <a:xfrm>
            <a:off x="504499" y="5052156"/>
            <a:ext cx="2691494" cy="769441"/>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Local laws impact hostel operations and compliance.</a:t>
            </a:r>
          </a:p>
          <a:p>
            <a:pPr marL="171450" indent="-171450" algn="just">
              <a:buFont typeface="Wingdings" panose="05000000000000000000" pitchFamily="2" charset="2"/>
              <a:buChar char="ü"/>
            </a:pPr>
            <a:r>
              <a:rPr lang="en-US" sz="1100" dirty="0"/>
              <a:t>Policies on infrastructure and housing influence development support.</a:t>
            </a:r>
          </a:p>
        </p:txBody>
      </p:sp>
      <p:sp>
        <p:nvSpPr>
          <p:cNvPr id="84" name="TextBox 83">
            <a:extLst>
              <a:ext uri="{FF2B5EF4-FFF2-40B4-BE49-F238E27FC236}">
                <a16:creationId xmlns:a16="http://schemas.microsoft.com/office/drawing/2014/main" id="{A6A105C4-9131-0564-1A3D-0F3D8A247BDE}"/>
              </a:ext>
            </a:extLst>
          </p:cNvPr>
          <p:cNvSpPr txBox="1"/>
          <p:nvPr/>
        </p:nvSpPr>
        <p:spPr>
          <a:xfrm>
            <a:off x="2032460" y="597193"/>
            <a:ext cx="2619596" cy="1107996"/>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Nigeria's economy influences consumer spending and demand.</a:t>
            </a:r>
          </a:p>
          <a:p>
            <a:pPr marL="171450" indent="-171450" algn="just">
              <a:buFont typeface="Wingdings" panose="05000000000000000000" pitchFamily="2" charset="2"/>
              <a:buChar char="ü"/>
            </a:pPr>
            <a:r>
              <a:rPr lang="en-US" sz="1100" dirty="0"/>
              <a:t>High inflation raises costs, affecting pricing strategies.</a:t>
            </a:r>
          </a:p>
          <a:p>
            <a:pPr marL="171450" indent="-171450" algn="just">
              <a:buFont typeface="Wingdings" panose="05000000000000000000" pitchFamily="2" charset="2"/>
              <a:buChar char="ü"/>
            </a:pPr>
            <a:r>
              <a:rPr lang="en-US" sz="1100" dirty="0"/>
              <a:t>Higher employment increases demand for affordable housing.</a:t>
            </a:r>
          </a:p>
        </p:txBody>
      </p:sp>
      <p:sp>
        <p:nvSpPr>
          <p:cNvPr id="88" name="TextBox 87">
            <a:extLst>
              <a:ext uri="{FF2B5EF4-FFF2-40B4-BE49-F238E27FC236}">
                <a16:creationId xmlns:a16="http://schemas.microsoft.com/office/drawing/2014/main" id="{06F19311-763D-1864-A195-DFBD783609F9}"/>
              </a:ext>
            </a:extLst>
          </p:cNvPr>
          <p:cNvSpPr txBox="1"/>
          <p:nvPr/>
        </p:nvSpPr>
        <p:spPr>
          <a:xfrm>
            <a:off x="3816604" y="5302343"/>
            <a:ext cx="2835991" cy="1107996"/>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More businesses increase demand for convenient housing.</a:t>
            </a:r>
          </a:p>
          <a:p>
            <a:pPr marL="171450" indent="-171450" algn="just">
              <a:buFont typeface="Wingdings" panose="05000000000000000000" pitchFamily="2" charset="2"/>
              <a:buChar char="ü"/>
            </a:pPr>
            <a:r>
              <a:rPr lang="en-US" sz="1100" dirty="0"/>
              <a:t>Design accommodations considering local cultural norms.</a:t>
            </a:r>
          </a:p>
          <a:p>
            <a:pPr marL="171450" indent="-171450" algn="just">
              <a:buFont typeface="Wingdings" panose="05000000000000000000" pitchFamily="2" charset="2"/>
              <a:buChar char="ü"/>
            </a:pPr>
            <a:r>
              <a:rPr lang="en-US" sz="1100" dirty="0"/>
              <a:t>Leverage networking desires of young professionals.</a:t>
            </a:r>
          </a:p>
        </p:txBody>
      </p:sp>
      <p:sp>
        <p:nvSpPr>
          <p:cNvPr id="89" name="TextBox 88">
            <a:extLst>
              <a:ext uri="{FF2B5EF4-FFF2-40B4-BE49-F238E27FC236}">
                <a16:creationId xmlns:a16="http://schemas.microsoft.com/office/drawing/2014/main" id="{BA4D9609-17C9-DE57-5012-80062BE00556}"/>
              </a:ext>
            </a:extLst>
          </p:cNvPr>
          <p:cNvSpPr txBox="1"/>
          <p:nvPr/>
        </p:nvSpPr>
        <p:spPr>
          <a:xfrm>
            <a:off x="5607250" y="550111"/>
            <a:ext cx="2692188" cy="1107996"/>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Use advanced platforms for enhanced customer experience.</a:t>
            </a:r>
          </a:p>
          <a:p>
            <a:pPr marL="171450" indent="-171450" algn="just">
              <a:buFont typeface="Wingdings" panose="05000000000000000000" pitchFamily="2" charset="2"/>
              <a:buChar char="ü"/>
            </a:pPr>
            <a:r>
              <a:rPr lang="en-US" sz="1100" dirty="0"/>
              <a:t>Implement biometric verification and real-time surveillance.</a:t>
            </a:r>
          </a:p>
          <a:p>
            <a:pPr marL="171450" indent="-171450" algn="just">
              <a:buFont typeface="Wingdings" panose="05000000000000000000" pitchFamily="2" charset="2"/>
              <a:buChar char="ü"/>
            </a:pPr>
            <a:r>
              <a:rPr lang="en-US" sz="1100" dirty="0"/>
              <a:t>Leverage social media for marketing and engagement.</a:t>
            </a:r>
          </a:p>
        </p:txBody>
      </p:sp>
      <p:sp>
        <p:nvSpPr>
          <p:cNvPr id="93" name="TextBox 92">
            <a:extLst>
              <a:ext uri="{FF2B5EF4-FFF2-40B4-BE49-F238E27FC236}">
                <a16:creationId xmlns:a16="http://schemas.microsoft.com/office/drawing/2014/main" id="{002C3C98-D3A8-7CE3-B1CA-CE03657C3C61}"/>
              </a:ext>
            </a:extLst>
          </p:cNvPr>
          <p:cNvSpPr txBox="1"/>
          <p:nvPr/>
        </p:nvSpPr>
        <p:spPr>
          <a:xfrm>
            <a:off x="7313172" y="5221839"/>
            <a:ext cx="2601309" cy="769441"/>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Use energy-efficient facilities and effective waste management.</a:t>
            </a:r>
          </a:p>
          <a:p>
            <a:pPr marL="171450" indent="-171450" algn="just">
              <a:buFont typeface="Wingdings" panose="05000000000000000000" pitchFamily="2" charset="2"/>
              <a:buChar char="ü"/>
            </a:pPr>
            <a:r>
              <a:rPr lang="en-US" sz="1100" dirty="0"/>
              <a:t>Account for climate change and extreme weather events.</a:t>
            </a:r>
          </a:p>
        </p:txBody>
      </p:sp>
      <p:sp>
        <p:nvSpPr>
          <p:cNvPr id="94" name="TextBox 93">
            <a:extLst>
              <a:ext uri="{FF2B5EF4-FFF2-40B4-BE49-F238E27FC236}">
                <a16:creationId xmlns:a16="http://schemas.microsoft.com/office/drawing/2014/main" id="{5D8F1A06-583F-1A86-C69D-85C4856EB5B5}"/>
              </a:ext>
            </a:extLst>
          </p:cNvPr>
          <p:cNvSpPr txBox="1"/>
          <p:nvPr/>
        </p:nvSpPr>
        <p:spPr>
          <a:xfrm>
            <a:off x="9254632" y="866971"/>
            <a:ext cx="2450986" cy="769441"/>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Follow local property and business operation laws.</a:t>
            </a:r>
          </a:p>
          <a:p>
            <a:pPr marL="171450" indent="-171450" algn="just">
              <a:buFont typeface="Wingdings" panose="05000000000000000000" pitchFamily="2" charset="2"/>
              <a:buChar char="ü"/>
            </a:pPr>
            <a:r>
              <a:rPr lang="en-US" sz="1100" dirty="0"/>
              <a:t>Ensure compliance to protect guests and employees.</a:t>
            </a:r>
          </a:p>
        </p:txBody>
      </p:sp>
      <p:sp>
        <p:nvSpPr>
          <p:cNvPr id="95" name="TextBox 94">
            <a:extLst>
              <a:ext uri="{FF2B5EF4-FFF2-40B4-BE49-F238E27FC236}">
                <a16:creationId xmlns:a16="http://schemas.microsoft.com/office/drawing/2014/main" id="{A28B018A-A505-3E10-DAB9-C7732E810038}"/>
              </a:ext>
            </a:extLst>
          </p:cNvPr>
          <p:cNvSpPr txBox="1"/>
          <p:nvPr/>
        </p:nvSpPr>
        <p:spPr>
          <a:xfrm>
            <a:off x="117105" y="11635"/>
            <a:ext cx="3836397" cy="5965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Pestel </a:t>
            </a:r>
            <a:r>
              <a:rPr lang="en-US" sz="3600" b="1" kern="1200" dirty="0">
                <a:solidFill>
                  <a:srgbClr val="85852D"/>
                </a:solidFill>
                <a:latin typeface="Montserrat" panose="00000500000000000000" pitchFamily="2" charset="0"/>
                <a:ea typeface="Roboto slab" pitchFamily="2" charset="0"/>
                <a:cs typeface="Roboto slab" pitchFamily="2" charset="0"/>
              </a:rPr>
              <a:t>Analysis</a:t>
            </a:r>
          </a:p>
        </p:txBody>
      </p:sp>
    </p:spTree>
    <p:extLst>
      <p:ext uri="{BB962C8B-B14F-4D97-AF65-F5344CB8AC3E}">
        <p14:creationId xmlns:p14="http://schemas.microsoft.com/office/powerpoint/2010/main" val="336411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51C186-72A2-6FC3-380E-AA4A84FECA3E}"/>
              </a:ext>
            </a:extLst>
          </p:cNvPr>
          <p:cNvSpPr/>
          <p:nvPr/>
        </p:nvSpPr>
        <p:spPr>
          <a:xfrm>
            <a:off x="-42041" y="0"/>
            <a:ext cx="2511973" cy="6858000"/>
          </a:xfrm>
          <a:prstGeom prst="rect">
            <a:avLst/>
          </a:prstGeom>
          <a:solidFill>
            <a:srgbClr val="9E97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9A4C517-28F7-B568-37F2-1E45536BF45C}"/>
              </a:ext>
            </a:extLst>
          </p:cNvPr>
          <p:cNvSpPr/>
          <p:nvPr/>
        </p:nvSpPr>
        <p:spPr>
          <a:xfrm>
            <a:off x="9680027" y="0"/>
            <a:ext cx="2511973" cy="6858000"/>
          </a:xfrm>
          <a:prstGeom prst="rect">
            <a:avLst/>
          </a:prstGeom>
          <a:solidFill>
            <a:srgbClr val="9E97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A10F0CE1-07EA-F4A5-D46F-214F36AA0B96}"/>
              </a:ext>
            </a:extLst>
          </p:cNvPr>
          <p:cNvCxnSpPr/>
          <p:nvPr/>
        </p:nvCxnSpPr>
        <p:spPr>
          <a:xfrm>
            <a:off x="6096000"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pic>
        <p:nvPicPr>
          <p:cNvPr id="14" name="Picture 13" descr="A logo with a city and palm trees&#10;&#10;Description automatically generated">
            <a:extLst>
              <a:ext uri="{FF2B5EF4-FFF2-40B4-BE49-F238E27FC236}">
                <a16:creationId xmlns:a16="http://schemas.microsoft.com/office/drawing/2014/main" id="{5FD88418-33F0-E1C6-A754-F54C4914E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956" y="-196362"/>
            <a:ext cx="2324605" cy="2324605"/>
          </a:xfrm>
          <a:prstGeom prst="rect">
            <a:avLst/>
          </a:prstGeom>
        </p:spPr>
      </p:pic>
      <p:pic>
        <p:nvPicPr>
          <p:cNvPr id="18" name="Picture 17">
            <a:extLst>
              <a:ext uri="{FF2B5EF4-FFF2-40B4-BE49-F238E27FC236}">
                <a16:creationId xmlns:a16="http://schemas.microsoft.com/office/drawing/2014/main" id="{1BD7EFAC-F844-4BA3-46D9-B09AA5590AD0}"/>
              </a:ext>
            </a:extLst>
          </p:cNvPr>
          <p:cNvPicPr>
            <a:picLocks noChangeAspect="1"/>
          </p:cNvPicPr>
          <p:nvPr/>
        </p:nvPicPr>
        <p:blipFill>
          <a:blip r:embed="rId4"/>
          <a:stretch>
            <a:fillRect/>
          </a:stretch>
        </p:blipFill>
        <p:spPr>
          <a:xfrm>
            <a:off x="-1" y="-1"/>
            <a:ext cx="1414800" cy="1414800"/>
          </a:xfrm>
          <a:prstGeom prst="rect">
            <a:avLst/>
          </a:prstGeom>
        </p:spPr>
      </p:pic>
      <p:pic>
        <p:nvPicPr>
          <p:cNvPr id="19" name="Picture 18">
            <a:extLst>
              <a:ext uri="{FF2B5EF4-FFF2-40B4-BE49-F238E27FC236}">
                <a16:creationId xmlns:a16="http://schemas.microsoft.com/office/drawing/2014/main" id="{6FE5722A-8F08-4F13-C6E4-78F162CAFDDF}"/>
              </a:ext>
            </a:extLst>
          </p:cNvPr>
          <p:cNvPicPr>
            <a:picLocks noChangeAspect="1"/>
          </p:cNvPicPr>
          <p:nvPr/>
        </p:nvPicPr>
        <p:blipFill>
          <a:blip r:embed="rId4"/>
          <a:stretch>
            <a:fillRect/>
          </a:stretch>
        </p:blipFill>
        <p:spPr>
          <a:xfrm flipH="1">
            <a:off x="10857186" y="0"/>
            <a:ext cx="1316832" cy="1342697"/>
          </a:xfrm>
          <a:prstGeom prst="rect">
            <a:avLst/>
          </a:prstGeom>
        </p:spPr>
      </p:pic>
      <p:pic>
        <p:nvPicPr>
          <p:cNvPr id="20" name="Picture 19">
            <a:extLst>
              <a:ext uri="{FF2B5EF4-FFF2-40B4-BE49-F238E27FC236}">
                <a16:creationId xmlns:a16="http://schemas.microsoft.com/office/drawing/2014/main" id="{CE43B885-6D1D-E3D1-7FB2-1126120B447A}"/>
              </a:ext>
            </a:extLst>
          </p:cNvPr>
          <p:cNvPicPr>
            <a:picLocks noChangeAspect="1"/>
          </p:cNvPicPr>
          <p:nvPr/>
        </p:nvPicPr>
        <p:blipFill>
          <a:blip r:embed="rId4"/>
          <a:stretch>
            <a:fillRect/>
          </a:stretch>
        </p:blipFill>
        <p:spPr>
          <a:xfrm flipV="1">
            <a:off x="17982" y="5443200"/>
            <a:ext cx="1544796" cy="1414800"/>
          </a:xfrm>
          <a:prstGeom prst="rect">
            <a:avLst/>
          </a:prstGeom>
        </p:spPr>
      </p:pic>
      <p:pic>
        <p:nvPicPr>
          <p:cNvPr id="21" name="Picture 20">
            <a:extLst>
              <a:ext uri="{FF2B5EF4-FFF2-40B4-BE49-F238E27FC236}">
                <a16:creationId xmlns:a16="http://schemas.microsoft.com/office/drawing/2014/main" id="{07579877-BCAB-4C3B-93AD-01FFF5C7D282}"/>
              </a:ext>
            </a:extLst>
          </p:cNvPr>
          <p:cNvPicPr>
            <a:picLocks noChangeAspect="1"/>
          </p:cNvPicPr>
          <p:nvPr/>
        </p:nvPicPr>
        <p:blipFill>
          <a:blip r:embed="rId4"/>
          <a:stretch>
            <a:fillRect/>
          </a:stretch>
        </p:blipFill>
        <p:spPr>
          <a:xfrm flipH="1" flipV="1">
            <a:off x="10857186" y="5441731"/>
            <a:ext cx="1316832" cy="1416269"/>
          </a:xfrm>
          <a:prstGeom prst="rect">
            <a:avLst/>
          </a:prstGeom>
        </p:spPr>
      </p:pic>
      <p:sp>
        <p:nvSpPr>
          <p:cNvPr id="22" name="TextBox 21">
            <a:extLst>
              <a:ext uri="{FF2B5EF4-FFF2-40B4-BE49-F238E27FC236}">
                <a16:creationId xmlns:a16="http://schemas.microsoft.com/office/drawing/2014/main" id="{2BB8232F-58AE-8514-F503-709F0269B3E2}"/>
              </a:ext>
            </a:extLst>
          </p:cNvPr>
          <p:cNvSpPr txBox="1"/>
          <p:nvPr/>
        </p:nvSpPr>
        <p:spPr>
          <a:xfrm>
            <a:off x="285540" y="1045468"/>
            <a:ext cx="1001912" cy="369332"/>
          </a:xfrm>
          <a:prstGeom prst="rect">
            <a:avLst/>
          </a:prstGeom>
          <a:noFill/>
        </p:spPr>
        <p:txBody>
          <a:bodyPr wrap="square" rtlCol="0">
            <a:spAutoFit/>
          </a:bodyPr>
          <a:lstStyle/>
          <a:p>
            <a:r>
              <a:rPr lang="en-US" b="1" dirty="0">
                <a:latin typeface="Montserrat" panose="00000500000000000000" pitchFamily="2" charset="0"/>
              </a:rPr>
              <a:t>About</a:t>
            </a:r>
          </a:p>
        </p:txBody>
      </p:sp>
      <p:sp>
        <p:nvSpPr>
          <p:cNvPr id="23" name="Rectangle 22">
            <a:extLst>
              <a:ext uri="{FF2B5EF4-FFF2-40B4-BE49-F238E27FC236}">
                <a16:creationId xmlns:a16="http://schemas.microsoft.com/office/drawing/2014/main" id="{7E64F2BA-5169-FCE9-E085-9F11C0ED4761}"/>
              </a:ext>
            </a:extLst>
          </p:cNvPr>
          <p:cNvSpPr/>
          <p:nvPr/>
        </p:nvSpPr>
        <p:spPr>
          <a:xfrm>
            <a:off x="346113" y="1414799"/>
            <a:ext cx="481372" cy="10920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65F9F4E-4E62-504F-A6D0-D444C3C593C4}"/>
              </a:ext>
            </a:extLst>
          </p:cNvPr>
          <p:cNvSpPr txBox="1"/>
          <p:nvPr/>
        </p:nvSpPr>
        <p:spPr>
          <a:xfrm>
            <a:off x="-42041" y="1582082"/>
            <a:ext cx="2454397" cy="3970318"/>
          </a:xfrm>
          <a:prstGeom prst="rect">
            <a:avLst/>
          </a:prstGeom>
          <a:noFill/>
        </p:spPr>
        <p:txBody>
          <a:bodyPr wrap="square" rtlCol="0">
            <a:spAutoFit/>
          </a:bodyPr>
          <a:lstStyle/>
          <a:p>
            <a:pPr algn="just"/>
            <a:r>
              <a:rPr lang="en-GB" sz="1400" b="1" dirty="0">
                <a:effectLst/>
                <a:latin typeface="Mr Gabe" pitchFamily="2" charset="0"/>
                <a:ea typeface="Calibri" panose="020F0502020204030204" pitchFamily="34" charset="0"/>
              </a:rPr>
              <a:t>Lagos Co-Accommodation Hostels (LCAH) is a pioneering initiative designed to provide affordable, convenient, and secure living arrangements for professionals working on Lagos Island. Recognizing the challenges posed by daily commutes from the mainland to the island, LCAH aims to bridge the gap by offering co-living spaces that cater to the needs of the modern workforce. Our hostels are designed to foster community, enhance productivity, and improve the overall quality of life for our residents</a:t>
            </a:r>
            <a:endParaRPr lang="en-US" sz="1400" b="1" dirty="0">
              <a:latin typeface="Mr Gabe" pitchFamily="2" charset="0"/>
            </a:endParaRPr>
          </a:p>
        </p:txBody>
      </p:sp>
      <p:sp>
        <p:nvSpPr>
          <p:cNvPr id="25" name="TextBox 24">
            <a:extLst>
              <a:ext uri="{FF2B5EF4-FFF2-40B4-BE49-F238E27FC236}">
                <a16:creationId xmlns:a16="http://schemas.microsoft.com/office/drawing/2014/main" id="{15D5B964-F610-4336-5F92-13BE511DAAA9}"/>
              </a:ext>
            </a:extLst>
          </p:cNvPr>
          <p:cNvSpPr txBox="1"/>
          <p:nvPr/>
        </p:nvSpPr>
        <p:spPr>
          <a:xfrm>
            <a:off x="2601406" y="1807468"/>
            <a:ext cx="1364734" cy="369332"/>
          </a:xfrm>
          <a:prstGeom prst="rect">
            <a:avLst/>
          </a:prstGeom>
          <a:noFill/>
        </p:spPr>
        <p:txBody>
          <a:bodyPr wrap="square" rtlCol="0">
            <a:spAutoFit/>
          </a:bodyPr>
          <a:lstStyle/>
          <a:p>
            <a:r>
              <a:rPr lang="en-US" b="1" dirty="0">
                <a:solidFill>
                  <a:srgbClr val="002060"/>
                </a:solidFill>
                <a:latin typeface="Montserrat" panose="00000500000000000000" pitchFamily="2" charset="0"/>
              </a:rPr>
              <a:t>Mission:</a:t>
            </a:r>
          </a:p>
        </p:txBody>
      </p:sp>
      <p:sp>
        <p:nvSpPr>
          <p:cNvPr id="27" name="TextBox 26">
            <a:extLst>
              <a:ext uri="{FF2B5EF4-FFF2-40B4-BE49-F238E27FC236}">
                <a16:creationId xmlns:a16="http://schemas.microsoft.com/office/drawing/2014/main" id="{3CF10BF9-1112-9938-5716-0FBFDA558736}"/>
              </a:ext>
            </a:extLst>
          </p:cNvPr>
          <p:cNvSpPr txBox="1"/>
          <p:nvPr/>
        </p:nvSpPr>
        <p:spPr>
          <a:xfrm>
            <a:off x="2627530" y="2073786"/>
            <a:ext cx="3363965" cy="876458"/>
          </a:xfrm>
          <a:prstGeom prst="rect">
            <a:avLst/>
          </a:prstGeom>
          <a:noFill/>
        </p:spPr>
        <p:txBody>
          <a:bodyPr wrap="square">
            <a:spAutoFit/>
          </a:bodyPr>
          <a:lstStyle/>
          <a:p>
            <a:pPr algn="just">
              <a:lnSpc>
                <a:spcPct val="107000"/>
              </a:lnSpc>
              <a:spcAft>
                <a:spcPts val="800"/>
              </a:spcAft>
            </a:pPr>
            <a:r>
              <a:rPr lang="en-GB" sz="1200" dirty="0">
                <a:solidFill>
                  <a:srgbClr val="002060"/>
                </a:solidFill>
                <a:effectLst/>
                <a:latin typeface="Mr Gabe" pitchFamily="2" charset="0"/>
                <a:ea typeface="Calibri" panose="020F0502020204030204" pitchFamily="34" charset="0"/>
                <a:cs typeface="Arial" panose="020B0604020202020204" pitchFamily="34" charset="0"/>
              </a:rPr>
              <a:t>To provide affordable and convenient co-accommodation solutions that reduce commuting stress and enhance the quality of life for professionals working on Lagos Island.</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D7113383-18B4-78BE-8EEA-932591350409}"/>
              </a:ext>
            </a:extLst>
          </p:cNvPr>
          <p:cNvSpPr txBox="1"/>
          <p:nvPr/>
        </p:nvSpPr>
        <p:spPr>
          <a:xfrm>
            <a:off x="2601405" y="3131719"/>
            <a:ext cx="1064623" cy="369332"/>
          </a:xfrm>
          <a:prstGeom prst="rect">
            <a:avLst/>
          </a:prstGeom>
          <a:noFill/>
        </p:spPr>
        <p:txBody>
          <a:bodyPr wrap="square">
            <a:spAutoFit/>
          </a:bodyPr>
          <a:lstStyle/>
          <a:p>
            <a:r>
              <a:rPr lang="en-GB" sz="1800" b="1" dirty="0">
                <a:solidFill>
                  <a:srgbClr val="002060"/>
                </a:solidFill>
                <a:effectLst/>
                <a:latin typeface="Montserrat" panose="00000500000000000000" pitchFamily="2" charset="0"/>
                <a:ea typeface="Calibri" panose="020F0502020204030204" pitchFamily="34" charset="0"/>
              </a:rPr>
              <a:t>Vision:</a:t>
            </a:r>
            <a:endParaRPr lang="en-US" dirty="0">
              <a:solidFill>
                <a:srgbClr val="002060"/>
              </a:solidFill>
              <a:latin typeface="Montserrat" panose="00000500000000000000" pitchFamily="2" charset="0"/>
            </a:endParaRPr>
          </a:p>
        </p:txBody>
      </p:sp>
      <p:sp>
        <p:nvSpPr>
          <p:cNvPr id="31" name="TextBox 30">
            <a:extLst>
              <a:ext uri="{FF2B5EF4-FFF2-40B4-BE49-F238E27FC236}">
                <a16:creationId xmlns:a16="http://schemas.microsoft.com/office/drawing/2014/main" id="{5B9DD9F9-6365-EEA7-BC0B-107880B9202A}"/>
              </a:ext>
            </a:extLst>
          </p:cNvPr>
          <p:cNvSpPr txBox="1"/>
          <p:nvPr/>
        </p:nvSpPr>
        <p:spPr>
          <a:xfrm>
            <a:off x="2627530" y="3416209"/>
            <a:ext cx="3337840" cy="876458"/>
          </a:xfrm>
          <a:prstGeom prst="rect">
            <a:avLst/>
          </a:prstGeom>
          <a:noFill/>
        </p:spPr>
        <p:txBody>
          <a:bodyPr wrap="square">
            <a:spAutoFit/>
          </a:bodyPr>
          <a:lstStyle/>
          <a:p>
            <a:pPr algn="just">
              <a:lnSpc>
                <a:spcPct val="107000"/>
              </a:lnSpc>
              <a:spcAft>
                <a:spcPts val="800"/>
              </a:spcAft>
            </a:pPr>
            <a:r>
              <a:rPr lang="en-GB" sz="1200" dirty="0">
                <a:solidFill>
                  <a:srgbClr val="002060"/>
                </a:solidFill>
                <a:effectLst/>
                <a:latin typeface="Mr Gabe" pitchFamily="2" charset="0"/>
                <a:ea typeface="Calibri" panose="020F0502020204030204" pitchFamily="34" charset="0"/>
                <a:cs typeface="Arial" panose="020B0604020202020204" pitchFamily="34" charset="0"/>
              </a:rPr>
              <a:t>To become the leading provider of innovative and sustainable co-living solutions in Lagos, setting a benchmark for quality, community, and convenience in urban housing.</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E178C162-EE1E-4836-FE9A-4F55FCC6283C}"/>
              </a:ext>
            </a:extLst>
          </p:cNvPr>
          <p:cNvSpPr txBox="1"/>
          <p:nvPr/>
        </p:nvSpPr>
        <p:spPr>
          <a:xfrm>
            <a:off x="6401913" y="2176800"/>
            <a:ext cx="1777693" cy="369332"/>
          </a:xfrm>
          <a:prstGeom prst="rect">
            <a:avLst/>
          </a:prstGeom>
          <a:noFill/>
        </p:spPr>
        <p:txBody>
          <a:bodyPr wrap="square">
            <a:spAutoFit/>
          </a:bodyPr>
          <a:lstStyle/>
          <a:p>
            <a:r>
              <a:rPr lang="en-GB" b="1" dirty="0">
                <a:solidFill>
                  <a:srgbClr val="002060"/>
                </a:solidFill>
                <a:latin typeface="Montserrat" panose="00000500000000000000" pitchFamily="2" charset="0"/>
                <a:ea typeface="Calibri" panose="020F0502020204030204" pitchFamily="34" charset="0"/>
              </a:rPr>
              <a:t>Core Values</a:t>
            </a:r>
            <a:r>
              <a:rPr lang="en-GB" sz="1800" b="1" dirty="0">
                <a:solidFill>
                  <a:srgbClr val="002060"/>
                </a:solidFill>
                <a:effectLst/>
                <a:latin typeface="Montserrat" panose="00000500000000000000" pitchFamily="2" charset="0"/>
                <a:ea typeface="Calibri" panose="020F0502020204030204" pitchFamily="34" charset="0"/>
              </a:rPr>
              <a:t>:</a:t>
            </a:r>
            <a:endParaRPr lang="en-US" dirty="0">
              <a:solidFill>
                <a:srgbClr val="002060"/>
              </a:solidFill>
              <a:latin typeface="Montserrat" panose="00000500000000000000" pitchFamily="2" charset="0"/>
            </a:endParaRPr>
          </a:p>
        </p:txBody>
      </p:sp>
      <p:sp>
        <p:nvSpPr>
          <p:cNvPr id="34" name="TextBox 33">
            <a:extLst>
              <a:ext uri="{FF2B5EF4-FFF2-40B4-BE49-F238E27FC236}">
                <a16:creationId xmlns:a16="http://schemas.microsoft.com/office/drawing/2014/main" id="{80E8676E-BD8E-9A7A-D91C-0D0154FD60C9}"/>
              </a:ext>
            </a:extLst>
          </p:cNvPr>
          <p:cNvSpPr txBox="1"/>
          <p:nvPr/>
        </p:nvSpPr>
        <p:spPr>
          <a:xfrm>
            <a:off x="6158464" y="2622426"/>
            <a:ext cx="3273565" cy="4156074"/>
          </a:xfrm>
          <a:prstGeom prst="rect">
            <a:avLst/>
          </a:prstGeom>
          <a:noFill/>
        </p:spPr>
        <p:txBody>
          <a:bodyPr wrap="square">
            <a:spAutoFit/>
          </a:bodyPr>
          <a:lstStyle/>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Affordability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are committed to offering cost-effective housing solutions without compromising on quality and comfort.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Convenience</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Our facilities are strategically located to minimize commute times and maximize the convenience of our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Community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foster a sense of community among our residents, encouraging networking and mutual support.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Security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Ensuring the safety and security of our residents is paramount, with robust measures in place to protect them.</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Innovation</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continually seek innovative approaches to improve our services and enhance the living experience for our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Sustainability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prioritize environmentally sustainable practices in the development and operation of our hostels.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0132BEFD-44BB-8C05-71E8-0EACF8191818}"/>
              </a:ext>
            </a:extLst>
          </p:cNvPr>
          <p:cNvSpPr txBox="1"/>
          <p:nvPr/>
        </p:nvSpPr>
        <p:spPr>
          <a:xfrm>
            <a:off x="2596079" y="4392491"/>
            <a:ext cx="1777693" cy="369332"/>
          </a:xfrm>
          <a:prstGeom prst="rect">
            <a:avLst/>
          </a:prstGeom>
          <a:noFill/>
        </p:spPr>
        <p:txBody>
          <a:bodyPr wrap="square">
            <a:spAutoFit/>
          </a:bodyPr>
          <a:lstStyle/>
          <a:p>
            <a:r>
              <a:rPr lang="en-GB" sz="1800" b="1" dirty="0">
                <a:solidFill>
                  <a:srgbClr val="002060"/>
                </a:solidFill>
                <a:effectLst/>
                <a:latin typeface="Montserrat" panose="00000500000000000000" pitchFamily="2" charset="0"/>
                <a:ea typeface="Calibri" panose="020F0502020204030204" pitchFamily="34" charset="0"/>
              </a:rPr>
              <a:t>Services:</a:t>
            </a:r>
            <a:endParaRPr lang="en-US" dirty="0">
              <a:solidFill>
                <a:srgbClr val="002060"/>
              </a:solidFill>
              <a:latin typeface="Montserrat" panose="00000500000000000000" pitchFamily="2" charset="0"/>
            </a:endParaRPr>
          </a:p>
        </p:txBody>
      </p:sp>
      <p:sp>
        <p:nvSpPr>
          <p:cNvPr id="37" name="TextBox 36">
            <a:extLst>
              <a:ext uri="{FF2B5EF4-FFF2-40B4-BE49-F238E27FC236}">
                <a16:creationId xmlns:a16="http://schemas.microsoft.com/office/drawing/2014/main" id="{776CCDCE-F090-237E-CF06-E857E1A8F2CF}"/>
              </a:ext>
            </a:extLst>
          </p:cNvPr>
          <p:cNvSpPr txBox="1"/>
          <p:nvPr/>
        </p:nvSpPr>
        <p:spPr>
          <a:xfrm>
            <a:off x="6212799" y="79500"/>
            <a:ext cx="3219230" cy="1872116"/>
          </a:xfrm>
          <a:prstGeom prst="rect">
            <a:avLst/>
          </a:prstGeom>
          <a:noFill/>
        </p:spPr>
        <p:txBody>
          <a:bodyPr wrap="square">
            <a:spAutoFit/>
          </a:bodyPr>
          <a:lstStyle/>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Security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24/7 security personnel, CCTV surveillance, and secure access control systems.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Cleaning Services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Regular cleaning of rooms and common areas to ensure a hygienic living environment.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Community Events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Regularly organized events to promote interaction and networking among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89DFD390-3D30-57C5-5D7A-3326AD61A819}"/>
              </a:ext>
            </a:extLst>
          </p:cNvPr>
          <p:cNvSpPr txBox="1"/>
          <p:nvPr/>
        </p:nvSpPr>
        <p:spPr>
          <a:xfrm>
            <a:off x="2420305" y="4758632"/>
            <a:ext cx="3462141" cy="1872116"/>
          </a:xfrm>
          <a:prstGeom prst="rect">
            <a:avLst/>
          </a:prstGeom>
          <a:noFill/>
        </p:spPr>
        <p:txBody>
          <a:bodyPr wrap="square">
            <a:spAutoFit/>
          </a:bodyPr>
          <a:lstStyle/>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Affordable Accommodation</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Offering various room categories (2, 4, and 8 beds per room) to suit different budgets.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Amenities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Each room includes essential amenities such as bathrooms, toilets, and comfortable bedding.</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Dining Options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On-site restaurant and cafeteria providing nutritious and affordable meals.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5E4CFFC-5CB6-885B-6A79-C5A9A7EF8AC5}"/>
              </a:ext>
            </a:extLst>
          </p:cNvPr>
          <p:cNvSpPr txBox="1"/>
          <p:nvPr/>
        </p:nvSpPr>
        <p:spPr>
          <a:xfrm>
            <a:off x="9769889" y="1736151"/>
            <a:ext cx="2325122" cy="3312125"/>
          </a:xfrm>
          <a:prstGeom prst="rect">
            <a:avLst/>
          </a:prstGeom>
          <a:noFill/>
        </p:spPr>
        <p:txBody>
          <a:bodyPr wrap="square">
            <a:spAutoFit/>
          </a:bodyPr>
          <a:lstStyle/>
          <a:p>
            <a:pPr algn="just">
              <a:lnSpc>
                <a:spcPct val="107000"/>
              </a:lnSpc>
              <a:spcAft>
                <a:spcPts val="800"/>
              </a:spcAft>
            </a:pPr>
            <a:r>
              <a:rPr lang="en-GB" sz="1400" b="1" dirty="0">
                <a:effectLst/>
                <a:latin typeface="Mr Gabe" pitchFamily="2" charset="0"/>
                <a:ea typeface="Calibri" panose="020F0502020204030204" pitchFamily="34" charset="0"/>
                <a:cs typeface="Arial" panose="020B0604020202020204" pitchFamily="34" charset="0"/>
              </a:rPr>
              <a:t>Lagos Co-Accommodation Hostels (LCAH) is set to revolutionize urban housing in Lagos by providing affordable, convenient, and secure living spaces for professionals. Our commitment to community, innovation, and sustainability positions us as a leader in the co-living sector, addressing the critical needs of Lagos' commuting workforce and contributing to the city's economic and social well-being.</a:t>
            </a:r>
            <a:endParaRPr lang="en-US" sz="1400" b="1" dirty="0">
              <a:effectLst/>
              <a:latin typeface="Mr Gabe" pitchFamily="2" charset="0"/>
              <a:ea typeface="Calibri" panose="020F0502020204030204" pitchFamily="34" charset="0"/>
              <a:cs typeface="Arial" panose="020B0604020202020204" pitchFamily="34" charset="0"/>
            </a:endParaRPr>
          </a:p>
        </p:txBody>
      </p:sp>
      <p:pic>
        <p:nvPicPr>
          <p:cNvPr id="43" name="Picture 42">
            <a:extLst>
              <a:ext uri="{FF2B5EF4-FFF2-40B4-BE49-F238E27FC236}">
                <a16:creationId xmlns:a16="http://schemas.microsoft.com/office/drawing/2014/main" id="{D609F442-36BF-C5C0-7BC6-267A217BA029}"/>
              </a:ext>
            </a:extLst>
          </p:cNvPr>
          <p:cNvPicPr>
            <a:picLocks noChangeAspect="1"/>
          </p:cNvPicPr>
          <p:nvPr/>
        </p:nvPicPr>
        <p:blipFill>
          <a:blip r:embed="rId5"/>
          <a:stretch>
            <a:fillRect/>
          </a:stretch>
        </p:blipFill>
        <p:spPr>
          <a:xfrm>
            <a:off x="9972151" y="226595"/>
            <a:ext cx="1603608" cy="1603608"/>
          </a:xfrm>
          <a:prstGeom prst="rect">
            <a:avLst/>
          </a:prstGeom>
        </p:spPr>
      </p:pic>
      <p:pic>
        <p:nvPicPr>
          <p:cNvPr id="45" name="Picture 44" descr="A yellow and black sign&#10;&#10;Description automatically generated">
            <a:extLst>
              <a:ext uri="{FF2B5EF4-FFF2-40B4-BE49-F238E27FC236}">
                <a16:creationId xmlns:a16="http://schemas.microsoft.com/office/drawing/2014/main" id="{616CC6EC-645B-3A85-EE7A-1D76E4228B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0556" y="4700463"/>
            <a:ext cx="2093703" cy="2093703"/>
          </a:xfrm>
          <a:prstGeom prst="rect">
            <a:avLst/>
          </a:prstGeom>
        </p:spPr>
      </p:pic>
      <p:pic>
        <p:nvPicPr>
          <p:cNvPr id="49" name="Picture 48">
            <a:extLst>
              <a:ext uri="{FF2B5EF4-FFF2-40B4-BE49-F238E27FC236}">
                <a16:creationId xmlns:a16="http://schemas.microsoft.com/office/drawing/2014/main" id="{5A248B54-52A0-02A0-D8ED-B83D83C55334}"/>
              </a:ext>
            </a:extLst>
          </p:cNvPr>
          <p:cNvPicPr>
            <a:picLocks noChangeAspect="1"/>
          </p:cNvPicPr>
          <p:nvPr/>
        </p:nvPicPr>
        <p:blipFill>
          <a:blip r:embed="rId7"/>
          <a:stretch>
            <a:fillRect/>
          </a:stretch>
        </p:blipFill>
        <p:spPr>
          <a:xfrm>
            <a:off x="1155423" y="79500"/>
            <a:ext cx="1014747" cy="1014747"/>
          </a:xfrm>
          <a:prstGeom prst="rect">
            <a:avLst/>
          </a:prstGeom>
        </p:spPr>
      </p:pic>
    </p:spTree>
    <p:extLst>
      <p:ext uri="{BB962C8B-B14F-4D97-AF65-F5344CB8AC3E}">
        <p14:creationId xmlns:p14="http://schemas.microsoft.com/office/powerpoint/2010/main" val="220810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solidFill>
                <a:srgbClr val="9E9714"/>
              </a:solidFill>
            </a:endParaRPr>
          </a:p>
        </p:txBody>
      </p:sp>
      <p:sp>
        <p:nvSpPr>
          <p:cNvPr id="5" name="Freeform: Shape 4">
            <a:extLst>
              <a:ext uri="{FF2B5EF4-FFF2-40B4-BE49-F238E27FC236}">
                <a16:creationId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solidFill>
                <a:srgbClr val="9E9714"/>
              </a:solidFill>
            </a:endParaRPr>
          </a:p>
        </p:txBody>
      </p:sp>
      <p:sp>
        <p:nvSpPr>
          <p:cNvPr id="7" name="Freeform: Shape 6">
            <a:extLst>
              <a:ext uri="{FF2B5EF4-FFF2-40B4-BE49-F238E27FC236}">
                <a16:creationId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00206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00206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p>
        </p:txBody>
      </p:sp>
      <p:grpSp>
        <p:nvGrpSpPr>
          <p:cNvPr id="29" name="Group 28">
            <a:extLst>
              <a:ext uri="{FF2B5EF4-FFF2-40B4-BE49-F238E27FC236}">
                <a16:creationId xmlns:a16="http://schemas.microsoft.com/office/drawing/2014/main" id="{479AF8B7-C508-4372-9615-2F23932128D5}"/>
              </a:ext>
            </a:extLst>
          </p:cNvPr>
          <p:cNvGrpSpPr/>
          <p:nvPr/>
        </p:nvGrpSpPr>
        <p:grpSpPr>
          <a:xfrm>
            <a:off x="5450353" y="2127500"/>
            <a:ext cx="1399516" cy="3081722"/>
            <a:chOff x="5450353" y="2127500"/>
            <a:chExt cx="1399516" cy="3081722"/>
          </a:xfrm>
        </p:grpSpPr>
        <p:sp>
          <p:nvSpPr>
            <p:cNvPr id="15" name="Freeform: Shape 14">
              <a:extLst>
                <a:ext uri="{FF2B5EF4-FFF2-40B4-BE49-F238E27FC236}">
                  <a16:creationId xmlns:a16="http://schemas.microsoft.com/office/drawing/2014/main" id="{E87DAAF1-8E8B-4CAF-8276-1F90698384D2}"/>
                </a:ext>
              </a:extLst>
            </p:cNvPr>
            <p:cNvSpPr/>
            <p:nvPr/>
          </p:nvSpPr>
          <p:spPr>
            <a:xfrm>
              <a:off x="5775198" y="4547425"/>
              <a:ext cx="819150" cy="209550"/>
            </a:xfrm>
            <a:custGeom>
              <a:avLst/>
              <a:gdLst>
                <a:gd name="connsiteX0" fmla="*/ 719804 w 819150"/>
                <a:gd name="connsiteY0" fmla="*/ 204311 h 209550"/>
                <a:gd name="connsiteX1" fmla="*/ 105727 w 819150"/>
                <a:gd name="connsiteY1" fmla="*/ 204311 h 209550"/>
                <a:gd name="connsiteX2" fmla="*/ 7144 w 819150"/>
                <a:gd name="connsiteY2" fmla="*/ 105727 h 209550"/>
                <a:gd name="connsiteX3" fmla="*/ 7144 w 819150"/>
                <a:gd name="connsiteY3" fmla="*/ 105727 h 209550"/>
                <a:gd name="connsiteX4" fmla="*/ 105727 w 819150"/>
                <a:gd name="connsiteY4" fmla="*/ 7144 h 209550"/>
                <a:gd name="connsiteX5" fmla="*/ 719804 w 819150"/>
                <a:gd name="connsiteY5" fmla="*/ 7144 h 209550"/>
                <a:gd name="connsiteX6" fmla="*/ 818388 w 819150"/>
                <a:gd name="connsiteY6" fmla="*/ 105727 h 209550"/>
                <a:gd name="connsiteX7" fmla="*/ 818388 w 819150"/>
                <a:gd name="connsiteY7" fmla="*/ 105727 h 209550"/>
                <a:gd name="connsiteX8" fmla="*/ 719804 w 81915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209550">
                  <a:moveTo>
                    <a:pt x="719804" y="204311"/>
                  </a:moveTo>
                  <a:lnTo>
                    <a:pt x="105727" y="204311"/>
                  </a:lnTo>
                  <a:cubicBezTo>
                    <a:pt x="51245" y="204311"/>
                    <a:pt x="7144" y="160115"/>
                    <a:pt x="7144" y="105727"/>
                  </a:cubicBezTo>
                  <a:lnTo>
                    <a:pt x="7144" y="105727"/>
                  </a:lnTo>
                  <a:cubicBezTo>
                    <a:pt x="7144" y="51244"/>
                    <a:pt x="51340" y="7144"/>
                    <a:pt x="105727" y="7144"/>
                  </a:cubicBezTo>
                  <a:lnTo>
                    <a:pt x="719804" y="7144"/>
                  </a:lnTo>
                  <a:cubicBezTo>
                    <a:pt x="774287" y="7144"/>
                    <a:pt x="818388" y="51340"/>
                    <a:pt x="818388" y="105727"/>
                  </a:cubicBezTo>
                  <a:lnTo>
                    <a:pt x="818388" y="105727"/>
                  </a:lnTo>
                  <a:cubicBezTo>
                    <a:pt x="818388" y="160210"/>
                    <a:pt x="774287" y="204311"/>
                    <a:pt x="719804" y="204311"/>
                  </a:cubicBezTo>
                  <a:close/>
                </a:path>
              </a:pathLst>
            </a:custGeom>
            <a:solidFill>
              <a:srgbClr val="9E9714"/>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F28375D-1850-4C41-9317-291F35E9246D}"/>
                </a:ext>
              </a:extLst>
            </p:cNvPr>
            <p:cNvSpPr/>
            <p:nvPr/>
          </p:nvSpPr>
          <p:spPr>
            <a:xfrm>
              <a:off x="5901118" y="4773549"/>
              <a:ext cx="571500" cy="209550"/>
            </a:xfrm>
            <a:custGeom>
              <a:avLst/>
              <a:gdLst>
                <a:gd name="connsiteX0" fmla="*/ 467963 w 571500"/>
                <a:gd name="connsiteY0" fmla="*/ 204311 h 209550"/>
                <a:gd name="connsiteX1" fmla="*/ 105728 w 571500"/>
                <a:gd name="connsiteY1" fmla="*/ 204311 h 209550"/>
                <a:gd name="connsiteX2" fmla="*/ 7144 w 571500"/>
                <a:gd name="connsiteY2" fmla="*/ 105728 h 209550"/>
                <a:gd name="connsiteX3" fmla="*/ 7144 w 571500"/>
                <a:gd name="connsiteY3" fmla="*/ 105728 h 209550"/>
                <a:gd name="connsiteX4" fmla="*/ 105728 w 571500"/>
                <a:gd name="connsiteY4" fmla="*/ 7144 h 209550"/>
                <a:gd name="connsiteX5" fmla="*/ 467963 w 571500"/>
                <a:gd name="connsiteY5" fmla="*/ 7144 h 209550"/>
                <a:gd name="connsiteX6" fmla="*/ 566547 w 571500"/>
                <a:gd name="connsiteY6" fmla="*/ 105728 h 209550"/>
                <a:gd name="connsiteX7" fmla="*/ 566547 w 571500"/>
                <a:gd name="connsiteY7" fmla="*/ 105728 h 209550"/>
                <a:gd name="connsiteX8" fmla="*/ 467963 w 57150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209550">
                  <a:moveTo>
                    <a:pt x="467963" y="204311"/>
                  </a:moveTo>
                  <a:lnTo>
                    <a:pt x="105728" y="204311"/>
                  </a:lnTo>
                  <a:cubicBezTo>
                    <a:pt x="51245" y="204311"/>
                    <a:pt x="7144" y="160115"/>
                    <a:pt x="7144" y="105728"/>
                  </a:cubicBezTo>
                  <a:lnTo>
                    <a:pt x="7144" y="105728"/>
                  </a:lnTo>
                  <a:cubicBezTo>
                    <a:pt x="7144" y="51245"/>
                    <a:pt x="51340" y="7144"/>
                    <a:pt x="105728" y="7144"/>
                  </a:cubicBezTo>
                  <a:lnTo>
                    <a:pt x="467963" y="7144"/>
                  </a:lnTo>
                  <a:cubicBezTo>
                    <a:pt x="522447" y="7144"/>
                    <a:pt x="566547" y="51340"/>
                    <a:pt x="566547" y="105728"/>
                  </a:cubicBezTo>
                  <a:lnTo>
                    <a:pt x="566547" y="105728"/>
                  </a:lnTo>
                  <a:cubicBezTo>
                    <a:pt x="566547" y="160211"/>
                    <a:pt x="522447" y="204311"/>
                    <a:pt x="467963" y="204311"/>
                  </a:cubicBezTo>
                  <a:close/>
                </a:path>
              </a:pathLst>
            </a:custGeom>
            <a:solidFill>
              <a:srgbClr val="0A193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C790F4-99AE-4C36-87A6-33A46D388BB6}"/>
                </a:ext>
              </a:extLst>
            </p:cNvPr>
            <p:cNvSpPr/>
            <p:nvPr/>
          </p:nvSpPr>
          <p:spPr>
            <a:xfrm>
              <a:off x="6005988" y="4999672"/>
              <a:ext cx="361950" cy="209550"/>
            </a:xfrm>
            <a:custGeom>
              <a:avLst/>
              <a:gdLst>
                <a:gd name="connsiteX0" fmla="*/ 258223 w 361950"/>
                <a:gd name="connsiteY0" fmla="*/ 204311 h 209550"/>
                <a:gd name="connsiteX1" fmla="*/ 105728 w 361950"/>
                <a:gd name="connsiteY1" fmla="*/ 204311 h 209550"/>
                <a:gd name="connsiteX2" fmla="*/ 7144 w 361950"/>
                <a:gd name="connsiteY2" fmla="*/ 105728 h 209550"/>
                <a:gd name="connsiteX3" fmla="*/ 7144 w 361950"/>
                <a:gd name="connsiteY3" fmla="*/ 105728 h 209550"/>
                <a:gd name="connsiteX4" fmla="*/ 105728 w 361950"/>
                <a:gd name="connsiteY4" fmla="*/ 7144 h 209550"/>
                <a:gd name="connsiteX5" fmla="*/ 258223 w 361950"/>
                <a:gd name="connsiteY5" fmla="*/ 7144 h 209550"/>
                <a:gd name="connsiteX6" fmla="*/ 356807 w 361950"/>
                <a:gd name="connsiteY6" fmla="*/ 105728 h 209550"/>
                <a:gd name="connsiteX7" fmla="*/ 356807 w 361950"/>
                <a:gd name="connsiteY7" fmla="*/ 105728 h 209550"/>
                <a:gd name="connsiteX8" fmla="*/ 258223 w 36195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9550">
                  <a:moveTo>
                    <a:pt x="258223" y="204311"/>
                  </a:moveTo>
                  <a:lnTo>
                    <a:pt x="105728" y="204311"/>
                  </a:lnTo>
                  <a:cubicBezTo>
                    <a:pt x="51245" y="204311"/>
                    <a:pt x="7144" y="160115"/>
                    <a:pt x="7144" y="105728"/>
                  </a:cubicBezTo>
                  <a:lnTo>
                    <a:pt x="7144" y="105728"/>
                  </a:lnTo>
                  <a:cubicBezTo>
                    <a:pt x="7144" y="51245"/>
                    <a:pt x="51340" y="7144"/>
                    <a:pt x="105728" y="7144"/>
                  </a:cubicBezTo>
                  <a:lnTo>
                    <a:pt x="258223" y="7144"/>
                  </a:lnTo>
                  <a:cubicBezTo>
                    <a:pt x="312706" y="7144"/>
                    <a:pt x="356807" y="51340"/>
                    <a:pt x="356807" y="105728"/>
                  </a:cubicBezTo>
                  <a:lnTo>
                    <a:pt x="356807" y="105728"/>
                  </a:lnTo>
                  <a:cubicBezTo>
                    <a:pt x="356807" y="160211"/>
                    <a:pt x="312706" y="204311"/>
                    <a:pt x="258223" y="204311"/>
                  </a:cubicBezTo>
                  <a:close/>
                </a:path>
              </a:pathLst>
            </a:custGeom>
            <a:solidFill>
              <a:srgbClr val="9E971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E184942-4081-4DED-BF98-E91CD919E0B1}"/>
                </a:ext>
              </a:extLst>
            </p:cNvPr>
            <p:cNvSpPr/>
            <p:nvPr/>
          </p:nvSpPr>
          <p:spPr>
            <a:xfrm>
              <a:off x="5450353" y="2467502"/>
              <a:ext cx="1371600" cy="600075"/>
            </a:xfrm>
            <a:custGeom>
              <a:avLst/>
              <a:gdLst>
                <a:gd name="connsiteX0" fmla="*/ 78623 w 1371600"/>
                <a:gd name="connsiteY0" fmla="*/ 600977 h 600075"/>
                <a:gd name="connsiteX1" fmla="*/ 133678 w 1371600"/>
                <a:gd name="connsiteY1" fmla="*/ 558971 h 600075"/>
                <a:gd name="connsiteX2" fmla="*/ 550778 w 1371600"/>
                <a:gd name="connsiteY2" fmla="*/ 352850 h 600075"/>
                <a:gd name="connsiteX3" fmla="*/ 964639 w 1371600"/>
                <a:gd name="connsiteY3" fmla="*/ 284937 h 600075"/>
                <a:gd name="connsiteX4" fmla="*/ 1163330 w 1371600"/>
                <a:gd name="connsiteY4" fmla="*/ 280937 h 600075"/>
                <a:gd name="connsiteX5" fmla="*/ 1297633 w 1371600"/>
                <a:gd name="connsiteY5" fmla="*/ 255029 h 600075"/>
                <a:gd name="connsiteX6" fmla="*/ 1372976 w 1371600"/>
                <a:gd name="connsiteY6" fmla="*/ 150730 h 600075"/>
                <a:gd name="connsiteX7" fmla="*/ 1308587 w 1371600"/>
                <a:gd name="connsiteY7" fmla="*/ 41002 h 600075"/>
                <a:gd name="connsiteX8" fmla="*/ 1177618 w 1371600"/>
                <a:gd name="connsiteY8" fmla="*/ 10998 h 600075"/>
                <a:gd name="connsiteX9" fmla="*/ 833861 w 1371600"/>
                <a:gd name="connsiteY9" fmla="*/ 28619 h 600075"/>
                <a:gd name="connsiteX10" fmla="*/ 277315 w 1371600"/>
                <a:gd name="connsiteY10" fmla="*/ 192926 h 600075"/>
                <a:gd name="connsiteX11" fmla="*/ 74528 w 1371600"/>
                <a:gd name="connsiteY11" fmla="*/ 327323 h 600075"/>
                <a:gd name="connsiteX12" fmla="*/ 78623 w 1371600"/>
                <a:gd name="connsiteY12" fmla="*/ 600977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600" h="600075">
                  <a:moveTo>
                    <a:pt x="78623" y="600977"/>
                  </a:moveTo>
                  <a:cubicBezTo>
                    <a:pt x="97769" y="586308"/>
                    <a:pt x="115200" y="571925"/>
                    <a:pt x="133678" y="558971"/>
                  </a:cubicBezTo>
                  <a:cubicBezTo>
                    <a:pt x="262266" y="469246"/>
                    <a:pt x="401236" y="400475"/>
                    <a:pt x="550778" y="352850"/>
                  </a:cubicBezTo>
                  <a:cubicBezTo>
                    <a:pt x="685461" y="309988"/>
                    <a:pt x="822526" y="283032"/>
                    <a:pt x="964639" y="284937"/>
                  </a:cubicBezTo>
                  <a:cubicBezTo>
                    <a:pt x="1030838" y="285794"/>
                    <a:pt x="1097418" y="285985"/>
                    <a:pt x="1163330" y="280937"/>
                  </a:cubicBezTo>
                  <a:cubicBezTo>
                    <a:pt x="1208574" y="277508"/>
                    <a:pt x="1254009" y="267983"/>
                    <a:pt x="1297633" y="255029"/>
                  </a:cubicBezTo>
                  <a:cubicBezTo>
                    <a:pt x="1346877" y="240360"/>
                    <a:pt x="1370118" y="200831"/>
                    <a:pt x="1372976" y="150730"/>
                  </a:cubicBezTo>
                  <a:cubicBezTo>
                    <a:pt x="1375929" y="100533"/>
                    <a:pt x="1352974" y="64052"/>
                    <a:pt x="1308587" y="41002"/>
                  </a:cubicBezTo>
                  <a:cubicBezTo>
                    <a:pt x="1267534" y="19761"/>
                    <a:pt x="1222767" y="14522"/>
                    <a:pt x="1177618" y="10998"/>
                  </a:cubicBezTo>
                  <a:cubicBezTo>
                    <a:pt x="1062270" y="1854"/>
                    <a:pt x="947589" y="9474"/>
                    <a:pt x="833861" y="28619"/>
                  </a:cubicBezTo>
                  <a:cubicBezTo>
                    <a:pt x="641837" y="61004"/>
                    <a:pt x="454480" y="109868"/>
                    <a:pt x="277315" y="192926"/>
                  </a:cubicBezTo>
                  <a:cubicBezTo>
                    <a:pt x="203115" y="227692"/>
                    <a:pt x="132249" y="268173"/>
                    <a:pt x="74528" y="327323"/>
                  </a:cubicBezTo>
                  <a:cubicBezTo>
                    <a:pt x="-20912" y="425241"/>
                    <a:pt x="-10816" y="518300"/>
                    <a:pt x="78623" y="600977"/>
                  </a:cubicBezTo>
                  <a:close/>
                </a:path>
              </a:pathLst>
            </a:custGeom>
            <a:solidFill>
              <a:schemeClr val="tx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728AC93-EAEB-4CFA-BDD9-12E571ECDB4D}"/>
                </a:ext>
              </a:extLst>
            </p:cNvPr>
            <p:cNvSpPr/>
            <p:nvPr/>
          </p:nvSpPr>
          <p:spPr>
            <a:xfrm>
              <a:off x="5469153" y="2794834"/>
              <a:ext cx="1371600" cy="590550"/>
            </a:xfrm>
            <a:custGeom>
              <a:avLst/>
              <a:gdLst>
                <a:gd name="connsiteX0" fmla="*/ 81826 w 1371600"/>
                <a:gd name="connsiteY0" fmla="*/ 589589 h 590550"/>
                <a:gd name="connsiteX1" fmla="*/ 100590 w 1371600"/>
                <a:gd name="connsiteY1" fmla="*/ 572348 h 590550"/>
                <a:gd name="connsiteX2" fmla="*/ 492163 w 1371600"/>
                <a:gd name="connsiteY2" fmla="*/ 379467 h 590550"/>
                <a:gd name="connsiteX3" fmla="*/ 1141387 w 1371600"/>
                <a:gd name="connsiteY3" fmla="*/ 269548 h 590550"/>
                <a:gd name="connsiteX4" fmla="*/ 1304074 w 1371600"/>
                <a:gd name="connsiteY4" fmla="*/ 230401 h 590550"/>
                <a:gd name="connsiteX5" fmla="*/ 1371606 w 1371600"/>
                <a:gd name="connsiteY5" fmla="*/ 123435 h 590550"/>
                <a:gd name="connsiteX6" fmla="*/ 1289786 w 1371600"/>
                <a:gd name="connsiteY6" fmla="*/ 19708 h 590550"/>
                <a:gd name="connsiteX7" fmla="*/ 1057662 w 1371600"/>
                <a:gd name="connsiteY7" fmla="*/ 18946 h 590550"/>
                <a:gd name="connsiteX8" fmla="*/ 702475 w 1371600"/>
                <a:gd name="connsiteY8" fmla="*/ 77524 h 590550"/>
                <a:gd name="connsiteX9" fmla="*/ 189554 w 1371600"/>
                <a:gd name="connsiteY9" fmla="*/ 230115 h 590550"/>
                <a:gd name="connsiteX10" fmla="*/ 25724 w 1371600"/>
                <a:gd name="connsiteY10" fmla="*/ 374133 h 590550"/>
                <a:gd name="connsiteX11" fmla="*/ 81826 w 1371600"/>
                <a:gd name="connsiteY11" fmla="*/ 589589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590550">
                  <a:moveTo>
                    <a:pt x="81826" y="589589"/>
                  </a:moveTo>
                  <a:cubicBezTo>
                    <a:pt x="87922" y="583969"/>
                    <a:pt x="94209" y="578063"/>
                    <a:pt x="100590" y="572348"/>
                  </a:cubicBezTo>
                  <a:cubicBezTo>
                    <a:pt x="213080" y="471574"/>
                    <a:pt x="348716" y="416329"/>
                    <a:pt x="492163" y="379467"/>
                  </a:cubicBezTo>
                  <a:cubicBezTo>
                    <a:pt x="705332" y="324698"/>
                    <a:pt x="923550" y="297742"/>
                    <a:pt x="1141387" y="269548"/>
                  </a:cubicBezTo>
                  <a:cubicBezTo>
                    <a:pt x="1196917" y="262309"/>
                    <a:pt x="1252353" y="254308"/>
                    <a:pt x="1304074" y="230401"/>
                  </a:cubicBezTo>
                  <a:cubicBezTo>
                    <a:pt x="1349508" y="209446"/>
                    <a:pt x="1374845" y="170203"/>
                    <a:pt x="1371606" y="123435"/>
                  </a:cubicBezTo>
                  <a:cubicBezTo>
                    <a:pt x="1367511" y="62951"/>
                    <a:pt x="1345603" y="34757"/>
                    <a:pt x="1289786" y="19708"/>
                  </a:cubicBezTo>
                  <a:cubicBezTo>
                    <a:pt x="1212539" y="-1057"/>
                    <a:pt x="1134720" y="7706"/>
                    <a:pt x="1057662" y="18946"/>
                  </a:cubicBezTo>
                  <a:cubicBezTo>
                    <a:pt x="938981" y="36281"/>
                    <a:pt x="820394" y="55426"/>
                    <a:pt x="702475" y="77524"/>
                  </a:cubicBezTo>
                  <a:cubicBezTo>
                    <a:pt x="526358" y="110576"/>
                    <a:pt x="353289" y="155058"/>
                    <a:pt x="189554" y="230115"/>
                  </a:cubicBezTo>
                  <a:cubicBezTo>
                    <a:pt x="120878" y="261643"/>
                    <a:pt x="61157" y="303648"/>
                    <a:pt x="25724" y="374133"/>
                  </a:cubicBezTo>
                  <a:cubicBezTo>
                    <a:pt x="-13234" y="451666"/>
                    <a:pt x="10769" y="548822"/>
                    <a:pt x="81826" y="589589"/>
                  </a:cubicBezTo>
                  <a:close/>
                </a:path>
              </a:pathLst>
            </a:custGeom>
            <a:solidFill>
              <a:srgbClr val="9E971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AE87FDF-351F-4FA2-A7C1-A840CFB035A9}"/>
                </a:ext>
              </a:extLst>
            </p:cNvPr>
            <p:cNvSpPr/>
            <p:nvPr/>
          </p:nvSpPr>
          <p:spPr>
            <a:xfrm>
              <a:off x="5535419" y="3114277"/>
              <a:ext cx="1314450" cy="533400"/>
            </a:xfrm>
            <a:custGeom>
              <a:avLst/>
              <a:gdLst>
                <a:gd name="connsiteX0" fmla="*/ 106048 w 1314450"/>
                <a:gd name="connsiteY0" fmla="*/ 529130 h 533400"/>
                <a:gd name="connsiteX1" fmla="*/ 202821 w 1314450"/>
                <a:gd name="connsiteY1" fmla="*/ 455883 h 533400"/>
                <a:gd name="connsiteX2" fmla="*/ 382939 w 1314450"/>
                <a:gd name="connsiteY2" fmla="*/ 406067 h 533400"/>
                <a:gd name="connsiteX3" fmla="*/ 986538 w 1314450"/>
                <a:gd name="connsiteY3" fmla="*/ 312151 h 533400"/>
                <a:gd name="connsiteX4" fmla="*/ 1212091 w 1314450"/>
                <a:gd name="connsiteY4" fmla="*/ 255096 h 533400"/>
                <a:gd name="connsiteX5" fmla="*/ 1301054 w 1314450"/>
                <a:gd name="connsiteY5" fmla="*/ 153273 h 533400"/>
                <a:gd name="connsiteX6" fmla="*/ 1170943 w 1314450"/>
                <a:gd name="connsiteY6" fmla="*/ 8779 h 533400"/>
                <a:gd name="connsiteX7" fmla="*/ 821470 w 1314450"/>
                <a:gd name="connsiteY7" fmla="*/ 62214 h 533400"/>
                <a:gd name="connsiteX8" fmla="*/ 344839 w 1314450"/>
                <a:gd name="connsiteY8" fmla="*/ 157750 h 533400"/>
                <a:gd name="connsiteX9" fmla="*/ 101190 w 1314450"/>
                <a:gd name="connsiteY9" fmla="*/ 238141 h 533400"/>
                <a:gd name="connsiteX10" fmla="*/ 7368 w 1314450"/>
                <a:gd name="connsiteY10" fmla="*/ 389589 h 533400"/>
                <a:gd name="connsiteX11" fmla="*/ 106048 w 1314450"/>
                <a:gd name="connsiteY11" fmla="*/ 52913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4450" h="533400">
                  <a:moveTo>
                    <a:pt x="106048" y="529130"/>
                  </a:moveTo>
                  <a:cubicBezTo>
                    <a:pt x="130526" y="493126"/>
                    <a:pt x="164055" y="468837"/>
                    <a:pt x="202821" y="455883"/>
                  </a:cubicBezTo>
                  <a:cubicBezTo>
                    <a:pt x="261877" y="435976"/>
                    <a:pt x="321789" y="416163"/>
                    <a:pt x="382939" y="406067"/>
                  </a:cubicBezTo>
                  <a:cubicBezTo>
                    <a:pt x="583821" y="372729"/>
                    <a:pt x="785752" y="345774"/>
                    <a:pt x="986538" y="312151"/>
                  </a:cubicBezTo>
                  <a:cubicBezTo>
                    <a:pt x="1062834" y="299387"/>
                    <a:pt x="1138272" y="278527"/>
                    <a:pt x="1212091" y="255096"/>
                  </a:cubicBezTo>
                  <a:cubicBezTo>
                    <a:pt x="1258954" y="240237"/>
                    <a:pt x="1286481" y="197660"/>
                    <a:pt x="1301054" y="153273"/>
                  </a:cubicBezTo>
                  <a:cubicBezTo>
                    <a:pt x="1329820" y="65453"/>
                    <a:pt x="1265811" y="-4556"/>
                    <a:pt x="1170943" y="8779"/>
                  </a:cubicBezTo>
                  <a:cubicBezTo>
                    <a:pt x="1054261" y="25162"/>
                    <a:pt x="937389" y="41164"/>
                    <a:pt x="821470" y="62214"/>
                  </a:cubicBezTo>
                  <a:cubicBezTo>
                    <a:pt x="662022" y="91170"/>
                    <a:pt x="502668" y="121460"/>
                    <a:pt x="344839" y="157750"/>
                  </a:cubicBezTo>
                  <a:cubicBezTo>
                    <a:pt x="261781" y="176895"/>
                    <a:pt x="180057" y="205566"/>
                    <a:pt x="101190" y="238141"/>
                  </a:cubicBezTo>
                  <a:cubicBezTo>
                    <a:pt x="37944" y="264335"/>
                    <a:pt x="4035" y="318913"/>
                    <a:pt x="7368" y="389589"/>
                  </a:cubicBezTo>
                  <a:cubicBezTo>
                    <a:pt x="10512" y="455311"/>
                    <a:pt x="54422" y="494364"/>
                    <a:pt x="106048" y="529130"/>
                  </a:cubicBezTo>
                  <a:close/>
                </a:path>
              </a:pathLst>
            </a:custGeom>
            <a:solidFill>
              <a:srgbClr val="0A193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0A78C4E-550A-4F85-9DA4-0433E28707B5}"/>
                </a:ext>
              </a:extLst>
            </p:cNvPr>
            <p:cNvSpPr/>
            <p:nvPr/>
          </p:nvSpPr>
          <p:spPr>
            <a:xfrm>
              <a:off x="5459400" y="2147899"/>
              <a:ext cx="1257300" cy="609600"/>
            </a:xfrm>
            <a:custGeom>
              <a:avLst/>
              <a:gdLst>
                <a:gd name="connsiteX0" fmla="*/ 55479 w 1257300"/>
                <a:gd name="connsiteY0" fmla="*/ 603301 h 609600"/>
                <a:gd name="connsiteX1" fmla="*/ 209117 w 1257300"/>
                <a:gd name="connsiteY1" fmla="*/ 489097 h 609600"/>
                <a:gd name="connsiteX2" fmla="*/ 846911 w 1257300"/>
                <a:gd name="connsiteY2" fmla="*/ 291262 h 609600"/>
                <a:gd name="connsiteX3" fmla="*/ 1102086 w 1257300"/>
                <a:gd name="connsiteY3" fmla="*/ 278118 h 609600"/>
                <a:gd name="connsiteX4" fmla="*/ 1233722 w 1257300"/>
                <a:gd name="connsiteY4" fmla="*/ 212109 h 609600"/>
                <a:gd name="connsiteX5" fmla="*/ 1182382 w 1257300"/>
                <a:gd name="connsiteY5" fmla="*/ 34563 h 609600"/>
                <a:gd name="connsiteX6" fmla="*/ 1180858 w 1257300"/>
                <a:gd name="connsiteY6" fmla="*/ 33992 h 609600"/>
                <a:gd name="connsiteX7" fmla="*/ 1022362 w 1257300"/>
                <a:gd name="connsiteY7" fmla="*/ 7322 h 609600"/>
                <a:gd name="connsiteX8" fmla="*/ 669651 w 1257300"/>
                <a:gd name="connsiteY8" fmla="*/ 47041 h 609600"/>
                <a:gd name="connsiteX9" fmla="*/ 176827 w 1257300"/>
                <a:gd name="connsiteY9" fmla="*/ 232874 h 609600"/>
                <a:gd name="connsiteX10" fmla="*/ 28618 w 1257300"/>
                <a:gd name="connsiteY10" fmla="*/ 385464 h 609600"/>
                <a:gd name="connsiteX11" fmla="*/ 55479 w 1257300"/>
                <a:gd name="connsiteY11" fmla="*/ 603301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7300" h="609600">
                  <a:moveTo>
                    <a:pt x="55479" y="603301"/>
                  </a:moveTo>
                  <a:cubicBezTo>
                    <a:pt x="107581" y="564344"/>
                    <a:pt x="156634" y="524053"/>
                    <a:pt x="209117" y="489097"/>
                  </a:cubicBezTo>
                  <a:cubicBezTo>
                    <a:pt x="402094" y="360699"/>
                    <a:pt x="617454" y="302787"/>
                    <a:pt x="846911" y="291262"/>
                  </a:cubicBezTo>
                  <a:cubicBezTo>
                    <a:pt x="931970" y="286976"/>
                    <a:pt x="1017218" y="284404"/>
                    <a:pt x="1102086" y="278118"/>
                  </a:cubicBezTo>
                  <a:cubicBezTo>
                    <a:pt x="1158379" y="273927"/>
                    <a:pt x="1202956" y="252019"/>
                    <a:pt x="1233722" y="212109"/>
                  </a:cubicBezTo>
                  <a:cubicBezTo>
                    <a:pt x="1280299" y="151530"/>
                    <a:pt x="1253629" y="61995"/>
                    <a:pt x="1182382" y="34563"/>
                  </a:cubicBezTo>
                  <a:cubicBezTo>
                    <a:pt x="1181906" y="34373"/>
                    <a:pt x="1181334" y="34182"/>
                    <a:pt x="1180858" y="33992"/>
                  </a:cubicBezTo>
                  <a:cubicBezTo>
                    <a:pt x="1129899" y="14751"/>
                    <a:pt x="1076464" y="8274"/>
                    <a:pt x="1022362" y="7322"/>
                  </a:cubicBezTo>
                  <a:cubicBezTo>
                    <a:pt x="903109" y="5226"/>
                    <a:pt x="785761" y="21800"/>
                    <a:pt x="669651" y="47041"/>
                  </a:cubicBezTo>
                  <a:cubicBezTo>
                    <a:pt x="496392" y="84760"/>
                    <a:pt x="326941" y="132957"/>
                    <a:pt x="176827" y="232874"/>
                  </a:cubicBezTo>
                  <a:cubicBezTo>
                    <a:pt x="116153" y="273260"/>
                    <a:pt x="59956" y="316122"/>
                    <a:pt x="28618" y="385464"/>
                  </a:cubicBezTo>
                  <a:cubicBezTo>
                    <a:pt x="-7100" y="464331"/>
                    <a:pt x="1663" y="543580"/>
                    <a:pt x="55479" y="603301"/>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495A7E-C584-48AF-AED8-A8D87A2B8DC9}"/>
                </a:ext>
              </a:extLst>
            </p:cNvPr>
            <p:cNvSpPr/>
            <p:nvPr/>
          </p:nvSpPr>
          <p:spPr>
            <a:xfrm>
              <a:off x="6307142" y="3423263"/>
              <a:ext cx="409575" cy="457200"/>
            </a:xfrm>
            <a:custGeom>
              <a:avLst/>
              <a:gdLst>
                <a:gd name="connsiteX0" fmla="*/ 338069 w 409575"/>
                <a:gd name="connsiteY0" fmla="*/ 235670 h 457200"/>
                <a:gd name="connsiteX1" fmla="*/ 237009 w 409575"/>
                <a:gd name="connsiteY1" fmla="*/ 449030 h 457200"/>
                <a:gd name="connsiteX2" fmla="*/ 236819 w 409575"/>
                <a:gd name="connsiteY2" fmla="*/ 455317 h 457200"/>
                <a:gd name="connsiteX3" fmla="*/ 7742 w 409575"/>
                <a:gd name="connsiteY3" fmla="*/ 455317 h 457200"/>
                <a:gd name="connsiteX4" fmla="*/ 8504 w 409575"/>
                <a:gd name="connsiteY4" fmla="*/ 327967 h 457200"/>
                <a:gd name="connsiteX5" fmla="*/ 23744 w 409575"/>
                <a:gd name="connsiteY5" fmla="*/ 246815 h 457200"/>
                <a:gd name="connsiteX6" fmla="*/ 147188 w 409575"/>
                <a:gd name="connsiteY6" fmla="*/ 78603 h 457200"/>
                <a:gd name="connsiteX7" fmla="*/ 336259 w 409575"/>
                <a:gd name="connsiteY7" fmla="*/ 7737 h 457200"/>
                <a:gd name="connsiteX8" fmla="*/ 402934 w 409575"/>
                <a:gd name="connsiteY8" fmla="*/ 58315 h 457200"/>
                <a:gd name="connsiteX9" fmla="*/ 338069 w 409575"/>
                <a:gd name="connsiteY9" fmla="*/ 23567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575" h="457200">
                  <a:moveTo>
                    <a:pt x="338069" y="235670"/>
                  </a:moveTo>
                  <a:cubicBezTo>
                    <a:pt x="260250" y="287105"/>
                    <a:pt x="233675" y="360257"/>
                    <a:pt x="237009" y="449030"/>
                  </a:cubicBezTo>
                  <a:cubicBezTo>
                    <a:pt x="237009" y="451031"/>
                    <a:pt x="237009" y="453126"/>
                    <a:pt x="236819" y="455317"/>
                  </a:cubicBezTo>
                  <a:lnTo>
                    <a:pt x="7742" y="455317"/>
                  </a:lnTo>
                  <a:cubicBezTo>
                    <a:pt x="7552" y="412645"/>
                    <a:pt x="6123" y="370163"/>
                    <a:pt x="8504" y="327967"/>
                  </a:cubicBezTo>
                  <a:cubicBezTo>
                    <a:pt x="10123" y="300821"/>
                    <a:pt x="17838" y="273675"/>
                    <a:pt x="23744" y="246815"/>
                  </a:cubicBezTo>
                  <a:cubicBezTo>
                    <a:pt x="39841" y="172424"/>
                    <a:pt x="89371" y="123942"/>
                    <a:pt x="147188" y="78603"/>
                  </a:cubicBezTo>
                  <a:cubicBezTo>
                    <a:pt x="203862" y="34121"/>
                    <a:pt x="268632" y="18310"/>
                    <a:pt x="336259" y="7737"/>
                  </a:cubicBezTo>
                  <a:cubicBezTo>
                    <a:pt x="366930" y="3070"/>
                    <a:pt x="394933" y="26501"/>
                    <a:pt x="402934" y="58315"/>
                  </a:cubicBezTo>
                  <a:cubicBezTo>
                    <a:pt x="421413" y="132229"/>
                    <a:pt x="401696" y="193570"/>
                    <a:pt x="338069" y="235670"/>
                  </a:cubicBezTo>
                  <a:close/>
                </a:path>
              </a:pathLst>
            </a:custGeom>
            <a:solidFill>
              <a:srgbClr val="EFEFEF"/>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317E64B-B2D1-49F9-804E-C60CD1439999}"/>
                </a:ext>
              </a:extLst>
            </p:cNvPr>
            <p:cNvSpPr/>
            <p:nvPr/>
          </p:nvSpPr>
          <p:spPr>
            <a:xfrm>
              <a:off x="5958649" y="3548633"/>
              <a:ext cx="361950" cy="333375"/>
            </a:xfrm>
            <a:custGeom>
              <a:avLst/>
              <a:gdLst>
                <a:gd name="connsiteX0" fmla="*/ 327088 w 361950"/>
                <a:gd name="connsiteY0" fmla="*/ 328041 h 333375"/>
                <a:gd name="connsiteX1" fmla="*/ 326898 w 361950"/>
                <a:gd name="connsiteY1" fmla="*/ 329946 h 333375"/>
                <a:gd name="connsiteX2" fmla="*/ 56388 w 361950"/>
                <a:gd name="connsiteY2" fmla="*/ 329946 h 333375"/>
                <a:gd name="connsiteX3" fmla="*/ 53911 w 361950"/>
                <a:gd name="connsiteY3" fmla="*/ 321183 h 333375"/>
                <a:gd name="connsiteX4" fmla="*/ 7144 w 361950"/>
                <a:gd name="connsiteY4" fmla="*/ 7144 h 333375"/>
                <a:gd name="connsiteX5" fmla="*/ 362521 w 361950"/>
                <a:gd name="connsiteY5" fmla="*/ 64389 h 333375"/>
                <a:gd name="connsiteX6" fmla="*/ 327088 w 361950"/>
                <a:gd name="connsiteY6" fmla="*/ 328041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333375">
                  <a:moveTo>
                    <a:pt x="327088" y="328041"/>
                  </a:moveTo>
                  <a:cubicBezTo>
                    <a:pt x="327088" y="328613"/>
                    <a:pt x="327088" y="329184"/>
                    <a:pt x="326898" y="329946"/>
                  </a:cubicBezTo>
                  <a:lnTo>
                    <a:pt x="56388" y="329946"/>
                  </a:lnTo>
                  <a:cubicBezTo>
                    <a:pt x="54673" y="326898"/>
                    <a:pt x="53626" y="323660"/>
                    <a:pt x="53911" y="321183"/>
                  </a:cubicBezTo>
                  <a:cubicBezTo>
                    <a:pt x="64198" y="213265"/>
                    <a:pt x="60293" y="107728"/>
                    <a:pt x="7144" y="7144"/>
                  </a:cubicBezTo>
                  <a:cubicBezTo>
                    <a:pt x="126492" y="26289"/>
                    <a:pt x="243840" y="45148"/>
                    <a:pt x="362521" y="64389"/>
                  </a:cubicBezTo>
                  <a:cubicBezTo>
                    <a:pt x="329279" y="149543"/>
                    <a:pt x="324517" y="238220"/>
                    <a:pt x="327088" y="328041"/>
                  </a:cubicBezTo>
                  <a:close/>
                </a:path>
              </a:pathLst>
            </a:custGeom>
            <a:solidFill>
              <a:srgbClr val="9E971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D0A43CC-F588-4F5F-9FA7-44D667E6444C}"/>
                </a:ext>
              </a:extLst>
            </p:cNvPr>
            <p:cNvSpPr/>
            <p:nvPr/>
          </p:nvSpPr>
          <p:spPr>
            <a:xfrm>
              <a:off x="5657183" y="3540041"/>
              <a:ext cx="333375" cy="342900"/>
            </a:xfrm>
            <a:custGeom>
              <a:avLst/>
              <a:gdLst>
                <a:gd name="connsiteX0" fmla="*/ 330708 w 333375"/>
                <a:gd name="connsiteY0" fmla="*/ 314250 h 342900"/>
                <a:gd name="connsiteX1" fmla="*/ 322326 w 333375"/>
                <a:gd name="connsiteY1" fmla="*/ 338539 h 342900"/>
                <a:gd name="connsiteX2" fmla="*/ 108966 w 333375"/>
                <a:gd name="connsiteY2" fmla="*/ 338539 h 342900"/>
                <a:gd name="connsiteX3" fmla="*/ 7144 w 333375"/>
                <a:gd name="connsiteY3" fmla="*/ 114035 h 342900"/>
                <a:gd name="connsiteX4" fmla="*/ 43625 w 333375"/>
                <a:gd name="connsiteY4" fmla="*/ 81078 h 342900"/>
                <a:gd name="connsiteX5" fmla="*/ 260414 w 333375"/>
                <a:gd name="connsiteY5" fmla="*/ 7259 h 342900"/>
                <a:gd name="connsiteX6" fmla="*/ 276796 w 333375"/>
                <a:gd name="connsiteY6" fmla="*/ 17546 h 342900"/>
                <a:gd name="connsiteX7" fmla="*/ 325279 w 333375"/>
                <a:gd name="connsiteY7" fmla="*/ 149277 h 342900"/>
                <a:gd name="connsiteX8" fmla="*/ 330708 w 333375"/>
                <a:gd name="connsiteY8" fmla="*/ 3142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42900">
                  <a:moveTo>
                    <a:pt x="330708" y="314250"/>
                  </a:moveTo>
                  <a:cubicBezTo>
                    <a:pt x="330898" y="325394"/>
                    <a:pt x="328708" y="333586"/>
                    <a:pt x="322326" y="338539"/>
                  </a:cubicBezTo>
                  <a:lnTo>
                    <a:pt x="108966" y="338539"/>
                  </a:lnTo>
                  <a:cubicBezTo>
                    <a:pt x="118015" y="244146"/>
                    <a:pt x="103918" y="162326"/>
                    <a:pt x="7144" y="114035"/>
                  </a:cubicBezTo>
                  <a:cubicBezTo>
                    <a:pt x="20479" y="101843"/>
                    <a:pt x="30861" y="89746"/>
                    <a:pt x="43625" y="81078"/>
                  </a:cubicBezTo>
                  <a:cubicBezTo>
                    <a:pt x="108966" y="36596"/>
                    <a:pt x="184690" y="21547"/>
                    <a:pt x="260414" y="7259"/>
                  </a:cubicBezTo>
                  <a:cubicBezTo>
                    <a:pt x="265176" y="6211"/>
                    <a:pt x="273368" y="12498"/>
                    <a:pt x="276796" y="17546"/>
                  </a:cubicBezTo>
                  <a:cubicBezTo>
                    <a:pt x="304133" y="57170"/>
                    <a:pt x="320516" y="102224"/>
                    <a:pt x="325279" y="149277"/>
                  </a:cubicBezTo>
                  <a:cubicBezTo>
                    <a:pt x="330994" y="203855"/>
                    <a:pt x="329565" y="259195"/>
                    <a:pt x="330708" y="314250"/>
                  </a:cubicBezTo>
                  <a:close/>
                </a:path>
              </a:pathLst>
            </a:custGeom>
            <a:solidFill>
              <a:srgbClr val="EFEFEF"/>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9653C8-AEAF-4BC8-A6E2-5F96317AEF9E}"/>
                </a:ext>
              </a:extLst>
            </p:cNvPr>
            <p:cNvSpPr/>
            <p:nvPr/>
          </p:nvSpPr>
          <p:spPr>
            <a:xfrm>
              <a:off x="5585936" y="2127500"/>
              <a:ext cx="609600" cy="247650"/>
            </a:xfrm>
            <a:custGeom>
              <a:avLst/>
              <a:gdLst>
                <a:gd name="connsiteX0" fmla="*/ 609029 w 609600"/>
                <a:gd name="connsiteY0" fmla="*/ 26674 h 247650"/>
                <a:gd name="connsiteX1" fmla="*/ 608552 w 609600"/>
                <a:gd name="connsiteY1" fmla="*/ 19816 h 247650"/>
                <a:gd name="connsiteX2" fmla="*/ 509206 w 609600"/>
                <a:gd name="connsiteY2" fmla="*/ 7147 h 247650"/>
                <a:gd name="connsiteX3" fmla="*/ 213931 w 609600"/>
                <a:gd name="connsiteY3" fmla="*/ 73346 h 247650"/>
                <a:gd name="connsiteX4" fmla="*/ 168402 w 609600"/>
                <a:gd name="connsiteY4" fmla="*/ 93444 h 247650"/>
                <a:gd name="connsiteX5" fmla="*/ 31718 w 609600"/>
                <a:gd name="connsiteY5" fmla="*/ 202981 h 247650"/>
                <a:gd name="connsiteX6" fmla="*/ 7144 w 609600"/>
                <a:gd name="connsiteY6" fmla="*/ 243844 h 247650"/>
                <a:gd name="connsiteX7" fmla="*/ 11430 w 609600"/>
                <a:gd name="connsiteY7" fmla="*/ 248225 h 247650"/>
                <a:gd name="connsiteX8" fmla="*/ 609029 w 609600"/>
                <a:gd name="connsiteY8" fmla="*/ 2667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247650">
                  <a:moveTo>
                    <a:pt x="609029" y="26674"/>
                  </a:moveTo>
                  <a:cubicBezTo>
                    <a:pt x="608743" y="22768"/>
                    <a:pt x="608838" y="23626"/>
                    <a:pt x="608552" y="19816"/>
                  </a:cubicBezTo>
                  <a:cubicBezTo>
                    <a:pt x="575405" y="15244"/>
                    <a:pt x="542354" y="7338"/>
                    <a:pt x="509206" y="7147"/>
                  </a:cubicBezTo>
                  <a:cubicBezTo>
                    <a:pt x="416814" y="6671"/>
                    <a:pt x="269271" y="54296"/>
                    <a:pt x="213931" y="73346"/>
                  </a:cubicBezTo>
                  <a:cubicBezTo>
                    <a:pt x="198215" y="78775"/>
                    <a:pt x="182975" y="85443"/>
                    <a:pt x="168402" y="93444"/>
                  </a:cubicBezTo>
                  <a:cubicBezTo>
                    <a:pt x="118396" y="121066"/>
                    <a:pt x="66865" y="158976"/>
                    <a:pt x="31718" y="202981"/>
                  </a:cubicBezTo>
                  <a:cubicBezTo>
                    <a:pt x="21907" y="215269"/>
                    <a:pt x="15240" y="230128"/>
                    <a:pt x="7144" y="243844"/>
                  </a:cubicBezTo>
                  <a:cubicBezTo>
                    <a:pt x="9430" y="246225"/>
                    <a:pt x="9144" y="245844"/>
                    <a:pt x="11430" y="248225"/>
                  </a:cubicBezTo>
                  <a:cubicBezTo>
                    <a:pt x="227647" y="123924"/>
                    <a:pt x="428339" y="73537"/>
                    <a:pt x="609029" y="26674"/>
                  </a:cubicBezTo>
                  <a:close/>
                </a:path>
              </a:pathLst>
            </a:custGeom>
            <a:solidFill>
              <a:srgbClr val="85852D"/>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4B6215A-E408-4D3E-B00D-495955D6AD41}"/>
                </a:ext>
              </a:extLst>
            </p:cNvPr>
            <p:cNvSpPr/>
            <p:nvPr/>
          </p:nvSpPr>
          <p:spPr>
            <a:xfrm>
              <a:off x="6004654" y="3459289"/>
              <a:ext cx="457200" cy="123825"/>
            </a:xfrm>
            <a:custGeom>
              <a:avLst/>
              <a:gdLst>
                <a:gd name="connsiteX0" fmla="*/ 453009 w 457200"/>
                <a:gd name="connsiteY0" fmla="*/ 7144 h 123825"/>
                <a:gd name="connsiteX1" fmla="*/ 7144 w 457200"/>
                <a:gd name="connsiteY1" fmla="*/ 71914 h 123825"/>
                <a:gd name="connsiteX2" fmla="*/ 7144 w 457200"/>
                <a:gd name="connsiteY2" fmla="*/ 78105 h 123825"/>
                <a:gd name="connsiteX3" fmla="*/ 318993 w 457200"/>
                <a:gd name="connsiteY3" fmla="*/ 124873 h 123825"/>
                <a:gd name="connsiteX4" fmla="*/ 337852 w 457200"/>
                <a:gd name="connsiteY4" fmla="*/ 115157 h 123825"/>
                <a:gd name="connsiteX5" fmla="*/ 392335 w 457200"/>
                <a:gd name="connsiteY5" fmla="*/ 56293 h 123825"/>
                <a:gd name="connsiteX6" fmla="*/ 453009 w 457200"/>
                <a:gd name="connsiteY6"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123825">
                  <a:moveTo>
                    <a:pt x="453009" y="7144"/>
                  </a:moveTo>
                  <a:cubicBezTo>
                    <a:pt x="299943" y="29432"/>
                    <a:pt x="153544" y="50673"/>
                    <a:pt x="7144" y="71914"/>
                  </a:cubicBezTo>
                  <a:cubicBezTo>
                    <a:pt x="7144" y="75533"/>
                    <a:pt x="7144" y="74486"/>
                    <a:pt x="7144" y="78105"/>
                  </a:cubicBezTo>
                  <a:cubicBezTo>
                    <a:pt x="111062" y="93821"/>
                    <a:pt x="214979" y="109823"/>
                    <a:pt x="318993" y="124873"/>
                  </a:cubicBezTo>
                  <a:cubicBezTo>
                    <a:pt x="324803" y="125730"/>
                    <a:pt x="333090" y="120015"/>
                    <a:pt x="337852" y="115157"/>
                  </a:cubicBezTo>
                  <a:cubicBezTo>
                    <a:pt x="356426" y="95917"/>
                    <a:pt x="372999" y="74771"/>
                    <a:pt x="392335" y="56293"/>
                  </a:cubicBezTo>
                  <a:cubicBezTo>
                    <a:pt x="409480" y="39910"/>
                    <a:pt x="429292" y="26194"/>
                    <a:pt x="453009" y="7144"/>
                  </a:cubicBezTo>
                  <a:close/>
                </a:path>
              </a:pathLst>
            </a:custGeom>
            <a:solidFill>
              <a:srgbClr val="00206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EB0C58C-9745-4DEF-A981-119A4B2E8D5A}"/>
                </a:ext>
              </a:extLst>
            </p:cNvPr>
            <p:cNvSpPr/>
            <p:nvPr/>
          </p:nvSpPr>
          <p:spPr>
            <a:xfrm>
              <a:off x="5522023" y="3902201"/>
              <a:ext cx="1314450" cy="628650"/>
            </a:xfrm>
            <a:custGeom>
              <a:avLst/>
              <a:gdLst>
                <a:gd name="connsiteX0" fmla="*/ 1307116 w 1314450"/>
                <a:gd name="connsiteY0" fmla="*/ 94869 h 628650"/>
                <a:gd name="connsiteX1" fmla="*/ 1152144 w 1314450"/>
                <a:gd name="connsiteY1" fmla="*/ 354235 h 628650"/>
                <a:gd name="connsiteX2" fmla="*/ 1149953 w 1314450"/>
                <a:gd name="connsiteY2" fmla="*/ 356235 h 628650"/>
                <a:gd name="connsiteX3" fmla="*/ 1148620 w 1314450"/>
                <a:gd name="connsiteY3" fmla="*/ 358997 h 628650"/>
                <a:gd name="connsiteX4" fmla="*/ 1091566 w 1314450"/>
                <a:gd name="connsiteY4" fmla="*/ 516160 h 628650"/>
                <a:gd name="connsiteX5" fmla="*/ 955072 w 1314450"/>
                <a:gd name="connsiteY5" fmla="*/ 623221 h 628650"/>
                <a:gd name="connsiteX6" fmla="*/ 369094 w 1314450"/>
                <a:gd name="connsiteY6" fmla="*/ 623221 h 628650"/>
                <a:gd name="connsiteX7" fmla="*/ 234506 w 1314450"/>
                <a:gd name="connsiteY7" fmla="*/ 523018 h 628650"/>
                <a:gd name="connsiteX8" fmla="*/ 173069 w 1314450"/>
                <a:gd name="connsiteY8" fmla="*/ 368903 h 628650"/>
                <a:gd name="connsiteX9" fmla="*/ 129064 w 1314450"/>
                <a:gd name="connsiteY9" fmla="*/ 303847 h 628650"/>
                <a:gd name="connsiteX10" fmla="*/ 11144 w 1314450"/>
                <a:gd name="connsiteY10" fmla="*/ 100679 h 628650"/>
                <a:gd name="connsiteX11" fmla="*/ 16574 w 1314450"/>
                <a:gd name="connsiteY11" fmla="*/ 41624 h 628650"/>
                <a:gd name="connsiteX12" fmla="*/ 77058 w 1314450"/>
                <a:gd name="connsiteY12" fmla="*/ 7144 h 628650"/>
                <a:gd name="connsiteX13" fmla="*/ 1239679 w 1314450"/>
                <a:gd name="connsiteY13" fmla="*/ 7144 h 628650"/>
                <a:gd name="connsiteX14" fmla="*/ 1294733 w 1314450"/>
                <a:gd name="connsiteY14" fmla="*/ 34004 h 628650"/>
                <a:gd name="connsiteX15" fmla="*/ 1307116 w 1314450"/>
                <a:gd name="connsiteY15" fmla="*/ 9486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14450" h="628650">
                  <a:moveTo>
                    <a:pt x="1307116" y="94869"/>
                  </a:moveTo>
                  <a:cubicBezTo>
                    <a:pt x="1288352" y="168021"/>
                    <a:pt x="1246156" y="272510"/>
                    <a:pt x="1152144" y="354235"/>
                  </a:cubicBezTo>
                  <a:lnTo>
                    <a:pt x="1149953" y="356235"/>
                  </a:lnTo>
                  <a:lnTo>
                    <a:pt x="1148620" y="358997"/>
                  </a:lnTo>
                  <a:cubicBezTo>
                    <a:pt x="1147191" y="362045"/>
                    <a:pt x="1112139" y="435959"/>
                    <a:pt x="1091566" y="516160"/>
                  </a:cubicBezTo>
                  <a:cubicBezTo>
                    <a:pt x="1075278" y="579215"/>
                    <a:pt x="1019271" y="623221"/>
                    <a:pt x="955072" y="623221"/>
                  </a:cubicBezTo>
                  <a:lnTo>
                    <a:pt x="369094" y="623221"/>
                  </a:lnTo>
                  <a:cubicBezTo>
                    <a:pt x="306515" y="623221"/>
                    <a:pt x="252508" y="583025"/>
                    <a:pt x="234506" y="523018"/>
                  </a:cubicBezTo>
                  <a:cubicBezTo>
                    <a:pt x="214027" y="454628"/>
                    <a:pt x="193453" y="402622"/>
                    <a:pt x="173069" y="368903"/>
                  </a:cubicBezTo>
                  <a:cubicBezTo>
                    <a:pt x="162211" y="350615"/>
                    <a:pt x="146781" y="328994"/>
                    <a:pt x="129064" y="303847"/>
                  </a:cubicBezTo>
                  <a:cubicBezTo>
                    <a:pt x="87154" y="244793"/>
                    <a:pt x="35147" y="171545"/>
                    <a:pt x="11144" y="100679"/>
                  </a:cubicBezTo>
                  <a:cubicBezTo>
                    <a:pt x="4572" y="81153"/>
                    <a:pt x="5906" y="59341"/>
                    <a:pt x="16574" y="41624"/>
                  </a:cubicBezTo>
                  <a:cubicBezTo>
                    <a:pt x="29623" y="19812"/>
                    <a:pt x="52102" y="7144"/>
                    <a:pt x="77058" y="7144"/>
                  </a:cubicBezTo>
                  <a:lnTo>
                    <a:pt x="1239679" y="7144"/>
                  </a:lnTo>
                  <a:cubicBezTo>
                    <a:pt x="1261301" y="7144"/>
                    <a:pt x="1281494" y="16859"/>
                    <a:pt x="1294733" y="34004"/>
                  </a:cubicBezTo>
                  <a:cubicBezTo>
                    <a:pt x="1308069" y="51340"/>
                    <a:pt x="1312545" y="73533"/>
                    <a:pt x="1307116" y="94869"/>
                  </a:cubicBezTo>
                  <a:close/>
                </a:path>
              </a:pathLst>
            </a:custGeom>
            <a:solidFill>
              <a:srgbClr val="0A193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EE3F8D4-AE23-4FCB-9E54-D600790CB753}"/>
                </a:ext>
              </a:extLst>
            </p:cNvPr>
            <p:cNvSpPr/>
            <p:nvPr/>
          </p:nvSpPr>
          <p:spPr>
            <a:xfrm>
              <a:off x="5990272" y="4026693"/>
              <a:ext cx="371475" cy="371475"/>
            </a:xfrm>
            <a:custGeom>
              <a:avLst/>
              <a:gdLst>
                <a:gd name="connsiteX0" fmla="*/ 372523 w 371475"/>
                <a:gd name="connsiteY0" fmla="*/ 189833 h 371475"/>
                <a:gd name="connsiteX1" fmla="*/ 189833 w 371475"/>
                <a:gd name="connsiteY1" fmla="*/ 372523 h 371475"/>
                <a:gd name="connsiteX2" fmla="*/ 7144 w 371475"/>
                <a:gd name="connsiteY2" fmla="*/ 189833 h 371475"/>
                <a:gd name="connsiteX3" fmla="*/ 189833 w 371475"/>
                <a:gd name="connsiteY3" fmla="*/ 7144 h 371475"/>
                <a:gd name="connsiteX4" fmla="*/ 372523 w 371475"/>
                <a:gd name="connsiteY4" fmla="*/ 189833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72523" y="189833"/>
                  </a:moveTo>
                  <a:cubicBezTo>
                    <a:pt x="372523" y="290730"/>
                    <a:pt x="290730" y="372523"/>
                    <a:pt x="189833" y="372523"/>
                  </a:cubicBezTo>
                  <a:cubicBezTo>
                    <a:pt x="88937" y="372523"/>
                    <a:pt x="7144" y="290730"/>
                    <a:pt x="7144" y="189833"/>
                  </a:cubicBezTo>
                  <a:cubicBezTo>
                    <a:pt x="7144" y="88936"/>
                    <a:pt x="88937" y="7144"/>
                    <a:pt x="189833" y="7144"/>
                  </a:cubicBezTo>
                  <a:cubicBezTo>
                    <a:pt x="290730" y="7144"/>
                    <a:pt x="372523" y="88937"/>
                    <a:pt x="372523" y="189833"/>
                  </a:cubicBezTo>
                  <a:close/>
                </a:path>
              </a:pathLst>
            </a:custGeom>
            <a:solidFill>
              <a:srgbClr val="FCFCFC"/>
            </a:solidFill>
            <a:ln w="9525" cap="flat">
              <a:noFill/>
              <a:prstDash val="solid"/>
              <a:miter/>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endParaRPr lang="en-US"/>
            </a:p>
          </p:txBody>
        </p:sp>
      </p:grpSp>
      <p:sp>
        <p:nvSpPr>
          <p:cNvPr id="32" name="TextBox 31">
            <a:extLst>
              <a:ext uri="{FF2B5EF4-FFF2-40B4-BE49-F238E27FC236}">
                <a16:creationId xmlns:a16="http://schemas.microsoft.com/office/drawing/2014/main" id="{FD319E50-A57D-475B-B296-E90C9E088365}"/>
              </a:ext>
            </a:extLst>
          </p:cNvPr>
          <p:cNvSpPr txBox="1"/>
          <p:nvPr/>
        </p:nvSpPr>
        <p:spPr>
          <a:xfrm>
            <a:off x="7137939" y="2134294"/>
            <a:ext cx="4562596" cy="461665"/>
          </a:xfrm>
          <a:prstGeom prst="rect">
            <a:avLst/>
          </a:prstGeom>
          <a:noFill/>
        </p:spPr>
        <p:txBody>
          <a:bodyPr wrap="none" rtlCol="0">
            <a:spAutoFit/>
          </a:bodyPr>
          <a:lstStyle/>
          <a:p>
            <a:r>
              <a:rPr lang="en-US" sz="2400" b="1" dirty="0">
                <a:solidFill>
                  <a:schemeClr val="accent1">
                    <a:lumMod val="50000"/>
                  </a:schemeClr>
                </a:solidFill>
              </a:rPr>
              <a:t>Remote and Freelance Workers</a:t>
            </a:r>
          </a:p>
        </p:txBody>
      </p:sp>
      <p:sp>
        <p:nvSpPr>
          <p:cNvPr id="35" name="TextBox 34">
            <a:extLst>
              <a:ext uri="{FF2B5EF4-FFF2-40B4-BE49-F238E27FC236}">
                <a16:creationId xmlns:a16="http://schemas.microsoft.com/office/drawing/2014/main" id="{4B6D51E2-3E69-42E5-95C1-6505B9353075}"/>
              </a:ext>
            </a:extLst>
          </p:cNvPr>
          <p:cNvSpPr txBox="1"/>
          <p:nvPr/>
        </p:nvSpPr>
        <p:spPr>
          <a:xfrm>
            <a:off x="7059411" y="4153831"/>
            <a:ext cx="2793137" cy="461665"/>
          </a:xfrm>
          <a:prstGeom prst="rect">
            <a:avLst/>
          </a:prstGeom>
          <a:noFill/>
        </p:spPr>
        <p:txBody>
          <a:bodyPr wrap="none" rtlCol="0">
            <a:spAutoFit/>
          </a:bodyPr>
          <a:lstStyle/>
          <a:p>
            <a:r>
              <a:rPr lang="en-US" sz="2400" b="1" dirty="0">
                <a:solidFill>
                  <a:srgbClr val="9E9714"/>
                </a:solidFill>
              </a:rPr>
              <a:t>Business Travelers</a:t>
            </a:r>
          </a:p>
        </p:txBody>
      </p:sp>
      <p:grpSp>
        <p:nvGrpSpPr>
          <p:cNvPr id="40" name="Group 39">
            <a:extLst>
              <a:ext uri="{FF2B5EF4-FFF2-40B4-BE49-F238E27FC236}">
                <a16:creationId xmlns:a16="http://schemas.microsoft.com/office/drawing/2014/main" id="{9BDA8194-70B7-4403-85D1-9727B7CFA441}"/>
              </a:ext>
            </a:extLst>
          </p:cNvPr>
          <p:cNvGrpSpPr/>
          <p:nvPr/>
        </p:nvGrpSpPr>
        <p:grpSpPr>
          <a:xfrm>
            <a:off x="633031" y="2134294"/>
            <a:ext cx="4499560" cy="1389233"/>
            <a:chOff x="63232" y="1735616"/>
            <a:chExt cx="4499560" cy="1389233"/>
          </a:xfrm>
        </p:grpSpPr>
        <p:sp>
          <p:nvSpPr>
            <p:cNvPr id="36" name="Rectangle 35">
              <a:extLst>
                <a:ext uri="{FF2B5EF4-FFF2-40B4-BE49-F238E27FC236}">
                  <a16:creationId xmlns:a16="http://schemas.microsoft.com/office/drawing/2014/main" id="{95938B8B-AD7E-42F1-98CA-3D4FAA71C078}"/>
                </a:ext>
              </a:extLst>
            </p:cNvPr>
            <p:cNvSpPr/>
            <p:nvPr/>
          </p:nvSpPr>
          <p:spPr>
            <a:xfrm>
              <a:off x="63232" y="2109186"/>
              <a:ext cx="4499560" cy="1015663"/>
            </a:xfrm>
            <a:prstGeom prst="rect">
              <a:avLst/>
            </a:prstGeom>
          </p:spPr>
          <p:txBody>
            <a:bodyPr wrap="square">
              <a:spAutoFit/>
            </a:bodyPr>
            <a:lstStyle/>
            <a:p>
              <a:pPr algn="just"/>
              <a:r>
                <a:rPr lang="en-US" sz="2000" dirty="0">
                  <a:solidFill>
                    <a:schemeClr val="accent1"/>
                  </a:solidFill>
                </a:rPr>
                <a:t>Workers commuting to Lagos Island from the mainland, seeking affordable and convenient lodging.</a:t>
              </a:r>
            </a:p>
          </p:txBody>
        </p:sp>
        <p:sp>
          <p:nvSpPr>
            <p:cNvPr id="37" name="TextBox 36">
              <a:extLst>
                <a:ext uri="{FF2B5EF4-FFF2-40B4-BE49-F238E27FC236}">
                  <a16:creationId xmlns:a16="http://schemas.microsoft.com/office/drawing/2014/main" id="{B23D1CC5-6FE8-445B-A15E-B911518C4610}"/>
                </a:ext>
              </a:extLst>
            </p:cNvPr>
            <p:cNvSpPr txBox="1"/>
            <p:nvPr/>
          </p:nvSpPr>
          <p:spPr>
            <a:xfrm>
              <a:off x="753031" y="1735616"/>
              <a:ext cx="3809761" cy="461665"/>
            </a:xfrm>
            <a:prstGeom prst="rect">
              <a:avLst/>
            </a:prstGeom>
            <a:noFill/>
          </p:spPr>
          <p:txBody>
            <a:bodyPr wrap="none" rtlCol="0">
              <a:spAutoFit/>
            </a:bodyPr>
            <a:lstStyle/>
            <a:p>
              <a:pPr algn="r"/>
              <a:r>
                <a:rPr lang="en-US" sz="2400" b="1" dirty="0">
                  <a:solidFill>
                    <a:srgbClr val="9E9714"/>
                  </a:solidFill>
                </a:rPr>
                <a:t>Commuting Professionals</a:t>
              </a:r>
            </a:p>
          </p:txBody>
        </p:sp>
      </p:grpSp>
      <p:grpSp>
        <p:nvGrpSpPr>
          <p:cNvPr id="41" name="Group 40">
            <a:extLst>
              <a:ext uri="{FF2B5EF4-FFF2-40B4-BE49-F238E27FC236}">
                <a16:creationId xmlns:a16="http://schemas.microsoft.com/office/drawing/2014/main" id="{BA8F5B8B-AB96-40C1-8CDE-616C83AF0F46}"/>
              </a:ext>
            </a:extLst>
          </p:cNvPr>
          <p:cNvGrpSpPr/>
          <p:nvPr/>
        </p:nvGrpSpPr>
        <p:grpSpPr>
          <a:xfrm>
            <a:off x="633031" y="4134987"/>
            <a:ext cx="4499560" cy="1296900"/>
            <a:chOff x="63232" y="4809350"/>
            <a:chExt cx="4499560" cy="1296900"/>
          </a:xfrm>
        </p:grpSpPr>
        <p:sp>
          <p:nvSpPr>
            <p:cNvPr id="38" name="Rectangle 37">
              <a:extLst>
                <a:ext uri="{FF2B5EF4-FFF2-40B4-BE49-F238E27FC236}">
                  <a16:creationId xmlns:a16="http://schemas.microsoft.com/office/drawing/2014/main" id="{90E2E0D5-F0E8-4D0F-B4DC-D0F37C4F2528}"/>
                </a:ext>
              </a:extLst>
            </p:cNvPr>
            <p:cNvSpPr/>
            <p:nvPr/>
          </p:nvSpPr>
          <p:spPr>
            <a:xfrm>
              <a:off x="63232" y="5182920"/>
              <a:ext cx="4499560" cy="923330"/>
            </a:xfrm>
            <a:prstGeom prst="rect">
              <a:avLst/>
            </a:prstGeom>
          </p:spPr>
          <p:txBody>
            <a:bodyPr wrap="square">
              <a:spAutoFit/>
            </a:bodyPr>
            <a:lstStyle/>
            <a:p>
              <a:pPr algn="just"/>
              <a:r>
                <a:rPr lang="en-US" dirty="0">
                  <a:solidFill>
                    <a:schemeClr val="accent1"/>
                  </a:solidFill>
                </a:rPr>
                <a:t>Recently employed graduates who are looking for cost-effective housing solutions near their workplaces.</a:t>
              </a:r>
            </a:p>
          </p:txBody>
        </p:sp>
        <p:sp>
          <p:nvSpPr>
            <p:cNvPr id="39" name="TextBox 38">
              <a:extLst>
                <a:ext uri="{FF2B5EF4-FFF2-40B4-BE49-F238E27FC236}">
                  <a16:creationId xmlns:a16="http://schemas.microsoft.com/office/drawing/2014/main" id="{4F4C5BAD-021C-4E25-BF78-651585C5864F}"/>
                </a:ext>
              </a:extLst>
            </p:cNvPr>
            <p:cNvSpPr txBox="1"/>
            <p:nvPr/>
          </p:nvSpPr>
          <p:spPr>
            <a:xfrm>
              <a:off x="2002859" y="4809350"/>
              <a:ext cx="2559933" cy="461665"/>
            </a:xfrm>
            <a:prstGeom prst="rect">
              <a:avLst/>
            </a:prstGeom>
            <a:noFill/>
          </p:spPr>
          <p:txBody>
            <a:bodyPr wrap="none" rtlCol="0">
              <a:spAutoFit/>
            </a:bodyPr>
            <a:lstStyle/>
            <a:p>
              <a:pPr algn="r"/>
              <a:r>
                <a:rPr lang="en-US" sz="2400" b="1" dirty="0">
                  <a:solidFill>
                    <a:srgbClr val="002060"/>
                  </a:solidFill>
                </a:rPr>
                <a:t>Young Graduates</a:t>
              </a:r>
            </a:p>
          </p:txBody>
        </p:sp>
      </p:grpSp>
      <p:sp>
        <p:nvSpPr>
          <p:cNvPr id="42" name="TextBox 41">
            <a:extLst>
              <a:ext uri="{FF2B5EF4-FFF2-40B4-BE49-F238E27FC236}">
                <a16:creationId xmlns:a16="http://schemas.microsoft.com/office/drawing/2014/main" id="{41A78342-F6F0-4E7F-8D6D-F5983153B4F1}"/>
              </a:ext>
            </a:extLst>
          </p:cNvPr>
          <p:cNvSpPr txBox="1"/>
          <p:nvPr/>
        </p:nvSpPr>
        <p:spPr>
          <a:xfrm>
            <a:off x="2544715" y="69933"/>
            <a:ext cx="7102571" cy="1015663"/>
          </a:xfrm>
          <a:prstGeom prst="rect">
            <a:avLst/>
          </a:prstGeom>
          <a:noFill/>
        </p:spPr>
        <p:txBody>
          <a:bodyPr wrap="square" rtlCol="0">
            <a:spAutoFit/>
          </a:bodyPr>
          <a:lstStyle/>
          <a:p>
            <a:pPr algn="ctr"/>
            <a:r>
              <a:rPr lang="en-US" sz="6000" b="1" dirty="0">
                <a:solidFill>
                  <a:srgbClr val="002060"/>
                </a:solidFill>
                <a:latin typeface="Montserrat" panose="00000500000000000000" pitchFamily="2" charset="0"/>
              </a:rPr>
              <a:t>Target</a:t>
            </a:r>
            <a:r>
              <a:rPr lang="en-US" sz="6000" b="1" dirty="0">
                <a:solidFill>
                  <a:schemeClr val="accent2"/>
                </a:solidFill>
                <a:latin typeface="Montserrat" panose="00000500000000000000" pitchFamily="2" charset="0"/>
              </a:rPr>
              <a:t> </a:t>
            </a:r>
            <a:r>
              <a:rPr lang="en-US" sz="6000" b="1" dirty="0">
                <a:solidFill>
                  <a:srgbClr val="9E9714"/>
                </a:solidFill>
                <a:latin typeface="Montserrat" panose="00000500000000000000" pitchFamily="2" charset="0"/>
              </a:rPr>
              <a:t>Market</a:t>
            </a:r>
          </a:p>
        </p:txBody>
      </p:sp>
      <p:sp>
        <p:nvSpPr>
          <p:cNvPr id="44" name="TextBox 43">
            <a:extLst>
              <a:ext uri="{FF2B5EF4-FFF2-40B4-BE49-F238E27FC236}">
                <a16:creationId xmlns:a16="http://schemas.microsoft.com/office/drawing/2014/main" id="{426BE9C4-7AA3-09E7-0018-02B9595FC74C}"/>
              </a:ext>
            </a:extLst>
          </p:cNvPr>
          <p:cNvSpPr txBox="1"/>
          <p:nvPr/>
        </p:nvSpPr>
        <p:spPr>
          <a:xfrm>
            <a:off x="7160116" y="2558562"/>
            <a:ext cx="4398853" cy="923330"/>
          </a:xfrm>
          <a:prstGeom prst="rect">
            <a:avLst/>
          </a:prstGeom>
          <a:noFill/>
        </p:spPr>
        <p:txBody>
          <a:bodyPr wrap="square">
            <a:spAutoFit/>
          </a:bodyPr>
          <a:lstStyle/>
          <a:p>
            <a:pPr algn="just"/>
            <a:r>
              <a:rPr lang="en-US" dirty="0">
                <a:solidFill>
                  <a:schemeClr val="accent1"/>
                </a:solidFill>
              </a:rPr>
              <a:t>Individuals who require temporary accommodation while working on projects in Lagos Island.</a:t>
            </a:r>
          </a:p>
        </p:txBody>
      </p:sp>
      <p:sp>
        <p:nvSpPr>
          <p:cNvPr id="48" name="TextBox 47">
            <a:extLst>
              <a:ext uri="{FF2B5EF4-FFF2-40B4-BE49-F238E27FC236}">
                <a16:creationId xmlns:a16="http://schemas.microsoft.com/office/drawing/2014/main" id="{F1DB483E-B484-B27A-205D-385DD9366C3F}"/>
              </a:ext>
            </a:extLst>
          </p:cNvPr>
          <p:cNvSpPr txBox="1"/>
          <p:nvPr/>
        </p:nvSpPr>
        <p:spPr>
          <a:xfrm>
            <a:off x="7059411" y="4659933"/>
            <a:ext cx="4587282" cy="923330"/>
          </a:xfrm>
          <a:prstGeom prst="rect">
            <a:avLst/>
          </a:prstGeom>
          <a:noFill/>
        </p:spPr>
        <p:txBody>
          <a:bodyPr wrap="square">
            <a:spAutoFit/>
          </a:bodyPr>
          <a:lstStyle/>
          <a:p>
            <a:pPr algn="just"/>
            <a:r>
              <a:rPr lang="en-US" dirty="0">
                <a:solidFill>
                  <a:schemeClr val="accent1"/>
                </a:solidFill>
              </a:rPr>
              <a:t>Professionals visiting Lagos Island for business purposes and needs affordable and secure accommodation.</a:t>
            </a:r>
          </a:p>
        </p:txBody>
      </p:sp>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B5A53-3A03-1835-BE62-DD01C16424B5}"/>
              </a:ext>
            </a:extLst>
          </p:cNvPr>
          <p:cNvSpPr txBox="1"/>
          <p:nvPr/>
        </p:nvSpPr>
        <p:spPr>
          <a:xfrm>
            <a:off x="1294821" y="-10382"/>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Competitive</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Advantage</a:t>
            </a:r>
          </a:p>
        </p:txBody>
      </p:sp>
      <p:grpSp>
        <p:nvGrpSpPr>
          <p:cNvPr id="26" name="Group 25">
            <a:extLst>
              <a:ext uri="{FF2B5EF4-FFF2-40B4-BE49-F238E27FC236}">
                <a16:creationId xmlns:a16="http://schemas.microsoft.com/office/drawing/2014/main" id="{6CB1DA19-E137-46B1-B384-DC3261049E66}"/>
              </a:ext>
            </a:extLst>
          </p:cNvPr>
          <p:cNvGrpSpPr/>
          <p:nvPr/>
        </p:nvGrpSpPr>
        <p:grpSpPr>
          <a:xfrm>
            <a:off x="982627" y="917837"/>
            <a:ext cx="4518627" cy="1384995"/>
            <a:chOff x="513015" y="860103"/>
            <a:chExt cx="4518627" cy="1384995"/>
          </a:xfrm>
        </p:grpSpPr>
        <p:grpSp>
          <p:nvGrpSpPr>
            <p:cNvPr id="3" name="Group 2">
              <a:extLst>
                <a:ext uri="{FF2B5EF4-FFF2-40B4-BE49-F238E27FC236}">
                  <a16:creationId xmlns:a16="http://schemas.microsoft.com/office/drawing/2014/main" id="{70AB0960-ECE0-8F4B-F46C-D647F2781FBC}"/>
                </a:ext>
              </a:extLst>
            </p:cNvPr>
            <p:cNvGrpSpPr/>
            <p:nvPr/>
          </p:nvGrpSpPr>
          <p:grpSpPr>
            <a:xfrm>
              <a:off x="1850640" y="860103"/>
              <a:ext cx="3181002" cy="1384995"/>
              <a:chOff x="1120410" y="828515"/>
              <a:chExt cx="3181002" cy="1384995"/>
            </a:xfrm>
          </p:grpSpPr>
          <p:sp>
            <p:nvSpPr>
              <p:cNvPr id="9" name="TextBox 8">
                <a:extLst>
                  <a:ext uri="{FF2B5EF4-FFF2-40B4-BE49-F238E27FC236}">
                    <a16:creationId xmlns:a16="http://schemas.microsoft.com/office/drawing/2014/main" id="{B5D41BFA-38CE-CA61-6611-1FD06FA18316}"/>
                  </a:ext>
                </a:extLst>
              </p:cNvPr>
              <p:cNvSpPr txBox="1"/>
              <p:nvPr/>
            </p:nvSpPr>
            <p:spPr>
              <a:xfrm>
                <a:off x="1120410" y="828515"/>
                <a:ext cx="2883282" cy="461665"/>
              </a:xfrm>
              <a:prstGeom prst="rect">
                <a:avLst/>
              </a:prstGeom>
              <a:noFill/>
            </p:spPr>
            <p:txBody>
              <a:bodyPr wrap="square">
                <a:spAutoFit/>
              </a:bodyPr>
              <a:lstStyle/>
              <a:p>
                <a:r>
                  <a:rPr lang="en-GB" sz="2400" b="1" dirty="0">
                    <a:solidFill>
                      <a:srgbClr val="9E9714"/>
                    </a:solidFill>
                    <a:effectLst/>
                    <a:ea typeface="Calibri" panose="020F0502020204030204" pitchFamily="34" charset="0"/>
                  </a:rPr>
                  <a:t>Strategic Location</a:t>
                </a:r>
                <a:endParaRPr lang="en-US" sz="2400" dirty="0">
                  <a:solidFill>
                    <a:srgbClr val="9E9714"/>
                  </a:solidFill>
                </a:endParaRPr>
              </a:p>
            </p:txBody>
          </p:sp>
          <p:sp>
            <p:nvSpPr>
              <p:cNvPr id="13" name="TextBox 12">
                <a:extLst>
                  <a:ext uri="{FF2B5EF4-FFF2-40B4-BE49-F238E27FC236}">
                    <a16:creationId xmlns:a16="http://schemas.microsoft.com/office/drawing/2014/main" id="{3243C8C7-01BF-7FCA-7708-C372235B5B6F}"/>
                  </a:ext>
                </a:extLst>
              </p:cNvPr>
              <p:cNvSpPr txBox="1"/>
              <p:nvPr/>
            </p:nvSpPr>
            <p:spPr>
              <a:xfrm>
                <a:off x="1232377" y="1290180"/>
                <a:ext cx="3069035" cy="923330"/>
              </a:xfrm>
              <a:prstGeom prst="rect">
                <a:avLst/>
              </a:prstGeom>
              <a:noFill/>
            </p:spPr>
            <p:txBody>
              <a:bodyPr wrap="square">
                <a:spAutoFit/>
              </a:bodyPr>
              <a:lstStyle/>
              <a:p>
                <a:pPr algn="just"/>
                <a:r>
                  <a:rPr lang="en-US" dirty="0"/>
                  <a:t>Proximity to major business hubs on Lagos Island reduces commute times.</a:t>
                </a:r>
              </a:p>
            </p:txBody>
          </p:sp>
        </p:grpSp>
        <p:pic>
          <p:nvPicPr>
            <p:cNvPr id="1026" name="Picture 2" descr="Strategic ">
              <a:extLst>
                <a:ext uri="{FF2B5EF4-FFF2-40B4-BE49-F238E27FC236}">
                  <a16:creationId xmlns:a16="http://schemas.microsoft.com/office/drawing/2014/main" id="{6009350A-0086-0176-DFC9-8C5692F0E54F}"/>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3015" y="872977"/>
              <a:ext cx="1207327" cy="12073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F2B533DA-3565-FEB9-74ED-A811B343F55F}"/>
              </a:ext>
            </a:extLst>
          </p:cNvPr>
          <p:cNvGrpSpPr/>
          <p:nvPr/>
        </p:nvGrpSpPr>
        <p:grpSpPr>
          <a:xfrm>
            <a:off x="6690747" y="917837"/>
            <a:ext cx="4765499" cy="1316196"/>
            <a:chOff x="5572818" y="860103"/>
            <a:chExt cx="4765499" cy="1316196"/>
          </a:xfrm>
        </p:grpSpPr>
        <p:grpSp>
          <p:nvGrpSpPr>
            <p:cNvPr id="4" name="Group 3">
              <a:extLst>
                <a:ext uri="{FF2B5EF4-FFF2-40B4-BE49-F238E27FC236}">
                  <a16:creationId xmlns:a16="http://schemas.microsoft.com/office/drawing/2014/main" id="{D587098B-ECFA-77F2-6767-F3F3D0E179A2}"/>
                </a:ext>
              </a:extLst>
            </p:cNvPr>
            <p:cNvGrpSpPr/>
            <p:nvPr/>
          </p:nvGrpSpPr>
          <p:grpSpPr>
            <a:xfrm>
              <a:off x="6597808" y="906270"/>
              <a:ext cx="3740509" cy="1270029"/>
              <a:chOff x="1120409" y="828515"/>
              <a:chExt cx="3740509" cy="1270029"/>
            </a:xfrm>
          </p:grpSpPr>
          <p:sp>
            <p:nvSpPr>
              <p:cNvPr id="5" name="TextBox 4">
                <a:extLst>
                  <a:ext uri="{FF2B5EF4-FFF2-40B4-BE49-F238E27FC236}">
                    <a16:creationId xmlns:a16="http://schemas.microsoft.com/office/drawing/2014/main" id="{6AA22999-9454-8644-6A3B-61AFFE67DA24}"/>
                  </a:ext>
                </a:extLst>
              </p:cNvPr>
              <p:cNvSpPr txBox="1"/>
              <p:nvPr/>
            </p:nvSpPr>
            <p:spPr>
              <a:xfrm>
                <a:off x="1120409" y="828515"/>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Cost-Effective Solutions</a:t>
                </a:r>
                <a:endParaRPr lang="en-US" sz="2400" dirty="0">
                  <a:solidFill>
                    <a:srgbClr val="002060"/>
                  </a:solidFill>
                </a:endParaRPr>
              </a:p>
            </p:txBody>
          </p:sp>
          <p:sp>
            <p:nvSpPr>
              <p:cNvPr id="6" name="TextBox 5">
                <a:extLst>
                  <a:ext uri="{FF2B5EF4-FFF2-40B4-BE49-F238E27FC236}">
                    <a16:creationId xmlns:a16="http://schemas.microsoft.com/office/drawing/2014/main" id="{18D5BFA2-CC08-646E-F030-B1DB55CAA080}"/>
                  </a:ext>
                </a:extLst>
              </p:cNvPr>
              <p:cNvSpPr txBox="1"/>
              <p:nvPr/>
            </p:nvSpPr>
            <p:spPr>
              <a:xfrm>
                <a:off x="1512129" y="1175214"/>
                <a:ext cx="3069035" cy="923330"/>
              </a:xfrm>
              <a:prstGeom prst="rect">
                <a:avLst/>
              </a:prstGeom>
              <a:noFill/>
            </p:spPr>
            <p:txBody>
              <a:bodyPr wrap="square">
                <a:spAutoFit/>
              </a:bodyPr>
              <a:lstStyle/>
              <a:p>
                <a:pPr algn="just"/>
                <a:r>
                  <a:rPr lang="en-US" dirty="0"/>
                  <a:t>More affordable than traditional hotels, </a:t>
                </a:r>
                <a:r>
                  <a:rPr lang="en-US" dirty="0" err="1"/>
                  <a:t>AirBnBs</a:t>
                </a:r>
                <a:r>
                  <a:rPr lang="en-US" dirty="0"/>
                  <a:t>, or short-let apartments.</a:t>
                </a:r>
              </a:p>
            </p:txBody>
          </p:sp>
        </p:grpSp>
        <p:pic>
          <p:nvPicPr>
            <p:cNvPr id="19" name="Picture 18">
              <a:extLst>
                <a:ext uri="{FF2B5EF4-FFF2-40B4-BE49-F238E27FC236}">
                  <a16:creationId xmlns:a16="http://schemas.microsoft.com/office/drawing/2014/main" id="{9A2763B8-C607-5052-436B-6D9E524DD7AC}"/>
                </a:ext>
              </a:extLst>
            </p:cNvPr>
            <p:cNvPicPr>
              <a:picLocks noChangeAspect="1"/>
            </p:cNvPicPr>
            <p:nvPr/>
          </p:nvPicPr>
          <p:blipFill>
            <a:blip r:embed="rId3">
              <a:duotone>
                <a:prstClr val="black"/>
                <a:srgbClr val="85852D">
                  <a:tint val="45000"/>
                  <a:satMod val="400000"/>
                </a:srgbClr>
              </a:duotone>
            </a:blip>
            <a:stretch>
              <a:fillRect/>
            </a:stretch>
          </p:blipFill>
          <p:spPr>
            <a:xfrm>
              <a:off x="5572818" y="860103"/>
              <a:ext cx="1212327" cy="1212327"/>
            </a:xfrm>
            <a:prstGeom prst="rect">
              <a:avLst/>
            </a:prstGeom>
          </p:spPr>
        </p:pic>
      </p:grpSp>
      <p:grpSp>
        <p:nvGrpSpPr>
          <p:cNvPr id="39" name="Group 38">
            <a:extLst>
              <a:ext uri="{FF2B5EF4-FFF2-40B4-BE49-F238E27FC236}">
                <a16:creationId xmlns:a16="http://schemas.microsoft.com/office/drawing/2014/main" id="{726C2FCD-CEDC-FD85-CC4A-A6F5F4F8DDCC}"/>
              </a:ext>
            </a:extLst>
          </p:cNvPr>
          <p:cNvGrpSpPr/>
          <p:nvPr/>
        </p:nvGrpSpPr>
        <p:grpSpPr>
          <a:xfrm>
            <a:off x="527280" y="2924923"/>
            <a:ext cx="5071242" cy="1684444"/>
            <a:chOff x="284529" y="2675175"/>
            <a:chExt cx="5071242" cy="1684444"/>
          </a:xfrm>
        </p:grpSpPr>
        <p:grpSp>
          <p:nvGrpSpPr>
            <p:cNvPr id="7" name="Group 6">
              <a:extLst>
                <a:ext uri="{FF2B5EF4-FFF2-40B4-BE49-F238E27FC236}">
                  <a16:creationId xmlns:a16="http://schemas.microsoft.com/office/drawing/2014/main" id="{507C34AF-5767-02E7-133F-E38EB84B4FDF}"/>
                </a:ext>
              </a:extLst>
            </p:cNvPr>
            <p:cNvGrpSpPr/>
            <p:nvPr/>
          </p:nvGrpSpPr>
          <p:grpSpPr>
            <a:xfrm>
              <a:off x="1120410" y="2675175"/>
              <a:ext cx="4235361" cy="1684444"/>
              <a:chOff x="1344180" y="728310"/>
              <a:chExt cx="3740509" cy="1684444"/>
            </a:xfrm>
          </p:grpSpPr>
          <p:sp>
            <p:nvSpPr>
              <p:cNvPr id="8" name="TextBox 7">
                <a:extLst>
                  <a:ext uri="{FF2B5EF4-FFF2-40B4-BE49-F238E27FC236}">
                    <a16:creationId xmlns:a16="http://schemas.microsoft.com/office/drawing/2014/main" id="{7B5344E6-D199-C74B-EAF8-9AFBCDA8691E}"/>
                  </a:ext>
                </a:extLst>
              </p:cNvPr>
              <p:cNvSpPr txBox="1"/>
              <p:nvPr/>
            </p:nvSpPr>
            <p:spPr>
              <a:xfrm>
                <a:off x="1344180" y="728310"/>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Quality and Comfort</a:t>
                </a:r>
                <a:endParaRPr lang="en-US" sz="2400" dirty="0">
                  <a:solidFill>
                    <a:srgbClr val="002060"/>
                  </a:solidFill>
                </a:endParaRPr>
              </a:p>
            </p:txBody>
          </p:sp>
          <p:sp>
            <p:nvSpPr>
              <p:cNvPr id="10" name="TextBox 9">
                <a:extLst>
                  <a:ext uri="{FF2B5EF4-FFF2-40B4-BE49-F238E27FC236}">
                    <a16:creationId xmlns:a16="http://schemas.microsoft.com/office/drawing/2014/main" id="{DCE47B0E-2A2D-5461-0306-9519BD803CE8}"/>
                  </a:ext>
                </a:extLst>
              </p:cNvPr>
              <p:cNvSpPr txBox="1"/>
              <p:nvPr/>
            </p:nvSpPr>
            <p:spPr>
              <a:xfrm>
                <a:off x="1661585" y="1212425"/>
                <a:ext cx="3199499" cy="1200329"/>
              </a:xfrm>
              <a:prstGeom prst="rect">
                <a:avLst/>
              </a:prstGeom>
              <a:noFill/>
            </p:spPr>
            <p:txBody>
              <a:bodyPr wrap="square">
                <a:spAutoFit/>
              </a:bodyPr>
              <a:lstStyle/>
              <a:p>
                <a:r>
                  <a:rPr lang="en-US" dirty="0"/>
                  <a:t>High standards of accommodation with essential amenities and regular maintenance.</a:t>
                </a:r>
              </a:p>
            </p:txBody>
          </p:sp>
        </p:grpSp>
        <p:pic>
          <p:nvPicPr>
            <p:cNvPr id="21" name="Picture 20">
              <a:extLst>
                <a:ext uri="{FF2B5EF4-FFF2-40B4-BE49-F238E27FC236}">
                  <a16:creationId xmlns:a16="http://schemas.microsoft.com/office/drawing/2014/main" id="{DB3AF09B-1083-EACB-F673-FE5622CA9774}"/>
                </a:ext>
              </a:extLst>
            </p:cNvPr>
            <p:cNvPicPr>
              <a:picLocks noChangeAspect="1"/>
            </p:cNvPicPr>
            <p:nvPr/>
          </p:nvPicPr>
          <p:blipFill>
            <a:blip r:embed="rId4">
              <a:duotone>
                <a:prstClr val="black"/>
                <a:srgbClr val="85852D">
                  <a:tint val="45000"/>
                  <a:satMod val="400000"/>
                </a:srgbClr>
              </a:duotone>
            </a:blip>
            <a:stretch>
              <a:fillRect/>
            </a:stretch>
          </p:blipFill>
          <p:spPr>
            <a:xfrm>
              <a:off x="284529" y="3136840"/>
              <a:ext cx="1076322" cy="1076322"/>
            </a:xfrm>
            <a:prstGeom prst="rect">
              <a:avLst/>
            </a:prstGeom>
          </p:spPr>
        </p:pic>
      </p:grpSp>
      <p:grpSp>
        <p:nvGrpSpPr>
          <p:cNvPr id="28" name="Group 27">
            <a:extLst>
              <a:ext uri="{FF2B5EF4-FFF2-40B4-BE49-F238E27FC236}">
                <a16:creationId xmlns:a16="http://schemas.microsoft.com/office/drawing/2014/main" id="{B75B1685-FCA2-381B-7661-96444C0BAF51}"/>
              </a:ext>
            </a:extLst>
          </p:cNvPr>
          <p:cNvGrpSpPr/>
          <p:nvPr/>
        </p:nvGrpSpPr>
        <p:grpSpPr>
          <a:xfrm>
            <a:off x="6975343" y="3155755"/>
            <a:ext cx="4379516" cy="1384995"/>
            <a:chOff x="5679047" y="2736502"/>
            <a:chExt cx="4379516" cy="1384995"/>
          </a:xfrm>
        </p:grpSpPr>
        <p:grpSp>
          <p:nvGrpSpPr>
            <p:cNvPr id="11" name="Group 10">
              <a:extLst>
                <a:ext uri="{FF2B5EF4-FFF2-40B4-BE49-F238E27FC236}">
                  <a16:creationId xmlns:a16="http://schemas.microsoft.com/office/drawing/2014/main" id="{F2EF1093-99F3-E6A9-964D-66759B4EBD04}"/>
                </a:ext>
              </a:extLst>
            </p:cNvPr>
            <p:cNvGrpSpPr/>
            <p:nvPr/>
          </p:nvGrpSpPr>
          <p:grpSpPr>
            <a:xfrm>
              <a:off x="6877561" y="2736502"/>
              <a:ext cx="3181002" cy="1384995"/>
              <a:chOff x="1120410" y="828515"/>
              <a:chExt cx="3181002" cy="1384995"/>
            </a:xfrm>
          </p:grpSpPr>
          <p:sp>
            <p:nvSpPr>
              <p:cNvPr id="12" name="TextBox 11">
                <a:extLst>
                  <a:ext uri="{FF2B5EF4-FFF2-40B4-BE49-F238E27FC236}">
                    <a16:creationId xmlns:a16="http://schemas.microsoft.com/office/drawing/2014/main" id="{40B9FBDC-7C42-73BE-9E29-23D8880430E2}"/>
                  </a:ext>
                </a:extLst>
              </p:cNvPr>
              <p:cNvSpPr txBox="1"/>
              <p:nvPr/>
            </p:nvSpPr>
            <p:spPr>
              <a:xfrm>
                <a:off x="1120410" y="828515"/>
                <a:ext cx="2883282" cy="461665"/>
              </a:xfrm>
              <a:prstGeom prst="rect">
                <a:avLst/>
              </a:prstGeom>
              <a:noFill/>
            </p:spPr>
            <p:txBody>
              <a:bodyPr wrap="square">
                <a:spAutoFit/>
              </a:bodyPr>
              <a:lstStyle/>
              <a:p>
                <a:r>
                  <a:rPr lang="en-GB" sz="2400" b="1" dirty="0">
                    <a:solidFill>
                      <a:srgbClr val="9E9714"/>
                    </a:solidFill>
                    <a:effectLst/>
                    <a:ea typeface="Calibri" panose="020F0502020204030204" pitchFamily="34" charset="0"/>
                  </a:rPr>
                  <a:t>Safety and Security</a:t>
                </a:r>
                <a:endParaRPr lang="en-US" sz="2400" dirty="0">
                  <a:solidFill>
                    <a:srgbClr val="9E9714"/>
                  </a:solidFill>
                </a:endParaRPr>
              </a:p>
            </p:txBody>
          </p:sp>
          <p:sp>
            <p:nvSpPr>
              <p:cNvPr id="14" name="TextBox 13">
                <a:extLst>
                  <a:ext uri="{FF2B5EF4-FFF2-40B4-BE49-F238E27FC236}">
                    <a16:creationId xmlns:a16="http://schemas.microsoft.com/office/drawing/2014/main" id="{37F05251-B36D-9081-5DCD-9CEB6D89FE79}"/>
                  </a:ext>
                </a:extLst>
              </p:cNvPr>
              <p:cNvSpPr txBox="1"/>
              <p:nvPr/>
            </p:nvSpPr>
            <p:spPr>
              <a:xfrm>
                <a:off x="1232377" y="1290180"/>
                <a:ext cx="3069035" cy="923330"/>
              </a:xfrm>
              <a:prstGeom prst="rect">
                <a:avLst/>
              </a:prstGeom>
              <a:noFill/>
            </p:spPr>
            <p:txBody>
              <a:bodyPr wrap="square">
                <a:spAutoFit/>
              </a:bodyPr>
              <a:lstStyle/>
              <a:p>
                <a:pPr algn="just"/>
                <a:r>
                  <a:rPr lang="en-US" dirty="0"/>
                  <a:t>Comprehensive security measures to ensure the safety of all residents.</a:t>
                </a:r>
              </a:p>
            </p:txBody>
          </p:sp>
        </p:grpSp>
        <p:pic>
          <p:nvPicPr>
            <p:cNvPr id="23" name="Picture 22">
              <a:extLst>
                <a:ext uri="{FF2B5EF4-FFF2-40B4-BE49-F238E27FC236}">
                  <a16:creationId xmlns:a16="http://schemas.microsoft.com/office/drawing/2014/main" id="{5DD1BE95-7660-8279-8DA3-9DE389F90CEC}"/>
                </a:ext>
              </a:extLst>
            </p:cNvPr>
            <p:cNvPicPr>
              <a:picLocks noChangeAspect="1"/>
            </p:cNvPicPr>
            <p:nvPr/>
          </p:nvPicPr>
          <p:blipFill>
            <a:blip r:embed="rId5">
              <a:duotone>
                <a:schemeClr val="accent1">
                  <a:shade val="45000"/>
                  <a:satMod val="135000"/>
                </a:schemeClr>
                <a:prstClr val="white"/>
              </a:duotone>
            </a:blip>
            <a:stretch>
              <a:fillRect/>
            </a:stretch>
          </p:blipFill>
          <p:spPr>
            <a:xfrm>
              <a:off x="5679047" y="2736502"/>
              <a:ext cx="1254498" cy="1254498"/>
            </a:xfrm>
            <a:prstGeom prst="rect">
              <a:avLst/>
            </a:prstGeom>
          </p:spPr>
        </p:pic>
      </p:grpSp>
      <p:grpSp>
        <p:nvGrpSpPr>
          <p:cNvPr id="40" name="Group 39">
            <a:extLst>
              <a:ext uri="{FF2B5EF4-FFF2-40B4-BE49-F238E27FC236}">
                <a16:creationId xmlns:a16="http://schemas.microsoft.com/office/drawing/2014/main" id="{4CE6E669-B4F5-8843-E13F-104A30D50435}"/>
              </a:ext>
            </a:extLst>
          </p:cNvPr>
          <p:cNvGrpSpPr/>
          <p:nvPr/>
        </p:nvGrpSpPr>
        <p:grpSpPr>
          <a:xfrm>
            <a:off x="3292281" y="4801322"/>
            <a:ext cx="4712901" cy="1935532"/>
            <a:chOff x="2680052" y="4914200"/>
            <a:chExt cx="4712901" cy="1935532"/>
          </a:xfrm>
        </p:grpSpPr>
        <p:grpSp>
          <p:nvGrpSpPr>
            <p:cNvPr id="15" name="Group 14">
              <a:extLst>
                <a:ext uri="{FF2B5EF4-FFF2-40B4-BE49-F238E27FC236}">
                  <a16:creationId xmlns:a16="http://schemas.microsoft.com/office/drawing/2014/main" id="{FBD27169-3181-1D32-6EEA-A80E115B0356}"/>
                </a:ext>
              </a:extLst>
            </p:cNvPr>
            <p:cNvGrpSpPr/>
            <p:nvPr/>
          </p:nvGrpSpPr>
          <p:grpSpPr>
            <a:xfrm>
              <a:off x="3652444" y="4914200"/>
              <a:ext cx="3740509" cy="1584239"/>
              <a:chOff x="1120409" y="828515"/>
              <a:chExt cx="3740509" cy="1584239"/>
            </a:xfrm>
          </p:grpSpPr>
          <p:sp>
            <p:nvSpPr>
              <p:cNvPr id="16" name="TextBox 15">
                <a:extLst>
                  <a:ext uri="{FF2B5EF4-FFF2-40B4-BE49-F238E27FC236}">
                    <a16:creationId xmlns:a16="http://schemas.microsoft.com/office/drawing/2014/main" id="{3686A9CA-48E1-29D8-46ED-51D9230D9F46}"/>
                  </a:ext>
                </a:extLst>
              </p:cNvPr>
              <p:cNvSpPr txBox="1"/>
              <p:nvPr/>
            </p:nvSpPr>
            <p:spPr>
              <a:xfrm>
                <a:off x="1120409" y="828515"/>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Community Focus</a:t>
                </a:r>
                <a:endParaRPr lang="en-US" sz="2400" dirty="0">
                  <a:solidFill>
                    <a:srgbClr val="002060"/>
                  </a:solidFill>
                </a:endParaRPr>
              </a:p>
            </p:txBody>
          </p:sp>
          <p:sp>
            <p:nvSpPr>
              <p:cNvPr id="17" name="TextBox 16">
                <a:extLst>
                  <a:ext uri="{FF2B5EF4-FFF2-40B4-BE49-F238E27FC236}">
                    <a16:creationId xmlns:a16="http://schemas.microsoft.com/office/drawing/2014/main" id="{A0E60371-B247-ADF0-1289-06BBA2241B8A}"/>
                  </a:ext>
                </a:extLst>
              </p:cNvPr>
              <p:cNvSpPr txBox="1"/>
              <p:nvPr/>
            </p:nvSpPr>
            <p:spPr>
              <a:xfrm>
                <a:off x="1661585" y="1212425"/>
                <a:ext cx="3069035" cy="1200329"/>
              </a:xfrm>
              <a:prstGeom prst="rect">
                <a:avLst/>
              </a:prstGeom>
              <a:noFill/>
            </p:spPr>
            <p:txBody>
              <a:bodyPr wrap="square">
                <a:spAutoFit/>
              </a:bodyPr>
              <a:lstStyle/>
              <a:p>
                <a:pPr algn="just"/>
                <a:r>
                  <a:rPr lang="en-US" dirty="0"/>
                  <a:t>Creating a supportive community environment that enhances the living experience.</a:t>
                </a:r>
              </a:p>
            </p:txBody>
          </p:sp>
        </p:grpSp>
        <p:pic>
          <p:nvPicPr>
            <p:cNvPr id="25" name="Picture 24">
              <a:extLst>
                <a:ext uri="{FF2B5EF4-FFF2-40B4-BE49-F238E27FC236}">
                  <a16:creationId xmlns:a16="http://schemas.microsoft.com/office/drawing/2014/main" id="{053A72F5-2A9F-F98B-DDD5-87EBD03846BD}"/>
                </a:ext>
              </a:extLst>
            </p:cNvPr>
            <p:cNvPicPr>
              <a:picLocks noChangeAspect="1"/>
            </p:cNvPicPr>
            <p:nvPr/>
          </p:nvPicPr>
          <p:blipFill>
            <a:blip r:embed="rId6"/>
            <a:stretch>
              <a:fillRect/>
            </a:stretch>
          </p:blipFill>
          <p:spPr>
            <a:xfrm>
              <a:off x="2680052" y="5271307"/>
              <a:ext cx="1578425" cy="1578425"/>
            </a:xfrm>
            <a:prstGeom prst="rect">
              <a:avLst/>
            </a:prstGeom>
          </p:spPr>
        </p:pic>
      </p:grpSp>
    </p:spTree>
    <p:extLst>
      <p:ext uri="{BB962C8B-B14F-4D97-AF65-F5344CB8AC3E}">
        <p14:creationId xmlns:p14="http://schemas.microsoft.com/office/powerpoint/2010/main" val="81843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94A91-515E-EDC6-80C7-53F7CFCDC8A4}"/>
              </a:ext>
            </a:extLst>
          </p:cNvPr>
          <p:cNvSpPr txBox="1"/>
          <p:nvPr/>
        </p:nvSpPr>
        <p:spPr>
          <a:xfrm>
            <a:off x="1300369" y="-80059"/>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Management</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Team</a:t>
            </a:r>
          </a:p>
        </p:txBody>
      </p:sp>
      <p:grpSp>
        <p:nvGrpSpPr>
          <p:cNvPr id="16" name="Group 15">
            <a:extLst>
              <a:ext uri="{FF2B5EF4-FFF2-40B4-BE49-F238E27FC236}">
                <a16:creationId xmlns:a16="http://schemas.microsoft.com/office/drawing/2014/main" id="{5312988B-F016-9D92-4A91-A59AEE090CE7}"/>
              </a:ext>
            </a:extLst>
          </p:cNvPr>
          <p:cNvGrpSpPr/>
          <p:nvPr/>
        </p:nvGrpSpPr>
        <p:grpSpPr>
          <a:xfrm>
            <a:off x="1300369" y="692861"/>
            <a:ext cx="9732341" cy="4599885"/>
            <a:chOff x="131404" y="517051"/>
            <a:chExt cx="12129866" cy="6242000"/>
          </a:xfrm>
        </p:grpSpPr>
        <p:pic>
          <p:nvPicPr>
            <p:cNvPr id="2050" name="Picture 2" descr="Photo a collection of different faces of people with glasses.">
              <a:extLst>
                <a:ext uri="{FF2B5EF4-FFF2-40B4-BE49-F238E27FC236}">
                  <a16:creationId xmlns:a16="http://schemas.microsoft.com/office/drawing/2014/main" id="{5BD6AF46-348C-A0ED-A44B-8D23308A9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34" r="50000" b="67203"/>
            <a:stretch/>
          </p:blipFill>
          <p:spPr bwMode="auto">
            <a:xfrm>
              <a:off x="5137849" y="887215"/>
              <a:ext cx="1500554" cy="195555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D5564C67-BC1B-69DA-0B5C-D522F2F5B34A}"/>
                </a:ext>
              </a:extLst>
            </p:cNvPr>
            <p:cNvGrpSpPr/>
            <p:nvPr/>
          </p:nvGrpSpPr>
          <p:grpSpPr>
            <a:xfrm>
              <a:off x="1207477" y="2837468"/>
              <a:ext cx="9689702" cy="1459040"/>
              <a:chOff x="1207477" y="3282946"/>
              <a:chExt cx="9689702" cy="1459040"/>
            </a:xfrm>
          </p:grpSpPr>
          <p:cxnSp>
            <p:nvCxnSpPr>
              <p:cNvPr id="4" name="Straight Arrow Connector 3">
                <a:extLst>
                  <a:ext uri="{FF2B5EF4-FFF2-40B4-BE49-F238E27FC236}">
                    <a16:creationId xmlns:a16="http://schemas.microsoft.com/office/drawing/2014/main" id="{6876AC19-1462-8E8A-56AB-733DAA538E87}"/>
                  </a:ext>
                </a:extLst>
              </p:cNvPr>
              <p:cNvCxnSpPr>
                <a:cxnSpLocks/>
              </p:cNvCxnSpPr>
              <p:nvPr/>
            </p:nvCxnSpPr>
            <p:spPr>
              <a:xfrm flipV="1">
                <a:off x="5838092" y="3282946"/>
                <a:ext cx="0" cy="591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0AFA55A-1BC4-58E0-13EA-3C3EB45264D8}"/>
                  </a:ext>
                </a:extLst>
              </p:cNvPr>
              <p:cNvCxnSpPr>
                <a:cxnSpLocks/>
              </p:cNvCxnSpPr>
              <p:nvPr/>
            </p:nvCxnSpPr>
            <p:spPr>
              <a:xfrm>
                <a:off x="1207477" y="3874477"/>
                <a:ext cx="96897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647561D-23AB-1B51-FC5F-3E5B861E4C56}"/>
                  </a:ext>
                </a:extLst>
              </p:cNvPr>
              <p:cNvCxnSpPr>
                <a:cxnSpLocks/>
              </p:cNvCxnSpPr>
              <p:nvPr/>
            </p:nvCxnSpPr>
            <p:spPr>
              <a:xfrm>
                <a:off x="1218230" y="3874477"/>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866BB70-7A0E-40E5-43FA-B959DDEFA830}"/>
                  </a:ext>
                </a:extLst>
              </p:cNvPr>
              <p:cNvCxnSpPr>
                <a:cxnSpLocks/>
              </p:cNvCxnSpPr>
              <p:nvPr/>
            </p:nvCxnSpPr>
            <p:spPr>
              <a:xfrm>
                <a:off x="4471407" y="3874476"/>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258E124-39B9-2BAA-5A90-BA13CDF06BC7}"/>
                  </a:ext>
                </a:extLst>
              </p:cNvPr>
              <p:cNvCxnSpPr>
                <a:cxnSpLocks/>
              </p:cNvCxnSpPr>
              <p:nvPr/>
            </p:nvCxnSpPr>
            <p:spPr>
              <a:xfrm>
                <a:off x="7501408" y="3874477"/>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27D6C7E-DBC3-41AB-9ABC-392A789D506B}"/>
                  </a:ext>
                </a:extLst>
              </p:cNvPr>
              <p:cNvCxnSpPr>
                <a:cxnSpLocks/>
              </p:cNvCxnSpPr>
              <p:nvPr/>
            </p:nvCxnSpPr>
            <p:spPr>
              <a:xfrm>
                <a:off x="10897179" y="3874477"/>
                <a:ext cx="0" cy="795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026" name="Picture 2" descr="Photo a collection of different faces of people with glasses.">
              <a:extLst>
                <a:ext uri="{FF2B5EF4-FFF2-40B4-BE49-F238E27FC236}">
                  <a16:creationId xmlns:a16="http://schemas.microsoft.com/office/drawing/2014/main" id="{260DD202-4E6F-7614-EBDF-2425C3D04F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 r="72586" b="67203"/>
            <a:stretch/>
          </p:blipFill>
          <p:spPr bwMode="auto">
            <a:xfrm>
              <a:off x="477517" y="4400108"/>
              <a:ext cx="1634607" cy="1836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oto a collection of different faces of people with glasses.">
              <a:extLst>
                <a:ext uri="{FF2B5EF4-FFF2-40B4-BE49-F238E27FC236}">
                  <a16:creationId xmlns:a16="http://schemas.microsoft.com/office/drawing/2014/main" id="{D76097F6-E91C-2E2E-04E7-08233460A2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9" t="33803" r="48820" b="35278"/>
            <a:stretch/>
          </p:blipFill>
          <p:spPr bwMode="auto">
            <a:xfrm>
              <a:off x="3765860" y="4320747"/>
              <a:ext cx="1482390" cy="18435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oto a collection of different faces of people with glasses.">
              <a:extLst>
                <a:ext uri="{FF2B5EF4-FFF2-40B4-BE49-F238E27FC236}">
                  <a16:creationId xmlns:a16="http://schemas.microsoft.com/office/drawing/2014/main" id="{DF7756E5-4AF1-EB41-1EE4-F73F8F0F7B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094" t="66392" r="3019" b="2690"/>
            <a:stretch/>
          </p:blipFill>
          <p:spPr bwMode="auto">
            <a:xfrm>
              <a:off x="10321233" y="4296508"/>
              <a:ext cx="1305074" cy="18435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oto a collection of different faces of people with glasses.">
              <a:extLst>
                <a:ext uri="{FF2B5EF4-FFF2-40B4-BE49-F238E27FC236}">
                  <a16:creationId xmlns:a16="http://schemas.microsoft.com/office/drawing/2014/main" id="{924A01FF-CD1A-A1D7-07EF-5F9678D018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7" t="67077" r="73571" b="2126"/>
            <a:stretch/>
          </p:blipFill>
          <p:spPr bwMode="auto">
            <a:xfrm>
              <a:off x="6901989" y="4328050"/>
              <a:ext cx="1359566" cy="18362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351EEE-2EDB-7826-BF19-24E116032CB8}"/>
                </a:ext>
              </a:extLst>
            </p:cNvPr>
            <p:cNvSpPr txBox="1"/>
            <p:nvPr/>
          </p:nvSpPr>
          <p:spPr>
            <a:xfrm>
              <a:off x="4896478" y="517051"/>
              <a:ext cx="2040009" cy="459415"/>
            </a:xfrm>
            <a:prstGeom prst="rect">
              <a:avLst/>
            </a:prstGeom>
            <a:noFill/>
          </p:spPr>
          <p:txBody>
            <a:bodyPr wrap="square">
              <a:spAutoFit/>
            </a:bodyPr>
            <a:lstStyle/>
            <a:p>
              <a:r>
                <a:rPr lang="en-GB" sz="1600" b="1" dirty="0">
                  <a:effectLst/>
                  <a:ea typeface="Calibri" panose="020F0502020204030204" pitchFamily="34" charset="0"/>
                </a:rPr>
                <a:t>Founder &amp; CEO</a:t>
              </a:r>
              <a:endParaRPr lang="en-US" sz="1600" dirty="0"/>
            </a:p>
          </p:txBody>
        </p:sp>
        <p:sp>
          <p:nvSpPr>
            <p:cNvPr id="9" name="TextBox 8">
              <a:extLst>
                <a:ext uri="{FF2B5EF4-FFF2-40B4-BE49-F238E27FC236}">
                  <a16:creationId xmlns:a16="http://schemas.microsoft.com/office/drawing/2014/main" id="{4D8F8182-C76E-012E-D6B0-E7F83E5FD790}"/>
                </a:ext>
              </a:extLst>
            </p:cNvPr>
            <p:cNvSpPr txBox="1"/>
            <p:nvPr/>
          </p:nvSpPr>
          <p:spPr>
            <a:xfrm>
              <a:off x="131404" y="6299636"/>
              <a:ext cx="2749538" cy="459415"/>
            </a:xfrm>
            <a:prstGeom prst="rect">
              <a:avLst/>
            </a:prstGeom>
            <a:noFill/>
          </p:spPr>
          <p:txBody>
            <a:bodyPr wrap="square">
              <a:spAutoFit/>
            </a:bodyPr>
            <a:lstStyle/>
            <a:p>
              <a:r>
                <a:rPr lang="en-GB" sz="1600" b="1" dirty="0">
                  <a:effectLst/>
                  <a:ea typeface="Calibri" panose="020F0502020204030204" pitchFamily="34" charset="0"/>
                </a:rPr>
                <a:t>Operations Manager</a:t>
              </a:r>
              <a:endParaRPr lang="en-US" sz="1600" dirty="0"/>
            </a:p>
          </p:txBody>
        </p:sp>
        <p:sp>
          <p:nvSpPr>
            <p:cNvPr id="10" name="TextBox 9">
              <a:extLst>
                <a:ext uri="{FF2B5EF4-FFF2-40B4-BE49-F238E27FC236}">
                  <a16:creationId xmlns:a16="http://schemas.microsoft.com/office/drawing/2014/main" id="{E548EDFC-AF6E-C261-24D4-A54B74B80B9A}"/>
                </a:ext>
              </a:extLst>
            </p:cNvPr>
            <p:cNvSpPr txBox="1"/>
            <p:nvPr/>
          </p:nvSpPr>
          <p:spPr>
            <a:xfrm>
              <a:off x="6378752" y="6211630"/>
              <a:ext cx="2430299" cy="501180"/>
            </a:xfrm>
            <a:prstGeom prst="rect">
              <a:avLst/>
            </a:prstGeom>
            <a:noFill/>
          </p:spPr>
          <p:txBody>
            <a:bodyPr wrap="square">
              <a:spAutoFit/>
            </a:bodyPr>
            <a:lstStyle/>
            <a:p>
              <a:r>
                <a:rPr lang="en-GB" sz="1800" b="1" dirty="0">
                  <a:effectLst/>
                  <a:ea typeface="Calibri" panose="020F0502020204030204" pitchFamily="34" charset="0"/>
                </a:rPr>
                <a:t>Head of Security</a:t>
              </a:r>
              <a:endParaRPr lang="en-US" dirty="0"/>
            </a:p>
          </p:txBody>
        </p:sp>
        <p:sp>
          <p:nvSpPr>
            <p:cNvPr id="11" name="TextBox 10">
              <a:extLst>
                <a:ext uri="{FF2B5EF4-FFF2-40B4-BE49-F238E27FC236}">
                  <a16:creationId xmlns:a16="http://schemas.microsoft.com/office/drawing/2014/main" id="{1A1F2847-DAAA-2B2F-DD9E-05935105E219}"/>
                </a:ext>
              </a:extLst>
            </p:cNvPr>
            <p:cNvSpPr txBox="1"/>
            <p:nvPr/>
          </p:nvSpPr>
          <p:spPr>
            <a:xfrm>
              <a:off x="9507816" y="6211630"/>
              <a:ext cx="2753454" cy="501180"/>
            </a:xfrm>
            <a:prstGeom prst="rect">
              <a:avLst/>
            </a:prstGeom>
            <a:noFill/>
          </p:spPr>
          <p:txBody>
            <a:bodyPr wrap="square">
              <a:spAutoFit/>
            </a:bodyPr>
            <a:lstStyle/>
            <a:p>
              <a:r>
                <a:rPr lang="en-GB" sz="1800" b="1" dirty="0">
                  <a:effectLst/>
                  <a:ea typeface="Calibri" panose="020F0502020204030204" pitchFamily="34" charset="0"/>
                </a:rPr>
                <a:t>Facilities Manager</a:t>
              </a:r>
              <a:endParaRPr lang="en-US" dirty="0"/>
            </a:p>
          </p:txBody>
        </p:sp>
        <p:sp>
          <p:nvSpPr>
            <p:cNvPr id="13" name="TextBox 12">
              <a:extLst>
                <a:ext uri="{FF2B5EF4-FFF2-40B4-BE49-F238E27FC236}">
                  <a16:creationId xmlns:a16="http://schemas.microsoft.com/office/drawing/2014/main" id="{66802D32-600F-2480-0625-198C67D22FD7}"/>
                </a:ext>
              </a:extLst>
            </p:cNvPr>
            <p:cNvSpPr txBox="1"/>
            <p:nvPr/>
          </p:nvSpPr>
          <p:spPr>
            <a:xfrm>
              <a:off x="3407793" y="6289626"/>
              <a:ext cx="2430299" cy="459415"/>
            </a:xfrm>
            <a:prstGeom prst="rect">
              <a:avLst/>
            </a:prstGeom>
            <a:noFill/>
          </p:spPr>
          <p:txBody>
            <a:bodyPr wrap="square">
              <a:spAutoFit/>
            </a:bodyPr>
            <a:lstStyle/>
            <a:p>
              <a:r>
                <a:rPr lang="en-GB" sz="1600" b="1" dirty="0">
                  <a:effectLst/>
                  <a:ea typeface="Calibri" panose="020F0502020204030204" pitchFamily="34" charset="0"/>
                </a:rPr>
                <a:t>Marketing Director</a:t>
              </a:r>
              <a:endParaRPr lang="en-US" sz="1600" dirty="0"/>
            </a:p>
          </p:txBody>
        </p:sp>
      </p:grpSp>
    </p:spTree>
    <p:extLst>
      <p:ext uri="{BB962C8B-B14F-4D97-AF65-F5344CB8AC3E}">
        <p14:creationId xmlns:p14="http://schemas.microsoft.com/office/powerpoint/2010/main" val="201442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49345-13D9-93D1-4295-B1B474219BE2}"/>
              </a:ext>
            </a:extLst>
          </p:cNvPr>
          <p:cNvSpPr txBox="1"/>
          <p:nvPr/>
        </p:nvSpPr>
        <p:spPr>
          <a:xfrm>
            <a:off x="1250093" y="88689"/>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Financial</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Projections</a:t>
            </a:r>
          </a:p>
        </p:txBody>
      </p:sp>
      <p:sp>
        <p:nvSpPr>
          <p:cNvPr id="6" name="TextBox 5">
            <a:extLst>
              <a:ext uri="{FF2B5EF4-FFF2-40B4-BE49-F238E27FC236}">
                <a16:creationId xmlns:a16="http://schemas.microsoft.com/office/drawing/2014/main" id="{BBD8FCD3-385F-7B30-B84B-06859D8727F6}"/>
              </a:ext>
            </a:extLst>
          </p:cNvPr>
          <p:cNvSpPr txBox="1"/>
          <p:nvPr/>
        </p:nvSpPr>
        <p:spPr>
          <a:xfrm>
            <a:off x="8483222" y="3873519"/>
            <a:ext cx="2146953" cy="369332"/>
          </a:xfrm>
          <a:prstGeom prst="rect">
            <a:avLst/>
          </a:prstGeom>
          <a:noFill/>
        </p:spPr>
        <p:txBody>
          <a:bodyPr wrap="square">
            <a:spAutoFit/>
          </a:bodyPr>
          <a:lstStyle/>
          <a:p>
            <a:r>
              <a:rPr lang="en-US" b="1" dirty="0"/>
              <a:t>Community events</a:t>
            </a:r>
          </a:p>
        </p:txBody>
      </p:sp>
      <p:sp>
        <p:nvSpPr>
          <p:cNvPr id="8" name="TextBox 7">
            <a:extLst>
              <a:ext uri="{FF2B5EF4-FFF2-40B4-BE49-F238E27FC236}">
                <a16:creationId xmlns:a16="http://schemas.microsoft.com/office/drawing/2014/main" id="{C48B3817-2C96-5A65-7C29-E57BC1ABEEB2}"/>
              </a:ext>
            </a:extLst>
          </p:cNvPr>
          <p:cNvSpPr txBox="1"/>
          <p:nvPr/>
        </p:nvSpPr>
        <p:spPr>
          <a:xfrm>
            <a:off x="563823" y="819976"/>
            <a:ext cx="9980629" cy="369332"/>
          </a:xfrm>
          <a:prstGeom prst="rect">
            <a:avLst/>
          </a:prstGeom>
          <a:noFill/>
        </p:spPr>
        <p:txBody>
          <a:bodyPr wrap="square">
            <a:spAutoFit/>
          </a:bodyPr>
          <a:lstStyle/>
          <a:p>
            <a:r>
              <a:rPr lang="en-US" dirty="0"/>
              <a:t>LCAH aims to achieve financial sustainability within the first two years of operation. </a:t>
            </a:r>
          </a:p>
        </p:txBody>
      </p:sp>
      <p:pic>
        <p:nvPicPr>
          <p:cNvPr id="2050" name="Picture 2" descr="hand cartoon character gesture pointing finger vector">
            <a:extLst>
              <a:ext uri="{FF2B5EF4-FFF2-40B4-BE49-F238E27FC236}">
                <a16:creationId xmlns:a16="http://schemas.microsoft.com/office/drawing/2014/main" id="{68417CDF-60B7-93FF-1012-2B666B567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3893" y="525642"/>
            <a:ext cx="1503298" cy="14023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F37C791-B43E-7E06-6892-60175486D4EA}"/>
              </a:ext>
            </a:extLst>
          </p:cNvPr>
          <p:cNvSpPr txBox="1"/>
          <p:nvPr/>
        </p:nvSpPr>
        <p:spPr>
          <a:xfrm>
            <a:off x="1641621" y="4981515"/>
            <a:ext cx="10236151" cy="646331"/>
          </a:xfrm>
          <a:prstGeom prst="rect">
            <a:avLst/>
          </a:prstGeom>
          <a:noFill/>
        </p:spPr>
        <p:txBody>
          <a:bodyPr wrap="square">
            <a:spAutoFit/>
          </a:bodyPr>
          <a:lstStyle/>
          <a:p>
            <a:r>
              <a:rPr lang="en-US" dirty="0"/>
              <a:t>Initial funding requirements will cover the costs of property acquisition, renovation, security systems, and marketing.</a:t>
            </a:r>
          </a:p>
        </p:txBody>
      </p:sp>
      <p:sp>
        <p:nvSpPr>
          <p:cNvPr id="14" name="TextBox 13">
            <a:extLst>
              <a:ext uri="{FF2B5EF4-FFF2-40B4-BE49-F238E27FC236}">
                <a16:creationId xmlns:a16="http://schemas.microsoft.com/office/drawing/2014/main" id="{8957A877-7953-7FBE-45CD-98B75EBBA0CD}"/>
              </a:ext>
            </a:extLst>
          </p:cNvPr>
          <p:cNvSpPr txBox="1"/>
          <p:nvPr/>
        </p:nvSpPr>
        <p:spPr>
          <a:xfrm>
            <a:off x="930900" y="2062589"/>
            <a:ext cx="3132053" cy="369332"/>
          </a:xfrm>
          <a:prstGeom prst="rect">
            <a:avLst/>
          </a:prstGeom>
          <a:noFill/>
        </p:spPr>
        <p:txBody>
          <a:bodyPr wrap="square">
            <a:spAutoFit/>
          </a:bodyPr>
          <a:lstStyle/>
          <a:p>
            <a:r>
              <a:rPr lang="en-US" dirty="0"/>
              <a:t>Key revenue streams include:</a:t>
            </a:r>
          </a:p>
        </p:txBody>
      </p:sp>
      <p:sp>
        <p:nvSpPr>
          <p:cNvPr id="16" name="TextBox 15">
            <a:extLst>
              <a:ext uri="{FF2B5EF4-FFF2-40B4-BE49-F238E27FC236}">
                <a16:creationId xmlns:a16="http://schemas.microsoft.com/office/drawing/2014/main" id="{16400350-104E-7B6C-03BC-3288AA38F5FA}"/>
              </a:ext>
            </a:extLst>
          </p:cNvPr>
          <p:cNvSpPr txBox="1"/>
          <p:nvPr/>
        </p:nvSpPr>
        <p:spPr>
          <a:xfrm>
            <a:off x="2619473" y="3935219"/>
            <a:ext cx="1380751" cy="369332"/>
          </a:xfrm>
          <a:prstGeom prst="rect">
            <a:avLst/>
          </a:prstGeom>
          <a:noFill/>
        </p:spPr>
        <p:txBody>
          <a:bodyPr wrap="square">
            <a:spAutoFit/>
          </a:bodyPr>
          <a:lstStyle/>
          <a:p>
            <a:r>
              <a:rPr lang="en-US" b="1" dirty="0"/>
              <a:t>Rental fees</a:t>
            </a:r>
          </a:p>
        </p:txBody>
      </p:sp>
      <p:sp>
        <p:nvSpPr>
          <p:cNvPr id="18" name="TextBox 17">
            <a:extLst>
              <a:ext uri="{FF2B5EF4-FFF2-40B4-BE49-F238E27FC236}">
                <a16:creationId xmlns:a16="http://schemas.microsoft.com/office/drawing/2014/main" id="{C8DFFB28-A47C-544A-8390-5EDD3849BF89}"/>
              </a:ext>
            </a:extLst>
          </p:cNvPr>
          <p:cNvSpPr txBox="1"/>
          <p:nvPr/>
        </p:nvSpPr>
        <p:spPr>
          <a:xfrm>
            <a:off x="5347355" y="3960611"/>
            <a:ext cx="1788736" cy="369332"/>
          </a:xfrm>
          <a:prstGeom prst="rect">
            <a:avLst/>
          </a:prstGeom>
          <a:noFill/>
        </p:spPr>
        <p:txBody>
          <a:bodyPr wrap="square">
            <a:spAutoFit/>
          </a:bodyPr>
          <a:lstStyle/>
          <a:p>
            <a:r>
              <a:rPr lang="en-US" b="1" dirty="0"/>
              <a:t>Dining services</a:t>
            </a:r>
          </a:p>
        </p:txBody>
      </p:sp>
      <p:pic>
        <p:nvPicPr>
          <p:cNvPr id="20" name="Picture 19">
            <a:extLst>
              <a:ext uri="{FF2B5EF4-FFF2-40B4-BE49-F238E27FC236}">
                <a16:creationId xmlns:a16="http://schemas.microsoft.com/office/drawing/2014/main" id="{648DDD83-1F97-AB85-F091-97231DEEB538}"/>
              </a:ext>
            </a:extLst>
          </p:cNvPr>
          <p:cNvPicPr>
            <a:picLocks noChangeAspect="1"/>
          </p:cNvPicPr>
          <p:nvPr/>
        </p:nvPicPr>
        <p:blipFill>
          <a:blip r:embed="rId3"/>
          <a:stretch>
            <a:fillRect/>
          </a:stretch>
        </p:blipFill>
        <p:spPr>
          <a:xfrm>
            <a:off x="2496926" y="2467272"/>
            <a:ext cx="1503298" cy="1503298"/>
          </a:xfrm>
          <a:prstGeom prst="rect">
            <a:avLst/>
          </a:prstGeom>
        </p:spPr>
      </p:pic>
      <p:pic>
        <p:nvPicPr>
          <p:cNvPr id="22" name="Picture 21">
            <a:extLst>
              <a:ext uri="{FF2B5EF4-FFF2-40B4-BE49-F238E27FC236}">
                <a16:creationId xmlns:a16="http://schemas.microsoft.com/office/drawing/2014/main" id="{DFC8B59B-477C-D84C-499B-7B5A6235AA2F}"/>
              </a:ext>
            </a:extLst>
          </p:cNvPr>
          <p:cNvPicPr>
            <a:picLocks noChangeAspect="1"/>
          </p:cNvPicPr>
          <p:nvPr/>
        </p:nvPicPr>
        <p:blipFill>
          <a:blip r:embed="rId4"/>
          <a:stretch>
            <a:fillRect/>
          </a:stretch>
        </p:blipFill>
        <p:spPr>
          <a:xfrm>
            <a:off x="5650785" y="2557027"/>
            <a:ext cx="1181875" cy="1181875"/>
          </a:xfrm>
          <a:prstGeom prst="rect">
            <a:avLst/>
          </a:prstGeom>
        </p:spPr>
      </p:pic>
      <p:pic>
        <p:nvPicPr>
          <p:cNvPr id="24" name="Picture 23">
            <a:extLst>
              <a:ext uri="{FF2B5EF4-FFF2-40B4-BE49-F238E27FC236}">
                <a16:creationId xmlns:a16="http://schemas.microsoft.com/office/drawing/2014/main" id="{867737FF-2E04-F71E-835A-2D66B627E376}"/>
              </a:ext>
            </a:extLst>
          </p:cNvPr>
          <p:cNvPicPr>
            <a:picLocks noChangeAspect="1"/>
          </p:cNvPicPr>
          <p:nvPr/>
        </p:nvPicPr>
        <p:blipFill>
          <a:blip r:embed="rId5"/>
          <a:stretch>
            <a:fillRect/>
          </a:stretch>
        </p:blipFill>
        <p:spPr>
          <a:xfrm>
            <a:off x="8903893" y="2557027"/>
            <a:ext cx="1071989" cy="1071989"/>
          </a:xfrm>
          <a:prstGeom prst="rect">
            <a:avLst/>
          </a:prstGeom>
        </p:spPr>
      </p:pic>
      <p:pic>
        <p:nvPicPr>
          <p:cNvPr id="2052" name="Picture 4" descr="house with gold coin money cartoon vector">
            <a:extLst>
              <a:ext uri="{FF2B5EF4-FFF2-40B4-BE49-F238E27FC236}">
                <a16:creationId xmlns:a16="http://schemas.microsoft.com/office/drawing/2014/main" id="{B3D6BE66-BC34-9684-A311-59EBF34BDD0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4167" y="4329943"/>
            <a:ext cx="2050134" cy="205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6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67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1230D6-6C1F-3620-0EAE-3A0E4B261B34}"/>
              </a:ext>
            </a:extLst>
          </p:cNvPr>
          <p:cNvSpPr txBox="1"/>
          <p:nvPr/>
        </p:nvSpPr>
        <p:spPr>
          <a:xfrm>
            <a:off x="367252" y="725988"/>
            <a:ext cx="11457495" cy="6186309"/>
          </a:xfrm>
          <a:prstGeom prst="rect">
            <a:avLst/>
          </a:prstGeom>
          <a:noFill/>
        </p:spPr>
        <p:txBody>
          <a:bodyPr wrap="square">
            <a:spAutoFit/>
          </a:bodyPr>
          <a:lstStyle/>
          <a:p>
            <a:pPr marL="285750" indent="-285750" algn="just">
              <a:buFont typeface="Wingdings" panose="05000000000000000000" pitchFamily="2" charset="2"/>
              <a:buChar char="ü"/>
            </a:pPr>
            <a:r>
              <a:rPr lang="en-US" dirty="0"/>
              <a:t>Oni, S. I., &amp; Okanlawon, K. R. (2011). The Lagos State Bus Rapid Transit System: An overview. </a:t>
            </a:r>
            <a:r>
              <a:rPr lang="en-US" b="1" dirty="0"/>
              <a:t>Journal of Transport Geography, </a:t>
            </a:r>
            <a:r>
              <a:rPr lang="en-US" dirty="0"/>
              <a:t>19(4), 1218-1222.</a:t>
            </a:r>
          </a:p>
          <a:p>
            <a:pPr marL="285750" indent="-285750" algn="just">
              <a:buFont typeface="Wingdings" panose="05000000000000000000" pitchFamily="2" charset="2"/>
              <a:buChar char="ü"/>
            </a:pPr>
            <a:r>
              <a:rPr lang="en-US" dirty="0"/>
              <a:t>Ibem, E. O. (2011). Public-private partnerships (PPPs) in housing provision in Lagos Megacity Region, Nigeria. </a:t>
            </a:r>
            <a:r>
              <a:rPr lang="en-US" b="1" dirty="0"/>
              <a:t>International Journal of Housing Policy</a:t>
            </a:r>
            <a:r>
              <a:rPr lang="en-US" dirty="0"/>
              <a:t>, 11(2), 133-154.</a:t>
            </a:r>
          </a:p>
          <a:p>
            <a:pPr marL="285750" indent="-285750" algn="just">
              <a:buFont typeface="Wingdings" panose="05000000000000000000" pitchFamily="2" charset="2"/>
              <a:buChar char="ü"/>
            </a:pPr>
            <a:r>
              <a:rPr lang="en-US" dirty="0"/>
              <a:t>Afolabi, O. J., &amp; Gbadamosi, K. T. (2017). The rise of ride-hailing services in Lagos, Nigeria: Opportunities and challenges. </a:t>
            </a:r>
            <a:r>
              <a:rPr lang="en-US" b="1" dirty="0"/>
              <a:t>Journal of Sustainable Development in Africa</a:t>
            </a:r>
            <a:r>
              <a:rPr lang="en-US" dirty="0"/>
              <a:t>, 19(1), 118-129.</a:t>
            </a:r>
          </a:p>
          <a:p>
            <a:pPr marL="285750" indent="-285750" algn="just">
              <a:buFont typeface="Wingdings" panose="05000000000000000000" pitchFamily="2" charset="2"/>
              <a:buChar char="ü"/>
            </a:pPr>
            <a:r>
              <a:rPr lang="en-US" dirty="0"/>
              <a:t>Olukoju, A. (2003). Infrastructure development and urban facilities in Lagos, 1861-2000. </a:t>
            </a:r>
            <a:r>
              <a:rPr lang="en-US" b="1" dirty="0"/>
              <a:t>Ibadan Journal of History,</a:t>
            </a:r>
            <a:r>
              <a:rPr lang="en-US" dirty="0"/>
              <a:t> 12(2), 45-67.</a:t>
            </a:r>
          </a:p>
          <a:p>
            <a:pPr marL="285750" indent="-285750" algn="just">
              <a:buFont typeface="Wingdings" panose="05000000000000000000" pitchFamily="2" charset="2"/>
              <a:buChar char="ü"/>
            </a:pPr>
            <a:r>
              <a:rPr lang="en-US" dirty="0"/>
              <a:t>Adeola, F. O. (2010). Corporate transportation solutions and their impact on urban traffic congestion in Lagos. </a:t>
            </a:r>
            <a:r>
              <a:rPr lang="en-US" b="1" dirty="0"/>
              <a:t>Journal of Urban Transportation</a:t>
            </a:r>
            <a:r>
              <a:rPr lang="en-US" dirty="0"/>
              <a:t>, 15(3), 89-102.</a:t>
            </a:r>
          </a:p>
          <a:p>
            <a:pPr marL="285750" indent="-285750" algn="just">
              <a:buFont typeface="Wingdings" panose="05000000000000000000" pitchFamily="2" charset="2"/>
              <a:buChar char="ü"/>
            </a:pPr>
            <a:r>
              <a:rPr lang="en-US" dirty="0"/>
              <a:t>Ting, H., &amp; Chien, S. (2013). Co-living as an innovative housing solution for urban millennials. </a:t>
            </a:r>
            <a:r>
              <a:rPr lang="en-US" b="1" dirty="0"/>
              <a:t>Urban Studies Journal, 50(6)</a:t>
            </a:r>
            <a:r>
              <a:rPr lang="en-US" dirty="0"/>
              <a:t>, 1123-1140.</a:t>
            </a:r>
          </a:p>
          <a:p>
            <a:pPr marL="285750" indent="-285750" algn="just">
              <a:buFont typeface="Wingdings" panose="05000000000000000000" pitchFamily="2" charset="2"/>
              <a:buChar char="ü"/>
            </a:pPr>
            <a:r>
              <a:rPr lang="en-US" dirty="0" err="1"/>
              <a:t>Akinmoladun</a:t>
            </a:r>
            <a:r>
              <a:rPr lang="en-US" dirty="0"/>
              <a:t>, O. I., &amp; </a:t>
            </a:r>
            <a:r>
              <a:rPr lang="en-US" dirty="0" err="1"/>
              <a:t>Oluwoye</a:t>
            </a:r>
            <a:r>
              <a:rPr lang="en-US" dirty="0"/>
              <a:t>, J. (2007). An assessment of why the problems of housing shortages persist in developing countries: A case of study of Lagos Metropolis, Nigeria. </a:t>
            </a:r>
            <a:r>
              <a:rPr lang="en-US" b="1" dirty="0"/>
              <a:t>Pakistan Journal of Social Sciences</a:t>
            </a:r>
            <a:r>
              <a:rPr lang="en-US" dirty="0"/>
              <a:t>, 4(4), 589-598.</a:t>
            </a:r>
          </a:p>
          <a:p>
            <a:pPr marL="285750" indent="-285750" algn="just">
              <a:buFont typeface="Wingdings" panose="05000000000000000000" pitchFamily="2" charset="2"/>
              <a:buChar char="ü"/>
            </a:pPr>
            <a:r>
              <a:rPr lang="en-US" dirty="0"/>
              <a:t>Smith, M. K. (2014). Co-living as a response to urban housing challenges: A case study analysis. </a:t>
            </a:r>
            <a:r>
              <a:rPr lang="en-US" b="1" dirty="0"/>
              <a:t>Journal of Urban Development,</a:t>
            </a:r>
            <a:r>
              <a:rPr lang="en-US" dirty="0"/>
              <a:t> 30(2), 147-160.</a:t>
            </a:r>
          </a:p>
          <a:p>
            <a:pPr marL="285750" indent="-285750" algn="just">
              <a:buFont typeface="Wingdings" panose="05000000000000000000" pitchFamily="2" charset="2"/>
              <a:buChar char="ü"/>
            </a:pPr>
            <a:r>
              <a:rPr lang="en-US" dirty="0" err="1"/>
              <a:t>Koslowsky</a:t>
            </a:r>
            <a:r>
              <a:rPr lang="en-US" dirty="0"/>
              <a:t>, M., </a:t>
            </a:r>
            <a:r>
              <a:rPr lang="en-US" dirty="0" err="1"/>
              <a:t>Aizer</a:t>
            </a:r>
            <a:r>
              <a:rPr lang="en-US" dirty="0"/>
              <a:t>, A., &amp; Krausz, M. (1995). Stressor and personal variables in the commuting experience. </a:t>
            </a:r>
            <a:r>
              <a:rPr lang="en-US" b="1" dirty="0"/>
              <a:t>International Journal of Manpower</a:t>
            </a:r>
            <a:r>
              <a:rPr lang="en-US" dirty="0"/>
              <a:t>, 16(2), 27-36.</a:t>
            </a:r>
          </a:p>
          <a:p>
            <a:pPr marL="285750" indent="-285750" algn="just">
              <a:buFont typeface="Wingdings" panose="05000000000000000000" pitchFamily="2" charset="2"/>
              <a:buChar char="ü"/>
            </a:pPr>
            <a:r>
              <a:rPr lang="en-US" dirty="0"/>
              <a:t>Li, B., Akintoye, A., Edwards, P. J., &amp; Hardcastle, C. (2005). The allocation of risk in PPP/PFI construction projects in the UK</a:t>
            </a:r>
            <a:r>
              <a:rPr lang="en-US" b="1" dirty="0"/>
              <a:t>. International Journal of Project Management</a:t>
            </a:r>
            <a:r>
              <a:rPr lang="en-US" dirty="0"/>
              <a:t>, 23(1), 25-35.</a:t>
            </a:r>
          </a:p>
          <a:p>
            <a:pPr marL="285750" indent="-285750" algn="just">
              <a:buFont typeface="Wingdings" panose="05000000000000000000" pitchFamily="2" charset="2"/>
              <a:buChar char="ü"/>
            </a:pPr>
            <a:endParaRPr lang="en-US" dirty="0"/>
          </a:p>
        </p:txBody>
      </p:sp>
      <p:sp>
        <p:nvSpPr>
          <p:cNvPr id="6" name="TextBox 5">
            <a:extLst>
              <a:ext uri="{FF2B5EF4-FFF2-40B4-BE49-F238E27FC236}">
                <a16:creationId xmlns:a16="http://schemas.microsoft.com/office/drawing/2014/main" id="{A0BD31D3-5188-8A16-0FAF-19784DF1F1D4}"/>
              </a:ext>
            </a:extLst>
          </p:cNvPr>
          <p:cNvSpPr txBox="1"/>
          <p:nvPr/>
        </p:nvSpPr>
        <p:spPr>
          <a:xfrm>
            <a:off x="4496309" y="202768"/>
            <a:ext cx="2980255"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Tree>
    <p:extLst>
      <p:ext uri="{BB962C8B-B14F-4D97-AF65-F5344CB8AC3E}">
        <p14:creationId xmlns:p14="http://schemas.microsoft.com/office/powerpoint/2010/main" val="2553367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ABD18-F358-D787-DCE9-5B1B194B0ED5}"/>
              </a:ext>
            </a:extLst>
          </p:cNvPr>
          <p:cNvSpPr txBox="1"/>
          <p:nvPr/>
        </p:nvSpPr>
        <p:spPr>
          <a:xfrm>
            <a:off x="4809103" y="202768"/>
            <a:ext cx="2748144"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
        <p:nvSpPr>
          <p:cNvPr id="6" name="TextBox 5">
            <a:extLst>
              <a:ext uri="{FF2B5EF4-FFF2-40B4-BE49-F238E27FC236}">
                <a16:creationId xmlns:a16="http://schemas.microsoft.com/office/drawing/2014/main" id="{AACB6556-7CC6-4BB0-55F8-A077F3D16770}"/>
              </a:ext>
            </a:extLst>
          </p:cNvPr>
          <p:cNvSpPr txBox="1"/>
          <p:nvPr/>
        </p:nvSpPr>
        <p:spPr>
          <a:xfrm>
            <a:off x="379476" y="1054900"/>
            <a:ext cx="11379708" cy="1200329"/>
          </a:xfrm>
          <a:prstGeom prst="rect">
            <a:avLst/>
          </a:prstGeom>
          <a:noFill/>
        </p:spPr>
        <p:txBody>
          <a:bodyPr wrap="square">
            <a:spAutoFit/>
          </a:bodyPr>
          <a:lstStyle/>
          <a:p>
            <a:pPr marL="285750" indent="-285750" algn="just">
              <a:buFont typeface="Wingdings" panose="05000000000000000000" pitchFamily="2" charset="2"/>
              <a:buChar char="ü"/>
            </a:pPr>
            <a:r>
              <a:rPr lang="en-US" dirty="0" err="1"/>
              <a:t>Hamari</a:t>
            </a:r>
            <a:r>
              <a:rPr lang="en-US" dirty="0"/>
              <a:t>, J., </a:t>
            </a:r>
            <a:r>
              <a:rPr lang="en-US" dirty="0" err="1"/>
              <a:t>Sjöklint</a:t>
            </a:r>
            <a:r>
              <a:rPr lang="en-US" dirty="0"/>
              <a:t>, M., &amp; </a:t>
            </a:r>
            <a:r>
              <a:rPr lang="en-US" dirty="0" err="1"/>
              <a:t>Ukkonen</a:t>
            </a:r>
            <a:r>
              <a:rPr lang="en-US" dirty="0"/>
              <a:t>, A. (2016). The sharing economy: Why people participate in collaborative consumption</a:t>
            </a:r>
            <a:r>
              <a:rPr lang="en-US" b="1" dirty="0"/>
              <a:t>. Journal of the Association for Information Science and Technology</a:t>
            </a:r>
            <a:r>
              <a:rPr lang="en-US" dirty="0"/>
              <a:t>, 67(9), 2047-2059.</a:t>
            </a:r>
          </a:p>
          <a:p>
            <a:pPr marL="285750" indent="-285750" algn="just">
              <a:buFont typeface="Wingdings" panose="05000000000000000000" pitchFamily="2" charset="2"/>
              <a:buChar char="ü"/>
            </a:pPr>
            <a:r>
              <a:rPr lang="en-US" dirty="0" err="1"/>
              <a:t>Glaeser</a:t>
            </a:r>
            <a:r>
              <a:rPr lang="en-US" dirty="0"/>
              <a:t>, E. L., &amp; Kahn, M. E. (2004). Sprawl and urban growth. In Handbook of Regional and Urban Economics (Vol. 4, pp. 2481-2527). </a:t>
            </a:r>
            <a:r>
              <a:rPr lang="en-US" b="1" dirty="0"/>
              <a:t>Elsevier.</a:t>
            </a:r>
          </a:p>
        </p:txBody>
      </p:sp>
    </p:spTree>
    <p:extLst>
      <p:ext uri="{BB962C8B-B14F-4D97-AF65-F5344CB8AC3E}">
        <p14:creationId xmlns:p14="http://schemas.microsoft.com/office/powerpoint/2010/main" val="107856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487271" y="92371"/>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366398" y="960569"/>
            <a:ext cx="5689842"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Workers commuting daily from Lagos mainland to Lagos Island face formidable challenges that undermine their productivity and well-being. Severe traffic congestion on critical routes like the Third Mainland Bridge results in exhausting commutes exceeding two hours each way.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33143" y="2921325"/>
            <a:ext cx="5689842" cy="1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The financial burden of daily transportation costs, whether through private vehicles or ride-hailing services, compounds the stress of commuting. Meanwhile, the exorbitant cost of living on Lagos Island leaves many workers unable to afford housing close to their workplaces, necessitating long, arduous journeys.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8920443-98E7-9D57-1726-937B2AC38049}"/>
              </a:ext>
            </a:extLst>
          </p:cNvPr>
          <p:cNvSpPr txBox="1"/>
          <p:nvPr/>
        </p:nvSpPr>
        <p:spPr>
          <a:xfrm>
            <a:off x="1433144" y="5106504"/>
            <a:ext cx="5806642" cy="1323439"/>
          </a:xfrm>
          <a:prstGeom prst="rect">
            <a:avLst/>
          </a:prstGeom>
          <a:noFill/>
        </p:spPr>
        <p:txBody>
          <a:bodyPr wrap="square">
            <a:spAutoFit/>
          </a:bodyPr>
          <a:lstStyle/>
          <a:p>
            <a:pPr algn="just"/>
            <a:r>
              <a:rPr lang="en-US" sz="1600" dirty="0">
                <a:latin typeface="+mj-lt"/>
              </a:rPr>
              <a:t>Existing public transportation systems are overburdened, unreliable, and often fail to adequately cover all commuting needs, further exacerbating the challenges faced by workers. Overcrowding and frequent delays add to the daily stress and inefficiency of the commute.</a:t>
            </a:r>
          </a:p>
        </p:txBody>
      </p:sp>
      <p:grpSp>
        <p:nvGrpSpPr>
          <p:cNvPr id="18" name="Group 17">
            <a:extLst>
              <a:ext uri="{FF2B5EF4-FFF2-40B4-BE49-F238E27FC236}">
                <a16:creationId xmlns:a16="http://schemas.microsoft.com/office/drawing/2014/main" id="{088D7329-C324-C21A-A73F-EE8621EC7894}"/>
              </a:ext>
            </a:extLst>
          </p:cNvPr>
          <p:cNvGrpSpPr/>
          <p:nvPr/>
        </p:nvGrpSpPr>
        <p:grpSpPr>
          <a:xfrm>
            <a:off x="139454" y="815093"/>
            <a:ext cx="1269267" cy="1380243"/>
            <a:chOff x="115610" y="747701"/>
            <a:chExt cx="1269267" cy="1380243"/>
          </a:xfrm>
        </p:grpSpPr>
        <p:pic>
          <p:nvPicPr>
            <p:cNvPr id="11" name="Graphic 10" descr="Bridge scene with solid fill">
              <a:extLst>
                <a:ext uri="{FF2B5EF4-FFF2-40B4-BE49-F238E27FC236}">
                  <a16:creationId xmlns:a16="http://schemas.microsoft.com/office/drawing/2014/main" id="{99DF1161-C589-DC67-D47F-0B618DF07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271" y="747701"/>
              <a:ext cx="623152" cy="623152"/>
            </a:xfrm>
            <a:prstGeom prst="rect">
              <a:avLst/>
            </a:prstGeom>
          </p:spPr>
        </p:pic>
        <p:pic>
          <p:nvPicPr>
            <p:cNvPr id="13" name="Graphic 12" descr="Traffic light with solid fill">
              <a:extLst>
                <a:ext uri="{FF2B5EF4-FFF2-40B4-BE49-F238E27FC236}">
                  <a16:creationId xmlns:a16="http://schemas.microsoft.com/office/drawing/2014/main" id="{7E85DA66-A7E7-360C-DAC2-46A63F4480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6812" y="1312570"/>
              <a:ext cx="658065" cy="658065"/>
            </a:xfrm>
            <a:prstGeom prst="rect">
              <a:avLst/>
            </a:prstGeom>
          </p:spPr>
        </p:pic>
        <p:pic>
          <p:nvPicPr>
            <p:cNvPr id="15" name="Graphic 14" descr="Construction Barricade with solid fill">
              <a:extLst>
                <a:ext uri="{FF2B5EF4-FFF2-40B4-BE49-F238E27FC236}">
                  <a16:creationId xmlns:a16="http://schemas.microsoft.com/office/drawing/2014/main" id="{615AFD66-F554-D6F8-29CA-28FC54F1AE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941072">
              <a:off x="150890" y="956889"/>
              <a:ext cx="532210" cy="532210"/>
            </a:xfrm>
            <a:prstGeom prst="rect">
              <a:avLst/>
            </a:prstGeom>
          </p:spPr>
        </p:pic>
        <p:pic>
          <p:nvPicPr>
            <p:cNvPr id="17" name="Graphic 16" descr="Traffic cone with solid fill">
              <a:extLst>
                <a:ext uri="{FF2B5EF4-FFF2-40B4-BE49-F238E27FC236}">
                  <a16:creationId xmlns:a16="http://schemas.microsoft.com/office/drawing/2014/main" id="{FB8983BA-7ED6-CD3D-2B83-91C1E9F51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72304">
              <a:off x="115610" y="1213544"/>
              <a:ext cx="914400" cy="914400"/>
            </a:xfrm>
            <a:prstGeom prst="rect">
              <a:avLst/>
            </a:prstGeom>
          </p:spPr>
        </p:pic>
      </p:grpSp>
      <p:grpSp>
        <p:nvGrpSpPr>
          <p:cNvPr id="25" name="Group 24">
            <a:extLst>
              <a:ext uri="{FF2B5EF4-FFF2-40B4-BE49-F238E27FC236}">
                <a16:creationId xmlns:a16="http://schemas.microsoft.com/office/drawing/2014/main" id="{7642B45B-55E9-1CFE-F124-DD68EA92247C}"/>
              </a:ext>
            </a:extLst>
          </p:cNvPr>
          <p:cNvGrpSpPr/>
          <p:nvPr/>
        </p:nvGrpSpPr>
        <p:grpSpPr>
          <a:xfrm>
            <a:off x="196596" y="2907768"/>
            <a:ext cx="1194224" cy="1488519"/>
            <a:chOff x="238919" y="2517231"/>
            <a:chExt cx="1194224" cy="1488519"/>
          </a:xfrm>
        </p:grpSpPr>
        <p:pic>
          <p:nvPicPr>
            <p:cNvPr id="20" name="Graphic 19" descr="Money outline">
              <a:extLst>
                <a:ext uri="{FF2B5EF4-FFF2-40B4-BE49-F238E27FC236}">
                  <a16:creationId xmlns:a16="http://schemas.microsoft.com/office/drawing/2014/main" id="{934F69AF-E1E2-7B09-F448-C4868AAD45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8919" y="2913530"/>
              <a:ext cx="578223" cy="578223"/>
            </a:xfrm>
            <a:prstGeom prst="rect">
              <a:avLst/>
            </a:prstGeom>
          </p:spPr>
        </p:pic>
        <p:pic>
          <p:nvPicPr>
            <p:cNvPr id="22" name="Graphic 21" descr="Bus with solid fill">
              <a:extLst>
                <a:ext uri="{FF2B5EF4-FFF2-40B4-BE49-F238E27FC236}">
                  <a16:creationId xmlns:a16="http://schemas.microsoft.com/office/drawing/2014/main" id="{FB63ECB0-95AA-D222-7931-83F83BAE52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6232" y="3298839"/>
              <a:ext cx="706911" cy="706911"/>
            </a:xfrm>
            <a:prstGeom prst="rect">
              <a:avLst/>
            </a:prstGeom>
          </p:spPr>
        </p:pic>
        <p:pic>
          <p:nvPicPr>
            <p:cNvPr id="24" name="Graphic 23" descr="Signpost with solid fill">
              <a:extLst>
                <a:ext uri="{FF2B5EF4-FFF2-40B4-BE49-F238E27FC236}">
                  <a16:creationId xmlns:a16="http://schemas.microsoft.com/office/drawing/2014/main" id="{583720C3-E5F6-F5F7-F81E-5484E66A07E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321" y="2517231"/>
              <a:ext cx="914400" cy="914400"/>
            </a:xfrm>
            <a:prstGeom prst="rect">
              <a:avLst/>
            </a:prstGeom>
          </p:spPr>
        </p:pic>
      </p:grpSp>
      <p:grpSp>
        <p:nvGrpSpPr>
          <p:cNvPr id="32" name="Group 31">
            <a:extLst>
              <a:ext uri="{FF2B5EF4-FFF2-40B4-BE49-F238E27FC236}">
                <a16:creationId xmlns:a16="http://schemas.microsoft.com/office/drawing/2014/main" id="{BDD25101-309A-B47B-A81F-8E74D8B3866D}"/>
              </a:ext>
            </a:extLst>
          </p:cNvPr>
          <p:cNvGrpSpPr/>
          <p:nvPr/>
        </p:nvGrpSpPr>
        <p:grpSpPr>
          <a:xfrm>
            <a:off x="95953" y="4850770"/>
            <a:ext cx="1357732" cy="1428397"/>
            <a:chOff x="103543" y="4185553"/>
            <a:chExt cx="1357732" cy="1428397"/>
          </a:xfrm>
        </p:grpSpPr>
        <p:pic>
          <p:nvPicPr>
            <p:cNvPr id="27" name="Graphic 26" descr="Construction worker male with solid fill">
              <a:extLst>
                <a:ext uri="{FF2B5EF4-FFF2-40B4-BE49-F238E27FC236}">
                  <a16:creationId xmlns:a16="http://schemas.microsoft.com/office/drawing/2014/main" id="{ACA1D08D-E52D-3728-B0B1-ECCCCAB289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6875" y="4699550"/>
              <a:ext cx="914400" cy="914400"/>
            </a:xfrm>
            <a:prstGeom prst="rect">
              <a:avLst/>
            </a:prstGeom>
          </p:spPr>
        </p:pic>
        <p:pic>
          <p:nvPicPr>
            <p:cNvPr id="29" name="Graphic 28" descr="Bus outline">
              <a:extLst>
                <a:ext uri="{FF2B5EF4-FFF2-40B4-BE49-F238E27FC236}">
                  <a16:creationId xmlns:a16="http://schemas.microsoft.com/office/drawing/2014/main" id="{BDBF30FB-EB23-E8FB-2824-D266B13B4DD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543" y="4784708"/>
              <a:ext cx="578223" cy="578223"/>
            </a:xfrm>
            <a:prstGeom prst="rect">
              <a:avLst/>
            </a:prstGeom>
          </p:spPr>
        </p:pic>
        <p:pic>
          <p:nvPicPr>
            <p:cNvPr id="31" name="Graphic 30" descr="Thumbs Down with solid fill">
              <a:extLst>
                <a:ext uri="{FF2B5EF4-FFF2-40B4-BE49-F238E27FC236}">
                  <a16:creationId xmlns:a16="http://schemas.microsoft.com/office/drawing/2014/main" id="{8C58FD19-C00C-0BC2-81E4-31FF53CCE89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5287" y="4185553"/>
              <a:ext cx="914400" cy="914400"/>
            </a:xfrm>
            <a:prstGeom prst="rect">
              <a:avLst/>
            </a:prstGeom>
          </p:spPr>
        </p:pic>
      </p:grpSp>
    </p:spTree>
    <p:extLst>
      <p:ext uri="{BB962C8B-B14F-4D97-AF65-F5344CB8AC3E}">
        <p14:creationId xmlns:p14="http://schemas.microsoft.com/office/powerpoint/2010/main" val="276406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263154" y="122213"/>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457506" y="1584987"/>
            <a:ext cx="56898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The cumulative impact of prolonged commuting—coupled with safety risks during early morning and late evening hours—adversely affects workers' physical and mental health. Heightened stress levels contribute to decreased productivity and increased absenteeism, compromising overall job performance.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57506" y="3973578"/>
            <a:ext cx="568984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Long commute times rob workers of precious personal time, affecting their ability to engage in family life, personal activities, and adequate rest. The imbalance created between work and personal life perpetuates a cycle of stress and dissatisfaction among employees.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grpSp>
        <p:nvGrpSpPr>
          <p:cNvPr id="14" name="Group 13">
            <a:extLst>
              <a:ext uri="{FF2B5EF4-FFF2-40B4-BE49-F238E27FC236}">
                <a16:creationId xmlns:a16="http://schemas.microsoft.com/office/drawing/2014/main" id="{6A908406-1673-79B4-33F3-E5CED638084D}"/>
              </a:ext>
            </a:extLst>
          </p:cNvPr>
          <p:cNvGrpSpPr/>
          <p:nvPr/>
        </p:nvGrpSpPr>
        <p:grpSpPr>
          <a:xfrm>
            <a:off x="115361" y="1531122"/>
            <a:ext cx="1515070" cy="1422828"/>
            <a:chOff x="115361" y="1531122"/>
            <a:chExt cx="1515070" cy="1422828"/>
          </a:xfrm>
        </p:grpSpPr>
        <p:pic>
          <p:nvPicPr>
            <p:cNvPr id="6" name="Graphic 5" descr="Warning">
              <a:extLst>
                <a:ext uri="{FF2B5EF4-FFF2-40B4-BE49-F238E27FC236}">
                  <a16:creationId xmlns:a16="http://schemas.microsoft.com/office/drawing/2014/main" id="{52113EE6-AE15-92C8-0993-D58B76C63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27368">
              <a:off x="172582" y="1867052"/>
              <a:ext cx="1086898" cy="1086898"/>
            </a:xfrm>
            <a:prstGeom prst="rect">
              <a:avLst/>
            </a:prstGeom>
          </p:spPr>
        </p:pic>
        <p:pic>
          <p:nvPicPr>
            <p:cNvPr id="8" name="Graphic 7" descr="Stopwatch 75% with solid fill">
              <a:extLst>
                <a:ext uri="{FF2B5EF4-FFF2-40B4-BE49-F238E27FC236}">
                  <a16:creationId xmlns:a16="http://schemas.microsoft.com/office/drawing/2014/main" id="{2FCB8065-6570-801A-9667-111EF0D727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031" y="1531122"/>
              <a:ext cx="914400" cy="914400"/>
            </a:xfrm>
            <a:prstGeom prst="rect">
              <a:avLst/>
            </a:prstGeom>
          </p:spPr>
        </p:pic>
        <p:pic>
          <p:nvPicPr>
            <p:cNvPr id="12" name="Graphic 11" descr="Sling with solid fill">
              <a:extLst>
                <a:ext uri="{FF2B5EF4-FFF2-40B4-BE49-F238E27FC236}">
                  <a16:creationId xmlns:a16="http://schemas.microsoft.com/office/drawing/2014/main" id="{66723301-D0F5-4EC9-46D7-B457CC541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390767">
              <a:off x="115361" y="1668207"/>
              <a:ext cx="640230" cy="640230"/>
            </a:xfrm>
            <a:prstGeom prst="rect">
              <a:avLst/>
            </a:prstGeom>
          </p:spPr>
        </p:pic>
      </p:grpSp>
      <p:grpSp>
        <p:nvGrpSpPr>
          <p:cNvPr id="30" name="Group 29">
            <a:extLst>
              <a:ext uri="{FF2B5EF4-FFF2-40B4-BE49-F238E27FC236}">
                <a16:creationId xmlns:a16="http://schemas.microsoft.com/office/drawing/2014/main" id="{87F91E61-8B8E-2F5E-A5F7-74A658D98A50}"/>
              </a:ext>
            </a:extLst>
          </p:cNvPr>
          <p:cNvGrpSpPr/>
          <p:nvPr/>
        </p:nvGrpSpPr>
        <p:grpSpPr>
          <a:xfrm>
            <a:off x="27874" y="3782450"/>
            <a:ext cx="1501255" cy="1520244"/>
            <a:chOff x="27874" y="3782450"/>
            <a:chExt cx="1501255" cy="1520244"/>
          </a:xfrm>
        </p:grpSpPr>
        <p:pic>
          <p:nvPicPr>
            <p:cNvPr id="19" name="Graphic 18" descr="Angry face outline with solid fill">
              <a:extLst>
                <a:ext uri="{FF2B5EF4-FFF2-40B4-BE49-F238E27FC236}">
                  <a16:creationId xmlns:a16="http://schemas.microsoft.com/office/drawing/2014/main" id="{E7EC7975-B1B6-54B5-3C45-821486D5FD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0800">
              <a:off x="614729" y="3782450"/>
              <a:ext cx="914400" cy="914400"/>
            </a:xfrm>
            <a:prstGeom prst="rect">
              <a:avLst/>
            </a:prstGeom>
          </p:spPr>
        </p:pic>
        <p:pic>
          <p:nvPicPr>
            <p:cNvPr id="23" name="Graphic 22" descr="Briefcase with solid fill">
              <a:extLst>
                <a:ext uri="{FF2B5EF4-FFF2-40B4-BE49-F238E27FC236}">
                  <a16:creationId xmlns:a16="http://schemas.microsoft.com/office/drawing/2014/main" id="{08BFD015-F7F9-6AA1-83D7-D1653E360E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6351" y="4531539"/>
              <a:ext cx="771155" cy="771155"/>
            </a:xfrm>
            <a:prstGeom prst="rect">
              <a:avLst/>
            </a:prstGeom>
          </p:spPr>
        </p:pic>
        <p:pic>
          <p:nvPicPr>
            <p:cNvPr id="28" name="Graphic 27" descr="Office worker male with solid fill">
              <a:extLst>
                <a:ext uri="{FF2B5EF4-FFF2-40B4-BE49-F238E27FC236}">
                  <a16:creationId xmlns:a16="http://schemas.microsoft.com/office/drawing/2014/main" id="{73A81696-461F-AE1C-82D9-8AF0436A09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874" y="3973578"/>
              <a:ext cx="914400" cy="914400"/>
            </a:xfrm>
            <a:prstGeom prst="rect">
              <a:avLst/>
            </a:prstGeom>
          </p:spPr>
        </p:pic>
      </p:grpSp>
    </p:spTree>
    <p:extLst>
      <p:ext uri="{BB962C8B-B14F-4D97-AF65-F5344CB8AC3E}">
        <p14:creationId xmlns:p14="http://schemas.microsoft.com/office/powerpoint/2010/main" val="292974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DCEB3F9-A511-3EF4-A283-7F105996D65A}"/>
              </a:ext>
            </a:extLst>
          </p:cNvPr>
          <p:cNvSpPr txBox="1"/>
          <p:nvPr/>
        </p:nvSpPr>
        <p:spPr>
          <a:xfrm>
            <a:off x="863690" y="73919"/>
            <a:ext cx="11462993"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sp>
        <p:nvSpPr>
          <p:cNvPr id="7" name="TextBox 6">
            <a:extLst>
              <a:ext uri="{FF2B5EF4-FFF2-40B4-BE49-F238E27FC236}">
                <a16:creationId xmlns:a16="http://schemas.microsoft.com/office/drawing/2014/main" id="{4E057434-616A-9C35-F291-8BDFF1E599C9}"/>
              </a:ext>
            </a:extLst>
          </p:cNvPr>
          <p:cNvSpPr txBox="1"/>
          <p:nvPr/>
        </p:nvSpPr>
        <p:spPr>
          <a:xfrm>
            <a:off x="1363837" y="749751"/>
            <a:ext cx="9684376" cy="772391"/>
          </a:xfrm>
          <a:prstGeom prst="rect">
            <a:avLst/>
          </a:prstGeom>
          <a:noFill/>
        </p:spPr>
        <p:txBody>
          <a:bodyPr wrap="square">
            <a:spAutoFit/>
          </a:bodyPr>
          <a:lstStyle/>
          <a:p>
            <a:pPr algn="just">
              <a:lnSpc>
                <a:spcPct val="107000"/>
              </a:lnSpc>
              <a:spcAft>
                <a:spcPts val="800"/>
              </a:spcAft>
            </a:pPr>
            <a:r>
              <a:rPr lang="en-GB" sz="1400" dirty="0">
                <a:effectLst/>
                <a:latin typeface="Lora" pitchFamily="2" charset="0"/>
                <a:ea typeface="Calibri" panose="020F0502020204030204" pitchFamily="34" charset="0"/>
                <a:cs typeface="Arial" panose="020B0604020202020204" pitchFamily="34" charset="0"/>
              </a:rPr>
              <a:t>Several approaches have been attempted to address the commuting and housing challenges faced by Lagos workers, particularly those commuting between the mainland and Lagos Island. Below are some of the notable solutions along with scholarly citations.</a:t>
            </a:r>
            <a:endParaRPr lang="en-US" sz="1400" dirty="0">
              <a:effectLst/>
              <a:latin typeface="Lora" pitchFamily="2" charset="0"/>
              <a:ea typeface="Calibri" panose="020F0502020204030204" pitchFamily="34" charset="0"/>
              <a:cs typeface="Arial" panose="020B0604020202020204" pitchFamily="34" charset="0"/>
            </a:endParaRPr>
          </a:p>
        </p:txBody>
      </p:sp>
      <p:pic>
        <p:nvPicPr>
          <p:cNvPr id="2052" name="Picture 4" descr="solutions, applications Commons, soluciones Icon">
            <a:extLst>
              <a:ext uri="{FF2B5EF4-FFF2-40B4-BE49-F238E27FC236}">
                <a16:creationId xmlns:a16="http://schemas.microsoft.com/office/drawing/2014/main" id="{88835D37-7452-8901-68FB-86EAFD391F42}"/>
              </a:ext>
            </a:extLst>
          </p:cNvPr>
          <p:cNvPicPr>
            <a:picLocks noChangeAspect="1" noChangeArrowheads="1"/>
          </p:cNvPicPr>
          <p:nvPr/>
        </p:nvPicPr>
        <p:blipFill>
          <a:blip r:embed="rId2">
            <a:duotone>
              <a:prstClr val="black"/>
              <a:srgbClr val="85852D">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3194" y="518385"/>
            <a:ext cx="1140643" cy="114064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9D89601-2A9C-3C20-D9BB-4EEAE4585E11}"/>
              </a:ext>
            </a:extLst>
          </p:cNvPr>
          <p:cNvGrpSpPr/>
          <p:nvPr/>
        </p:nvGrpSpPr>
        <p:grpSpPr>
          <a:xfrm>
            <a:off x="-1" y="1741135"/>
            <a:ext cx="11906055" cy="1446550"/>
            <a:chOff x="-1" y="1659027"/>
            <a:chExt cx="11906055" cy="1446550"/>
          </a:xfrm>
        </p:grpSpPr>
        <p:sp>
          <p:nvSpPr>
            <p:cNvPr id="11" name="TextBox 10">
              <a:extLst>
                <a:ext uri="{FF2B5EF4-FFF2-40B4-BE49-F238E27FC236}">
                  <a16:creationId xmlns:a16="http://schemas.microsoft.com/office/drawing/2014/main" id="{EE3ECB80-4AE8-5F77-25F5-6D289A2540CC}"/>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1 </a:t>
              </a:r>
              <a:endParaRPr lang="en-US" sz="3200" dirty="0"/>
            </a:p>
          </p:txBody>
        </p:sp>
        <p:sp>
          <p:nvSpPr>
            <p:cNvPr id="13" name="TextBox 12">
              <a:extLst>
                <a:ext uri="{FF2B5EF4-FFF2-40B4-BE49-F238E27FC236}">
                  <a16:creationId xmlns:a16="http://schemas.microsoft.com/office/drawing/2014/main" id="{B17BE627-2B5A-78BE-8584-71C322FE0769}"/>
                </a:ext>
              </a:extLst>
            </p:cNvPr>
            <p:cNvSpPr txBox="1"/>
            <p:nvPr/>
          </p:nvSpPr>
          <p:spPr>
            <a:xfrm>
              <a:off x="636308" y="1885930"/>
              <a:ext cx="9582347" cy="400110"/>
            </a:xfrm>
            <a:prstGeom prst="rect">
              <a:avLst/>
            </a:prstGeom>
            <a:noFill/>
          </p:spPr>
          <p:txBody>
            <a:bodyPr wrap="square">
              <a:spAutoFit/>
            </a:bodyPr>
            <a:lstStyle/>
            <a:p>
              <a:r>
                <a:rPr lang="en-US" sz="2000" b="1" dirty="0">
                  <a:solidFill>
                    <a:srgbClr val="9E9714"/>
                  </a:solidFill>
                </a:rPr>
                <a:t>Improved Public Transportation Infrastructure - Bus Rapid Transit (BRT) System</a:t>
              </a:r>
            </a:p>
          </p:txBody>
        </p:sp>
        <p:sp>
          <p:nvSpPr>
            <p:cNvPr id="17" name="TextBox 16">
              <a:extLst>
                <a:ext uri="{FF2B5EF4-FFF2-40B4-BE49-F238E27FC236}">
                  <a16:creationId xmlns:a16="http://schemas.microsoft.com/office/drawing/2014/main" id="{E48AB63D-4AE6-DD68-3771-2C270271685C}"/>
                </a:ext>
              </a:extLst>
            </p:cNvPr>
            <p:cNvSpPr txBox="1"/>
            <p:nvPr/>
          </p:nvSpPr>
          <p:spPr>
            <a:xfrm>
              <a:off x="623060" y="2200874"/>
              <a:ext cx="11282994" cy="646331"/>
            </a:xfrm>
            <a:prstGeom prst="rect">
              <a:avLst/>
            </a:prstGeom>
            <a:noFill/>
          </p:spPr>
          <p:txBody>
            <a:bodyPr wrap="square">
              <a:spAutoFit/>
            </a:bodyPr>
            <a:lstStyle/>
            <a:p>
              <a:pPr algn="just"/>
              <a:r>
                <a:rPr lang="en-US" dirty="0"/>
                <a:t>Lagos introduced the BRT system in 2008 to provide a more efficient and reliable public transportation option. The BRT system uses dedicated lanes to reduce travel time and alleviate traffic congestion.</a:t>
              </a:r>
            </a:p>
          </p:txBody>
        </p:sp>
        <p:sp>
          <p:nvSpPr>
            <p:cNvPr id="19" name="TextBox 18">
              <a:extLst>
                <a:ext uri="{FF2B5EF4-FFF2-40B4-BE49-F238E27FC236}">
                  <a16:creationId xmlns:a16="http://schemas.microsoft.com/office/drawing/2014/main" id="{69E00FC7-A48E-2BE2-1C41-3134F8442BB9}"/>
                </a:ext>
              </a:extLst>
            </p:cNvPr>
            <p:cNvSpPr txBox="1"/>
            <p:nvPr/>
          </p:nvSpPr>
          <p:spPr>
            <a:xfrm>
              <a:off x="962638" y="277284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GB" sz="1200" dirty="0">
                  <a:effectLst/>
                  <a:latin typeface="Mr Gabe" pitchFamily="2" charset="0"/>
                  <a:ea typeface="Calibri" panose="020F0502020204030204" pitchFamily="34" charset="0"/>
                  <a:cs typeface="Arial" panose="020B0604020202020204" pitchFamily="34" charset="0"/>
                </a:rPr>
                <a:t>"</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The implementation of the BRT system in Lagos has significantly improved the efficiency of public transportation, reducing travel time for commuters" (Oni &amp; </a:t>
              </a:r>
              <a:r>
                <a:rPr lang="en-GB" sz="1200" i="1" dirty="0" err="1">
                  <a:solidFill>
                    <a:srgbClr val="002060"/>
                  </a:solidFill>
                  <a:effectLst/>
                  <a:latin typeface="Mr Gabe" pitchFamily="2" charset="0"/>
                  <a:ea typeface="Calibri" panose="020F0502020204030204" pitchFamily="34" charset="0"/>
                  <a:cs typeface="Arial" panose="020B0604020202020204" pitchFamily="34" charset="0"/>
                </a:rPr>
                <a:t>Okanlawon</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F6819528-6120-739C-A6DC-ABDE1F66AFFD}"/>
              </a:ext>
            </a:extLst>
          </p:cNvPr>
          <p:cNvGrpSpPr/>
          <p:nvPr/>
        </p:nvGrpSpPr>
        <p:grpSpPr>
          <a:xfrm flipH="1">
            <a:off x="223193" y="3092822"/>
            <a:ext cx="12238173" cy="1890027"/>
            <a:chOff x="10204" y="1613971"/>
            <a:chExt cx="12316271" cy="1517900"/>
          </a:xfrm>
        </p:grpSpPr>
        <p:sp>
          <p:nvSpPr>
            <p:cNvPr id="22" name="TextBox 21">
              <a:extLst>
                <a:ext uri="{FF2B5EF4-FFF2-40B4-BE49-F238E27FC236}">
                  <a16:creationId xmlns:a16="http://schemas.microsoft.com/office/drawing/2014/main" id="{1042C8FF-82C6-0431-5F70-F6056D75D5D4}"/>
                </a:ext>
              </a:extLst>
            </p:cNvPr>
            <p:cNvSpPr txBox="1"/>
            <p:nvPr/>
          </p:nvSpPr>
          <p:spPr>
            <a:xfrm>
              <a:off x="274870" y="1613971"/>
              <a:ext cx="1145154" cy="1446550"/>
            </a:xfrm>
            <a:prstGeom prst="rect">
              <a:avLst/>
            </a:prstGeom>
            <a:noFill/>
          </p:spPr>
          <p:txBody>
            <a:bodyPr wrap="square">
              <a:spAutoFit/>
            </a:bodyPr>
            <a:lstStyle/>
            <a:p>
              <a:r>
                <a:rPr lang="en-US" sz="8800" dirty="0">
                  <a:solidFill>
                    <a:srgbClr val="9E9714"/>
                  </a:solidFill>
                </a:rPr>
                <a:t> 2</a:t>
              </a:r>
              <a:endParaRPr lang="en-US" sz="3200" dirty="0"/>
            </a:p>
          </p:txBody>
        </p:sp>
        <p:sp>
          <p:nvSpPr>
            <p:cNvPr id="23" name="TextBox 22">
              <a:extLst>
                <a:ext uri="{FF2B5EF4-FFF2-40B4-BE49-F238E27FC236}">
                  <a16:creationId xmlns:a16="http://schemas.microsoft.com/office/drawing/2014/main" id="{68A3D8ED-6323-FE3F-303E-AE525BB22A6D}"/>
                </a:ext>
              </a:extLst>
            </p:cNvPr>
            <p:cNvSpPr txBox="1"/>
            <p:nvPr/>
          </p:nvSpPr>
          <p:spPr>
            <a:xfrm>
              <a:off x="1096141" y="1903101"/>
              <a:ext cx="9481665" cy="321332"/>
            </a:xfrm>
            <a:prstGeom prst="rect">
              <a:avLst/>
            </a:prstGeom>
            <a:noFill/>
          </p:spPr>
          <p:txBody>
            <a:bodyPr wrap="square">
              <a:spAutoFit/>
            </a:bodyPr>
            <a:lstStyle/>
            <a:p>
              <a:r>
                <a:rPr lang="en-US" sz="2000" b="1" dirty="0">
                  <a:solidFill>
                    <a:srgbClr val="9E9714"/>
                  </a:solidFill>
                </a:rPr>
                <a:t>Development of Affordable Housing Projects - Public-Private Partnerships (PPP)</a:t>
              </a:r>
            </a:p>
          </p:txBody>
        </p:sp>
        <p:sp>
          <p:nvSpPr>
            <p:cNvPr id="24" name="TextBox 23">
              <a:extLst>
                <a:ext uri="{FF2B5EF4-FFF2-40B4-BE49-F238E27FC236}">
                  <a16:creationId xmlns:a16="http://schemas.microsoft.com/office/drawing/2014/main" id="{4F3E787E-565C-A531-FD74-437EF4BEB80B}"/>
                </a:ext>
              </a:extLst>
            </p:cNvPr>
            <p:cNvSpPr txBox="1"/>
            <p:nvPr/>
          </p:nvSpPr>
          <p:spPr>
            <a:xfrm>
              <a:off x="1096142" y="2257296"/>
              <a:ext cx="11230333" cy="741536"/>
            </a:xfrm>
            <a:prstGeom prst="rect">
              <a:avLst/>
            </a:prstGeom>
            <a:noFill/>
          </p:spPr>
          <p:txBody>
            <a:bodyPr wrap="square">
              <a:spAutoFit/>
            </a:bodyPr>
            <a:lstStyle/>
            <a:p>
              <a:pPr algn="just"/>
              <a:r>
                <a:rPr lang="en-US" dirty="0"/>
                <a:t>The Lagos State Government has engaged in PPPs to develop affordable housing units aimed at reducing the housing deficit. Projects like the Lagos Homes scheme have been initiated to provide affordable housing for middle and low-income earners.</a:t>
              </a:r>
            </a:p>
          </p:txBody>
        </p:sp>
        <p:sp>
          <p:nvSpPr>
            <p:cNvPr id="25" name="TextBox 24">
              <a:extLst>
                <a:ext uri="{FF2B5EF4-FFF2-40B4-BE49-F238E27FC236}">
                  <a16:creationId xmlns:a16="http://schemas.microsoft.com/office/drawing/2014/main" id="{9B1BDC7D-8700-CEBA-F274-07C21E49052C}"/>
                </a:ext>
              </a:extLst>
            </p:cNvPr>
            <p:cNvSpPr txBox="1"/>
            <p:nvPr/>
          </p:nvSpPr>
          <p:spPr>
            <a:xfrm>
              <a:off x="10204" y="2904106"/>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"Public-private partnerships in Lagos have facilitated the development of affordable housing, addressing the significant housing deficit in the city" (Ibem,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6D064E64-ED0A-5506-8379-788132B5601F}"/>
              </a:ext>
            </a:extLst>
          </p:cNvPr>
          <p:cNvGrpSpPr/>
          <p:nvPr/>
        </p:nvGrpSpPr>
        <p:grpSpPr>
          <a:xfrm>
            <a:off x="88649" y="4966984"/>
            <a:ext cx="12014700" cy="1672072"/>
            <a:chOff x="-1" y="1659027"/>
            <a:chExt cx="12014700" cy="1672072"/>
          </a:xfrm>
        </p:grpSpPr>
        <p:sp>
          <p:nvSpPr>
            <p:cNvPr id="27" name="TextBox 26">
              <a:extLst>
                <a:ext uri="{FF2B5EF4-FFF2-40B4-BE49-F238E27FC236}">
                  <a16:creationId xmlns:a16="http://schemas.microsoft.com/office/drawing/2014/main" id="{508EB00C-F2F4-156F-506A-50F5CB339393}"/>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3 </a:t>
              </a:r>
              <a:endParaRPr lang="en-US" sz="3200" dirty="0"/>
            </a:p>
          </p:txBody>
        </p:sp>
        <p:sp>
          <p:nvSpPr>
            <p:cNvPr id="28" name="TextBox 27">
              <a:extLst>
                <a:ext uri="{FF2B5EF4-FFF2-40B4-BE49-F238E27FC236}">
                  <a16:creationId xmlns:a16="http://schemas.microsoft.com/office/drawing/2014/main" id="{00091F95-DD22-BF97-AEF0-F3C7D2727AEE}"/>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Improved Public Transportation Infrastructure  - Ride-Hailing Platforms </a:t>
              </a:r>
            </a:p>
          </p:txBody>
        </p:sp>
        <p:sp>
          <p:nvSpPr>
            <p:cNvPr id="29" name="TextBox 28">
              <a:extLst>
                <a:ext uri="{FF2B5EF4-FFF2-40B4-BE49-F238E27FC236}">
                  <a16:creationId xmlns:a16="http://schemas.microsoft.com/office/drawing/2014/main" id="{96090E06-492B-D22F-5EC9-1B7B76851247}"/>
                </a:ext>
              </a:extLst>
            </p:cNvPr>
            <p:cNvSpPr txBox="1"/>
            <p:nvPr/>
          </p:nvSpPr>
          <p:spPr>
            <a:xfrm>
              <a:off x="623060" y="2200874"/>
              <a:ext cx="11194344" cy="923330"/>
            </a:xfrm>
            <a:prstGeom prst="rect">
              <a:avLst/>
            </a:prstGeom>
            <a:noFill/>
          </p:spPr>
          <p:txBody>
            <a:bodyPr wrap="square">
              <a:spAutoFit/>
            </a:bodyPr>
            <a:lstStyle/>
            <a:p>
              <a:pPr algn="just"/>
              <a:r>
                <a:rPr lang="en-US" dirty="0"/>
                <a:t>Services like Uber and Bolt have become popular in Lagos, offering a convenient alternative to traditional public transportation. These services provide flexible and relatively efficient commuting options for those who can afford them.</a:t>
              </a:r>
            </a:p>
          </p:txBody>
        </p:sp>
        <p:sp>
          <p:nvSpPr>
            <p:cNvPr id="30" name="TextBox 29">
              <a:extLst>
                <a:ext uri="{FF2B5EF4-FFF2-40B4-BE49-F238E27FC236}">
                  <a16:creationId xmlns:a16="http://schemas.microsoft.com/office/drawing/2014/main" id="{1DBA847C-C390-2E7F-7A59-9456F148E162}"/>
                </a:ext>
              </a:extLst>
            </p:cNvPr>
            <p:cNvSpPr txBox="1"/>
            <p:nvPr/>
          </p:nvSpPr>
          <p:spPr>
            <a:xfrm>
              <a:off x="550326" y="3047495"/>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"Ride-hailing services have emerged as a significant alternative to traditional public transportation in Lagos, offering flexibility and convenience to commuters" (Afolabi &amp; Gbadamosi, 2017).</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106789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F6706-BFE8-3905-2F2B-C76989A495BE}"/>
              </a:ext>
            </a:extLst>
          </p:cNvPr>
          <p:cNvSpPr txBox="1"/>
          <p:nvPr/>
        </p:nvSpPr>
        <p:spPr>
          <a:xfrm>
            <a:off x="612842" y="183735"/>
            <a:ext cx="12286072"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grpSp>
        <p:nvGrpSpPr>
          <p:cNvPr id="3" name="Group 2">
            <a:extLst>
              <a:ext uri="{FF2B5EF4-FFF2-40B4-BE49-F238E27FC236}">
                <a16:creationId xmlns:a16="http://schemas.microsoft.com/office/drawing/2014/main" id="{E20C347A-5785-6E31-CF7D-450A623E06E5}"/>
              </a:ext>
            </a:extLst>
          </p:cNvPr>
          <p:cNvGrpSpPr/>
          <p:nvPr/>
        </p:nvGrpSpPr>
        <p:grpSpPr>
          <a:xfrm>
            <a:off x="-10219" y="715547"/>
            <a:ext cx="12600494" cy="1730154"/>
            <a:chOff x="-1" y="1659027"/>
            <a:chExt cx="12600494" cy="1730154"/>
          </a:xfrm>
        </p:grpSpPr>
        <p:sp>
          <p:nvSpPr>
            <p:cNvPr id="4" name="TextBox 3">
              <a:extLst>
                <a:ext uri="{FF2B5EF4-FFF2-40B4-BE49-F238E27FC236}">
                  <a16:creationId xmlns:a16="http://schemas.microsoft.com/office/drawing/2014/main" id="{9AE0E4D4-1D8A-8FDB-4F46-336FED612796}"/>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4 </a:t>
              </a:r>
              <a:endParaRPr lang="en-US" sz="3200" dirty="0"/>
            </a:p>
          </p:txBody>
        </p:sp>
        <p:sp>
          <p:nvSpPr>
            <p:cNvPr id="5" name="TextBox 4">
              <a:extLst>
                <a:ext uri="{FF2B5EF4-FFF2-40B4-BE49-F238E27FC236}">
                  <a16:creationId xmlns:a16="http://schemas.microsoft.com/office/drawing/2014/main" id="{116AC96D-7ACF-4D39-3AA2-DB55AACB4919}"/>
                </a:ext>
              </a:extLst>
            </p:cNvPr>
            <p:cNvSpPr txBox="1"/>
            <p:nvPr/>
          </p:nvSpPr>
          <p:spPr>
            <a:xfrm>
              <a:off x="636309" y="1885930"/>
              <a:ext cx="6278250" cy="400110"/>
            </a:xfrm>
            <a:prstGeom prst="rect">
              <a:avLst/>
            </a:prstGeom>
            <a:noFill/>
          </p:spPr>
          <p:txBody>
            <a:bodyPr wrap="square">
              <a:spAutoFit/>
            </a:bodyPr>
            <a:lstStyle/>
            <a:p>
              <a:r>
                <a:rPr lang="en-US" sz="2000" b="1" dirty="0">
                  <a:solidFill>
                    <a:srgbClr val="9E9714"/>
                  </a:solidFill>
                </a:rPr>
                <a:t>Expansion of Rail Services - Lagos Light Rail Project</a:t>
              </a:r>
            </a:p>
          </p:txBody>
        </p:sp>
        <p:sp>
          <p:nvSpPr>
            <p:cNvPr id="6" name="TextBox 5">
              <a:extLst>
                <a:ext uri="{FF2B5EF4-FFF2-40B4-BE49-F238E27FC236}">
                  <a16:creationId xmlns:a16="http://schemas.microsoft.com/office/drawing/2014/main" id="{B3C88E30-55B2-8F6F-2045-CA72A71B085A}"/>
                </a:ext>
              </a:extLst>
            </p:cNvPr>
            <p:cNvSpPr txBox="1"/>
            <p:nvPr/>
          </p:nvSpPr>
          <p:spPr>
            <a:xfrm>
              <a:off x="623060" y="2200874"/>
              <a:ext cx="11462993" cy="923330"/>
            </a:xfrm>
            <a:prstGeom prst="rect">
              <a:avLst/>
            </a:prstGeom>
            <a:noFill/>
          </p:spPr>
          <p:txBody>
            <a:bodyPr wrap="square">
              <a:spAutoFit/>
            </a:bodyPr>
            <a:lstStyle/>
            <a:p>
              <a:pPr algn="just"/>
              <a:r>
                <a:rPr lang="en-US" dirty="0"/>
                <a:t>The Lagos State Government has been developing the Lagos Rail Mass Transit (LRMT) system to provide a more efficient and large-capacity public transport option. The Blue Line, which connects the mainland to Lagos Island, is a major part of this initiative.</a:t>
              </a:r>
            </a:p>
          </p:txBody>
        </p:sp>
        <p:sp>
          <p:nvSpPr>
            <p:cNvPr id="7" name="TextBox 6">
              <a:extLst>
                <a:ext uri="{FF2B5EF4-FFF2-40B4-BE49-F238E27FC236}">
                  <a16:creationId xmlns:a16="http://schemas.microsoft.com/office/drawing/2014/main" id="{914F1749-F97F-2DE4-72E8-415DBC0FE241}"/>
                </a:ext>
              </a:extLst>
            </p:cNvPr>
            <p:cNvSpPr txBox="1"/>
            <p:nvPr/>
          </p:nvSpPr>
          <p:spPr>
            <a:xfrm>
              <a:off x="1735635" y="310557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"The Lagos Light Rail Project is expected to significantly enhance public transportation efficiency and reduce congestion on key commuter routes" (Olukoju, 2003).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47933702-88C0-C294-D97B-A8E22E30E40A}"/>
              </a:ext>
            </a:extLst>
          </p:cNvPr>
          <p:cNvGrpSpPr/>
          <p:nvPr/>
        </p:nvGrpSpPr>
        <p:grpSpPr>
          <a:xfrm flipH="1">
            <a:off x="282605" y="2850051"/>
            <a:ext cx="13949456" cy="1562249"/>
            <a:chOff x="-1759434" y="1762891"/>
            <a:chExt cx="14038474" cy="1254658"/>
          </a:xfrm>
        </p:grpSpPr>
        <p:sp>
          <p:nvSpPr>
            <p:cNvPr id="9" name="TextBox 8">
              <a:extLst>
                <a:ext uri="{FF2B5EF4-FFF2-40B4-BE49-F238E27FC236}">
                  <a16:creationId xmlns:a16="http://schemas.microsoft.com/office/drawing/2014/main" id="{70DEA713-DDDD-E9A2-005F-223B0EA2C505}"/>
                </a:ext>
              </a:extLst>
            </p:cNvPr>
            <p:cNvSpPr txBox="1"/>
            <p:nvPr/>
          </p:nvSpPr>
          <p:spPr>
            <a:xfrm>
              <a:off x="198973" y="1762891"/>
              <a:ext cx="1145154" cy="1161739"/>
            </a:xfrm>
            <a:prstGeom prst="rect">
              <a:avLst/>
            </a:prstGeom>
            <a:noFill/>
          </p:spPr>
          <p:txBody>
            <a:bodyPr wrap="square">
              <a:spAutoFit/>
            </a:bodyPr>
            <a:lstStyle/>
            <a:p>
              <a:r>
                <a:rPr lang="en-US" sz="8800" dirty="0">
                  <a:solidFill>
                    <a:srgbClr val="9E9714"/>
                  </a:solidFill>
                </a:rPr>
                <a:t> 5</a:t>
              </a:r>
              <a:endParaRPr lang="en-US" sz="3200" dirty="0"/>
            </a:p>
          </p:txBody>
        </p:sp>
        <p:sp>
          <p:nvSpPr>
            <p:cNvPr id="10" name="TextBox 9">
              <a:extLst>
                <a:ext uri="{FF2B5EF4-FFF2-40B4-BE49-F238E27FC236}">
                  <a16:creationId xmlns:a16="http://schemas.microsoft.com/office/drawing/2014/main" id="{9698614D-C24C-3D83-C7F0-1000E754A50F}"/>
                </a:ext>
              </a:extLst>
            </p:cNvPr>
            <p:cNvSpPr txBox="1"/>
            <p:nvPr/>
          </p:nvSpPr>
          <p:spPr>
            <a:xfrm>
              <a:off x="-1759434" y="1872982"/>
              <a:ext cx="9481665" cy="321332"/>
            </a:xfrm>
            <a:prstGeom prst="rect">
              <a:avLst/>
            </a:prstGeom>
            <a:noFill/>
          </p:spPr>
          <p:txBody>
            <a:bodyPr wrap="square">
              <a:spAutoFit/>
            </a:bodyPr>
            <a:lstStyle/>
            <a:p>
              <a:r>
                <a:rPr lang="en-US" sz="2000" b="1" dirty="0">
                  <a:solidFill>
                    <a:srgbClr val="9E9714"/>
                  </a:solidFill>
                </a:rPr>
                <a:t>Employee Shuttle Services - Corporate Shuttle Services</a:t>
              </a:r>
            </a:p>
          </p:txBody>
        </p:sp>
        <p:sp>
          <p:nvSpPr>
            <p:cNvPr id="11" name="TextBox 10">
              <a:extLst>
                <a:ext uri="{FF2B5EF4-FFF2-40B4-BE49-F238E27FC236}">
                  <a16:creationId xmlns:a16="http://schemas.microsoft.com/office/drawing/2014/main" id="{CBFCEBCD-E029-C911-C309-1471D6C86B4D}"/>
                </a:ext>
              </a:extLst>
            </p:cNvPr>
            <p:cNvSpPr txBox="1"/>
            <p:nvPr/>
          </p:nvSpPr>
          <p:spPr>
            <a:xfrm>
              <a:off x="1048707" y="2141167"/>
              <a:ext cx="11230333" cy="741536"/>
            </a:xfrm>
            <a:prstGeom prst="rect">
              <a:avLst/>
            </a:prstGeom>
            <a:noFill/>
          </p:spPr>
          <p:txBody>
            <a:bodyPr wrap="square">
              <a:spAutoFit/>
            </a:bodyPr>
            <a:lstStyle/>
            <a:p>
              <a:pPr algn="just"/>
              <a:r>
                <a:rPr lang="en-US" dirty="0"/>
                <a:t>Some organizations provide shuttle services for their employees, reducing the need for individual commuting and helping to manage travel schedules more effectively. This initiative helps in reducing the number of cars on the road, thereby alleviating traffic congestion.</a:t>
              </a:r>
            </a:p>
          </p:txBody>
        </p:sp>
        <p:sp>
          <p:nvSpPr>
            <p:cNvPr id="12" name="TextBox 11">
              <a:extLst>
                <a:ext uri="{FF2B5EF4-FFF2-40B4-BE49-F238E27FC236}">
                  <a16:creationId xmlns:a16="http://schemas.microsoft.com/office/drawing/2014/main" id="{95011F81-9FB2-5EF1-4FD0-57CAAAC908A2}"/>
                </a:ext>
              </a:extLst>
            </p:cNvPr>
            <p:cNvSpPr txBox="1"/>
            <p:nvPr/>
          </p:nvSpPr>
          <p:spPr>
            <a:xfrm>
              <a:off x="-340813" y="2789784"/>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"Employee shuttle services have been shown to effectively reduce traffic congestion and improve commuting efficiency for corporate workers" (Adeola, 2010).</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58153E48-0B9E-049A-1EDD-5EBD50C3EA30}"/>
              </a:ext>
            </a:extLst>
          </p:cNvPr>
          <p:cNvGrpSpPr/>
          <p:nvPr/>
        </p:nvGrpSpPr>
        <p:grpSpPr>
          <a:xfrm>
            <a:off x="69795" y="4747423"/>
            <a:ext cx="13086845" cy="1730154"/>
            <a:chOff x="-1" y="1659027"/>
            <a:chExt cx="13086845" cy="1730154"/>
          </a:xfrm>
        </p:grpSpPr>
        <p:sp>
          <p:nvSpPr>
            <p:cNvPr id="14" name="TextBox 13">
              <a:extLst>
                <a:ext uri="{FF2B5EF4-FFF2-40B4-BE49-F238E27FC236}">
                  <a16:creationId xmlns:a16="http://schemas.microsoft.com/office/drawing/2014/main" id="{5958C75E-1F4D-735F-FFC7-0421561C5515}"/>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6 </a:t>
              </a:r>
              <a:endParaRPr lang="en-US" sz="3200" dirty="0"/>
            </a:p>
          </p:txBody>
        </p:sp>
        <p:sp>
          <p:nvSpPr>
            <p:cNvPr id="15" name="TextBox 14">
              <a:extLst>
                <a:ext uri="{FF2B5EF4-FFF2-40B4-BE49-F238E27FC236}">
                  <a16:creationId xmlns:a16="http://schemas.microsoft.com/office/drawing/2014/main" id="{376C6F88-FE9E-CA85-A15C-E8745B7022F9}"/>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Co-Living Spaces - Co-Living Communities</a:t>
              </a:r>
            </a:p>
          </p:txBody>
        </p:sp>
        <p:sp>
          <p:nvSpPr>
            <p:cNvPr id="16" name="TextBox 15">
              <a:extLst>
                <a:ext uri="{FF2B5EF4-FFF2-40B4-BE49-F238E27FC236}">
                  <a16:creationId xmlns:a16="http://schemas.microsoft.com/office/drawing/2014/main" id="{3C090B4F-D347-0911-9F44-BA191B25C91B}"/>
                </a:ext>
              </a:extLst>
            </p:cNvPr>
            <p:cNvSpPr txBox="1"/>
            <p:nvPr/>
          </p:nvSpPr>
          <p:spPr>
            <a:xfrm>
              <a:off x="623060" y="2200874"/>
              <a:ext cx="11194344" cy="923330"/>
            </a:xfrm>
            <a:prstGeom prst="rect">
              <a:avLst/>
            </a:prstGeom>
            <a:noFill/>
          </p:spPr>
          <p:txBody>
            <a:bodyPr wrap="square">
              <a:spAutoFit/>
            </a:bodyPr>
            <a:lstStyle/>
            <a:p>
              <a:pPr algn="just"/>
              <a:r>
                <a:rPr lang="en-US" dirty="0"/>
                <a:t>Co-living spaces provide shared living arrangements, often with communal facilities and a focus on community and networking. These spaces are designed to offer affordable living solutions, especially for young professionals and remote workers.</a:t>
              </a:r>
            </a:p>
          </p:txBody>
        </p:sp>
        <p:sp>
          <p:nvSpPr>
            <p:cNvPr id="17" name="TextBox 16">
              <a:extLst>
                <a:ext uri="{FF2B5EF4-FFF2-40B4-BE49-F238E27FC236}">
                  <a16:creationId xmlns:a16="http://schemas.microsoft.com/office/drawing/2014/main" id="{B5348B73-79A5-B776-C3FA-02B47F5FD78F}"/>
                </a:ext>
              </a:extLst>
            </p:cNvPr>
            <p:cNvSpPr txBox="1"/>
            <p:nvPr/>
          </p:nvSpPr>
          <p:spPr>
            <a:xfrm>
              <a:off x="1622471" y="3105577"/>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"Co-living spaces represent an innovative approach to urban housing, fostering community while addressing affordability and convenience" (Ting &amp; Chien, 2013).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51252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0C3F0F-CFA8-C384-942A-72CFEA22F1BE}"/>
              </a:ext>
            </a:extLst>
          </p:cNvPr>
          <p:cNvPicPr>
            <a:picLocks noChangeAspect="1"/>
          </p:cNvPicPr>
          <p:nvPr/>
        </p:nvPicPr>
        <p:blipFill rotWithShape="1">
          <a:blip r:embed="rId2"/>
          <a:srcRect l="11091"/>
          <a:stretch/>
        </p:blipFill>
        <p:spPr>
          <a:xfrm>
            <a:off x="1"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5" name="TextBox 4">
            <a:extLst>
              <a:ext uri="{FF2B5EF4-FFF2-40B4-BE49-F238E27FC236}">
                <a16:creationId xmlns:a16="http://schemas.microsoft.com/office/drawing/2014/main" id="{744B6D94-3C3E-3CC5-5B00-594E1B61FD02}"/>
              </a:ext>
            </a:extLst>
          </p:cNvPr>
          <p:cNvSpPr txBox="1"/>
          <p:nvPr/>
        </p:nvSpPr>
        <p:spPr>
          <a:xfrm>
            <a:off x="6246829" y="801279"/>
            <a:ext cx="5659225" cy="4967926"/>
          </a:xfrm>
          <a:prstGeom prst="rect">
            <a:avLst/>
          </a:prstGeom>
        </p:spPr>
        <p:txBody>
          <a:bodyPr vert="horz" lIns="91440" tIns="45720" rIns="91440" bIns="45720" rtlCol="0">
            <a:normAutofit/>
          </a:bodyPr>
          <a:lstStyle/>
          <a:p>
            <a:pPr algn="just">
              <a:lnSpc>
                <a:spcPct val="90000"/>
              </a:lnSpc>
              <a:spcAft>
                <a:spcPts val="600"/>
              </a:spcAft>
            </a:pPr>
            <a:r>
              <a:rPr lang="en-US" sz="2400" dirty="0"/>
              <a:t>While these solutions have contributed to addressing some aspects of the commuting and housing challenges in Lagos, significant gaps remain, particularly in terms of affordable and convenient housing options near workplaces on Lagos Island.</a:t>
            </a:r>
          </a:p>
          <a:p>
            <a:pPr algn="just">
              <a:lnSpc>
                <a:spcPct val="90000"/>
              </a:lnSpc>
              <a:spcAft>
                <a:spcPts val="600"/>
              </a:spcAft>
            </a:pPr>
            <a:endParaRPr lang="en-US" sz="2400" dirty="0"/>
          </a:p>
          <a:p>
            <a:pPr algn="just">
              <a:lnSpc>
                <a:spcPct val="90000"/>
              </a:lnSpc>
              <a:spcAft>
                <a:spcPts val="600"/>
              </a:spcAft>
            </a:pPr>
            <a:endParaRPr lang="en-US" sz="2400" dirty="0"/>
          </a:p>
          <a:p>
            <a:pPr algn="just">
              <a:lnSpc>
                <a:spcPct val="90000"/>
              </a:lnSpc>
              <a:spcAft>
                <a:spcPts val="600"/>
              </a:spcAft>
            </a:pPr>
            <a:r>
              <a:rPr lang="en-US" sz="2400" dirty="0"/>
              <a:t>The proposed co-accommodation hostel project aims to fill this gap by providing a cost-effective and practical solution for workers, thereby enhancing their overall quality of life and productivity.</a:t>
            </a:r>
          </a:p>
        </p:txBody>
      </p:sp>
    </p:spTree>
    <p:extLst>
      <p:ext uri="{BB962C8B-B14F-4D97-AF65-F5344CB8AC3E}">
        <p14:creationId xmlns:p14="http://schemas.microsoft.com/office/powerpoint/2010/main" val="174470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1902C08-43E8-FA62-72D0-4461EA175A13}"/>
              </a:ext>
            </a:extLst>
          </p:cNvPr>
          <p:cNvGrpSpPr/>
          <p:nvPr/>
        </p:nvGrpSpPr>
        <p:grpSpPr>
          <a:xfrm>
            <a:off x="1191515" y="20348"/>
            <a:ext cx="8991100" cy="972329"/>
            <a:chOff x="1191515" y="20348"/>
            <a:chExt cx="8991100" cy="972329"/>
          </a:xfrm>
        </p:grpSpPr>
        <p:pic>
          <p:nvPicPr>
            <p:cNvPr id="6" name="Picture 5">
              <a:extLst>
                <a:ext uri="{FF2B5EF4-FFF2-40B4-BE49-F238E27FC236}">
                  <a16:creationId xmlns:a16="http://schemas.microsoft.com/office/drawing/2014/main" id="{9E032299-C2E7-114B-8CC3-35B1917B2E2B}"/>
                </a:ext>
              </a:extLst>
            </p:cNvPr>
            <p:cNvPicPr>
              <a:picLocks noChangeAspect="1"/>
            </p:cNvPicPr>
            <p:nvPr/>
          </p:nvPicPr>
          <p:blipFill>
            <a:blip r:embed="rId2"/>
            <a:stretch>
              <a:fillRect/>
            </a:stretch>
          </p:blipFill>
          <p:spPr>
            <a:xfrm>
              <a:off x="1191515" y="40210"/>
              <a:ext cx="900244" cy="900244"/>
            </a:xfrm>
            <a:prstGeom prst="rect">
              <a:avLst/>
            </a:prstGeom>
          </p:spPr>
        </p:pic>
        <p:pic>
          <p:nvPicPr>
            <p:cNvPr id="4" name="Picture 3">
              <a:extLst>
                <a:ext uri="{FF2B5EF4-FFF2-40B4-BE49-F238E27FC236}">
                  <a16:creationId xmlns:a16="http://schemas.microsoft.com/office/drawing/2014/main" id="{5DE5674E-E391-AD44-1F05-DC5726185D9B}"/>
                </a:ext>
              </a:extLst>
            </p:cNvPr>
            <p:cNvPicPr>
              <a:picLocks noChangeAspect="1"/>
            </p:cNvPicPr>
            <p:nvPr/>
          </p:nvPicPr>
          <p:blipFill>
            <a:blip r:embed="rId3"/>
            <a:stretch>
              <a:fillRect/>
            </a:stretch>
          </p:blipFill>
          <p:spPr>
            <a:xfrm>
              <a:off x="9210286" y="20348"/>
              <a:ext cx="972329" cy="972329"/>
            </a:xfrm>
            <a:prstGeom prst="rect">
              <a:avLst/>
            </a:prstGeom>
          </p:spPr>
        </p:pic>
      </p:grpSp>
      <p:grpSp>
        <p:nvGrpSpPr>
          <p:cNvPr id="30" name="Group 29">
            <a:extLst>
              <a:ext uri="{FF2B5EF4-FFF2-40B4-BE49-F238E27FC236}">
                <a16:creationId xmlns:a16="http://schemas.microsoft.com/office/drawing/2014/main" id="{688BC48B-F7DC-3D8B-B799-EC37C501A949}"/>
              </a:ext>
            </a:extLst>
          </p:cNvPr>
          <p:cNvGrpSpPr/>
          <p:nvPr/>
        </p:nvGrpSpPr>
        <p:grpSpPr>
          <a:xfrm>
            <a:off x="142150" y="1297972"/>
            <a:ext cx="4197349" cy="4552671"/>
            <a:chOff x="410633" y="-2742213"/>
            <a:chExt cx="6161567" cy="6683169"/>
          </a:xfrm>
        </p:grpSpPr>
        <p:grpSp>
          <p:nvGrpSpPr>
            <p:cNvPr id="15" name="Group 14">
              <a:extLst>
                <a:ext uri="{FF2B5EF4-FFF2-40B4-BE49-F238E27FC236}">
                  <a16:creationId xmlns:a16="http://schemas.microsoft.com/office/drawing/2014/main" id="{664C71B3-77CE-B414-13F3-3283BEFC8753}"/>
                </a:ext>
              </a:extLst>
            </p:cNvPr>
            <p:cNvGrpSpPr/>
            <p:nvPr/>
          </p:nvGrpSpPr>
          <p:grpSpPr>
            <a:xfrm>
              <a:off x="410633" y="-2742213"/>
              <a:ext cx="6161567" cy="6035684"/>
              <a:chOff x="410633" y="-2742213"/>
              <a:chExt cx="6161567" cy="6035684"/>
            </a:xfrm>
          </p:grpSpPr>
          <p:sp>
            <p:nvSpPr>
              <p:cNvPr id="10" name="TextBox 9">
                <a:extLst>
                  <a:ext uri="{FF2B5EF4-FFF2-40B4-BE49-F238E27FC236}">
                    <a16:creationId xmlns:a16="http://schemas.microsoft.com/office/drawing/2014/main" id="{3FA2AC9A-E2E6-A4D7-DADA-33BCA9576513}"/>
                  </a:ext>
                </a:extLst>
              </p:cNvPr>
              <p:cNvSpPr txBox="1"/>
              <p:nvPr/>
            </p:nvSpPr>
            <p:spPr>
              <a:xfrm>
                <a:off x="414558" y="715696"/>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High Demand for Affordable Housing</a:t>
                </a:r>
                <a:endParaRPr lang="en-US" sz="2800" b="1" dirty="0">
                  <a:solidFill>
                    <a:srgbClr val="9E9714"/>
                  </a:solidFill>
                </a:endParaRPr>
              </a:p>
            </p:txBody>
          </p:sp>
          <p:sp>
            <p:nvSpPr>
              <p:cNvPr id="12" name="TextBox 11">
                <a:extLst>
                  <a:ext uri="{FF2B5EF4-FFF2-40B4-BE49-F238E27FC236}">
                    <a16:creationId xmlns:a16="http://schemas.microsoft.com/office/drawing/2014/main" id="{1EBB53E8-C439-3303-67B9-ABED5062AAB8}"/>
                  </a:ext>
                </a:extLst>
              </p:cNvPr>
              <p:cNvSpPr txBox="1"/>
              <p:nvPr/>
            </p:nvSpPr>
            <p:spPr>
              <a:xfrm>
                <a:off x="410633" y="1260345"/>
                <a:ext cx="5099715" cy="2033126"/>
              </a:xfrm>
              <a:prstGeom prst="rect">
                <a:avLst/>
              </a:prstGeom>
              <a:noFill/>
            </p:spPr>
            <p:txBody>
              <a:bodyPr wrap="square">
                <a:spAutoFit/>
              </a:bodyPr>
              <a:lstStyle/>
              <a:p>
                <a:pPr algn="just" defTabSz="621792">
                  <a:spcAft>
                    <a:spcPts val="600"/>
                  </a:spcAft>
                </a:pPr>
                <a:r>
                  <a:rPr lang="en-GB" sz="1200" kern="1200" dirty="0">
                    <a:solidFill>
                      <a:schemeClr val="tx1"/>
                    </a:solidFill>
                    <a:latin typeface="Roboto slab" pitchFamily="2" charset="0"/>
                    <a:ea typeface="Roboto slab" pitchFamily="2" charset="0"/>
                    <a:cs typeface="Roboto slab" pitchFamily="2" charset="0"/>
                  </a:rPr>
                  <a:t>There is a substantial demand for affordable housing in Lagos, especially on Lagos Island, where the cost of living is considerably higher compared to the mainland. Workers commuting from the mainland to the island daily are in dire need of economical lodging options closer to their workplaces.</a:t>
                </a:r>
                <a:endParaRPr lang="en-US" sz="2400" dirty="0">
                  <a:latin typeface="Roboto slab" pitchFamily="2" charset="0"/>
                  <a:ea typeface="Roboto slab" pitchFamily="2" charset="0"/>
                  <a:cs typeface="Roboto slab" pitchFamily="2" charset="0"/>
                </a:endParaRPr>
              </a:p>
            </p:txBody>
          </p:sp>
          <p:pic>
            <p:nvPicPr>
              <p:cNvPr id="14" name="Picture 13">
                <a:extLst>
                  <a:ext uri="{FF2B5EF4-FFF2-40B4-BE49-F238E27FC236}">
                    <a16:creationId xmlns:a16="http://schemas.microsoft.com/office/drawing/2014/main" id="{B53C91C0-D283-3DF2-04F8-E7945C63EFE6}"/>
                  </a:ext>
                </a:extLst>
              </p:cNvPr>
              <p:cNvPicPr>
                <a:picLocks noChangeAspect="1"/>
              </p:cNvPicPr>
              <p:nvPr/>
            </p:nvPicPr>
            <p:blipFill>
              <a:blip r:embed="rId4">
                <a:duotone>
                  <a:prstClr val="black"/>
                  <a:srgbClr val="9E9714">
                    <a:tint val="45000"/>
                    <a:satMod val="400000"/>
                  </a:srgbClr>
                </a:duotone>
              </a:blip>
              <a:stretch>
                <a:fillRect/>
              </a:stretch>
            </p:blipFill>
            <p:spPr>
              <a:xfrm>
                <a:off x="983328" y="-2742213"/>
                <a:ext cx="3537969" cy="3537968"/>
              </a:xfrm>
              <a:prstGeom prst="rect">
                <a:avLst/>
              </a:prstGeom>
            </p:spPr>
          </p:pic>
        </p:grpSp>
        <p:sp>
          <p:nvSpPr>
            <p:cNvPr id="23" name="TextBox 22">
              <a:extLst>
                <a:ext uri="{FF2B5EF4-FFF2-40B4-BE49-F238E27FC236}">
                  <a16:creationId xmlns:a16="http://schemas.microsoft.com/office/drawing/2014/main" id="{7825D8A1-04F1-47E1-CDAD-7A17AF181970}"/>
                </a:ext>
              </a:extLst>
            </p:cNvPr>
            <p:cNvSpPr txBox="1"/>
            <p:nvPr/>
          </p:nvSpPr>
          <p:spPr>
            <a:xfrm>
              <a:off x="1771706" y="3534331"/>
              <a:ext cx="3664452"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Akinmoladun</a:t>
              </a:r>
              <a:r>
                <a:rPr lang="en-US" sz="1200" i="1" kern="1200" dirty="0">
                  <a:solidFill>
                    <a:srgbClr val="002060"/>
                  </a:solidFill>
                  <a:latin typeface="Mr Gabe" pitchFamily="2" charset="0"/>
                  <a:ea typeface="+mn-ea"/>
                  <a:cs typeface="+mn-cs"/>
                </a:rPr>
                <a:t> &amp; </a:t>
              </a:r>
              <a:r>
                <a:rPr lang="en-US" sz="1200" i="1" kern="1200" dirty="0" err="1">
                  <a:solidFill>
                    <a:srgbClr val="002060"/>
                  </a:solidFill>
                  <a:latin typeface="Mr Gabe" pitchFamily="2" charset="0"/>
                  <a:ea typeface="+mn-ea"/>
                  <a:cs typeface="+mn-cs"/>
                </a:rPr>
                <a:t>Oluwoye</a:t>
              </a:r>
              <a:r>
                <a:rPr lang="en-US" sz="1200" i="1" kern="1200" dirty="0">
                  <a:solidFill>
                    <a:srgbClr val="002060"/>
                  </a:solidFill>
                  <a:latin typeface="Mr Gabe" pitchFamily="2" charset="0"/>
                  <a:ea typeface="+mn-ea"/>
                  <a:cs typeface="+mn-cs"/>
                </a:rPr>
                <a:t>, 2007).</a:t>
              </a:r>
              <a:endParaRPr lang="en-US" sz="2400" i="1" dirty="0">
                <a:solidFill>
                  <a:srgbClr val="002060"/>
                </a:solidFill>
                <a:latin typeface="Mr Gabe" pitchFamily="2" charset="0"/>
              </a:endParaRPr>
            </a:p>
          </p:txBody>
        </p:sp>
      </p:grpSp>
      <p:grpSp>
        <p:nvGrpSpPr>
          <p:cNvPr id="37" name="Group 36">
            <a:extLst>
              <a:ext uri="{FF2B5EF4-FFF2-40B4-BE49-F238E27FC236}">
                <a16:creationId xmlns:a16="http://schemas.microsoft.com/office/drawing/2014/main" id="{32FE0E02-538C-1984-023C-552B3D796425}"/>
              </a:ext>
            </a:extLst>
          </p:cNvPr>
          <p:cNvGrpSpPr/>
          <p:nvPr/>
        </p:nvGrpSpPr>
        <p:grpSpPr>
          <a:xfrm>
            <a:off x="4059328" y="1506689"/>
            <a:ext cx="4516524" cy="4066955"/>
            <a:chOff x="4036396" y="1506688"/>
            <a:chExt cx="4516524" cy="4066955"/>
          </a:xfrm>
        </p:grpSpPr>
        <p:pic>
          <p:nvPicPr>
            <p:cNvPr id="34" name="Picture 33">
              <a:extLst>
                <a:ext uri="{FF2B5EF4-FFF2-40B4-BE49-F238E27FC236}">
                  <a16:creationId xmlns:a16="http://schemas.microsoft.com/office/drawing/2014/main" id="{0AA4DAED-7600-8C60-F96B-839AABF028C3}"/>
                </a:ext>
              </a:extLst>
            </p:cNvPr>
            <p:cNvPicPr>
              <a:picLocks noChangeAspect="1"/>
            </p:cNvPicPr>
            <p:nvPr/>
          </p:nvPicPr>
          <p:blipFill>
            <a:blip r:embed="rId5">
              <a:duotone>
                <a:prstClr val="black"/>
                <a:srgbClr val="9E9714">
                  <a:tint val="45000"/>
                  <a:satMod val="400000"/>
                </a:srgbClr>
              </a:duotone>
            </a:blip>
            <a:stretch>
              <a:fillRect/>
            </a:stretch>
          </p:blipFill>
          <p:spPr>
            <a:xfrm>
              <a:off x="4894305" y="1506688"/>
              <a:ext cx="2279878" cy="2146861"/>
            </a:xfrm>
            <a:prstGeom prst="rect">
              <a:avLst/>
            </a:prstGeom>
          </p:spPr>
        </p:pic>
        <p:grpSp>
          <p:nvGrpSpPr>
            <p:cNvPr id="31" name="Group 30">
              <a:extLst>
                <a:ext uri="{FF2B5EF4-FFF2-40B4-BE49-F238E27FC236}">
                  <a16:creationId xmlns:a16="http://schemas.microsoft.com/office/drawing/2014/main" id="{B901046A-482F-B999-370E-0C1F04415CE8}"/>
                </a:ext>
              </a:extLst>
            </p:cNvPr>
            <p:cNvGrpSpPr/>
            <p:nvPr/>
          </p:nvGrpSpPr>
          <p:grpSpPr>
            <a:xfrm>
              <a:off x="4036396" y="3716993"/>
              <a:ext cx="4516524" cy="1856650"/>
              <a:chOff x="747792" y="3879837"/>
              <a:chExt cx="5550827" cy="2547265"/>
            </a:xfrm>
          </p:grpSpPr>
          <p:grpSp>
            <p:nvGrpSpPr>
              <p:cNvPr id="16" name="Group 15">
                <a:extLst>
                  <a:ext uri="{FF2B5EF4-FFF2-40B4-BE49-F238E27FC236}">
                    <a16:creationId xmlns:a16="http://schemas.microsoft.com/office/drawing/2014/main" id="{B0021662-E534-1D47-9CC9-E557C4EA7D6B}"/>
                  </a:ext>
                </a:extLst>
              </p:cNvPr>
              <p:cNvGrpSpPr/>
              <p:nvPr/>
            </p:nvGrpSpPr>
            <p:grpSpPr>
              <a:xfrm>
                <a:off x="747792" y="3879837"/>
                <a:ext cx="5550827" cy="2170374"/>
                <a:chOff x="747792" y="1069078"/>
                <a:chExt cx="5550827" cy="2170374"/>
              </a:xfrm>
            </p:grpSpPr>
            <p:sp>
              <p:nvSpPr>
                <p:cNvPr id="17" name="TextBox 16">
                  <a:extLst>
                    <a:ext uri="{FF2B5EF4-FFF2-40B4-BE49-F238E27FC236}">
                      <a16:creationId xmlns:a16="http://schemas.microsoft.com/office/drawing/2014/main" id="{642E4F97-1DE3-77D3-F70F-9F5BFEA67EA1}"/>
                    </a:ext>
                  </a:extLst>
                </p:cNvPr>
                <p:cNvSpPr txBox="1"/>
                <p:nvPr/>
              </p:nvSpPr>
              <p:spPr>
                <a:xfrm>
                  <a:off x="747792" y="1069078"/>
                  <a:ext cx="5550827" cy="464485"/>
                </a:xfrm>
                <a:prstGeom prst="rect">
                  <a:avLst/>
                </a:prstGeom>
                <a:noFill/>
              </p:spPr>
              <p:txBody>
                <a:bodyPr wrap="square">
                  <a:spAutoFit/>
                </a:bodyPr>
                <a:lstStyle/>
                <a:p>
                  <a:pPr defTabSz="658368">
                    <a:spcAft>
                      <a:spcPts val="600"/>
                    </a:spcAft>
                  </a:pPr>
                  <a:r>
                    <a:rPr lang="en-US" sz="1600" b="1" kern="1200" dirty="0">
                      <a:solidFill>
                        <a:srgbClr val="9E9714"/>
                      </a:solidFill>
                      <a:latin typeface="+mn-lt"/>
                      <a:ea typeface="+mn-ea"/>
                      <a:cs typeface="+mn-cs"/>
                    </a:rPr>
                    <a:t>Potential for Co-Accommodation Hostels</a:t>
                  </a:r>
                  <a:endParaRPr lang="en-US" sz="2400" b="1" dirty="0">
                    <a:solidFill>
                      <a:srgbClr val="9E9714"/>
                    </a:solidFill>
                  </a:endParaRPr>
                </a:p>
              </p:txBody>
            </p:sp>
            <p:sp>
              <p:nvSpPr>
                <p:cNvPr id="18" name="TextBox 17">
                  <a:extLst>
                    <a:ext uri="{FF2B5EF4-FFF2-40B4-BE49-F238E27FC236}">
                      <a16:creationId xmlns:a16="http://schemas.microsoft.com/office/drawing/2014/main" id="{7A37C4B6-6706-CBC3-E345-0E0ADD7114D1}"/>
                    </a:ext>
                  </a:extLst>
                </p:cNvPr>
                <p:cNvSpPr txBox="1"/>
                <p:nvPr/>
              </p:nvSpPr>
              <p:spPr>
                <a:xfrm>
                  <a:off x="747792" y="1592639"/>
                  <a:ext cx="4910728" cy="1646813"/>
                </a:xfrm>
                <a:prstGeom prst="rect">
                  <a:avLst/>
                </a:prstGeom>
                <a:noFill/>
              </p:spPr>
              <p:txBody>
                <a:bodyPr wrap="square">
                  <a:spAutoFit/>
                </a:bodyPr>
                <a:lstStyle/>
                <a:p>
                  <a:pPr algn="just" defTabSz="658368">
                    <a:spcAft>
                      <a:spcPts val="600"/>
                    </a:spcAft>
                  </a:pPr>
                  <a:r>
                    <a:rPr lang="en-US" sz="1200" kern="1200" dirty="0">
                      <a:solidFill>
                        <a:schemeClr val="tx1"/>
                      </a:solidFill>
                      <a:latin typeface="Roboto slab" pitchFamily="2" charset="0"/>
                      <a:ea typeface="Roboto slab" pitchFamily="2" charset="0"/>
                      <a:cs typeface="Roboto slab" pitchFamily="2" charset="0"/>
                    </a:rPr>
                    <a:t>The concept of co-accommodation hostels presents a viable solution to the housing and commuting challenges in Lagos. These hostels can offer affordable, convenient, and secure lodging for workers, reducing commute times and improving their quality of life.</a:t>
                  </a:r>
                  <a:endParaRPr lang="en-US" sz="2400" dirty="0">
                    <a:latin typeface="Roboto slab" pitchFamily="2" charset="0"/>
                    <a:ea typeface="Roboto slab" pitchFamily="2" charset="0"/>
                    <a:cs typeface="Roboto slab" pitchFamily="2" charset="0"/>
                  </a:endParaRPr>
                </a:p>
              </p:txBody>
            </p:sp>
          </p:grpSp>
          <p:sp>
            <p:nvSpPr>
              <p:cNvPr id="24" name="TextBox 23">
                <a:extLst>
                  <a:ext uri="{FF2B5EF4-FFF2-40B4-BE49-F238E27FC236}">
                    <a16:creationId xmlns:a16="http://schemas.microsoft.com/office/drawing/2014/main" id="{458217AE-FF99-38CB-71E5-8B4EDDE381FC}"/>
                  </a:ext>
                </a:extLst>
              </p:cNvPr>
              <p:cNvSpPr txBox="1"/>
              <p:nvPr/>
            </p:nvSpPr>
            <p:spPr>
              <a:xfrm>
                <a:off x="3602443" y="6047068"/>
                <a:ext cx="2148081" cy="380034"/>
              </a:xfrm>
              <a:prstGeom prst="rect">
                <a:avLst/>
              </a:prstGeom>
              <a:noFill/>
            </p:spPr>
            <p:txBody>
              <a:bodyPr wrap="square">
                <a:spAutoFit/>
              </a:bodyPr>
              <a:lstStyle/>
              <a:p>
                <a:pPr defTabSz="658368">
                  <a:spcAft>
                    <a:spcPts val="600"/>
                  </a:spcAft>
                </a:pPr>
                <a:r>
                  <a:rPr lang="en-US" sz="1200" i="1" kern="1200" dirty="0">
                    <a:solidFill>
                      <a:srgbClr val="002060"/>
                    </a:solidFill>
                    <a:latin typeface="Mr Gabe" pitchFamily="2" charset="0"/>
                    <a:ea typeface="+mn-ea"/>
                    <a:cs typeface="+mn-cs"/>
                  </a:rPr>
                  <a:t>~(Smith, 2014).</a:t>
                </a:r>
                <a:endParaRPr lang="en-US" sz="2000" i="1" dirty="0">
                  <a:solidFill>
                    <a:srgbClr val="002060"/>
                  </a:solidFill>
                  <a:latin typeface="Mr Gabe" pitchFamily="2" charset="0"/>
                </a:endParaRPr>
              </a:p>
            </p:txBody>
          </p:sp>
        </p:grpSp>
      </p:grpSp>
      <p:grpSp>
        <p:nvGrpSpPr>
          <p:cNvPr id="38" name="Group 37">
            <a:extLst>
              <a:ext uri="{FF2B5EF4-FFF2-40B4-BE49-F238E27FC236}">
                <a16:creationId xmlns:a16="http://schemas.microsoft.com/office/drawing/2014/main" id="{65F79167-15B3-86CF-8FC6-866870E57714}"/>
              </a:ext>
            </a:extLst>
          </p:cNvPr>
          <p:cNvGrpSpPr/>
          <p:nvPr/>
        </p:nvGrpSpPr>
        <p:grpSpPr>
          <a:xfrm>
            <a:off x="8282206" y="1296099"/>
            <a:ext cx="3855945" cy="4187496"/>
            <a:chOff x="8230338" y="1300634"/>
            <a:chExt cx="3855945" cy="4187496"/>
          </a:xfrm>
        </p:grpSpPr>
        <p:grpSp>
          <p:nvGrpSpPr>
            <p:cNvPr id="32" name="Group 31">
              <a:extLst>
                <a:ext uri="{FF2B5EF4-FFF2-40B4-BE49-F238E27FC236}">
                  <a16:creationId xmlns:a16="http://schemas.microsoft.com/office/drawing/2014/main" id="{7A82554C-9986-1A46-C7FF-5851BFEB326D}"/>
                </a:ext>
              </a:extLst>
            </p:cNvPr>
            <p:cNvGrpSpPr/>
            <p:nvPr/>
          </p:nvGrpSpPr>
          <p:grpSpPr>
            <a:xfrm>
              <a:off x="8230338" y="3687650"/>
              <a:ext cx="3855945" cy="1800480"/>
              <a:chOff x="6581363" y="2108491"/>
              <a:chExt cx="4766134" cy="2709472"/>
            </a:xfrm>
          </p:grpSpPr>
          <p:grpSp>
            <p:nvGrpSpPr>
              <p:cNvPr id="25" name="Group 24">
                <a:extLst>
                  <a:ext uri="{FF2B5EF4-FFF2-40B4-BE49-F238E27FC236}">
                    <a16:creationId xmlns:a16="http://schemas.microsoft.com/office/drawing/2014/main" id="{78E211DE-8919-1953-DF7F-26246399549A}"/>
                  </a:ext>
                </a:extLst>
              </p:cNvPr>
              <p:cNvGrpSpPr/>
              <p:nvPr/>
            </p:nvGrpSpPr>
            <p:grpSpPr>
              <a:xfrm>
                <a:off x="6581363" y="2108491"/>
                <a:ext cx="4766134" cy="2243557"/>
                <a:chOff x="794515" y="926262"/>
                <a:chExt cx="5203594" cy="2243557"/>
              </a:xfrm>
            </p:grpSpPr>
            <p:sp>
              <p:nvSpPr>
                <p:cNvPr id="26" name="TextBox 25">
                  <a:extLst>
                    <a:ext uri="{FF2B5EF4-FFF2-40B4-BE49-F238E27FC236}">
                      <a16:creationId xmlns:a16="http://schemas.microsoft.com/office/drawing/2014/main" id="{7CF47ADB-F910-E785-26D6-6730D27BC404}"/>
                    </a:ext>
                  </a:extLst>
                </p:cNvPr>
                <p:cNvSpPr txBox="1"/>
                <p:nvPr/>
              </p:nvSpPr>
              <p:spPr>
                <a:xfrm>
                  <a:off x="794515" y="926262"/>
                  <a:ext cx="5203594" cy="880005"/>
                </a:xfrm>
                <a:prstGeom prst="rect">
                  <a:avLst/>
                </a:prstGeom>
                <a:noFill/>
              </p:spPr>
              <p:txBody>
                <a:bodyPr wrap="square">
                  <a:spAutoFit/>
                </a:bodyPr>
                <a:lstStyle/>
                <a:p>
                  <a:pPr defTabSz="603504">
                    <a:spcAft>
                      <a:spcPts val="600"/>
                    </a:spcAft>
                  </a:pPr>
                  <a:r>
                    <a:rPr lang="en-US" sz="1600" b="1" kern="1200" dirty="0">
                      <a:solidFill>
                        <a:srgbClr val="9E9714"/>
                      </a:solidFill>
                      <a:latin typeface="+mn-lt"/>
                      <a:ea typeface="+mn-ea"/>
                      <a:cs typeface="+mn-cs"/>
                    </a:rPr>
                    <a:t>Enhanced Productivity and Well-being</a:t>
                  </a:r>
                  <a:endParaRPr lang="en-US" sz="2800" b="1" dirty="0">
                    <a:solidFill>
                      <a:srgbClr val="9E9714"/>
                    </a:solidFill>
                  </a:endParaRPr>
                </a:p>
              </p:txBody>
            </p:sp>
            <p:sp>
              <p:nvSpPr>
                <p:cNvPr id="27" name="TextBox 26">
                  <a:extLst>
                    <a:ext uri="{FF2B5EF4-FFF2-40B4-BE49-F238E27FC236}">
                      <a16:creationId xmlns:a16="http://schemas.microsoft.com/office/drawing/2014/main" id="{1EE57914-A024-8ECB-E1CB-6DF91BFD8031}"/>
                    </a:ext>
                  </a:extLst>
                </p:cNvPr>
                <p:cNvSpPr txBox="1"/>
                <p:nvPr/>
              </p:nvSpPr>
              <p:spPr>
                <a:xfrm>
                  <a:off x="842429" y="1502439"/>
                  <a:ext cx="4864829" cy="1667380"/>
                </a:xfrm>
                <a:prstGeom prst="rect">
                  <a:avLst/>
                </a:prstGeom>
                <a:noFill/>
              </p:spPr>
              <p:txBody>
                <a:bodyPr wrap="square">
                  <a:spAutoFit/>
                </a:bodyPr>
                <a:lstStyle/>
                <a:p>
                  <a:pPr algn="just" defTabSz="603504">
                    <a:spcAft>
                      <a:spcPts val="600"/>
                    </a:spcAft>
                  </a:pPr>
                  <a:r>
                    <a:rPr lang="en-US" sz="1100" kern="1200" dirty="0">
                      <a:solidFill>
                        <a:schemeClr val="tx1"/>
                      </a:solidFill>
                      <a:latin typeface="Roboto slab" pitchFamily="2" charset="0"/>
                      <a:ea typeface="Roboto slab" pitchFamily="2" charset="0"/>
                      <a:cs typeface="Roboto slab" pitchFamily="2" charset="0"/>
                    </a:rPr>
                    <a:t>Reducing commute times and providing convenient housing solutions can significantly enhance workers' productivity and overall well-being. Long commutes are associated with increased stress, health issues, and reduced job satisfaction.</a:t>
                  </a:r>
                  <a:endParaRPr lang="en-US" sz="2400" dirty="0">
                    <a:latin typeface="Roboto slab" pitchFamily="2" charset="0"/>
                    <a:ea typeface="Roboto slab" pitchFamily="2" charset="0"/>
                    <a:cs typeface="Roboto slab" pitchFamily="2" charset="0"/>
                  </a:endParaRPr>
                </a:p>
              </p:txBody>
            </p:sp>
          </p:grpSp>
          <p:sp>
            <p:nvSpPr>
              <p:cNvPr id="29" name="TextBox 28">
                <a:extLst>
                  <a:ext uri="{FF2B5EF4-FFF2-40B4-BE49-F238E27FC236}">
                    <a16:creationId xmlns:a16="http://schemas.microsoft.com/office/drawing/2014/main" id="{F8490F0C-7AFC-8395-D9DE-139DECDFB689}"/>
                  </a:ext>
                </a:extLst>
              </p:cNvPr>
              <p:cNvSpPr txBox="1"/>
              <p:nvPr/>
            </p:nvSpPr>
            <p:spPr>
              <a:xfrm>
                <a:off x="8754757" y="4401118"/>
                <a:ext cx="2152651" cy="416845"/>
              </a:xfrm>
              <a:prstGeom prst="rect">
                <a:avLst/>
              </a:prstGeom>
              <a:noFill/>
            </p:spPr>
            <p:txBody>
              <a:bodyPr wrap="square">
                <a:spAutoFit/>
              </a:bodyPr>
              <a:lstStyle/>
              <a:p>
                <a:pPr defTabSz="603504">
                  <a:spcAft>
                    <a:spcPts val="600"/>
                  </a:spcAft>
                </a:pPr>
                <a:r>
                  <a:rPr lang="en-US" sz="11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Koslowsky</a:t>
                </a:r>
                <a:r>
                  <a:rPr lang="en-US" sz="1200" i="1" kern="1200" dirty="0">
                    <a:solidFill>
                      <a:srgbClr val="002060"/>
                    </a:solidFill>
                    <a:latin typeface="Mr Gabe" pitchFamily="2" charset="0"/>
                    <a:ea typeface="+mn-ea"/>
                    <a:cs typeface="+mn-cs"/>
                  </a:rPr>
                  <a:t> et al., 1995).</a:t>
                </a:r>
                <a:endParaRPr lang="en-US" sz="2000" i="1" dirty="0">
                  <a:solidFill>
                    <a:srgbClr val="002060"/>
                  </a:solidFill>
                  <a:latin typeface="Mr Gabe" pitchFamily="2" charset="0"/>
                </a:endParaRPr>
              </a:p>
            </p:txBody>
          </p:sp>
        </p:grpSp>
        <p:pic>
          <p:nvPicPr>
            <p:cNvPr id="36" name="Picture 35">
              <a:extLst>
                <a:ext uri="{FF2B5EF4-FFF2-40B4-BE49-F238E27FC236}">
                  <a16:creationId xmlns:a16="http://schemas.microsoft.com/office/drawing/2014/main" id="{5643F4CE-987F-7559-22C9-86E634D2D4D1}"/>
                </a:ext>
              </a:extLst>
            </p:cNvPr>
            <p:cNvPicPr>
              <a:picLocks noChangeAspect="1"/>
            </p:cNvPicPr>
            <p:nvPr/>
          </p:nvPicPr>
          <p:blipFill>
            <a:blip r:embed="rId6">
              <a:duotone>
                <a:prstClr val="black"/>
                <a:srgbClr val="9E9714">
                  <a:tint val="45000"/>
                  <a:satMod val="400000"/>
                </a:srgbClr>
              </a:duotone>
            </a:blip>
            <a:stretch>
              <a:fillRect/>
            </a:stretch>
          </p:blipFill>
          <p:spPr>
            <a:xfrm>
              <a:off x="8783621" y="1300634"/>
              <a:ext cx="2410116" cy="2410116"/>
            </a:xfrm>
            <a:prstGeom prst="rect">
              <a:avLst/>
            </a:prstGeom>
          </p:spPr>
        </p:pic>
      </p:grpSp>
      <p:sp>
        <p:nvSpPr>
          <p:cNvPr id="41" name="TextBox 40">
            <a:extLst>
              <a:ext uri="{FF2B5EF4-FFF2-40B4-BE49-F238E27FC236}">
                <a16:creationId xmlns:a16="http://schemas.microsoft.com/office/drawing/2014/main" id="{F87FBFAE-6249-EDC2-C63D-8572D0C871CD}"/>
              </a:ext>
            </a:extLst>
          </p:cNvPr>
          <p:cNvSpPr txBox="1"/>
          <p:nvPr/>
        </p:nvSpPr>
        <p:spPr>
          <a:xfrm>
            <a:off x="1945839" y="-5877"/>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spTree>
    <p:extLst>
      <p:ext uri="{BB962C8B-B14F-4D97-AF65-F5344CB8AC3E}">
        <p14:creationId xmlns:p14="http://schemas.microsoft.com/office/powerpoint/2010/main" val="293277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5EF24F-35BC-9721-1D98-9653771139DA}"/>
              </a:ext>
            </a:extLst>
          </p:cNvPr>
          <p:cNvGrpSpPr/>
          <p:nvPr/>
        </p:nvGrpSpPr>
        <p:grpSpPr>
          <a:xfrm>
            <a:off x="1438307" y="0"/>
            <a:ext cx="9176371" cy="1110537"/>
            <a:chOff x="1247807" y="-64936"/>
            <a:chExt cx="9176371" cy="1110537"/>
          </a:xfrm>
        </p:grpSpPr>
        <p:sp>
          <p:nvSpPr>
            <p:cNvPr id="3" name="TextBox 2">
              <a:extLst>
                <a:ext uri="{FF2B5EF4-FFF2-40B4-BE49-F238E27FC236}">
                  <a16:creationId xmlns:a16="http://schemas.microsoft.com/office/drawing/2014/main" id="{56B6F176-9EFB-C118-92C4-724E2E9DEF50}"/>
                </a:ext>
              </a:extLst>
            </p:cNvPr>
            <p:cNvSpPr txBox="1"/>
            <p:nvPr/>
          </p:nvSpPr>
          <p:spPr>
            <a:xfrm>
              <a:off x="2069103" y="-64936"/>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pic>
          <p:nvPicPr>
            <p:cNvPr id="4" name="Picture 3">
              <a:extLst>
                <a:ext uri="{FF2B5EF4-FFF2-40B4-BE49-F238E27FC236}">
                  <a16:creationId xmlns:a16="http://schemas.microsoft.com/office/drawing/2014/main" id="{7371B2D5-8D9D-ADF4-FE93-C41157BD3901}"/>
                </a:ext>
              </a:extLst>
            </p:cNvPr>
            <p:cNvPicPr>
              <a:picLocks noChangeAspect="1"/>
            </p:cNvPicPr>
            <p:nvPr/>
          </p:nvPicPr>
          <p:blipFill>
            <a:blip r:embed="rId2"/>
            <a:stretch>
              <a:fillRect/>
            </a:stretch>
          </p:blipFill>
          <p:spPr>
            <a:xfrm>
              <a:off x="1247807" y="-16373"/>
              <a:ext cx="962325" cy="962325"/>
            </a:xfrm>
            <a:prstGeom prst="rect">
              <a:avLst/>
            </a:prstGeom>
          </p:spPr>
        </p:pic>
        <p:pic>
          <p:nvPicPr>
            <p:cNvPr id="5" name="Picture 4">
              <a:extLst>
                <a:ext uri="{FF2B5EF4-FFF2-40B4-BE49-F238E27FC236}">
                  <a16:creationId xmlns:a16="http://schemas.microsoft.com/office/drawing/2014/main" id="{FD30358E-7703-57D5-9612-63EBC306813B}"/>
                </a:ext>
              </a:extLst>
            </p:cNvPr>
            <p:cNvPicPr>
              <a:picLocks noChangeAspect="1"/>
            </p:cNvPicPr>
            <p:nvPr/>
          </p:nvPicPr>
          <p:blipFill>
            <a:blip r:embed="rId3"/>
            <a:stretch>
              <a:fillRect/>
            </a:stretch>
          </p:blipFill>
          <p:spPr>
            <a:xfrm>
              <a:off x="9364726" y="-64936"/>
              <a:ext cx="1059452" cy="1059452"/>
            </a:xfrm>
            <a:prstGeom prst="rect">
              <a:avLst/>
            </a:prstGeom>
          </p:spPr>
        </p:pic>
      </p:grpSp>
      <p:grpSp>
        <p:nvGrpSpPr>
          <p:cNvPr id="33" name="Group 32">
            <a:extLst>
              <a:ext uri="{FF2B5EF4-FFF2-40B4-BE49-F238E27FC236}">
                <a16:creationId xmlns:a16="http://schemas.microsoft.com/office/drawing/2014/main" id="{DDA93CF2-E1A6-6F32-963F-7DC6F3ACC3FE}"/>
              </a:ext>
            </a:extLst>
          </p:cNvPr>
          <p:cNvGrpSpPr/>
          <p:nvPr/>
        </p:nvGrpSpPr>
        <p:grpSpPr>
          <a:xfrm>
            <a:off x="4254032" y="1505744"/>
            <a:ext cx="3603751" cy="4363709"/>
            <a:chOff x="4241925" y="1207664"/>
            <a:chExt cx="3603751" cy="4363709"/>
          </a:xfrm>
        </p:grpSpPr>
        <p:grpSp>
          <p:nvGrpSpPr>
            <p:cNvPr id="12" name="Group 11">
              <a:extLst>
                <a:ext uri="{FF2B5EF4-FFF2-40B4-BE49-F238E27FC236}">
                  <a16:creationId xmlns:a16="http://schemas.microsoft.com/office/drawing/2014/main" id="{08FF4CDF-60AF-163E-0DCD-F6EEA5150017}"/>
                </a:ext>
              </a:extLst>
            </p:cNvPr>
            <p:cNvGrpSpPr/>
            <p:nvPr/>
          </p:nvGrpSpPr>
          <p:grpSpPr>
            <a:xfrm>
              <a:off x="4241925" y="3718691"/>
              <a:ext cx="3603751" cy="1852682"/>
              <a:chOff x="414558" y="790253"/>
              <a:chExt cx="5290185" cy="2719675"/>
            </a:xfrm>
          </p:grpSpPr>
          <p:grpSp>
            <p:nvGrpSpPr>
              <p:cNvPr id="13" name="Group 12">
                <a:extLst>
                  <a:ext uri="{FF2B5EF4-FFF2-40B4-BE49-F238E27FC236}">
                    <a16:creationId xmlns:a16="http://schemas.microsoft.com/office/drawing/2014/main" id="{ABFE461A-C3B4-8494-3607-028F930EFD97}"/>
                  </a:ext>
                </a:extLst>
              </p:cNvPr>
              <p:cNvGrpSpPr/>
              <p:nvPr/>
            </p:nvGrpSpPr>
            <p:grpSpPr>
              <a:xfrm>
                <a:off x="414558" y="790253"/>
                <a:ext cx="5290185" cy="2232135"/>
                <a:chOff x="414558" y="790253"/>
                <a:chExt cx="5290185" cy="2232135"/>
              </a:xfrm>
            </p:grpSpPr>
            <p:sp>
              <p:nvSpPr>
                <p:cNvPr id="15" name="TextBox 14">
                  <a:extLst>
                    <a:ext uri="{FF2B5EF4-FFF2-40B4-BE49-F238E27FC236}">
                      <a16:creationId xmlns:a16="http://schemas.microsoft.com/office/drawing/2014/main" id="{50CE6E34-3E30-4B80-1789-67FBFCFC9100}"/>
                    </a:ext>
                  </a:extLst>
                </p:cNvPr>
                <p:cNvSpPr txBox="1"/>
                <p:nvPr/>
              </p:nvSpPr>
              <p:spPr>
                <a:xfrm>
                  <a:off x="1279945" y="790253"/>
                  <a:ext cx="3858589"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Technological Integration</a:t>
                  </a:r>
                  <a:endParaRPr lang="en-US" sz="2800" b="1" dirty="0">
                    <a:solidFill>
                      <a:srgbClr val="9E9714"/>
                    </a:solidFill>
                  </a:endParaRPr>
                </a:p>
              </p:txBody>
            </p:sp>
            <p:sp>
              <p:nvSpPr>
                <p:cNvPr id="16" name="TextBox 15">
                  <a:extLst>
                    <a:ext uri="{FF2B5EF4-FFF2-40B4-BE49-F238E27FC236}">
                      <a16:creationId xmlns:a16="http://schemas.microsoft.com/office/drawing/2014/main" id="{92F6E835-56A0-AE74-4B91-69F08BDDE8E0}"/>
                    </a:ext>
                  </a:extLst>
                </p:cNvPr>
                <p:cNvSpPr txBox="1"/>
                <p:nvPr/>
              </p:nvSpPr>
              <p:spPr>
                <a:xfrm>
                  <a:off x="414558" y="1260345"/>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The integration of technology in managing co-accommodation hostels can enhance security, efficiency, and user experience. Technologies such as online booking systems, smart locks, and CCTV can ensure a seamless and secure living environment for residents.</a:t>
                  </a:r>
                  <a:endParaRPr lang="en-US" sz="2400" dirty="0">
                    <a:latin typeface="Roboto slab" pitchFamily="2" charset="0"/>
                    <a:ea typeface="Roboto slab" pitchFamily="2" charset="0"/>
                    <a:cs typeface="Roboto slab" pitchFamily="2" charset="0"/>
                  </a:endParaRPr>
                </a:p>
              </p:txBody>
            </p:sp>
          </p:grpSp>
          <p:sp>
            <p:nvSpPr>
              <p:cNvPr id="14" name="TextBox 13">
                <a:extLst>
                  <a:ext uri="{FF2B5EF4-FFF2-40B4-BE49-F238E27FC236}">
                    <a16:creationId xmlns:a16="http://schemas.microsoft.com/office/drawing/2014/main" id="{EBA16C53-0AD4-1867-78B6-83F10FB08844}"/>
                  </a:ext>
                </a:extLst>
              </p:cNvPr>
              <p:cNvSpPr txBox="1"/>
              <p:nvPr/>
            </p:nvSpPr>
            <p:spPr>
              <a:xfrm>
                <a:off x="2958803" y="3103303"/>
                <a:ext cx="2384237"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Hamari</a:t>
                </a:r>
                <a:r>
                  <a:rPr lang="en-US" sz="1200" i="1" kern="1200" dirty="0">
                    <a:solidFill>
                      <a:srgbClr val="002060"/>
                    </a:solidFill>
                    <a:latin typeface="Mr Gabe" pitchFamily="2" charset="0"/>
                    <a:ea typeface="+mn-ea"/>
                    <a:cs typeface="+mn-cs"/>
                  </a:rPr>
                  <a:t> et al., 2016).</a:t>
                </a:r>
                <a:endParaRPr lang="en-US" sz="2400" i="1" dirty="0">
                  <a:solidFill>
                    <a:srgbClr val="002060"/>
                  </a:solidFill>
                  <a:latin typeface="Mr Gabe" pitchFamily="2" charset="0"/>
                </a:endParaRPr>
              </a:p>
            </p:txBody>
          </p:sp>
        </p:grpSp>
        <p:pic>
          <p:nvPicPr>
            <p:cNvPr id="25" name="Picture 24">
              <a:extLst>
                <a:ext uri="{FF2B5EF4-FFF2-40B4-BE49-F238E27FC236}">
                  <a16:creationId xmlns:a16="http://schemas.microsoft.com/office/drawing/2014/main" id="{3B4C31A5-D68A-63D2-345A-EC6A76751D1C}"/>
                </a:ext>
              </a:extLst>
            </p:cNvPr>
            <p:cNvPicPr>
              <a:picLocks noChangeAspect="1"/>
            </p:cNvPicPr>
            <p:nvPr/>
          </p:nvPicPr>
          <p:blipFill>
            <a:blip r:embed="rId4">
              <a:duotone>
                <a:prstClr val="black"/>
                <a:srgbClr val="9E9714">
                  <a:tint val="45000"/>
                  <a:satMod val="400000"/>
                </a:srgbClr>
              </a:duotone>
              <a:extLst>
                <a:ext uri="{BEBA8EAE-BF5A-486C-A8C5-ECC9F3942E4B}">
                  <a14:imgProps xmlns:a14="http://schemas.microsoft.com/office/drawing/2010/main">
                    <a14:imgLayer r:embed="rId5">
                      <a14:imgEffect>
                        <a14:artisticWatercolorSponge/>
                      </a14:imgEffect>
                    </a14:imgLayer>
                  </a14:imgProps>
                </a:ext>
              </a:extLst>
            </a:blip>
            <a:stretch>
              <a:fillRect/>
            </a:stretch>
          </p:blipFill>
          <p:spPr>
            <a:xfrm>
              <a:off x="4793193" y="1207664"/>
              <a:ext cx="2501213" cy="2501213"/>
            </a:xfrm>
            <a:prstGeom prst="rect">
              <a:avLst/>
            </a:prstGeom>
          </p:spPr>
        </p:pic>
      </p:grpSp>
      <p:grpSp>
        <p:nvGrpSpPr>
          <p:cNvPr id="32" name="Group 31">
            <a:extLst>
              <a:ext uri="{FF2B5EF4-FFF2-40B4-BE49-F238E27FC236}">
                <a16:creationId xmlns:a16="http://schemas.microsoft.com/office/drawing/2014/main" id="{13C68DAD-E7E6-0D35-A199-18DD4E5EC21D}"/>
              </a:ext>
            </a:extLst>
          </p:cNvPr>
          <p:cNvGrpSpPr/>
          <p:nvPr/>
        </p:nvGrpSpPr>
        <p:grpSpPr>
          <a:xfrm>
            <a:off x="303761" y="1520673"/>
            <a:ext cx="4194675" cy="4432960"/>
            <a:chOff x="396749" y="1207664"/>
            <a:chExt cx="4194675" cy="4432960"/>
          </a:xfrm>
        </p:grpSpPr>
        <p:grpSp>
          <p:nvGrpSpPr>
            <p:cNvPr id="6" name="Group 5">
              <a:extLst>
                <a:ext uri="{FF2B5EF4-FFF2-40B4-BE49-F238E27FC236}">
                  <a16:creationId xmlns:a16="http://schemas.microsoft.com/office/drawing/2014/main" id="{9F9B506B-9522-7112-7097-D442038664F1}"/>
                </a:ext>
              </a:extLst>
            </p:cNvPr>
            <p:cNvGrpSpPr/>
            <p:nvPr/>
          </p:nvGrpSpPr>
          <p:grpSpPr>
            <a:xfrm>
              <a:off x="396749" y="3737153"/>
              <a:ext cx="4194675" cy="1903471"/>
              <a:chOff x="414558" y="715697"/>
              <a:chExt cx="6157642" cy="2794231"/>
            </a:xfrm>
          </p:grpSpPr>
          <p:grpSp>
            <p:nvGrpSpPr>
              <p:cNvPr id="7" name="Group 6">
                <a:extLst>
                  <a:ext uri="{FF2B5EF4-FFF2-40B4-BE49-F238E27FC236}">
                    <a16:creationId xmlns:a16="http://schemas.microsoft.com/office/drawing/2014/main" id="{8C39362F-2C0D-B6C5-49CD-BDDBEB36EB0E}"/>
                  </a:ext>
                </a:extLst>
              </p:cNvPr>
              <p:cNvGrpSpPr/>
              <p:nvPr/>
            </p:nvGrpSpPr>
            <p:grpSpPr>
              <a:xfrm>
                <a:off x="414558" y="715697"/>
                <a:ext cx="6157642" cy="2306692"/>
                <a:chOff x="414558" y="715697"/>
                <a:chExt cx="6157642" cy="2306692"/>
              </a:xfrm>
            </p:grpSpPr>
            <p:sp>
              <p:nvSpPr>
                <p:cNvPr id="9" name="TextBox 8">
                  <a:extLst>
                    <a:ext uri="{FF2B5EF4-FFF2-40B4-BE49-F238E27FC236}">
                      <a16:creationId xmlns:a16="http://schemas.microsoft.com/office/drawing/2014/main" id="{49C8AA66-60E1-0BDC-7DDA-334116608316}"/>
                    </a:ext>
                  </a:extLst>
                </p:cNvPr>
                <p:cNvSpPr txBox="1"/>
                <p:nvPr/>
              </p:nvSpPr>
              <p:spPr>
                <a:xfrm>
                  <a:off x="414558" y="715697"/>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Leveraging Public-Private Partnerships</a:t>
                  </a:r>
                  <a:endParaRPr lang="en-US" sz="2800" b="1" dirty="0">
                    <a:solidFill>
                      <a:srgbClr val="9E9714"/>
                    </a:solidFill>
                  </a:endParaRPr>
                </a:p>
              </p:txBody>
            </p:sp>
            <p:sp>
              <p:nvSpPr>
                <p:cNvPr id="10" name="TextBox 9">
                  <a:extLst>
                    <a:ext uri="{FF2B5EF4-FFF2-40B4-BE49-F238E27FC236}">
                      <a16:creationId xmlns:a16="http://schemas.microsoft.com/office/drawing/2014/main" id="{6C23B58C-BE99-80D6-12A9-F7033BBED754}"/>
                    </a:ext>
                  </a:extLst>
                </p:cNvPr>
                <p:cNvSpPr txBox="1"/>
                <p:nvPr/>
              </p:nvSpPr>
              <p:spPr>
                <a:xfrm>
                  <a:off x="414558" y="1260346"/>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Public-private partnerships (PPPs) can play a crucial role in developing co-accommodation hostels. By collaborating with private developers, the government can facilitate the creation of affordable housing projects that meet the needs of the commuting workforce.</a:t>
                  </a:r>
                  <a:endParaRPr lang="en-US" sz="2400" dirty="0">
                    <a:latin typeface="Roboto slab" pitchFamily="2" charset="0"/>
                    <a:ea typeface="Roboto slab" pitchFamily="2" charset="0"/>
                    <a:cs typeface="Roboto slab" pitchFamily="2" charset="0"/>
                  </a:endParaRPr>
                </a:p>
              </p:txBody>
            </p:sp>
          </p:grpSp>
          <p:sp>
            <p:nvSpPr>
              <p:cNvPr id="8" name="TextBox 7">
                <a:extLst>
                  <a:ext uri="{FF2B5EF4-FFF2-40B4-BE49-F238E27FC236}">
                    <a16:creationId xmlns:a16="http://schemas.microsoft.com/office/drawing/2014/main" id="{9AE721F6-8B6E-B444-EB30-E41951E5C8E0}"/>
                  </a:ext>
                </a:extLst>
              </p:cNvPr>
              <p:cNvSpPr txBox="1"/>
              <p:nvPr/>
            </p:nvSpPr>
            <p:spPr>
              <a:xfrm>
                <a:off x="3493378" y="3103303"/>
                <a:ext cx="1849663"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~(Li et al., 2005).</a:t>
                </a:r>
                <a:endParaRPr lang="en-US" sz="2400" i="1" dirty="0">
                  <a:solidFill>
                    <a:srgbClr val="002060"/>
                  </a:solidFill>
                  <a:latin typeface="Mr Gabe" pitchFamily="2" charset="0"/>
                </a:endParaRPr>
              </a:p>
            </p:txBody>
          </p:sp>
        </p:grpSp>
        <p:pic>
          <p:nvPicPr>
            <p:cNvPr id="29" name="Picture 28">
              <a:extLst>
                <a:ext uri="{FF2B5EF4-FFF2-40B4-BE49-F238E27FC236}">
                  <a16:creationId xmlns:a16="http://schemas.microsoft.com/office/drawing/2014/main" id="{2BA63D5D-CAF6-789F-7994-F5BFDBB827AE}"/>
                </a:ext>
              </a:extLst>
            </p:cNvPr>
            <p:cNvPicPr>
              <a:picLocks noChangeAspect="1"/>
            </p:cNvPicPr>
            <p:nvPr/>
          </p:nvPicPr>
          <p:blipFill>
            <a:blip r:embed="rId6">
              <a:duotone>
                <a:prstClr val="black"/>
                <a:srgbClr val="9E9714">
                  <a:tint val="45000"/>
                  <a:satMod val="400000"/>
                </a:srgbClr>
              </a:duotone>
            </a:blip>
            <a:stretch>
              <a:fillRect/>
            </a:stretch>
          </p:blipFill>
          <p:spPr>
            <a:xfrm>
              <a:off x="1001315" y="1207664"/>
              <a:ext cx="2501213" cy="2501213"/>
            </a:xfrm>
            <a:prstGeom prst="rect">
              <a:avLst/>
            </a:prstGeom>
          </p:spPr>
        </p:pic>
      </p:grpSp>
      <p:grpSp>
        <p:nvGrpSpPr>
          <p:cNvPr id="34" name="Group 33">
            <a:extLst>
              <a:ext uri="{FF2B5EF4-FFF2-40B4-BE49-F238E27FC236}">
                <a16:creationId xmlns:a16="http://schemas.microsoft.com/office/drawing/2014/main" id="{A23F8207-CE69-0AB1-D097-2F1202C1498B}"/>
              </a:ext>
            </a:extLst>
          </p:cNvPr>
          <p:cNvGrpSpPr/>
          <p:nvPr/>
        </p:nvGrpSpPr>
        <p:grpSpPr>
          <a:xfrm>
            <a:off x="8283077" y="1505744"/>
            <a:ext cx="3603751" cy="4170890"/>
            <a:chOff x="8197955" y="1295132"/>
            <a:chExt cx="3603751" cy="4170890"/>
          </a:xfrm>
        </p:grpSpPr>
        <p:grpSp>
          <p:nvGrpSpPr>
            <p:cNvPr id="18" name="Group 17">
              <a:extLst>
                <a:ext uri="{FF2B5EF4-FFF2-40B4-BE49-F238E27FC236}">
                  <a16:creationId xmlns:a16="http://schemas.microsoft.com/office/drawing/2014/main" id="{BA2FC13E-E4C9-7758-B0BE-4B605346A5FA}"/>
                </a:ext>
              </a:extLst>
            </p:cNvPr>
            <p:cNvGrpSpPr/>
            <p:nvPr/>
          </p:nvGrpSpPr>
          <p:grpSpPr>
            <a:xfrm>
              <a:off x="8197955" y="3737153"/>
              <a:ext cx="3603751" cy="1728869"/>
              <a:chOff x="414558" y="715697"/>
              <a:chExt cx="5290185" cy="2537921"/>
            </a:xfrm>
          </p:grpSpPr>
          <p:grpSp>
            <p:nvGrpSpPr>
              <p:cNvPr id="19" name="Group 18">
                <a:extLst>
                  <a:ext uri="{FF2B5EF4-FFF2-40B4-BE49-F238E27FC236}">
                    <a16:creationId xmlns:a16="http://schemas.microsoft.com/office/drawing/2014/main" id="{E098DB46-9952-A18F-AC3B-B6DD7BCF82F0}"/>
                  </a:ext>
                </a:extLst>
              </p:cNvPr>
              <p:cNvGrpSpPr/>
              <p:nvPr/>
            </p:nvGrpSpPr>
            <p:grpSpPr>
              <a:xfrm>
                <a:off x="414558" y="715697"/>
                <a:ext cx="5290185" cy="2035608"/>
                <a:chOff x="414558" y="715697"/>
                <a:chExt cx="5290185" cy="2035608"/>
              </a:xfrm>
            </p:grpSpPr>
            <p:sp>
              <p:nvSpPr>
                <p:cNvPr id="21" name="TextBox 20">
                  <a:extLst>
                    <a:ext uri="{FF2B5EF4-FFF2-40B4-BE49-F238E27FC236}">
                      <a16:creationId xmlns:a16="http://schemas.microsoft.com/office/drawing/2014/main" id="{1D2E7756-4764-08C9-695D-57CE5CAF5A6C}"/>
                    </a:ext>
                  </a:extLst>
                </p:cNvPr>
                <p:cNvSpPr txBox="1"/>
                <p:nvPr/>
              </p:nvSpPr>
              <p:spPr>
                <a:xfrm>
                  <a:off x="1789424" y="715697"/>
                  <a:ext cx="2884877"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Economic Impact</a:t>
                  </a:r>
                  <a:endParaRPr lang="en-US" sz="2800" b="1" dirty="0">
                    <a:solidFill>
                      <a:srgbClr val="9E9714"/>
                    </a:solidFill>
                  </a:endParaRPr>
                </a:p>
              </p:txBody>
            </p:sp>
            <p:sp>
              <p:nvSpPr>
                <p:cNvPr id="22" name="TextBox 21">
                  <a:extLst>
                    <a:ext uri="{FF2B5EF4-FFF2-40B4-BE49-F238E27FC236}">
                      <a16:creationId xmlns:a16="http://schemas.microsoft.com/office/drawing/2014/main" id="{CBDBDCBD-EBBD-D5CA-E666-56994E3ED912}"/>
                    </a:ext>
                  </a:extLst>
                </p:cNvPr>
                <p:cNvSpPr txBox="1"/>
                <p:nvPr/>
              </p:nvSpPr>
              <p:spPr>
                <a:xfrm>
                  <a:off x="414558" y="1260346"/>
                  <a:ext cx="5290185" cy="1490959"/>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Providing affordable and convenient housing solutions can have a positive economic impact on the city. Reduced commute times can lead to higher productivity, lower absenteeism, and greater overall economic output.</a:t>
                  </a:r>
                  <a:endParaRPr lang="en-US" sz="2400" dirty="0">
                    <a:latin typeface="Roboto slab" pitchFamily="2" charset="0"/>
                    <a:ea typeface="Roboto slab" pitchFamily="2" charset="0"/>
                    <a:cs typeface="Roboto slab" pitchFamily="2" charset="0"/>
                  </a:endParaRPr>
                </a:p>
              </p:txBody>
            </p:sp>
          </p:grpSp>
          <p:sp>
            <p:nvSpPr>
              <p:cNvPr id="20" name="TextBox 19">
                <a:extLst>
                  <a:ext uri="{FF2B5EF4-FFF2-40B4-BE49-F238E27FC236}">
                    <a16:creationId xmlns:a16="http://schemas.microsoft.com/office/drawing/2014/main" id="{0486AC8D-9A3F-ACCE-DE17-42019A7E76EC}"/>
                  </a:ext>
                </a:extLst>
              </p:cNvPr>
              <p:cNvSpPr txBox="1"/>
              <p:nvPr/>
            </p:nvSpPr>
            <p:spPr>
              <a:xfrm>
                <a:off x="3197495" y="2846993"/>
                <a:ext cx="2507248"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Glaeser</a:t>
                </a:r>
                <a:r>
                  <a:rPr lang="en-US" sz="1200" i="1" kern="1200" dirty="0">
                    <a:solidFill>
                      <a:srgbClr val="002060"/>
                    </a:solidFill>
                    <a:latin typeface="Mr Gabe" pitchFamily="2" charset="0"/>
                    <a:ea typeface="+mn-ea"/>
                    <a:cs typeface="+mn-cs"/>
                  </a:rPr>
                  <a:t> &amp; Kahn, 2004).</a:t>
                </a:r>
                <a:endParaRPr lang="en-US" sz="2400" i="1" dirty="0">
                  <a:solidFill>
                    <a:srgbClr val="002060"/>
                  </a:solidFill>
                  <a:latin typeface="Mr Gabe" pitchFamily="2" charset="0"/>
                </a:endParaRPr>
              </a:p>
            </p:txBody>
          </p:sp>
        </p:grpSp>
        <p:pic>
          <p:nvPicPr>
            <p:cNvPr id="31" name="Picture 30">
              <a:extLst>
                <a:ext uri="{FF2B5EF4-FFF2-40B4-BE49-F238E27FC236}">
                  <a16:creationId xmlns:a16="http://schemas.microsoft.com/office/drawing/2014/main" id="{C7A3A2BF-1D6D-D7FC-CA2A-8EE3D8B51F5A}"/>
                </a:ext>
              </a:extLst>
            </p:cNvPr>
            <p:cNvPicPr>
              <a:picLocks noChangeAspect="1"/>
            </p:cNvPicPr>
            <p:nvPr/>
          </p:nvPicPr>
          <p:blipFill>
            <a:blip r:embed="rId7">
              <a:duotone>
                <a:prstClr val="black"/>
                <a:srgbClr val="9E9714">
                  <a:tint val="45000"/>
                  <a:satMod val="400000"/>
                </a:srgbClr>
              </a:duotone>
            </a:blip>
            <a:stretch>
              <a:fillRect/>
            </a:stretch>
          </p:blipFill>
          <p:spPr>
            <a:xfrm>
              <a:off x="8758237" y="1295132"/>
              <a:ext cx="2257425" cy="2257425"/>
            </a:xfrm>
            <a:prstGeom prst="rect">
              <a:avLst/>
            </a:prstGeom>
          </p:spPr>
        </p:pic>
      </p:grpSp>
    </p:spTree>
    <p:extLst>
      <p:ext uri="{BB962C8B-B14F-4D97-AF65-F5344CB8AC3E}">
        <p14:creationId xmlns:p14="http://schemas.microsoft.com/office/powerpoint/2010/main" val="187082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erial view of Lagos showing the Third Mainland bridge, on October 7, 2022. - With the UN forecasting the world will soon hit 8 billion people, Lagos...">
            <a:extLst>
              <a:ext uri="{FF2B5EF4-FFF2-40B4-BE49-F238E27FC236}">
                <a16:creationId xmlns:a16="http://schemas.microsoft.com/office/drawing/2014/main" id="{639FC56E-1684-7F79-3ADD-9A5938FF43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6" t="9091" r="19799"/>
          <a:stretch/>
        </p:blipFill>
        <p:spPr bwMode="auto">
          <a:xfrm>
            <a:off x="3523486"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C928D9-FBC1-A5B9-665A-04E1FCA307E8}"/>
              </a:ext>
            </a:extLst>
          </p:cNvPr>
          <p:cNvSpPr txBox="1"/>
          <p:nvPr/>
        </p:nvSpPr>
        <p:spPr>
          <a:xfrm>
            <a:off x="256412" y="2726846"/>
            <a:ext cx="3438906" cy="3207258"/>
          </a:xfrm>
          <a:prstGeom prst="rect">
            <a:avLst/>
          </a:prstGeom>
        </p:spPr>
        <p:txBody>
          <a:bodyPr vert="horz" lIns="91440" tIns="45720" rIns="91440" bIns="45720" rtlCol="0" anchor="t">
            <a:normAutofit fontScale="92500"/>
          </a:bodyPr>
          <a:lstStyle/>
          <a:p>
            <a:pPr algn="just">
              <a:lnSpc>
                <a:spcPct val="90000"/>
              </a:lnSpc>
              <a:spcAft>
                <a:spcPts val="600"/>
              </a:spcAft>
            </a:pPr>
            <a:r>
              <a:rPr lang="en-US" sz="1600">
                <a:solidFill>
                  <a:srgbClr val="002060"/>
                </a:solidFill>
              </a:rPr>
              <a:t>The discoveries highlight the critical need for innovative housing solutions to address the commuting and housing challenges in Lagos. The concept of co-accommodation hostels presents a promising opportunity to enhance the quality of life for workers, reduce commute times, and improve economic productivity. By leveraging public-private partnerships and integrating technology, these hostels can provide a sustainable and effective solution to the pressing issues faced by the commuting workforce in Lagos.</a:t>
            </a:r>
            <a:endParaRPr lang="en-US" sz="1600" dirty="0">
              <a:solidFill>
                <a:srgbClr val="002060"/>
              </a:solidFill>
            </a:endParaRPr>
          </a:p>
        </p:txBody>
      </p:sp>
      <p:pic>
        <p:nvPicPr>
          <p:cNvPr id="9" name="Picture 8">
            <a:extLst>
              <a:ext uri="{FF2B5EF4-FFF2-40B4-BE49-F238E27FC236}">
                <a16:creationId xmlns:a16="http://schemas.microsoft.com/office/drawing/2014/main" id="{8E6C9E41-C58D-6909-1C53-4C2F41141B3D}"/>
              </a:ext>
            </a:extLst>
          </p:cNvPr>
          <p:cNvPicPr>
            <a:picLocks noChangeAspect="1"/>
          </p:cNvPicPr>
          <p:nvPr/>
        </p:nvPicPr>
        <p:blipFill>
          <a:blip r:embed="rId3"/>
          <a:stretch>
            <a:fillRect/>
          </a:stretch>
        </p:blipFill>
        <p:spPr>
          <a:xfrm>
            <a:off x="1259178" y="42063"/>
            <a:ext cx="2264306" cy="2264306"/>
          </a:xfrm>
          <a:prstGeom prst="rect">
            <a:avLst/>
          </a:prstGeom>
        </p:spPr>
      </p:pic>
    </p:spTree>
    <p:extLst>
      <p:ext uri="{BB962C8B-B14F-4D97-AF65-F5344CB8AC3E}">
        <p14:creationId xmlns:p14="http://schemas.microsoft.com/office/powerpoint/2010/main" val="86660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970</TotalTime>
  <Words>2545</Words>
  <Application>Microsoft Office PowerPoint</Application>
  <PresentationFormat>Widescreen</PresentationFormat>
  <Paragraphs>176</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Aptos Display</vt:lpstr>
      <vt:lpstr>Arial</vt:lpstr>
      <vt:lpstr>Calibri</vt:lpstr>
      <vt:lpstr>Lora</vt:lpstr>
      <vt:lpstr>Montserrat</vt:lpstr>
      <vt:lpstr>Mr Gabe</vt:lpstr>
      <vt:lpstr>Roboto slab</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Ilias Shittu-Gbeko</cp:lastModifiedBy>
  <cp:revision>67</cp:revision>
  <dcterms:created xsi:type="dcterms:W3CDTF">2024-06-17T22:39:32Z</dcterms:created>
  <dcterms:modified xsi:type="dcterms:W3CDTF">2024-06-18T14:51:36Z</dcterms:modified>
</cp:coreProperties>
</file>