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6" r:id="rId10"/>
    <p:sldId id="567"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714"/>
    <a:srgbClr val="8585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CB1-CA91-6B32-F940-E03FBAD77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7521D-DDD2-7C56-68E0-22F4D550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BA0F1-4617-1C36-7374-3BBAB7C199B9}"/>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469A3659-086E-BBB8-247F-0F16AF25A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18544-A509-3AA7-93BE-A7EDA8FA51C3}"/>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060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148-37FF-8FA7-BA03-4A69878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BC6A7-8A94-0EE6-DB3A-61EC2FF37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BD7-AD9D-A7EA-9628-521D10D7EBA7}"/>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9EB3BFAE-ADDE-7D25-92DF-996DB4A3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BAD9-694D-B2F1-02C0-EA09C8994D31}"/>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668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37414-BB3A-D509-0020-6CEDC18DC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8682-E9D3-3600-B246-4AAF1CE47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499C-DB47-6B2B-83BD-2F0FFAAE3551}"/>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6AFDF229-5838-6A43-1FFA-3B130071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CD4E-B36D-6AB3-B0D8-BCD8449D7365}"/>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67437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6/18/2024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8143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4F9-3438-DD0A-339A-2B4A982CF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C1E9-2C22-6385-F75C-C54F510D4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025F-3F34-0AD4-09A4-33ECFEB7BD7B}"/>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D566CBAD-8157-81A6-0110-935D979AD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359-21C4-7E39-C943-F9B8FD1B582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5282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10B-F6A6-87ED-1466-80AB8208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6A22-5716-82E6-91F9-FB47CA83B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4D6F9-DAF1-497D-3CFB-8FE751A9CAA6}"/>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125CA3BF-F8A5-6D39-F985-CC80AAF2F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2950-CE8B-0B04-8D0B-1BFAE0BAA04D}"/>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16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0768-B60B-D669-0AB3-623B36F5D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DADB5-A984-59B9-2B79-8409E707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180E5-3BF0-F99C-B6EA-F19FD8FB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D3E0-C584-652F-6E89-CCCE07DD8333}"/>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6" name="Footer Placeholder 5">
            <a:extLst>
              <a:ext uri="{FF2B5EF4-FFF2-40B4-BE49-F238E27FC236}">
                <a16:creationId xmlns:a16="http://schemas.microsoft.com/office/drawing/2014/main" id="{D2692C67-7A9D-E124-9008-A2A5D8B04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1627D-4F1D-A0FD-F76C-E3F760C5EDD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7024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C4F-5AB6-C2D7-2C28-9F5D3D7E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843C5-EACA-BA7E-7045-BE644BE77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973EC-921B-A875-F3E3-EC23B7BF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41B57-851E-0D88-93F0-F7FAA1661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4FC93-00D4-CAE3-8F57-D718BC28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3A92F-634C-B46E-63E0-D4DF663FA3E6}"/>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8" name="Footer Placeholder 7">
            <a:extLst>
              <a:ext uri="{FF2B5EF4-FFF2-40B4-BE49-F238E27FC236}">
                <a16:creationId xmlns:a16="http://schemas.microsoft.com/office/drawing/2014/main" id="{A40972C2-29A7-7073-DC79-FF62083C3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FCDC2-B1EF-80B2-4410-1F15327E4278}"/>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46901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45E-0E7A-6D71-25E7-2C177A1B4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01B8F-C865-9385-C19C-16EDED25EE25}"/>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4" name="Footer Placeholder 3">
            <a:extLst>
              <a:ext uri="{FF2B5EF4-FFF2-40B4-BE49-F238E27FC236}">
                <a16:creationId xmlns:a16="http://schemas.microsoft.com/office/drawing/2014/main" id="{664CAA6F-A511-9049-7DF0-19818F75E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A9DA7-F0E2-88A9-7D49-A76E403D47AF}"/>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656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133E2-5EF0-49F3-46AE-666B99E933CC}"/>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3" name="Footer Placeholder 2">
            <a:extLst>
              <a:ext uri="{FF2B5EF4-FFF2-40B4-BE49-F238E27FC236}">
                <a16:creationId xmlns:a16="http://schemas.microsoft.com/office/drawing/2014/main" id="{70DDA580-C05D-974A-2F2B-6ACEEA20F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3ECF-FE3A-3177-44AC-C376ABAF5E0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58186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B937-5FC5-BC3C-D97E-BA25B6F4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4CA04F-C55A-00FE-AD18-3966DE610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E3-0824-B75F-C838-8C250A81F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5BC9F-6D6A-49F1-F4CC-5A8E9AFCEBA4}"/>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6" name="Footer Placeholder 5">
            <a:extLst>
              <a:ext uri="{FF2B5EF4-FFF2-40B4-BE49-F238E27FC236}">
                <a16:creationId xmlns:a16="http://schemas.microsoft.com/office/drawing/2014/main" id="{89C95077-2FAD-DA4E-2B52-BA88BBBEF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85DE-F119-7A6C-21EF-1FED6D6EC6D7}"/>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21753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F00-9B5B-65ED-3A93-DB1AAC053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2417-7453-CDE6-2724-0F0D8FF5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B65D-9EFE-E1EF-BB32-209FA05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71007-8EF5-2EAE-05E5-96A2CCA7C314}"/>
              </a:ext>
            </a:extLst>
          </p:cNvPr>
          <p:cNvSpPr>
            <a:spLocks noGrp="1"/>
          </p:cNvSpPr>
          <p:nvPr>
            <p:ph type="dt" sz="half" idx="10"/>
          </p:nvPr>
        </p:nvSpPr>
        <p:spPr/>
        <p:txBody>
          <a:bodyPr/>
          <a:lstStyle/>
          <a:p>
            <a:fld id="{CACCFD1D-6D4E-429A-A1DF-73FBEC1F4FA3}" type="datetimeFigureOut">
              <a:rPr lang="en-US" smtClean="0"/>
              <a:t>6/17/2024</a:t>
            </a:fld>
            <a:endParaRPr lang="en-US"/>
          </a:p>
        </p:txBody>
      </p:sp>
      <p:sp>
        <p:nvSpPr>
          <p:cNvPr id="6" name="Footer Placeholder 5">
            <a:extLst>
              <a:ext uri="{FF2B5EF4-FFF2-40B4-BE49-F238E27FC236}">
                <a16:creationId xmlns:a16="http://schemas.microsoft.com/office/drawing/2014/main" id="{7AD0B842-7908-D8EC-8F83-033B019A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A0AB6-70E1-2370-CC84-1CD260A479E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9530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725B-5874-0934-68CF-D33EDC25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47C35-FBEA-387C-BB99-19C9EC075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8D02F-2170-8462-4E86-42BD2247D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CFD1D-6D4E-429A-A1DF-73FBEC1F4FA3}" type="datetimeFigureOut">
              <a:rPr lang="en-US" smtClean="0"/>
              <a:t>6/17/2024</a:t>
            </a:fld>
            <a:endParaRPr lang="en-US"/>
          </a:p>
        </p:txBody>
      </p:sp>
      <p:sp>
        <p:nvSpPr>
          <p:cNvPr id="5" name="Footer Placeholder 4">
            <a:extLst>
              <a:ext uri="{FF2B5EF4-FFF2-40B4-BE49-F238E27FC236}">
                <a16:creationId xmlns:a16="http://schemas.microsoft.com/office/drawing/2014/main" id="{4FEF9EF2-98BC-46A1-45F5-75E22B12F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B939A4-14C0-7A9B-C3DB-AA3F89DF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0FE1C-1F06-4067-B736-8CED0DF1C71C}" type="slidenum">
              <a:rPr lang="en-US" smtClean="0"/>
              <a:t>‹#›</a:t>
            </a:fld>
            <a:endParaRPr lang="en-US"/>
          </a:p>
        </p:txBody>
      </p:sp>
    </p:spTree>
    <p:extLst>
      <p:ext uri="{BB962C8B-B14F-4D97-AF65-F5344CB8AC3E}">
        <p14:creationId xmlns:p14="http://schemas.microsoft.com/office/powerpoint/2010/main" val="364261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04EED2-E8DC-7D0E-3953-806C5AE6BD03}"/>
              </a:ext>
            </a:extLst>
          </p:cNvPr>
          <p:cNvSpPr txBox="1"/>
          <p:nvPr/>
        </p:nvSpPr>
        <p:spPr>
          <a:xfrm>
            <a:off x="419350" y="302809"/>
            <a:ext cx="616074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002060"/>
                </a:solidFill>
                <a:latin typeface="Montserrat" panose="00000500000000000000" pitchFamily="2" charset="0"/>
                <a:ea typeface="+mj-ea"/>
                <a:cs typeface="+mj-cs"/>
              </a:rPr>
              <a:t>Enhancing Hospitality: </a:t>
            </a:r>
            <a:r>
              <a:rPr lang="en-US" sz="4400" b="1" dirty="0">
                <a:solidFill>
                  <a:srgbClr val="9E9714"/>
                </a:solidFill>
                <a:latin typeface="Montserrat" panose="00000500000000000000" pitchFamily="2" charset="0"/>
                <a:ea typeface="+mj-ea"/>
                <a:cs typeface="+mj-cs"/>
              </a:rPr>
              <a:t>IslandRest Hostel Operational Overview</a:t>
            </a:r>
          </a:p>
        </p:txBody>
      </p:sp>
      <p:pic>
        <p:nvPicPr>
          <p:cNvPr id="4" name="Picture 3" descr="A blue and yellow lines&#10;&#10;Description automatically generated">
            <a:extLst>
              <a:ext uri="{FF2B5EF4-FFF2-40B4-BE49-F238E27FC236}">
                <a16:creationId xmlns:a16="http://schemas.microsoft.com/office/drawing/2014/main" id="{DCA8E1D3-B79A-BF98-4494-F5FC74B2BB81}"/>
              </a:ext>
            </a:extLst>
          </p:cNvPr>
          <p:cNvPicPr>
            <a:picLocks noChangeAspect="1"/>
          </p:cNvPicPr>
          <p:nvPr/>
        </p:nvPicPr>
        <p:blipFill rotWithShape="1">
          <a:blip r:embed="rId2"/>
          <a:srcRect l="9787" r="293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0819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B95C5F-720C-4BF4-831E-B3E2F87D7357}"/>
              </a:ext>
            </a:extLst>
          </p:cNvPr>
          <p:cNvSpPr/>
          <p:nvPr/>
        </p:nvSpPr>
        <p:spPr>
          <a:xfrm>
            <a:off x="0" y="0"/>
            <a:ext cx="6096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0" name="Rectangle 29">
            <a:extLst>
              <a:ext uri="{FF2B5EF4-FFF2-40B4-BE49-F238E27FC236}">
                <a16:creationId xmlns:a16="http://schemas.microsoft.com/office/drawing/2014/main" id="{29750FB1-9745-4822-8F57-A17BE1B41A07}"/>
              </a:ext>
            </a:extLst>
          </p:cNvPr>
          <p:cNvSpPr/>
          <p:nvPr/>
        </p:nvSpPr>
        <p:spPr>
          <a:xfrm>
            <a:off x="6096000" y="0"/>
            <a:ext cx="6096000" cy="3429000"/>
          </a:xfrm>
          <a:prstGeom prst="rect">
            <a:avLst/>
          </a:prstGeom>
          <a:solidFill>
            <a:srgbClr val="9E9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B910A8-4E47-44E9-86A3-7B13C0447AE1}"/>
              </a:ext>
            </a:extLst>
          </p:cNvPr>
          <p:cNvSpPr/>
          <p:nvPr/>
        </p:nvSpPr>
        <p:spPr>
          <a:xfrm>
            <a:off x="0" y="3429000"/>
            <a:ext cx="6096000" cy="3429000"/>
          </a:xfrm>
          <a:prstGeom prst="rect">
            <a:avLst/>
          </a:prstGeom>
          <a:solidFill>
            <a:srgbClr val="9E9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E9714"/>
              </a:solidFill>
            </a:endParaRPr>
          </a:p>
        </p:txBody>
      </p:sp>
      <p:sp>
        <p:nvSpPr>
          <p:cNvPr id="35" name="Rectangle 34">
            <a:extLst>
              <a:ext uri="{FF2B5EF4-FFF2-40B4-BE49-F238E27FC236}">
                <a16:creationId xmlns:a16="http://schemas.microsoft.com/office/drawing/2014/main" id="{2F4AB876-CFDD-465F-BDD6-B9EF826583C6}"/>
              </a:ext>
            </a:extLst>
          </p:cNvPr>
          <p:cNvSpPr/>
          <p:nvPr/>
        </p:nvSpPr>
        <p:spPr>
          <a:xfrm>
            <a:off x="6096000" y="3429000"/>
            <a:ext cx="6096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1B5A50B-20BE-409D-AD08-CA82037C646A}"/>
              </a:ext>
            </a:extLst>
          </p:cNvPr>
          <p:cNvGrpSpPr/>
          <p:nvPr/>
        </p:nvGrpSpPr>
        <p:grpSpPr>
          <a:xfrm>
            <a:off x="4341977" y="1247372"/>
            <a:ext cx="1724663" cy="2249675"/>
            <a:chOff x="4052147" y="1057614"/>
            <a:chExt cx="1724663" cy="2249675"/>
          </a:xfrm>
        </p:grpSpPr>
        <p:sp>
          <p:nvSpPr>
            <p:cNvPr id="47" name="Freeform: Shape 46">
              <a:extLst>
                <a:ext uri="{FF2B5EF4-FFF2-40B4-BE49-F238E27FC236}">
                  <a16:creationId xmlns:a16="http://schemas.microsoft.com/office/drawing/2014/main" id="{1D05DA51-A17F-4168-81F1-DC2425D1B7CE}"/>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7059C829-BD35-43DC-9D77-412C079A3AFB}"/>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9E9714"/>
            </a:solidFill>
            <a:ln w="9495" cap="flat">
              <a:noFill/>
              <a:prstDash val="solid"/>
              <a:miter/>
            </a:ln>
          </p:spPr>
          <p:txBody>
            <a:bodyPr rtlCol="0" anchor="ctr"/>
            <a:lstStyle/>
            <a:p>
              <a:endParaRPr lang="en-US"/>
            </a:p>
          </p:txBody>
        </p:sp>
      </p:grpSp>
      <p:sp>
        <p:nvSpPr>
          <p:cNvPr id="49" name="Freeform: Shape 48">
            <a:extLst>
              <a:ext uri="{FF2B5EF4-FFF2-40B4-BE49-F238E27FC236}">
                <a16:creationId xmlns:a16="http://schemas.microsoft.com/office/drawing/2014/main" id="{B3A84186-8A4D-4EE8-870F-5DAF273EF67B}"/>
              </a:ext>
            </a:extLst>
          </p:cNvPr>
          <p:cNvSpPr/>
          <p:nvPr/>
        </p:nvSpPr>
        <p:spPr>
          <a:xfrm rot="1315536">
            <a:off x="4896935" y="1952123"/>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9E9714"/>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66" name="Group 65">
            <a:extLst>
              <a:ext uri="{FF2B5EF4-FFF2-40B4-BE49-F238E27FC236}">
                <a16:creationId xmlns:a16="http://schemas.microsoft.com/office/drawing/2014/main" id="{755D39DC-E78D-44FF-AE4B-87B6FC2B1A05}"/>
              </a:ext>
            </a:extLst>
          </p:cNvPr>
          <p:cNvGrpSpPr/>
          <p:nvPr/>
        </p:nvGrpSpPr>
        <p:grpSpPr>
          <a:xfrm rot="5400000">
            <a:off x="6307706" y="1415918"/>
            <a:ext cx="1724663" cy="2249675"/>
            <a:chOff x="4052147" y="1057614"/>
            <a:chExt cx="1724663" cy="2249675"/>
          </a:xfrm>
        </p:grpSpPr>
        <p:sp>
          <p:nvSpPr>
            <p:cNvPr id="68" name="Freeform: Shape 67">
              <a:extLst>
                <a:ext uri="{FF2B5EF4-FFF2-40B4-BE49-F238E27FC236}">
                  <a16:creationId xmlns:a16="http://schemas.microsoft.com/office/drawing/2014/main" id="{E39789D6-8D2C-4170-881B-380672573202}"/>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D1A9922-27B3-4113-B47F-917E90237F27}"/>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002060"/>
            </a:solidFill>
            <a:ln w="9495"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8B0E996E-BE78-4A50-B4A1-499B4673063C}"/>
              </a:ext>
            </a:extLst>
          </p:cNvPr>
          <p:cNvSpPr/>
          <p:nvPr/>
        </p:nvSpPr>
        <p:spPr>
          <a:xfrm rot="6715536">
            <a:off x="6235100" y="2056851"/>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002060"/>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71" name="Group 70">
            <a:extLst>
              <a:ext uri="{FF2B5EF4-FFF2-40B4-BE49-F238E27FC236}">
                <a16:creationId xmlns:a16="http://schemas.microsoft.com/office/drawing/2014/main" id="{FA150E38-DDC0-4658-AA6F-3F6480C54E92}"/>
              </a:ext>
            </a:extLst>
          </p:cNvPr>
          <p:cNvGrpSpPr/>
          <p:nvPr/>
        </p:nvGrpSpPr>
        <p:grpSpPr>
          <a:xfrm rot="10800000">
            <a:off x="6143336" y="3360112"/>
            <a:ext cx="1724663" cy="2249675"/>
            <a:chOff x="4052147" y="1057614"/>
            <a:chExt cx="1724663" cy="2249675"/>
          </a:xfrm>
        </p:grpSpPr>
        <p:sp>
          <p:nvSpPr>
            <p:cNvPr id="73" name="Freeform: Shape 72">
              <a:extLst>
                <a:ext uri="{FF2B5EF4-FFF2-40B4-BE49-F238E27FC236}">
                  <a16:creationId xmlns:a16="http://schemas.microsoft.com/office/drawing/2014/main" id="{E1B13634-1F2E-43CF-87ED-884A95E4EEF2}"/>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30DAF8DF-65A9-42C6-B5AD-6139DF66EFBA}"/>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9E9714"/>
            </a:solidFill>
            <a:ln w="9495" cap="flat">
              <a:noFill/>
              <a:prstDash val="solid"/>
              <a:miter/>
            </a:ln>
          </p:spPr>
          <p:txBody>
            <a:bodyPr rtlCol="0" anchor="ctr"/>
            <a:lstStyle/>
            <a:p>
              <a:endParaRPr lang="en-US"/>
            </a:p>
          </p:txBody>
        </p:sp>
      </p:grpSp>
      <p:sp>
        <p:nvSpPr>
          <p:cNvPr id="72" name="Freeform: Shape 71">
            <a:extLst>
              <a:ext uri="{FF2B5EF4-FFF2-40B4-BE49-F238E27FC236}">
                <a16:creationId xmlns:a16="http://schemas.microsoft.com/office/drawing/2014/main" id="{35FC6118-6860-4EA4-8026-8A1CB043B70D}"/>
              </a:ext>
            </a:extLst>
          </p:cNvPr>
          <p:cNvSpPr/>
          <p:nvPr/>
        </p:nvSpPr>
        <p:spPr>
          <a:xfrm rot="12115536">
            <a:off x="6134548" y="3373480"/>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9E9714"/>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83" name="Group 82">
            <a:extLst>
              <a:ext uri="{FF2B5EF4-FFF2-40B4-BE49-F238E27FC236}">
                <a16:creationId xmlns:a16="http://schemas.microsoft.com/office/drawing/2014/main" id="{BB44CBAE-EE3A-449F-8739-0F875DFAF4B6}"/>
              </a:ext>
            </a:extLst>
          </p:cNvPr>
          <p:cNvGrpSpPr/>
          <p:nvPr/>
        </p:nvGrpSpPr>
        <p:grpSpPr>
          <a:xfrm rot="16200000">
            <a:off x="4177607" y="3191566"/>
            <a:ext cx="1724663" cy="2249675"/>
            <a:chOff x="4052147" y="1057614"/>
            <a:chExt cx="1724663" cy="2249675"/>
          </a:xfrm>
        </p:grpSpPr>
        <p:sp>
          <p:nvSpPr>
            <p:cNvPr id="85" name="Freeform: Shape 84">
              <a:extLst>
                <a:ext uri="{FF2B5EF4-FFF2-40B4-BE49-F238E27FC236}">
                  <a16:creationId xmlns:a16="http://schemas.microsoft.com/office/drawing/2014/main" id="{EC5CA766-59CE-46A2-8DA4-3C90E73596D6}"/>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5266093B-3D78-4FB8-B1B3-3414608ACAE5}"/>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002060"/>
            </a:solidFill>
            <a:ln w="9495" cap="flat">
              <a:noFill/>
              <a:prstDash val="solid"/>
              <a:miter/>
            </a:ln>
          </p:spPr>
          <p:txBody>
            <a:bodyPr rtlCol="0" anchor="ctr"/>
            <a:lstStyle/>
            <a:p>
              <a:endParaRPr lang="en-US"/>
            </a:p>
          </p:txBody>
        </p:sp>
      </p:grpSp>
      <p:sp>
        <p:nvSpPr>
          <p:cNvPr id="84" name="Freeform: Shape 83">
            <a:extLst>
              <a:ext uri="{FF2B5EF4-FFF2-40B4-BE49-F238E27FC236}">
                <a16:creationId xmlns:a16="http://schemas.microsoft.com/office/drawing/2014/main" id="{6BC85E10-B3BF-4D57-9ED0-EF6B5801877E}"/>
              </a:ext>
            </a:extLst>
          </p:cNvPr>
          <p:cNvSpPr/>
          <p:nvPr/>
        </p:nvSpPr>
        <p:spPr>
          <a:xfrm rot="17515536">
            <a:off x="4796384" y="3268752"/>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40485A"/>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sp>
        <p:nvSpPr>
          <p:cNvPr id="91" name="Heading">
            <a:extLst>
              <a:ext uri="{FF2B5EF4-FFF2-40B4-BE49-F238E27FC236}">
                <a16:creationId xmlns:a16="http://schemas.microsoft.com/office/drawing/2014/main" id="{E265854F-AEF4-4FF2-AC3C-167E5D49A215}"/>
              </a:ext>
            </a:extLst>
          </p:cNvPr>
          <p:cNvSpPr txBox="1"/>
          <p:nvPr/>
        </p:nvSpPr>
        <p:spPr>
          <a:xfrm>
            <a:off x="8179982" y="4420494"/>
            <a:ext cx="3281668"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Opportunity</a:t>
            </a:r>
          </a:p>
        </p:txBody>
      </p:sp>
      <p:sp>
        <p:nvSpPr>
          <p:cNvPr id="92" name="Description">
            <a:extLst>
              <a:ext uri="{FF2B5EF4-FFF2-40B4-BE49-F238E27FC236}">
                <a16:creationId xmlns:a16="http://schemas.microsoft.com/office/drawing/2014/main" id="{86644331-B0AE-4584-8855-8EC7368B0379}"/>
              </a:ext>
            </a:extLst>
          </p:cNvPr>
          <p:cNvSpPr txBox="1"/>
          <p:nvPr/>
        </p:nvSpPr>
        <p:spPr>
          <a:xfrm>
            <a:off x="8179982" y="5048400"/>
            <a:ext cx="3325626" cy="1015663"/>
          </a:xfrm>
          <a:prstGeom prst="rect">
            <a:avLst/>
          </a:prstGeom>
          <a:noFill/>
        </p:spPr>
        <p:txBody>
          <a:bodyPr wrap="square" rtlCol="0">
            <a:spAutoFit/>
          </a:bodyPr>
          <a:lstStyle/>
          <a:p>
            <a:r>
              <a:rPr lang="en-US" sz="1500" dirty="0">
                <a:solidFill>
                  <a:schemeClr val="bg1">
                    <a:lumMod val="85000"/>
                  </a:schemeClr>
                </a:solidFill>
                <a:latin typeface="Montserrat" panose="00000500000000000000" pitchFamily="2" charset="0"/>
              </a:rPr>
              <a:t>Write all the important information you need to provide in these presentation and keep it short and nice</a:t>
            </a:r>
          </a:p>
        </p:txBody>
      </p:sp>
      <p:sp>
        <p:nvSpPr>
          <p:cNvPr id="95" name="Heading">
            <a:extLst>
              <a:ext uri="{FF2B5EF4-FFF2-40B4-BE49-F238E27FC236}">
                <a16:creationId xmlns:a16="http://schemas.microsoft.com/office/drawing/2014/main" id="{AEADBBE1-6CC5-4AD6-A749-EF173BC7C650}"/>
              </a:ext>
            </a:extLst>
          </p:cNvPr>
          <p:cNvSpPr txBox="1"/>
          <p:nvPr/>
        </p:nvSpPr>
        <p:spPr>
          <a:xfrm>
            <a:off x="534318" y="4420494"/>
            <a:ext cx="1827744" cy="667875"/>
          </a:xfrm>
          <a:prstGeom prst="rect">
            <a:avLst/>
          </a:prstGeom>
          <a:noFill/>
        </p:spPr>
        <p:txBody>
          <a:bodyPr wrap="none" rtlCol="0">
            <a:spAutoFit/>
          </a:bodyPr>
          <a:lstStyle/>
          <a:p>
            <a:pPr algn="l"/>
            <a:r>
              <a:rPr lang="en-US" sz="3740" b="1" spc="0" baseline="0" dirty="0">
                <a:latin typeface="Montserrat" panose="00000500000000000000" pitchFamily="2" charset="0"/>
                <a:cs typeface="Poppins-SemiBold"/>
                <a:sym typeface="Poppins-SemiBold"/>
                <a:rtl val="0"/>
              </a:rPr>
              <a:t>Threat</a:t>
            </a:r>
          </a:p>
        </p:txBody>
      </p:sp>
      <p:sp>
        <p:nvSpPr>
          <p:cNvPr id="96" name="Description">
            <a:extLst>
              <a:ext uri="{FF2B5EF4-FFF2-40B4-BE49-F238E27FC236}">
                <a16:creationId xmlns:a16="http://schemas.microsoft.com/office/drawing/2014/main" id="{88ECB45B-9C4B-4911-B4EB-916C7C7C7CD3}"/>
              </a:ext>
            </a:extLst>
          </p:cNvPr>
          <p:cNvSpPr txBox="1"/>
          <p:nvPr/>
        </p:nvSpPr>
        <p:spPr>
          <a:xfrm>
            <a:off x="534318" y="5048400"/>
            <a:ext cx="3325626" cy="1015663"/>
          </a:xfrm>
          <a:prstGeom prst="rect">
            <a:avLst/>
          </a:prstGeom>
          <a:noFill/>
        </p:spPr>
        <p:txBody>
          <a:bodyPr wrap="square" rtlCol="0">
            <a:spAutoFit/>
          </a:bodyPr>
          <a:lstStyle/>
          <a:p>
            <a:r>
              <a:rPr lang="en-US" sz="1500" dirty="0">
                <a:solidFill>
                  <a:schemeClr val="tx1">
                    <a:lumMod val="85000"/>
                    <a:lumOff val="15000"/>
                  </a:schemeClr>
                </a:solidFill>
                <a:latin typeface="Montserrat" panose="00000500000000000000" pitchFamily="2" charset="0"/>
              </a:rPr>
              <a:t>Write all the important information you need to provide in these presentation and keep it short and nice</a:t>
            </a:r>
          </a:p>
        </p:txBody>
      </p:sp>
      <p:sp>
        <p:nvSpPr>
          <p:cNvPr id="97" name="Heading">
            <a:extLst>
              <a:ext uri="{FF2B5EF4-FFF2-40B4-BE49-F238E27FC236}">
                <a16:creationId xmlns:a16="http://schemas.microsoft.com/office/drawing/2014/main" id="{62FF8C35-C7EE-4001-84EC-24715ECEF6F1}"/>
              </a:ext>
            </a:extLst>
          </p:cNvPr>
          <p:cNvSpPr txBox="1"/>
          <p:nvPr/>
        </p:nvSpPr>
        <p:spPr>
          <a:xfrm>
            <a:off x="8179982" y="800845"/>
            <a:ext cx="2802370" cy="667875"/>
          </a:xfrm>
          <a:prstGeom prst="rect">
            <a:avLst/>
          </a:prstGeom>
          <a:noFill/>
        </p:spPr>
        <p:txBody>
          <a:bodyPr wrap="none" rtlCol="0">
            <a:spAutoFit/>
          </a:bodyPr>
          <a:lstStyle/>
          <a:p>
            <a:pPr algn="l"/>
            <a:r>
              <a:rPr lang="en-US" sz="3740" b="1" spc="0" baseline="0" dirty="0">
                <a:latin typeface="Montserrat" panose="00000500000000000000" pitchFamily="2" charset="0"/>
                <a:cs typeface="Poppins-SemiBold"/>
                <a:sym typeface="Poppins-SemiBold"/>
                <a:rtl val="0"/>
              </a:rPr>
              <a:t>Weakness</a:t>
            </a:r>
          </a:p>
        </p:txBody>
      </p:sp>
      <p:sp>
        <p:nvSpPr>
          <p:cNvPr id="98" name="Description">
            <a:extLst>
              <a:ext uri="{FF2B5EF4-FFF2-40B4-BE49-F238E27FC236}">
                <a16:creationId xmlns:a16="http://schemas.microsoft.com/office/drawing/2014/main" id="{3BB2E99B-6B00-4A51-9CE4-1D7C1426A0BD}"/>
              </a:ext>
            </a:extLst>
          </p:cNvPr>
          <p:cNvSpPr txBox="1"/>
          <p:nvPr/>
        </p:nvSpPr>
        <p:spPr>
          <a:xfrm>
            <a:off x="8179982" y="1428751"/>
            <a:ext cx="3325626" cy="1015663"/>
          </a:xfrm>
          <a:prstGeom prst="rect">
            <a:avLst/>
          </a:prstGeom>
          <a:noFill/>
        </p:spPr>
        <p:txBody>
          <a:bodyPr wrap="square" rtlCol="0">
            <a:spAutoFit/>
          </a:bodyPr>
          <a:lstStyle/>
          <a:p>
            <a:r>
              <a:rPr lang="en-US" sz="1500" dirty="0">
                <a:solidFill>
                  <a:schemeClr val="tx1">
                    <a:lumMod val="85000"/>
                    <a:lumOff val="15000"/>
                  </a:schemeClr>
                </a:solidFill>
                <a:latin typeface="Montserrat" panose="00000500000000000000" pitchFamily="2" charset="0"/>
              </a:rPr>
              <a:t>Write all the important information you need to provide in these presentation and keep it short and nice</a:t>
            </a:r>
          </a:p>
        </p:txBody>
      </p:sp>
      <p:sp>
        <p:nvSpPr>
          <p:cNvPr id="99" name="Heading">
            <a:extLst>
              <a:ext uri="{FF2B5EF4-FFF2-40B4-BE49-F238E27FC236}">
                <a16:creationId xmlns:a16="http://schemas.microsoft.com/office/drawing/2014/main" id="{658D4B9C-326E-407F-9BDF-1E41E34F2884}"/>
              </a:ext>
            </a:extLst>
          </p:cNvPr>
          <p:cNvSpPr txBox="1"/>
          <p:nvPr/>
        </p:nvSpPr>
        <p:spPr>
          <a:xfrm>
            <a:off x="534318" y="800845"/>
            <a:ext cx="2416046"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Strength</a:t>
            </a:r>
          </a:p>
        </p:txBody>
      </p:sp>
      <p:sp>
        <p:nvSpPr>
          <p:cNvPr id="100" name="Description">
            <a:extLst>
              <a:ext uri="{FF2B5EF4-FFF2-40B4-BE49-F238E27FC236}">
                <a16:creationId xmlns:a16="http://schemas.microsoft.com/office/drawing/2014/main" id="{18010C5D-A42C-40C1-971D-BDBC8CDA9010}"/>
              </a:ext>
            </a:extLst>
          </p:cNvPr>
          <p:cNvSpPr txBox="1"/>
          <p:nvPr/>
        </p:nvSpPr>
        <p:spPr>
          <a:xfrm>
            <a:off x="534318" y="1428751"/>
            <a:ext cx="3325626" cy="1015663"/>
          </a:xfrm>
          <a:prstGeom prst="rect">
            <a:avLst/>
          </a:prstGeom>
          <a:noFill/>
        </p:spPr>
        <p:txBody>
          <a:bodyPr wrap="square" rtlCol="0">
            <a:spAutoFit/>
          </a:bodyPr>
          <a:lstStyle/>
          <a:p>
            <a:r>
              <a:rPr lang="en-US" sz="1500" dirty="0">
                <a:solidFill>
                  <a:schemeClr val="bg1">
                    <a:lumMod val="85000"/>
                  </a:schemeClr>
                </a:solidFill>
                <a:latin typeface="Montserrat" panose="00000500000000000000" pitchFamily="2" charset="0"/>
              </a:rPr>
              <a:t>Write all the important information you need to provide in these presentation and keep it short and nice</a:t>
            </a:r>
          </a:p>
        </p:txBody>
      </p:sp>
      <p:sp>
        <p:nvSpPr>
          <p:cNvPr id="101" name="TextBox 100">
            <a:extLst>
              <a:ext uri="{FF2B5EF4-FFF2-40B4-BE49-F238E27FC236}">
                <a16:creationId xmlns:a16="http://schemas.microsoft.com/office/drawing/2014/main" id="{89CF9427-4557-422F-9026-F6B3C5AE7E75}"/>
              </a:ext>
            </a:extLst>
          </p:cNvPr>
          <p:cNvSpPr txBox="1"/>
          <p:nvPr/>
        </p:nvSpPr>
        <p:spPr>
          <a:xfrm>
            <a:off x="4751986" y="1853411"/>
            <a:ext cx="688150"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S</a:t>
            </a:r>
          </a:p>
        </p:txBody>
      </p:sp>
      <p:sp>
        <p:nvSpPr>
          <p:cNvPr id="102" name="TextBox 101">
            <a:extLst>
              <a:ext uri="{FF2B5EF4-FFF2-40B4-BE49-F238E27FC236}">
                <a16:creationId xmlns:a16="http://schemas.microsoft.com/office/drawing/2014/main" id="{99BEBB8B-ED29-4800-A853-0A947017838B}"/>
              </a:ext>
            </a:extLst>
          </p:cNvPr>
          <p:cNvSpPr txBox="1"/>
          <p:nvPr/>
        </p:nvSpPr>
        <p:spPr>
          <a:xfrm>
            <a:off x="6464079" y="1853411"/>
            <a:ext cx="933867"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W</a:t>
            </a:r>
          </a:p>
        </p:txBody>
      </p:sp>
      <p:sp>
        <p:nvSpPr>
          <p:cNvPr id="103" name="TextBox 102">
            <a:extLst>
              <a:ext uri="{FF2B5EF4-FFF2-40B4-BE49-F238E27FC236}">
                <a16:creationId xmlns:a16="http://schemas.microsoft.com/office/drawing/2014/main" id="{FC049226-95A1-4C24-979E-E1C015202322}"/>
              </a:ext>
            </a:extLst>
          </p:cNvPr>
          <p:cNvSpPr txBox="1"/>
          <p:nvPr/>
        </p:nvSpPr>
        <p:spPr>
          <a:xfrm>
            <a:off x="4764686" y="3778515"/>
            <a:ext cx="688150"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T</a:t>
            </a:r>
          </a:p>
        </p:txBody>
      </p:sp>
      <p:sp>
        <p:nvSpPr>
          <p:cNvPr id="104" name="TextBox 103">
            <a:extLst>
              <a:ext uri="{FF2B5EF4-FFF2-40B4-BE49-F238E27FC236}">
                <a16:creationId xmlns:a16="http://schemas.microsoft.com/office/drawing/2014/main" id="{D3403270-0507-420A-BA70-7AE171C20004}"/>
              </a:ext>
            </a:extLst>
          </p:cNvPr>
          <p:cNvSpPr txBox="1"/>
          <p:nvPr/>
        </p:nvSpPr>
        <p:spPr>
          <a:xfrm>
            <a:off x="6476779" y="3778515"/>
            <a:ext cx="1262108"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O</a:t>
            </a:r>
          </a:p>
        </p:txBody>
      </p:sp>
    </p:spTree>
    <p:extLst>
      <p:ext uri="{BB962C8B-B14F-4D97-AF65-F5344CB8AC3E}">
        <p14:creationId xmlns:p14="http://schemas.microsoft.com/office/powerpoint/2010/main" val="116586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1000" fill="hold"/>
                                        <p:tgtEl>
                                          <p:spTgt spid="35"/>
                                        </p:tgtEl>
                                        <p:attrNameLst>
                                          <p:attrName>ppt_x</p:attrName>
                                        </p:attrNameLst>
                                      </p:cBhvr>
                                      <p:tavLst>
                                        <p:tav tm="0">
                                          <p:val>
                                            <p:strVal val="1+#ppt_w/2"/>
                                          </p:val>
                                        </p:tav>
                                        <p:tav tm="100000">
                                          <p:val>
                                            <p:strVal val="#ppt_x"/>
                                          </p:val>
                                        </p:tav>
                                      </p:tavLst>
                                    </p:anim>
                                    <p:anim calcmode="lin" valueType="num">
                                      <p:cBhvr additive="base">
                                        <p:cTn id="16" dur="10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0-#ppt_w/2"/>
                                          </p:val>
                                        </p:tav>
                                        <p:tav tm="100000">
                                          <p:val>
                                            <p:strVal val="#ppt_x"/>
                                          </p:val>
                                        </p:tav>
                                      </p:tavLst>
                                    </p:anim>
                                    <p:anim calcmode="lin" valueType="num">
                                      <p:cBhvr additive="base">
                                        <p:cTn id="20" dur="10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9" decel="100000" fill="hold" nodeType="withEffect">
                                  <p:stCondLst>
                                    <p:cond delay="25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000" fill="hold"/>
                                        <p:tgtEl>
                                          <p:spTgt spid="3"/>
                                        </p:tgtEl>
                                        <p:attrNameLst>
                                          <p:attrName>ppt_x</p:attrName>
                                        </p:attrNameLst>
                                      </p:cBhvr>
                                      <p:tavLst>
                                        <p:tav tm="0">
                                          <p:val>
                                            <p:strVal val="0-#ppt_w/2"/>
                                          </p:val>
                                        </p:tav>
                                        <p:tav tm="100000">
                                          <p:val>
                                            <p:strVal val="#ppt_x"/>
                                          </p:val>
                                        </p:tav>
                                      </p:tavLst>
                                    </p:anim>
                                    <p:anim calcmode="lin" valueType="num">
                                      <p:cBhvr additive="base">
                                        <p:cTn id="24" dur="1000" fill="hold"/>
                                        <p:tgtEl>
                                          <p:spTgt spid="3"/>
                                        </p:tgtEl>
                                        <p:attrNameLst>
                                          <p:attrName>ppt_y</p:attrName>
                                        </p:attrNameLst>
                                      </p:cBhvr>
                                      <p:tavLst>
                                        <p:tav tm="0">
                                          <p:val>
                                            <p:strVal val="0-#ppt_h/2"/>
                                          </p:val>
                                        </p:tav>
                                        <p:tav tm="100000">
                                          <p:val>
                                            <p:strVal val="#ppt_y"/>
                                          </p:val>
                                        </p:tav>
                                      </p:tavLst>
                                    </p:anim>
                                  </p:childTnLst>
                                </p:cTn>
                              </p:par>
                              <p:par>
                                <p:cTn id="25" presetID="2" presetClass="entr" presetSubtype="9" decel="100000"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1000" fill="hold"/>
                                        <p:tgtEl>
                                          <p:spTgt spid="49"/>
                                        </p:tgtEl>
                                        <p:attrNameLst>
                                          <p:attrName>ppt_x</p:attrName>
                                        </p:attrNameLst>
                                      </p:cBhvr>
                                      <p:tavLst>
                                        <p:tav tm="0">
                                          <p:val>
                                            <p:strVal val="0-#ppt_w/2"/>
                                          </p:val>
                                        </p:tav>
                                        <p:tav tm="100000">
                                          <p:val>
                                            <p:strVal val="#ppt_x"/>
                                          </p:val>
                                        </p:tav>
                                      </p:tavLst>
                                    </p:anim>
                                    <p:anim calcmode="lin" valueType="num">
                                      <p:cBhvr additive="base">
                                        <p:cTn id="28" dur="10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1000" fill="hold"/>
                                        <p:tgtEl>
                                          <p:spTgt spid="66"/>
                                        </p:tgtEl>
                                        <p:attrNameLst>
                                          <p:attrName>ppt_x</p:attrName>
                                        </p:attrNameLst>
                                      </p:cBhvr>
                                      <p:tavLst>
                                        <p:tav tm="0">
                                          <p:val>
                                            <p:strVal val="1+#ppt_w/2"/>
                                          </p:val>
                                        </p:tav>
                                        <p:tav tm="100000">
                                          <p:val>
                                            <p:strVal val="#ppt_x"/>
                                          </p:val>
                                        </p:tav>
                                      </p:tavLst>
                                    </p:anim>
                                    <p:anim calcmode="lin" valueType="num">
                                      <p:cBhvr additive="base">
                                        <p:cTn id="32" dur="1000" fill="hold"/>
                                        <p:tgtEl>
                                          <p:spTgt spid="66"/>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1000" fill="hold"/>
                                        <p:tgtEl>
                                          <p:spTgt spid="67"/>
                                        </p:tgtEl>
                                        <p:attrNameLst>
                                          <p:attrName>ppt_x</p:attrName>
                                        </p:attrNameLst>
                                      </p:cBhvr>
                                      <p:tavLst>
                                        <p:tav tm="0">
                                          <p:val>
                                            <p:strVal val="1+#ppt_w/2"/>
                                          </p:val>
                                        </p:tav>
                                        <p:tav tm="100000">
                                          <p:val>
                                            <p:strVal val="#ppt_x"/>
                                          </p:val>
                                        </p:tav>
                                      </p:tavLst>
                                    </p:anim>
                                    <p:anim calcmode="lin" valueType="num">
                                      <p:cBhvr additive="base">
                                        <p:cTn id="36" dur="1000" fill="hold"/>
                                        <p:tgtEl>
                                          <p:spTgt spid="67"/>
                                        </p:tgtEl>
                                        <p:attrNameLst>
                                          <p:attrName>ppt_y</p:attrName>
                                        </p:attrNameLst>
                                      </p:cBhvr>
                                      <p:tavLst>
                                        <p:tav tm="0">
                                          <p:val>
                                            <p:strVal val="0-#ppt_h/2"/>
                                          </p:val>
                                        </p:tav>
                                        <p:tav tm="100000">
                                          <p:val>
                                            <p:strVal val="#ppt_y"/>
                                          </p:val>
                                        </p:tav>
                                      </p:tavLst>
                                    </p:anim>
                                  </p:childTnLst>
                                </p:cTn>
                              </p:par>
                              <p:par>
                                <p:cTn id="37" presetID="2" presetClass="entr" presetSubtype="6" decel="100000" fill="hold" nodeType="withEffect">
                                  <p:stCondLst>
                                    <p:cond delay="250"/>
                                  </p:stCondLst>
                                  <p:childTnLst>
                                    <p:set>
                                      <p:cBhvr>
                                        <p:cTn id="38" dur="1" fill="hold">
                                          <p:stCondLst>
                                            <p:cond delay="0"/>
                                          </p:stCondLst>
                                        </p:cTn>
                                        <p:tgtEl>
                                          <p:spTgt spid="71"/>
                                        </p:tgtEl>
                                        <p:attrNameLst>
                                          <p:attrName>style.visibility</p:attrName>
                                        </p:attrNameLst>
                                      </p:cBhvr>
                                      <p:to>
                                        <p:strVal val="visible"/>
                                      </p:to>
                                    </p:set>
                                    <p:anim calcmode="lin" valueType="num">
                                      <p:cBhvr additive="base">
                                        <p:cTn id="39" dur="1000" fill="hold"/>
                                        <p:tgtEl>
                                          <p:spTgt spid="71"/>
                                        </p:tgtEl>
                                        <p:attrNameLst>
                                          <p:attrName>ppt_x</p:attrName>
                                        </p:attrNameLst>
                                      </p:cBhvr>
                                      <p:tavLst>
                                        <p:tav tm="0">
                                          <p:val>
                                            <p:strVal val="1+#ppt_w/2"/>
                                          </p:val>
                                        </p:tav>
                                        <p:tav tm="100000">
                                          <p:val>
                                            <p:strVal val="#ppt_x"/>
                                          </p:val>
                                        </p:tav>
                                      </p:tavLst>
                                    </p:anim>
                                    <p:anim calcmode="lin" valueType="num">
                                      <p:cBhvr additive="base">
                                        <p:cTn id="40" dur="1000" fill="hold"/>
                                        <p:tgtEl>
                                          <p:spTgt spid="71"/>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50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1000" fill="hold"/>
                                        <p:tgtEl>
                                          <p:spTgt spid="72"/>
                                        </p:tgtEl>
                                        <p:attrNameLst>
                                          <p:attrName>ppt_x</p:attrName>
                                        </p:attrNameLst>
                                      </p:cBhvr>
                                      <p:tavLst>
                                        <p:tav tm="0">
                                          <p:val>
                                            <p:strVal val="1+#ppt_w/2"/>
                                          </p:val>
                                        </p:tav>
                                        <p:tav tm="100000">
                                          <p:val>
                                            <p:strVal val="#ppt_x"/>
                                          </p:val>
                                        </p:tav>
                                      </p:tavLst>
                                    </p:anim>
                                    <p:anim calcmode="lin" valueType="num">
                                      <p:cBhvr additive="base">
                                        <p:cTn id="44" dur="1000" fill="hold"/>
                                        <p:tgtEl>
                                          <p:spTgt spid="72"/>
                                        </p:tgtEl>
                                        <p:attrNameLst>
                                          <p:attrName>ppt_y</p:attrName>
                                        </p:attrNameLst>
                                      </p:cBhvr>
                                      <p:tavLst>
                                        <p:tav tm="0">
                                          <p:val>
                                            <p:strVal val="1+#ppt_h/2"/>
                                          </p:val>
                                        </p:tav>
                                        <p:tav tm="100000">
                                          <p:val>
                                            <p:strVal val="#ppt_y"/>
                                          </p:val>
                                        </p:tav>
                                      </p:tavLst>
                                    </p:anim>
                                  </p:childTnLst>
                                </p:cTn>
                              </p:par>
                              <p:par>
                                <p:cTn id="45" presetID="2" presetClass="entr" presetSubtype="12" decel="100000" fill="hold" nodeType="withEffect">
                                  <p:stCondLst>
                                    <p:cond delay="25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1000" fill="hold"/>
                                        <p:tgtEl>
                                          <p:spTgt spid="83"/>
                                        </p:tgtEl>
                                        <p:attrNameLst>
                                          <p:attrName>ppt_x</p:attrName>
                                        </p:attrNameLst>
                                      </p:cBhvr>
                                      <p:tavLst>
                                        <p:tav tm="0">
                                          <p:val>
                                            <p:strVal val="0-#ppt_w/2"/>
                                          </p:val>
                                        </p:tav>
                                        <p:tav tm="100000">
                                          <p:val>
                                            <p:strVal val="#ppt_x"/>
                                          </p:val>
                                        </p:tav>
                                      </p:tavLst>
                                    </p:anim>
                                    <p:anim calcmode="lin" valueType="num">
                                      <p:cBhvr additive="base">
                                        <p:cTn id="48" dur="1000" fill="hold"/>
                                        <p:tgtEl>
                                          <p:spTgt spid="83"/>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50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1000" fill="hold"/>
                                        <p:tgtEl>
                                          <p:spTgt spid="84"/>
                                        </p:tgtEl>
                                        <p:attrNameLst>
                                          <p:attrName>ppt_x</p:attrName>
                                        </p:attrNameLst>
                                      </p:cBhvr>
                                      <p:tavLst>
                                        <p:tav tm="0">
                                          <p:val>
                                            <p:strVal val="0-#ppt_w/2"/>
                                          </p:val>
                                        </p:tav>
                                        <p:tav tm="100000">
                                          <p:val>
                                            <p:strVal val="#ppt_x"/>
                                          </p:val>
                                        </p:tav>
                                      </p:tavLst>
                                    </p:anim>
                                    <p:anim calcmode="lin" valueType="num">
                                      <p:cBhvr additive="base">
                                        <p:cTn id="52" dur="1000" fill="hold"/>
                                        <p:tgtEl>
                                          <p:spTgt spid="84"/>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150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04"/>
                                        </p:tgtEl>
                                        <p:attrNameLst>
                                          <p:attrName>style.visibility</p:attrName>
                                        </p:attrNameLst>
                                      </p:cBhvr>
                                      <p:to>
                                        <p:strVal val="visible"/>
                                      </p:to>
                                    </p:set>
                                    <p:animEffect transition="in" filter="fade">
                                      <p:cBhvr>
                                        <p:cTn id="64" dur="500"/>
                                        <p:tgtEl>
                                          <p:spTgt spid="104"/>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grpId="0" nodeType="withEffect">
                                  <p:stCondLst>
                                    <p:cond delay="150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150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95"/>
                                        </p:tgtEl>
                                        <p:attrNameLst>
                                          <p:attrName>style.visibility</p:attrName>
                                        </p:attrNameLst>
                                      </p:cBhvr>
                                      <p:to>
                                        <p:strVal val="visible"/>
                                      </p:to>
                                    </p:set>
                                    <p:animEffect transition="in" filter="fade">
                                      <p:cBhvr>
                                        <p:cTn id="79" dur="500"/>
                                        <p:tgtEl>
                                          <p:spTgt spid="95"/>
                                        </p:tgtEl>
                                      </p:cBhvr>
                                    </p:animEffect>
                                  </p:childTnLst>
                                </p:cTn>
                              </p:par>
                              <p:par>
                                <p:cTn id="80" presetID="10" presetClass="entr" presetSubtype="0" fill="hold" grpId="0" nodeType="withEffect">
                                  <p:stCondLst>
                                    <p:cond delay="1500"/>
                                  </p:stCondLst>
                                  <p:childTnLst>
                                    <p:set>
                                      <p:cBhvr>
                                        <p:cTn id="81" dur="1" fill="hold">
                                          <p:stCondLst>
                                            <p:cond delay="0"/>
                                          </p:stCondLst>
                                        </p:cTn>
                                        <p:tgtEl>
                                          <p:spTgt spid="96"/>
                                        </p:tgtEl>
                                        <p:attrNameLst>
                                          <p:attrName>style.visibility</p:attrName>
                                        </p:attrNameLst>
                                      </p:cBhvr>
                                      <p:to>
                                        <p:strVal val="visible"/>
                                      </p:to>
                                    </p:set>
                                    <p:animEffect transition="in" filter="fade">
                                      <p:cBhvr>
                                        <p:cTn id="82" dur="500"/>
                                        <p:tgtEl>
                                          <p:spTgt spid="96"/>
                                        </p:tgtEl>
                                      </p:cBhvr>
                                    </p:animEffect>
                                  </p:childTnLst>
                                </p:cTn>
                              </p:par>
                              <p:par>
                                <p:cTn id="83" presetID="10" presetClass="entr" presetSubtype="0" fill="hold" grpId="0" nodeType="withEffect">
                                  <p:stCondLst>
                                    <p:cond delay="150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500"/>
                                        <p:tgtEl>
                                          <p:spTgt spid="91"/>
                                        </p:tgtEl>
                                      </p:cBhvr>
                                    </p:animEffect>
                                  </p:childTnLst>
                                </p:cTn>
                              </p:par>
                              <p:par>
                                <p:cTn id="86" presetID="10" presetClass="entr" presetSubtype="0" fill="hold" grpId="0" nodeType="withEffect">
                                  <p:stCondLst>
                                    <p:cond delay="1500"/>
                                  </p:stCondLst>
                                  <p:childTnLst>
                                    <p:set>
                                      <p:cBhvr>
                                        <p:cTn id="87" dur="1" fill="hold">
                                          <p:stCondLst>
                                            <p:cond delay="0"/>
                                          </p:stCondLst>
                                        </p:cTn>
                                        <p:tgtEl>
                                          <p:spTgt spid="92"/>
                                        </p:tgtEl>
                                        <p:attrNameLst>
                                          <p:attrName>style.visibility</p:attrName>
                                        </p:attrNameLst>
                                      </p:cBhvr>
                                      <p:to>
                                        <p:strVal val="visible"/>
                                      </p:to>
                                    </p:set>
                                    <p:animEffect transition="in" filter="fade">
                                      <p:cBhvr>
                                        <p:cTn id="88" dur="500"/>
                                        <p:tgtEl>
                                          <p:spTgt spid="9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1" nodeType="clickEffect">
                                  <p:stCondLst>
                                    <p:cond delay="0"/>
                                  </p:stCondLst>
                                  <p:childTnLst>
                                    <p:animClr clrSpc="rgb" dir="cw">
                                      <p:cBhvr override="childStyle">
                                        <p:cTn id="92" dur="500" fill="hold"/>
                                        <p:tgtEl>
                                          <p:spTgt spid="99"/>
                                        </p:tgtEl>
                                        <p:attrNameLst>
                                          <p:attrName>style.color</p:attrName>
                                        </p:attrNameLst>
                                      </p:cBhvr>
                                      <p:to>
                                        <a:srgbClr val="FFFFFF"/>
                                      </p:to>
                                    </p:animClr>
                                  </p:childTnLst>
                                </p:cTn>
                              </p:par>
                              <p:par>
                                <p:cTn id="93" presetID="3" presetClass="emph" presetSubtype="2" fill="hold" grpId="1" nodeType="withEffect">
                                  <p:stCondLst>
                                    <p:cond delay="0"/>
                                  </p:stCondLst>
                                  <p:childTnLst>
                                    <p:animClr clrSpc="rgb" dir="cw">
                                      <p:cBhvr override="childStyle">
                                        <p:cTn id="94" dur="500" fill="hold"/>
                                        <p:tgtEl>
                                          <p:spTgt spid="100"/>
                                        </p:tgtEl>
                                        <p:attrNameLst>
                                          <p:attrName>style.color</p:attrName>
                                        </p:attrNameLst>
                                      </p:cBhvr>
                                      <p:to>
                                        <a:srgbClr val="FFFFFF"/>
                                      </p:to>
                                    </p:animClr>
                                  </p:childTnLst>
                                </p:cTn>
                              </p:par>
                            </p:childTnLst>
                          </p:cTn>
                        </p:par>
                      </p:childTnLst>
                    </p:cTn>
                  </p:par>
                  <p:par>
                    <p:cTn id="95" fill="hold">
                      <p:stCondLst>
                        <p:cond delay="indefinite"/>
                      </p:stCondLst>
                      <p:childTnLst>
                        <p:par>
                          <p:cTn id="96" fill="hold">
                            <p:stCondLst>
                              <p:cond delay="0"/>
                            </p:stCondLst>
                            <p:childTnLst>
                              <p:par>
                                <p:cTn id="97" presetID="3" presetClass="emph" presetSubtype="2" fill="hold" grpId="2" nodeType="clickEffect">
                                  <p:stCondLst>
                                    <p:cond delay="0"/>
                                  </p:stCondLst>
                                  <p:childTnLst>
                                    <p:animClr clrSpc="rgb" dir="cw">
                                      <p:cBhvr override="childStyle">
                                        <p:cTn id="98" dur="500" fill="hold"/>
                                        <p:tgtEl>
                                          <p:spTgt spid="99"/>
                                        </p:tgtEl>
                                        <p:attrNameLst>
                                          <p:attrName>style.color</p:attrName>
                                        </p:attrNameLst>
                                      </p:cBhvr>
                                      <p:to>
                                        <a:srgbClr val="535A6A"/>
                                      </p:to>
                                    </p:animClr>
                                  </p:childTnLst>
                                </p:cTn>
                              </p:par>
                              <p:par>
                                <p:cTn id="99" presetID="3" presetClass="emph" presetSubtype="2" fill="hold" grpId="2" nodeType="withEffect">
                                  <p:stCondLst>
                                    <p:cond delay="0"/>
                                  </p:stCondLst>
                                  <p:childTnLst>
                                    <p:animClr clrSpc="rgb" dir="cw">
                                      <p:cBhvr override="childStyle">
                                        <p:cTn id="100" dur="500" fill="hold"/>
                                        <p:tgtEl>
                                          <p:spTgt spid="100"/>
                                        </p:tgtEl>
                                        <p:attrNameLst>
                                          <p:attrName>style.color</p:attrName>
                                        </p:attrNameLst>
                                      </p:cBhvr>
                                      <p:to>
                                        <a:srgbClr val="535A6A"/>
                                      </p:to>
                                    </p:animClr>
                                  </p:childTnLst>
                                </p:cTn>
                              </p:par>
                              <p:par>
                                <p:cTn id="101" presetID="3" presetClass="emph" presetSubtype="2" fill="hold" grpId="1" nodeType="withEffect">
                                  <p:stCondLst>
                                    <p:cond delay="0"/>
                                  </p:stCondLst>
                                  <p:childTnLst>
                                    <p:animClr clrSpc="rgb" dir="cw">
                                      <p:cBhvr override="childStyle">
                                        <p:cTn id="102" dur="500" fill="hold"/>
                                        <p:tgtEl>
                                          <p:spTgt spid="97"/>
                                        </p:tgtEl>
                                        <p:attrNameLst>
                                          <p:attrName>style.color</p:attrName>
                                        </p:attrNameLst>
                                      </p:cBhvr>
                                      <p:to>
                                        <a:srgbClr val="FFFFFF"/>
                                      </p:to>
                                    </p:animClr>
                                  </p:childTnLst>
                                </p:cTn>
                              </p:par>
                              <p:par>
                                <p:cTn id="103" presetID="3" presetClass="emph" presetSubtype="2" fill="hold" grpId="1" nodeType="withEffect">
                                  <p:stCondLst>
                                    <p:cond delay="0"/>
                                  </p:stCondLst>
                                  <p:childTnLst>
                                    <p:animClr clrSpc="rgb" dir="cw">
                                      <p:cBhvr override="childStyle">
                                        <p:cTn id="104" dur="500" fill="hold"/>
                                        <p:tgtEl>
                                          <p:spTgt spid="98"/>
                                        </p:tgtEl>
                                        <p:attrNameLst>
                                          <p:attrName>style.color</p:attrName>
                                        </p:attrNameLst>
                                      </p:cBhvr>
                                      <p:to>
                                        <a:srgbClr val="FFFFFF"/>
                                      </p:to>
                                    </p:animClr>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2" nodeType="clickEffect">
                                  <p:stCondLst>
                                    <p:cond delay="0"/>
                                  </p:stCondLst>
                                  <p:childTnLst>
                                    <p:animClr clrSpc="rgb" dir="cw">
                                      <p:cBhvr override="childStyle">
                                        <p:cTn id="108" dur="500" fill="hold"/>
                                        <p:tgtEl>
                                          <p:spTgt spid="97"/>
                                        </p:tgtEl>
                                        <p:attrNameLst>
                                          <p:attrName>style.color</p:attrName>
                                        </p:attrNameLst>
                                      </p:cBhvr>
                                      <p:to>
                                        <a:srgbClr val="E87272"/>
                                      </p:to>
                                    </p:animClr>
                                  </p:childTnLst>
                                </p:cTn>
                              </p:par>
                              <p:par>
                                <p:cTn id="109" presetID="3" presetClass="emph" presetSubtype="2" fill="hold" grpId="2" nodeType="withEffect">
                                  <p:stCondLst>
                                    <p:cond delay="0"/>
                                  </p:stCondLst>
                                  <p:childTnLst>
                                    <p:animClr clrSpc="rgb" dir="cw">
                                      <p:cBhvr override="childStyle">
                                        <p:cTn id="110" dur="500" fill="hold"/>
                                        <p:tgtEl>
                                          <p:spTgt spid="98"/>
                                        </p:tgtEl>
                                        <p:attrNameLst>
                                          <p:attrName>style.color</p:attrName>
                                        </p:attrNameLst>
                                      </p:cBhvr>
                                      <p:to>
                                        <a:srgbClr val="E87272"/>
                                      </p:to>
                                    </p:animClr>
                                  </p:childTnLst>
                                </p:cTn>
                              </p:par>
                              <p:par>
                                <p:cTn id="111" presetID="3" presetClass="emph" presetSubtype="2" fill="hold" grpId="1" nodeType="withEffect">
                                  <p:stCondLst>
                                    <p:cond delay="0"/>
                                  </p:stCondLst>
                                  <p:childTnLst>
                                    <p:animClr clrSpc="rgb" dir="cw">
                                      <p:cBhvr override="childStyle">
                                        <p:cTn id="112" dur="500" fill="hold"/>
                                        <p:tgtEl>
                                          <p:spTgt spid="91"/>
                                        </p:tgtEl>
                                        <p:attrNameLst>
                                          <p:attrName>style.color</p:attrName>
                                        </p:attrNameLst>
                                      </p:cBhvr>
                                      <p:to>
                                        <a:srgbClr val="FFFFFF"/>
                                      </p:to>
                                    </p:animClr>
                                  </p:childTnLst>
                                </p:cTn>
                              </p:par>
                              <p:par>
                                <p:cTn id="113" presetID="3" presetClass="emph" presetSubtype="2" fill="hold" grpId="1" nodeType="withEffect">
                                  <p:stCondLst>
                                    <p:cond delay="0"/>
                                  </p:stCondLst>
                                  <p:childTnLst>
                                    <p:animClr clrSpc="rgb" dir="cw">
                                      <p:cBhvr override="childStyle">
                                        <p:cTn id="114" dur="500" fill="hold"/>
                                        <p:tgtEl>
                                          <p:spTgt spid="92"/>
                                        </p:tgtEl>
                                        <p:attrNameLst>
                                          <p:attrName>style.color</p:attrName>
                                        </p:attrNameLst>
                                      </p:cBhvr>
                                      <p:to>
                                        <a:srgbClr val="FFFFFF"/>
                                      </p:to>
                                    </p:animClr>
                                  </p:childTnLst>
                                </p:cTn>
                              </p:par>
                            </p:childTnLst>
                          </p:cTn>
                        </p:par>
                      </p:childTnLst>
                    </p:cTn>
                  </p:par>
                  <p:par>
                    <p:cTn id="115" fill="hold">
                      <p:stCondLst>
                        <p:cond delay="indefinite"/>
                      </p:stCondLst>
                      <p:childTnLst>
                        <p:par>
                          <p:cTn id="116" fill="hold">
                            <p:stCondLst>
                              <p:cond delay="0"/>
                            </p:stCondLst>
                            <p:childTnLst>
                              <p:par>
                                <p:cTn id="117" presetID="3" presetClass="emph" presetSubtype="2" fill="hold" grpId="2" nodeType="clickEffect">
                                  <p:stCondLst>
                                    <p:cond delay="0"/>
                                  </p:stCondLst>
                                  <p:childTnLst>
                                    <p:animClr clrSpc="rgb" dir="cw">
                                      <p:cBhvr override="childStyle">
                                        <p:cTn id="118" dur="500" fill="hold"/>
                                        <p:tgtEl>
                                          <p:spTgt spid="91"/>
                                        </p:tgtEl>
                                        <p:attrNameLst>
                                          <p:attrName>style.color</p:attrName>
                                        </p:attrNameLst>
                                      </p:cBhvr>
                                      <p:to>
                                        <a:srgbClr val="535A6A"/>
                                      </p:to>
                                    </p:animClr>
                                  </p:childTnLst>
                                </p:cTn>
                              </p:par>
                              <p:par>
                                <p:cTn id="119" presetID="3" presetClass="emph" presetSubtype="2" fill="hold" grpId="2" nodeType="withEffect">
                                  <p:stCondLst>
                                    <p:cond delay="0"/>
                                  </p:stCondLst>
                                  <p:childTnLst>
                                    <p:animClr clrSpc="rgb" dir="cw">
                                      <p:cBhvr override="childStyle">
                                        <p:cTn id="120" dur="500" fill="hold"/>
                                        <p:tgtEl>
                                          <p:spTgt spid="92"/>
                                        </p:tgtEl>
                                        <p:attrNameLst>
                                          <p:attrName>style.color</p:attrName>
                                        </p:attrNameLst>
                                      </p:cBhvr>
                                      <p:to>
                                        <a:srgbClr val="535A6A"/>
                                      </p:to>
                                    </p:animClr>
                                  </p:childTnLst>
                                </p:cTn>
                              </p:par>
                              <p:par>
                                <p:cTn id="121" presetID="3" presetClass="emph" presetSubtype="2" fill="hold" grpId="1" nodeType="withEffect">
                                  <p:stCondLst>
                                    <p:cond delay="0"/>
                                  </p:stCondLst>
                                  <p:childTnLst>
                                    <p:animClr clrSpc="rgb" dir="cw">
                                      <p:cBhvr override="childStyle">
                                        <p:cTn id="122" dur="500" fill="hold"/>
                                        <p:tgtEl>
                                          <p:spTgt spid="95"/>
                                        </p:tgtEl>
                                        <p:attrNameLst>
                                          <p:attrName>style.color</p:attrName>
                                        </p:attrNameLst>
                                      </p:cBhvr>
                                      <p:to>
                                        <a:srgbClr val="FFFFFF"/>
                                      </p:to>
                                    </p:animClr>
                                  </p:childTnLst>
                                </p:cTn>
                              </p:par>
                              <p:par>
                                <p:cTn id="123" presetID="3" presetClass="emph" presetSubtype="2" fill="hold" grpId="1" nodeType="withEffect">
                                  <p:stCondLst>
                                    <p:cond delay="0"/>
                                  </p:stCondLst>
                                  <p:childTnLst>
                                    <p:animClr clrSpc="rgb" dir="cw">
                                      <p:cBhvr override="childStyle">
                                        <p:cTn id="124" dur="500" fill="hold"/>
                                        <p:tgtEl>
                                          <p:spTgt spid="96"/>
                                        </p:tgtEl>
                                        <p:attrNameLst>
                                          <p:attrName>style.color</p:attrName>
                                        </p:attrNameLst>
                                      </p:cBhvr>
                                      <p:to>
                                        <a:srgbClr val="FFFFFF"/>
                                      </p:to>
                                    </p:animClr>
                                  </p:childTnLst>
                                </p:cTn>
                              </p:par>
                            </p:childTnLst>
                          </p:cTn>
                        </p:par>
                      </p:childTnLst>
                    </p:cTn>
                  </p:par>
                  <p:par>
                    <p:cTn id="125" fill="hold">
                      <p:stCondLst>
                        <p:cond delay="indefinite"/>
                      </p:stCondLst>
                      <p:childTnLst>
                        <p:par>
                          <p:cTn id="126" fill="hold">
                            <p:stCondLst>
                              <p:cond delay="0"/>
                            </p:stCondLst>
                            <p:childTnLst>
                              <p:par>
                                <p:cTn id="127" presetID="3" presetClass="emph" presetSubtype="2" fill="hold" grpId="2" nodeType="clickEffect">
                                  <p:stCondLst>
                                    <p:cond delay="0"/>
                                  </p:stCondLst>
                                  <p:childTnLst>
                                    <p:animClr clrSpc="rgb" dir="cw">
                                      <p:cBhvr override="childStyle">
                                        <p:cTn id="128" dur="500" fill="hold"/>
                                        <p:tgtEl>
                                          <p:spTgt spid="95"/>
                                        </p:tgtEl>
                                        <p:attrNameLst>
                                          <p:attrName>style.color</p:attrName>
                                        </p:attrNameLst>
                                      </p:cBhvr>
                                      <p:to>
                                        <a:srgbClr val="E87272"/>
                                      </p:to>
                                    </p:animClr>
                                  </p:childTnLst>
                                </p:cTn>
                              </p:par>
                              <p:par>
                                <p:cTn id="129" presetID="3" presetClass="emph" presetSubtype="2" fill="hold" grpId="2" nodeType="withEffect">
                                  <p:stCondLst>
                                    <p:cond delay="0"/>
                                  </p:stCondLst>
                                  <p:childTnLst>
                                    <p:animClr clrSpc="rgb" dir="cw">
                                      <p:cBhvr override="childStyle">
                                        <p:cTn id="130" dur="500" fill="hold"/>
                                        <p:tgtEl>
                                          <p:spTgt spid="96"/>
                                        </p:tgtEl>
                                        <p:attrNameLst>
                                          <p:attrName>style.color</p:attrName>
                                        </p:attrNameLst>
                                      </p:cBhvr>
                                      <p:to>
                                        <a:srgbClr val="E8727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1" grpId="0" animBg="1"/>
      <p:bldP spid="35" grpId="0" animBg="1"/>
      <p:bldP spid="49" grpId="0" animBg="1"/>
      <p:bldP spid="67" grpId="0" animBg="1"/>
      <p:bldP spid="72" grpId="0" animBg="1"/>
      <p:bldP spid="84" grpId="0" animBg="1"/>
      <p:bldP spid="91" grpId="0"/>
      <p:bldP spid="91" grpId="1"/>
      <p:bldP spid="91" grpId="2"/>
      <p:bldP spid="92" grpId="0"/>
      <p:bldP spid="92" grpId="1"/>
      <p:bldP spid="92" grpId="2"/>
      <p:bldP spid="95" grpId="0"/>
      <p:bldP spid="95" grpId="1"/>
      <p:bldP spid="95" grpId="2"/>
      <p:bldP spid="96" grpId="0"/>
      <p:bldP spid="96" grpId="1"/>
      <p:bldP spid="96" grpId="2"/>
      <p:bldP spid="97" grpId="0"/>
      <p:bldP spid="97" grpId="1"/>
      <p:bldP spid="97" grpId="2"/>
      <p:bldP spid="98" grpId="0"/>
      <p:bldP spid="98" grpId="1"/>
      <p:bldP spid="98" grpId="2"/>
      <p:bldP spid="99" grpId="0"/>
      <p:bldP spid="99" grpId="1"/>
      <p:bldP spid="99" grpId="2"/>
      <p:bldP spid="100" grpId="0"/>
      <p:bldP spid="100" grpId="1"/>
      <p:bldP spid="100" grpId="2"/>
      <p:bldP spid="101" grpId="0"/>
      <p:bldP spid="102" grpId="0"/>
      <p:bldP spid="103" grpId="0"/>
      <p:bldP spid="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230D6-6C1F-3620-0EAE-3A0E4B261B34}"/>
              </a:ext>
            </a:extLst>
          </p:cNvPr>
          <p:cNvSpPr txBox="1"/>
          <p:nvPr/>
        </p:nvSpPr>
        <p:spPr>
          <a:xfrm>
            <a:off x="367252" y="725988"/>
            <a:ext cx="11457495" cy="6186309"/>
          </a:xfrm>
          <a:prstGeom prst="rect">
            <a:avLst/>
          </a:prstGeom>
          <a:noFill/>
        </p:spPr>
        <p:txBody>
          <a:bodyPr wrap="square">
            <a:spAutoFit/>
          </a:bodyPr>
          <a:lstStyle/>
          <a:p>
            <a:pPr marL="285750" indent="-285750" algn="just">
              <a:buFont typeface="Wingdings" panose="05000000000000000000" pitchFamily="2" charset="2"/>
              <a:buChar char="ü"/>
            </a:pPr>
            <a:r>
              <a:rPr lang="en-US" dirty="0"/>
              <a:t>Oni, S. I., &amp; Okanlawon, K. R. (2011). The Lagos State Bus Rapid Transit System: An overview. </a:t>
            </a:r>
            <a:r>
              <a:rPr lang="en-US" b="1" dirty="0"/>
              <a:t>Journal of Transport Geography, </a:t>
            </a:r>
            <a:r>
              <a:rPr lang="en-US" dirty="0"/>
              <a:t>19(4), 1218-1222.</a:t>
            </a:r>
          </a:p>
          <a:p>
            <a:pPr marL="285750" indent="-285750" algn="just">
              <a:buFont typeface="Wingdings" panose="05000000000000000000" pitchFamily="2" charset="2"/>
              <a:buChar char="ü"/>
            </a:pPr>
            <a:r>
              <a:rPr lang="en-US" dirty="0"/>
              <a:t>Ibem, E. O. (2011). Public-private partnerships (PPPs) in housing provision in Lagos Megacity Region, Nigeria. </a:t>
            </a:r>
            <a:r>
              <a:rPr lang="en-US" b="1" dirty="0"/>
              <a:t>International Journal of Housing Policy</a:t>
            </a:r>
            <a:r>
              <a:rPr lang="en-US" dirty="0"/>
              <a:t>, 11(2), 133-154.</a:t>
            </a:r>
          </a:p>
          <a:p>
            <a:pPr marL="285750" indent="-285750" algn="just">
              <a:buFont typeface="Wingdings" panose="05000000000000000000" pitchFamily="2" charset="2"/>
              <a:buChar char="ü"/>
            </a:pPr>
            <a:r>
              <a:rPr lang="en-US" dirty="0"/>
              <a:t>Afolabi, O. J., &amp; Gbadamosi, K. T. (2017). The rise of ride-hailing services in Lagos, Nigeria: Opportunities and challenges. </a:t>
            </a:r>
            <a:r>
              <a:rPr lang="en-US" b="1" dirty="0"/>
              <a:t>Journal of Sustainable Development in Africa</a:t>
            </a:r>
            <a:r>
              <a:rPr lang="en-US" dirty="0"/>
              <a:t>, 19(1), 118-129.</a:t>
            </a:r>
          </a:p>
          <a:p>
            <a:pPr marL="285750" indent="-285750" algn="just">
              <a:buFont typeface="Wingdings" panose="05000000000000000000" pitchFamily="2" charset="2"/>
              <a:buChar char="ü"/>
            </a:pPr>
            <a:r>
              <a:rPr lang="en-US" dirty="0"/>
              <a:t>Olukoju, A. (2003). Infrastructure development and urban facilities in Lagos, 1861-2000. </a:t>
            </a:r>
            <a:r>
              <a:rPr lang="en-US" b="1" dirty="0"/>
              <a:t>Ibadan Journal of History,</a:t>
            </a:r>
            <a:r>
              <a:rPr lang="en-US" dirty="0"/>
              <a:t> 12(2), 45-67.</a:t>
            </a:r>
          </a:p>
          <a:p>
            <a:pPr marL="285750" indent="-285750" algn="just">
              <a:buFont typeface="Wingdings" panose="05000000000000000000" pitchFamily="2" charset="2"/>
              <a:buChar char="ü"/>
            </a:pPr>
            <a:r>
              <a:rPr lang="en-US" dirty="0"/>
              <a:t>Adeola, F. O. (2010). Corporate transportation solutions and their impact on urban traffic congestion in Lagos. </a:t>
            </a:r>
            <a:r>
              <a:rPr lang="en-US" b="1" dirty="0"/>
              <a:t>Journal of Urban Transportation</a:t>
            </a:r>
            <a:r>
              <a:rPr lang="en-US" dirty="0"/>
              <a:t>, 15(3), 89-102.</a:t>
            </a:r>
          </a:p>
          <a:p>
            <a:pPr marL="285750" indent="-285750" algn="just">
              <a:buFont typeface="Wingdings" panose="05000000000000000000" pitchFamily="2" charset="2"/>
              <a:buChar char="ü"/>
            </a:pPr>
            <a:r>
              <a:rPr lang="en-US" dirty="0"/>
              <a:t>Ting, H., &amp; Chien, S. (2013). Co-living as an innovative housing solution for urban millennials. </a:t>
            </a:r>
            <a:r>
              <a:rPr lang="en-US" b="1" dirty="0"/>
              <a:t>Urban Studies Journal, 50(6)</a:t>
            </a:r>
            <a:r>
              <a:rPr lang="en-US" dirty="0"/>
              <a:t>, 1123-1140.</a:t>
            </a:r>
          </a:p>
          <a:p>
            <a:pPr marL="285750" indent="-285750" algn="just">
              <a:buFont typeface="Wingdings" panose="05000000000000000000" pitchFamily="2" charset="2"/>
              <a:buChar char="ü"/>
            </a:pPr>
            <a:r>
              <a:rPr lang="en-US" dirty="0" err="1"/>
              <a:t>Akinmoladun</a:t>
            </a:r>
            <a:r>
              <a:rPr lang="en-US" dirty="0"/>
              <a:t>, O. I., &amp; </a:t>
            </a:r>
            <a:r>
              <a:rPr lang="en-US" dirty="0" err="1"/>
              <a:t>Oluwoye</a:t>
            </a:r>
            <a:r>
              <a:rPr lang="en-US" dirty="0"/>
              <a:t>, J. (2007). An assessment of why the problems of housing shortages persist in developing countries: A case of study of Lagos Metropolis, Nigeria. </a:t>
            </a:r>
            <a:r>
              <a:rPr lang="en-US" b="1" dirty="0"/>
              <a:t>Pakistan Journal of Social Sciences</a:t>
            </a:r>
            <a:r>
              <a:rPr lang="en-US" dirty="0"/>
              <a:t>, 4(4), 589-598.</a:t>
            </a:r>
          </a:p>
          <a:p>
            <a:pPr marL="285750" indent="-285750" algn="just">
              <a:buFont typeface="Wingdings" panose="05000000000000000000" pitchFamily="2" charset="2"/>
              <a:buChar char="ü"/>
            </a:pPr>
            <a:r>
              <a:rPr lang="en-US" dirty="0"/>
              <a:t>Smith, M. K. (2014). Co-living as a response to urban housing challenges: A case study analysis. </a:t>
            </a:r>
            <a:r>
              <a:rPr lang="en-US" b="1" dirty="0"/>
              <a:t>Journal of Urban Development,</a:t>
            </a:r>
            <a:r>
              <a:rPr lang="en-US" dirty="0"/>
              <a:t> 30(2), 147-160.</a:t>
            </a:r>
          </a:p>
          <a:p>
            <a:pPr marL="285750" indent="-285750" algn="just">
              <a:buFont typeface="Wingdings" panose="05000000000000000000" pitchFamily="2" charset="2"/>
              <a:buChar char="ü"/>
            </a:pPr>
            <a:r>
              <a:rPr lang="en-US" dirty="0" err="1"/>
              <a:t>Koslowsky</a:t>
            </a:r>
            <a:r>
              <a:rPr lang="en-US" dirty="0"/>
              <a:t>, M., </a:t>
            </a:r>
            <a:r>
              <a:rPr lang="en-US" dirty="0" err="1"/>
              <a:t>Aizer</a:t>
            </a:r>
            <a:r>
              <a:rPr lang="en-US" dirty="0"/>
              <a:t>, A., &amp; Krausz, M. (1995). Stressor and personal variables in the commuting experience. </a:t>
            </a:r>
            <a:r>
              <a:rPr lang="en-US" b="1" dirty="0"/>
              <a:t>International Journal of Manpower</a:t>
            </a:r>
            <a:r>
              <a:rPr lang="en-US" dirty="0"/>
              <a:t>, 16(2), 27-36.</a:t>
            </a:r>
          </a:p>
          <a:p>
            <a:pPr marL="285750" indent="-285750" algn="just">
              <a:buFont typeface="Wingdings" panose="05000000000000000000" pitchFamily="2" charset="2"/>
              <a:buChar char="ü"/>
            </a:pPr>
            <a:r>
              <a:rPr lang="en-US" dirty="0"/>
              <a:t>Li, B., Akintoye, A., Edwards, P. J., &amp; Hardcastle, C. (2005). The allocation of risk in PPP/PFI construction projects in the UK</a:t>
            </a:r>
            <a:r>
              <a:rPr lang="en-US" b="1" dirty="0"/>
              <a:t>. International Journal of Project Management</a:t>
            </a:r>
            <a:r>
              <a:rPr lang="en-US" dirty="0"/>
              <a:t>, 23(1), 25-35.</a:t>
            </a:r>
          </a:p>
          <a:p>
            <a:pPr marL="285750" indent="-285750" algn="just">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A0BD31D3-5188-8A16-0FAF-19784DF1F1D4}"/>
              </a:ext>
            </a:extLst>
          </p:cNvPr>
          <p:cNvSpPr txBox="1"/>
          <p:nvPr/>
        </p:nvSpPr>
        <p:spPr>
          <a:xfrm>
            <a:off x="4496309" y="202768"/>
            <a:ext cx="2980255"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Tree>
    <p:extLst>
      <p:ext uri="{BB962C8B-B14F-4D97-AF65-F5344CB8AC3E}">
        <p14:creationId xmlns:p14="http://schemas.microsoft.com/office/powerpoint/2010/main" val="255336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BD18-F358-D787-DCE9-5B1B194B0ED5}"/>
              </a:ext>
            </a:extLst>
          </p:cNvPr>
          <p:cNvSpPr txBox="1"/>
          <p:nvPr/>
        </p:nvSpPr>
        <p:spPr>
          <a:xfrm>
            <a:off x="4809103" y="202768"/>
            <a:ext cx="2748144"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
        <p:nvSpPr>
          <p:cNvPr id="6" name="TextBox 5">
            <a:extLst>
              <a:ext uri="{FF2B5EF4-FFF2-40B4-BE49-F238E27FC236}">
                <a16:creationId xmlns:a16="http://schemas.microsoft.com/office/drawing/2014/main" id="{AACB6556-7CC6-4BB0-55F8-A077F3D16770}"/>
              </a:ext>
            </a:extLst>
          </p:cNvPr>
          <p:cNvSpPr txBox="1"/>
          <p:nvPr/>
        </p:nvSpPr>
        <p:spPr>
          <a:xfrm>
            <a:off x="379476" y="1054900"/>
            <a:ext cx="11379708" cy="1200329"/>
          </a:xfrm>
          <a:prstGeom prst="rect">
            <a:avLst/>
          </a:prstGeom>
          <a:noFill/>
        </p:spPr>
        <p:txBody>
          <a:bodyPr wrap="square">
            <a:spAutoFit/>
          </a:bodyPr>
          <a:lstStyle/>
          <a:p>
            <a:pPr marL="285750" indent="-285750" algn="just">
              <a:buFont typeface="Wingdings" panose="05000000000000000000" pitchFamily="2" charset="2"/>
              <a:buChar char="ü"/>
            </a:pPr>
            <a:r>
              <a:rPr lang="en-US" dirty="0" err="1"/>
              <a:t>Hamari</a:t>
            </a:r>
            <a:r>
              <a:rPr lang="en-US" dirty="0"/>
              <a:t>, J., </a:t>
            </a:r>
            <a:r>
              <a:rPr lang="en-US" dirty="0" err="1"/>
              <a:t>Sjöklint</a:t>
            </a:r>
            <a:r>
              <a:rPr lang="en-US" dirty="0"/>
              <a:t>, M., &amp; </a:t>
            </a:r>
            <a:r>
              <a:rPr lang="en-US" dirty="0" err="1"/>
              <a:t>Ukkonen</a:t>
            </a:r>
            <a:r>
              <a:rPr lang="en-US" dirty="0"/>
              <a:t>, A. (2016). The sharing economy: Why people participate in collaborative consumption</a:t>
            </a:r>
            <a:r>
              <a:rPr lang="en-US" b="1" dirty="0"/>
              <a:t>. Journal of the Association for Information Science and Technology</a:t>
            </a:r>
            <a:r>
              <a:rPr lang="en-US" dirty="0"/>
              <a:t>, 67(9), 2047-2059.</a:t>
            </a:r>
          </a:p>
          <a:p>
            <a:pPr marL="285750" indent="-285750" algn="just">
              <a:buFont typeface="Wingdings" panose="05000000000000000000" pitchFamily="2" charset="2"/>
              <a:buChar char="ü"/>
            </a:pPr>
            <a:r>
              <a:rPr lang="en-US" dirty="0" err="1"/>
              <a:t>Glaeser</a:t>
            </a:r>
            <a:r>
              <a:rPr lang="en-US" dirty="0"/>
              <a:t>, E. L., &amp; Kahn, M. E. (2004). Sprawl and urban growth. In Handbook of Regional and Urban Economics (Vol. 4, pp. 2481-2527). </a:t>
            </a:r>
            <a:r>
              <a:rPr lang="en-US" b="1" dirty="0"/>
              <a:t>Elsevier.</a:t>
            </a:r>
          </a:p>
        </p:txBody>
      </p:sp>
    </p:spTree>
    <p:extLst>
      <p:ext uri="{BB962C8B-B14F-4D97-AF65-F5344CB8AC3E}">
        <p14:creationId xmlns:p14="http://schemas.microsoft.com/office/powerpoint/2010/main" val="107856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487271" y="92371"/>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366398" y="960569"/>
            <a:ext cx="5689842"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Workers commuting daily from Lagos mainland to Lagos Island face formidable challenges that undermine their productivity and well-being. Severe traffic congestion on critical routes like the Third Mainland Bridge results in exhausting commutes exceeding two hours each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33143" y="2921325"/>
            <a:ext cx="568984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The financial burden of daily transportation costs, whether through private vehicles or ride-hailing services, compounds the stress of commuting. Meanwhile, the exorbitant cost of living on Lagos Island leaves many workers unable to afford housing close to their workplaces, necessitating long, arduous journeys.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8920443-98E7-9D57-1726-937B2AC38049}"/>
              </a:ext>
            </a:extLst>
          </p:cNvPr>
          <p:cNvSpPr txBox="1"/>
          <p:nvPr/>
        </p:nvSpPr>
        <p:spPr>
          <a:xfrm>
            <a:off x="1433144" y="5106504"/>
            <a:ext cx="5806642" cy="1323439"/>
          </a:xfrm>
          <a:prstGeom prst="rect">
            <a:avLst/>
          </a:prstGeom>
          <a:noFill/>
        </p:spPr>
        <p:txBody>
          <a:bodyPr wrap="square">
            <a:spAutoFit/>
          </a:bodyPr>
          <a:lstStyle/>
          <a:p>
            <a:pPr algn="just"/>
            <a:r>
              <a:rPr lang="en-US" sz="1600" dirty="0">
                <a:latin typeface="+mj-lt"/>
              </a:rPr>
              <a:t>Existing public transportation systems are overburdened, unreliable, and often fail to adequately cover all commuting needs, further exacerbating the challenges faced by workers. Overcrowding and frequent delays add to the daily stress and inefficiency of the commute.</a:t>
            </a:r>
          </a:p>
        </p:txBody>
      </p:sp>
      <p:grpSp>
        <p:nvGrpSpPr>
          <p:cNvPr id="18" name="Group 17">
            <a:extLst>
              <a:ext uri="{FF2B5EF4-FFF2-40B4-BE49-F238E27FC236}">
                <a16:creationId xmlns:a16="http://schemas.microsoft.com/office/drawing/2014/main" id="{088D7329-C324-C21A-A73F-EE8621EC7894}"/>
              </a:ext>
            </a:extLst>
          </p:cNvPr>
          <p:cNvGrpSpPr/>
          <p:nvPr/>
        </p:nvGrpSpPr>
        <p:grpSpPr>
          <a:xfrm>
            <a:off x="139454" y="815093"/>
            <a:ext cx="1269267" cy="1380243"/>
            <a:chOff x="115610" y="747701"/>
            <a:chExt cx="1269267" cy="1380243"/>
          </a:xfrm>
        </p:grpSpPr>
        <p:pic>
          <p:nvPicPr>
            <p:cNvPr id="11" name="Graphic 10" descr="Bridge scene with solid fill">
              <a:extLst>
                <a:ext uri="{FF2B5EF4-FFF2-40B4-BE49-F238E27FC236}">
                  <a16:creationId xmlns:a16="http://schemas.microsoft.com/office/drawing/2014/main" id="{99DF1161-C589-DC67-D47F-0B618DF07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71" y="747701"/>
              <a:ext cx="623152" cy="623152"/>
            </a:xfrm>
            <a:prstGeom prst="rect">
              <a:avLst/>
            </a:prstGeom>
          </p:spPr>
        </p:pic>
        <p:pic>
          <p:nvPicPr>
            <p:cNvPr id="13" name="Graphic 12" descr="Traffic light with solid fill">
              <a:extLst>
                <a:ext uri="{FF2B5EF4-FFF2-40B4-BE49-F238E27FC236}">
                  <a16:creationId xmlns:a16="http://schemas.microsoft.com/office/drawing/2014/main" id="{7E85DA66-A7E7-360C-DAC2-46A63F448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812" y="1312570"/>
              <a:ext cx="658065" cy="658065"/>
            </a:xfrm>
            <a:prstGeom prst="rect">
              <a:avLst/>
            </a:prstGeom>
          </p:spPr>
        </p:pic>
        <p:pic>
          <p:nvPicPr>
            <p:cNvPr id="15" name="Graphic 14" descr="Construction Barricade with solid fill">
              <a:extLst>
                <a:ext uri="{FF2B5EF4-FFF2-40B4-BE49-F238E27FC236}">
                  <a16:creationId xmlns:a16="http://schemas.microsoft.com/office/drawing/2014/main" id="{615AFD66-F554-D6F8-29CA-28FC54F1AE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41072">
              <a:off x="150890" y="956889"/>
              <a:ext cx="532210" cy="532210"/>
            </a:xfrm>
            <a:prstGeom prst="rect">
              <a:avLst/>
            </a:prstGeom>
          </p:spPr>
        </p:pic>
        <p:pic>
          <p:nvPicPr>
            <p:cNvPr id="17" name="Graphic 16" descr="Traffic cone with solid fill">
              <a:extLst>
                <a:ext uri="{FF2B5EF4-FFF2-40B4-BE49-F238E27FC236}">
                  <a16:creationId xmlns:a16="http://schemas.microsoft.com/office/drawing/2014/main" id="{FB8983BA-7ED6-CD3D-2B83-91C1E9F51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72304">
              <a:off x="115610" y="1213544"/>
              <a:ext cx="914400" cy="914400"/>
            </a:xfrm>
            <a:prstGeom prst="rect">
              <a:avLst/>
            </a:prstGeom>
          </p:spPr>
        </p:pic>
      </p:grpSp>
      <p:grpSp>
        <p:nvGrpSpPr>
          <p:cNvPr id="25" name="Group 24">
            <a:extLst>
              <a:ext uri="{FF2B5EF4-FFF2-40B4-BE49-F238E27FC236}">
                <a16:creationId xmlns:a16="http://schemas.microsoft.com/office/drawing/2014/main" id="{7642B45B-55E9-1CFE-F124-DD68EA92247C}"/>
              </a:ext>
            </a:extLst>
          </p:cNvPr>
          <p:cNvGrpSpPr/>
          <p:nvPr/>
        </p:nvGrpSpPr>
        <p:grpSpPr>
          <a:xfrm>
            <a:off x="196596" y="2907768"/>
            <a:ext cx="1194224" cy="1488519"/>
            <a:chOff x="238919" y="2517231"/>
            <a:chExt cx="1194224" cy="1488519"/>
          </a:xfrm>
        </p:grpSpPr>
        <p:pic>
          <p:nvPicPr>
            <p:cNvPr id="20" name="Graphic 19" descr="Money outline">
              <a:extLst>
                <a:ext uri="{FF2B5EF4-FFF2-40B4-BE49-F238E27FC236}">
                  <a16:creationId xmlns:a16="http://schemas.microsoft.com/office/drawing/2014/main" id="{934F69AF-E1E2-7B09-F448-C4868AAD4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8919" y="2913530"/>
              <a:ext cx="578223" cy="578223"/>
            </a:xfrm>
            <a:prstGeom prst="rect">
              <a:avLst/>
            </a:prstGeom>
          </p:spPr>
        </p:pic>
        <p:pic>
          <p:nvPicPr>
            <p:cNvPr id="22" name="Graphic 21" descr="Bus with solid fill">
              <a:extLst>
                <a:ext uri="{FF2B5EF4-FFF2-40B4-BE49-F238E27FC236}">
                  <a16:creationId xmlns:a16="http://schemas.microsoft.com/office/drawing/2014/main" id="{FB63ECB0-95AA-D222-7931-83F83BAE5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6232" y="3298839"/>
              <a:ext cx="706911" cy="706911"/>
            </a:xfrm>
            <a:prstGeom prst="rect">
              <a:avLst/>
            </a:prstGeom>
          </p:spPr>
        </p:pic>
        <p:pic>
          <p:nvPicPr>
            <p:cNvPr id="24" name="Graphic 23" descr="Signpost with solid fill">
              <a:extLst>
                <a:ext uri="{FF2B5EF4-FFF2-40B4-BE49-F238E27FC236}">
                  <a16:creationId xmlns:a16="http://schemas.microsoft.com/office/drawing/2014/main" id="{583720C3-E5F6-F5F7-F81E-5484E66A07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321" y="2517231"/>
              <a:ext cx="914400" cy="914400"/>
            </a:xfrm>
            <a:prstGeom prst="rect">
              <a:avLst/>
            </a:prstGeom>
          </p:spPr>
        </p:pic>
      </p:grpSp>
      <p:grpSp>
        <p:nvGrpSpPr>
          <p:cNvPr id="32" name="Group 31">
            <a:extLst>
              <a:ext uri="{FF2B5EF4-FFF2-40B4-BE49-F238E27FC236}">
                <a16:creationId xmlns:a16="http://schemas.microsoft.com/office/drawing/2014/main" id="{BDD25101-309A-B47B-A81F-8E74D8B3866D}"/>
              </a:ext>
            </a:extLst>
          </p:cNvPr>
          <p:cNvGrpSpPr/>
          <p:nvPr/>
        </p:nvGrpSpPr>
        <p:grpSpPr>
          <a:xfrm>
            <a:off x="95953" y="4850770"/>
            <a:ext cx="1357732" cy="1428397"/>
            <a:chOff x="103543" y="4185553"/>
            <a:chExt cx="1357732" cy="1428397"/>
          </a:xfrm>
        </p:grpSpPr>
        <p:pic>
          <p:nvPicPr>
            <p:cNvPr id="27" name="Graphic 26" descr="Construction worker male with solid fill">
              <a:extLst>
                <a:ext uri="{FF2B5EF4-FFF2-40B4-BE49-F238E27FC236}">
                  <a16:creationId xmlns:a16="http://schemas.microsoft.com/office/drawing/2014/main" id="{ACA1D08D-E52D-3728-B0B1-ECCCCAB289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6875" y="4699550"/>
              <a:ext cx="914400" cy="914400"/>
            </a:xfrm>
            <a:prstGeom prst="rect">
              <a:avLst/>
            </a:prstGeom>
          </p:spPr>
        </p:pic>
        <p:pic>
          <p:nvPicPr>
            <p:cNvPr id="29" name="Graphic 28" descr="Bus outline">
              <a:extLst>
                <a:ext uri="{FF2B5EF4-FFF2-40B4-BE49-F238E27FC236}">
                  <a16:creationId xmlns:a16="http://schemas.microsoft.com/office/drawing/2014/main" id="{BDBF30FB-EB23-E8FB-2824-D266B13B4D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543" y="4784708"/>
              <a:ext cx="578223" cy="578223"/>
            </a:xfrm>
            <a:prstGeom prst="rect">
              <a:avLst/>
            </a:prstGeom>
          </p:spPr>
        </p:pic>
        <p:pic>
          <p:nvPicPr>
            <p:cNvPr id="31" name="Graphic 30" descr="Thumbs Down with solid fill">
              <a:extLst>
                <a:ext uri="{FF2B5EF4-FFF2-40B4-BE49-F238E27FC236}">
                  <a16:creationId xmlns:a16="http://schemas.microsoft.com/office/drawing/2014/main" id="{8C58FD19-C00C-0BC2-81E4-31FF53CCE8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5287" y="4185553"/>
              <a:ext cx="914400" cy="914400"/>
            </a:xfrm>
            <a:prstGeom prst="rect">
              <a:avLst/>
            </a:prstGeom>
          </p:spPr>
        </p:pic>
      </p:grpSp>
    </p:spTree>
    <p:extLst>
      <p:ext uri="{BB962C8B-B14F-4D97-AF65-F5344CB8AC3E}">
        <p14:creationId xmlns:p14="http://schemas.microsoft.com/office/powerpoint/2010/main" val="276406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263154" y="122213"/>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457506" y="1584987"/>
            <a:ext cx="56898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The cumulative impact of prolonged commuting—coupled with safety risks during early morning and late evening hours—adversely affects workers' physical and mental health. Heightened stress levels contribute to decreased productivity and increased absenteeism, compromising overall job performance.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57506" y="3973578"/>
            <a:ext cx="56898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Long commute times rob workers of precious personal time, affecting their ability to engage in family life, personal activities, and adequate rest. The imbalance created between work and personal life perpetuates a cycle of stress and dissatisfaction among employees.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A908406-1673-79B4-33F3-E5CED638084D}"/>
              </a:ext>
            </a:extLst>
          </p:cNvPr>
          <p:cNvGrpSpPr/>
          <p:nvPr/>
        </p:nvGrpSpPr>
        <p:grpSpPr>
          <a:xfrm>
            <a:off x="115361" y="1531122"/>
            <a:ext cx="1515070" cy="1422828"/>
            <a:chOff x="115361" y="1531122"/>
            <a:chExt cx="1515070" cy="1422828"/>
          </a:xfrm>
        </p:grpSpPr>
        <p:pic>
          <p:nvPicPr>
            <p:cNvPr id="6" name="Graphic 5" descr="Warning">
              <a:extLst>
                <a:ext uri="{FF2B5EF4-FFF2-40B4-BE49-F238E27FC236}">
                  <a16:creationId xmlns:a16="http://schemas.microsoft.com/office/drawing/2014/main" id="{52113EE6-AE15-92C8-0993-D58B76C6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27368">
              <a:off x="172582" y="1867052"/>
              <a:ext cx="1086898" cy="1086898"/>
            </a:xfrm>
            <a:prstGeom prst="rect">
              <a:avLst/>
            </a:prstGeom>
          </p:spPr>
        </p:pic>
        <p:pic>
          <p:nvPicPr>
            <p:cNvPr id="8" name="Graphic 7" descr="Stopwatch 75% with solid fill">
              <a:extLst>
                <a:ext uri="{FF2B5EF4-FFF2-40B4-BE49-F238E27FC236}">
                  <a16:creationId xmlns:a16="http://schemas.microsoft.com/office/drawing/2014/main" id="{2FCB8065-6570-801A-9667-111EF0D72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031" y="1531122"/>
              <a:ext cx="914400" cy="914400"/>
            </a:xfrm>
            <a:prstGeom prst="rect">
              <a:avLst/>
            </a:prstGeom>
          </p:spPr>
        </p:pic>
        <p:pic>
          <p:nvPicPr>
            <p:cNvPr id="12" name="Graphic 11" descr="Sling with solid fill">
              <a:extLst>
                <a:ext uri="{FF2B5EF4-FFF2-40B4-BE49-F238E27FC236}">
                  <a16:creationId xmlns:a16="http://schemas.microsoft.com/office/drawing/2014/main" id="{66723301-D0F5-4EC9-46D7-B457CC541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90767">
              <a:off x="115361" y="1668207"/>
              <a:ext cx="640230" cy="640230"/>
            </a:xfrm>
            <a:prstGeom prst="rect">
              <a:avLst/>
            </a:prstGeom>
          </p:spPr>
        </p:pic>
      </p:grpSp>
      <p:grpSp>
        <p:nvGrpSpPr>
          <p:cNvPr id="30" name="Group 29">
            <a:extLst>
              <a:ext uri="{FF2B5EF4-FFF2-40B4-BE49-F238E27FC236}">
                <a16:creationId xmlns:a16="http://schemas.microsoft.com/office/drawing/2014/main" id="{87F91E61-8B8E-2F5E-A5F7-74A658D98A50}"/>
              </a:ext>
            </a:extLst>
          </p:cNvPr>
          <p:cNvGrpSpPr/>
          <p:nvPr/>
        </p:nvGrpSpPr>
        <p:grpSpPr>
          <a:xfrm>
            <a:off x="27874" y="3782450"/>
            <a:ext cx="1501255" cy="1520244"/>
            <a:chOff x="27874" y="3782450"/>
            <a:chExt cx="1501255" cy="1520244"/>
          </a:xfrm>
        </p:grpSpPr>
        <p:pic>
          <p:nvPicPr>
            <p:cNvPr id="19" name="Graphic 18" descr="Angry face outline with solid fill">
              <a:extLst>
                <a:ext uri="{FF2B5EF4-FFF2-40B4-BE49-F238E27FC236}">
                  <a16:creationId xmlns:a16="http://schemas.microsoft.com/office/drawing/2014/main" id="{E7EC7975-B1B6-54B5-3C45-821486D5F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0800">
              <a:off x="614729" y="3782450"/>
              <a:ext cx="914400" cy="914400"/>
            </a:xfrm>
            <a:prstGeom prst="rect">
              <a:avLst/>
            </a:prstGeom>
          </p:spPr>
        </p:pic>
        <p:pic>
          <p:nvPicPr>
            <p:cNvPr id="23" name="Graphic 22" descr="Briefcase with solid fill">
              <a:extLst>
                <a:ext uri="{FF2B5EF4-FFF2-40B4-BE49-F238E27FC236}">
                  <a16:creationId xmlns:a16="http://schemas.microsoft.com/office/drawing/2014/main" id="{08BFD015-F7F9-6AA1-83D7-D1653E360E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6351" y="4531539"/>
              <a:ext cx="771155" cy="771155"/>
            </a:xfrm>
            <a:prstGeom prst="rect">
              <a:avLst/>
            </a:prstGeom>
          </p:spPr>
        </p:pic>
        <p:pic>
          <p:nvPicPr>
            <p:cNvPr id="28" name="Graphic 27" descr="Office worker male with solid fill">
              <a:extLst>
                <a:ext uri="{FF2B5EF4-FFF2-40B4-BE49-F238E27FC236}">
                  <a16:creationId xmlns:a16="http://schemas.microsoft.com/office/drawing/2014/main" id="{73A81696-461F-AE1C-82D9-8AF0436A09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74" y="3973578"/>
              <a:ext cx="914400" cy="914400"/>
            </a:xfrm>
            <a:prstGeom prst="rect">
              <a:avLst/>
            </a:prstGeom>
          </p:spPr>
        </p:pic>
      </p:grpSp>
    </p:spTree>
    <p:extLst>
      <p:ext uri="{BB962C8B-B14F-4D97-AF65-F5344CB8AC3E}">
        <p14:creationId xmlns:p14="http://schemas.microsoft.com/office/powerpoint/2010/main" val="292974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sp>
        <p:nvSpPr>
          <p:cNvPr id="7" name="TextBox 6">
            <a:extLst>
              <a:ext uri="{FF2B5EF4-FFF2-40B4-BE49-F238E27FC236}">
                <a16:creationId xmlns:a16="http://schemas.microsoft.com/office/drawing/2014/main" id="{4E057434-616A-9C35-F291-8BDFF1E599C9}"/>
              </a:ext>
            </a:extLst>
          </p:cNvPr>
          <p:cNvSpPr txBox="1"/>
          <p:nvPr/>
        </p:nvSpPr>
        <p:spPr>
          <a:xfrm>
            <a:off x="1363837" y="749751"/>
            <a:ext cx="9684376" cy="772391"/>
          </a:xfrm>
          <a:prstGeom prst="rect">
            <a:avLst/>
          </a:prstGeom>
          <a:noFill/>
        </p:spPr>
        <p:txBody>
          <a:bodyPr wrap="square">
            <a:spAutoFit/>
          </a:bodyPr>
          <a:lstStyle/>
          <a:p>
            <a:pPr algn="just">
              <a:lnSpc>
                <a:spcPct val="107000"/>
              </a:lnSpc>
              <a:spcAft>
                <a:spcPts val="800"/>
              </a:spcAft>
            </a:pPr>
            <a:r>
              <a:rPr lang="en-GB" sz="1400" dirty="0">
                <a:effectLst/>
                <a:latin typeface="Lora" pitchFamily="2" charset="0"/>
                <a:ea typeface="Calibri" panose="020F0502020204030204" pitchFamily="34" charset="0"/>
                <a:cs typeface="Arial" panose="020B0604020202020204" pitchFamily="34" charset="0"/>
              </a:rPr>
              <a:t>Several approaches have been attempted to address the commuting and housing challenges faced by Lagos workers, particularly those commuting between the mainland and Lagos Island. Below are some of the notable solutions along with scholarly citations.</a:t>
            </a:r>
            <a:endParaRPr lang="en-US" sz="1400" dirty="0">
              <a:effectLst/>
              <a:latin typeface="Lora" pitchFamily="2" charset="0"/>
              <a:ea typeface="Calibri" panose="020F0502020204030204" pitchFamily="34" charset="0"/>
              <a:cs typeface="Arial" panose="020B0604020202020204" pitchFamily="34" charset="0"/>
            </a:endParaRP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9E9714">
                <a:tint val="45000"/>
                <a:satMod val="400000"/>
              </a:srgbClr>
            </a:duotone>
            <a:extLs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741135"/>
            <a:ext cx="11906055" cy="1446550"/>
            <a:chOff x="-1" y="1659027"/>
            <a:chExt cx="11906055" cy="1446550"/>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1 </a:t>
              </a:r>
              <a:endParaRPr lang="en-US" sz="3200" dirty="0"/>
            </a:p>
          </p:txBody>
        </p:sp>
        <p:sp>
          <p:nvSpPr>
            <p:cNvPr id="13" name="TextBox 12">
              <a:extLst>
                <a:ext uri="{FF2B5EF4-FFF2-40B4-BE49-F238E27FC236}">
                  <a16:creationId xmlns:a16="http://schemas.microsoft.com/office/drawing/2014/main" id="{B17BE627-2B5A-78BE-8584-71C322FE0769}"/>
                </a:ext>
              </a:extLst>
            </p:cNvPr>
            <p:cNvSpPr txBox="1"/>
            <p:nvPr/>
          </p:nvSpPr>
          <p:spPr>
            <a:xfrm>
              <a:off x="636308" y="1885930"/>
              <a:ext cx="9582347" cy="400110"/>
            </a:xfrm>
            <a:prstGeom prst="rect">
              <a:avLst/>
            </a:prstGeom>
            <a:noFill/>
          </p:spPr>
          <p:txBody>
            <a:bodyPr wrap="square">
              <a:spAutoFit/>
            </a:bodyPr>
            <a:lstStyle/>
            <a:p>
              <a:r>
                <a:rPr lang="en-US" sz="2000" b="1" dirty="0">
                  <a:solidFill>
                    <a:srgbClr val="9E9714"/>
                  </a:solidFill>
                </a:rPr>
                <a:t>Improved Public Transportation Infrastructure - Bus Rapid Transit (BRT) System</a:t>
              </a:r>
            </a:p>
          </p:txBody>
        </p:sp>
        <p:sp>
          <p:nvSpPr>
            <p:cNvPr id="17" name="TextBox 16">
              <a:extLst>
                <a:ext uri="{FF2B5EF4-FFF2-40B4-BE49-F238E27FC236}">
                  <a16:creationId xmlns:a16="http://schemas.microsoft.com/office/drawing/2014/main" id="{E48AB63D-4AE6-DD68-3771-2C270271685C}"/>
                </a:ext>
              </a:extLst>
            </p:cNvPr>
            <p:cNvSpPr txBox="1"/>
            <p:nvPr/>
          </p:nvSpPr>
          <p:spPr>
            <a:xfrm>
              <a:off x="623060" y="2200874"/>
              <a:ext cx="11282994" cy="646331"/>
            </a:xfrm>
            <a:prstGeom prst="rect">
              <a:avLst/>
            </a:prstGeom>
            <a:noFill/>
          </p:spPr>
          <p:txBody>
            <a:bodyPr wrap="square">
              <a:spAutoFit/>
            </a:bodyPr>
            <a:lstStyle/>
            <a:p>
              <a:pPr algn="just"/>
              <a:r>
                <a:rPr lang="en-US" dirty="0"/>
                <a:t>Lagos introduced the BRT system in 2008 to provide a more efficient and reliable public transportation option. The BRT system uses dedicated lanes to reduce travel time and alleviate traffic congestion.</a:t>
              </a:r>
            </a:p>
          </p:txBody>
        </p:sp>
        <p:sp>
          <p:nvSpPr>
            <p:cNvPr id="19" name="TextBox 18">
              <a:extLst>
                <a:ext uri="{FF2B5EF4-FFF2-40B4-BE49-F238E27FC236}">
                  <a16:creationId xmlns:a16="http://schemas.microsoft.com/office/drawing/2014/main" id="{69E00FC7-A48E-2BE2-1C41-3134F8442BB9}"/>
                </a:ext>
              </a:extLst>
            </p:cNvPr>
            <p:cNvSpPr txBox="1"/>
            <p:nvPr/>
          </p:nvSpPr>
          <p:spPr>
            <a:xfrm>
              <a:off x="962638" y="277284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200" dirty="0">
                  <a:effectLst/>
                  <a:latin typeface="Mr Gabe" pitchFamily="2" charset="0"/>
                  <a:ea typeface="Calibri" panose="020F0502020204030204" pitchFamily="34" charset="0"/>
                  <a:cs typeface="Arial" panose="020B0604020202020204" pitchFamily="34" charset="0"/>
                </a:rPr>
                <a:t>"</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The implementation of the BRT system in Lagos has significantly improved the efficiency of public transportation, reducing travel time for commuters" (Oni &amp; </a:t>
              </a:r>
              <a:r>
                <a:rPr lang="en-GB" sz="1200" i="1" dirty="0" err="1">
                  <a:solidFill>
                    <a:srgbClr val="002060"/>
                  </a:solidFill>
                  <a:effectLst/>
                  <a:latin typeface="Mr Gabe" pitchFamily="2" charset="0"/>
                  <a:ea typeface="Calibri" panose="020F0502020204030204" pitchFamily="34" charset="0"/>
                  <a:cs typeface="Arial" panose="020B0604020202020204" pitchFamily="34" charset="0"/>
                </a:rPr>
                <a:t>Okanlawon</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3193" y="3092822"/>
            <a:ext cx="12238173" cy="1890027"/>
            <a:chOff x="10204" y="1613971"/>
            <a:chExt cx="12316271" cy="1517900"/>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r>
                <a:rPr lang="en-US" sz="8800" dirty="0">
                  <a:solidFill>
                    <a:srgbClr val="9E9714"/>
                  </a:solidFill>
                </a:rPr>
                <a:t> 2</a:t>
              </a:r>
              <a:endParaRPr lang="en-US" sz="3200" dirty="0"/>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1" y="1903101"/>
              <a:ext cx="9481665" cy="321332"/>
            </a:xfrm>
            <a:prstGeom prst="rect">
              <a:avLst/>
            </a:prstGeom>
            <a:noFill/>
          </p:spPr>
          <p:txBody>
            <a:bodyPr wrap="square">
              <a:spAutoFit/>
            </a:bodyPr>
            <a:lstStyle/>
            <a:p>
              <a:r>
                <a:rPr lang="en-US" sz="2000" b="1" dirty="0">
                  <a:solidFill>
                    <a:srgbClr val="9E9714"/>
                  </a:solidFill>
                </a:rPr>
                <a:t>Development of Affordable Housing Projects - Public-Private Partnerships (PPP)</a:t>
              </a:r>
            </a:p>
          </p:txBody>
        </p:sp>
        <p:sp>
          <p:nvSpPr>
            <p:cNvPr id="24" name="TextBox 23">
              <a:extLst>
                <a:ext uri="{FF2B5EF4-FFF2-40B4-BE49-F238E27FC236}">
                  <a16:creationId xmlns:a16="http://schemas.microsoft.com/office/drawing/2014/main" id="{4F3E787E-565C-A531-FD74-437EF4BEB80B}"/>
                </a:ext>
              </a:extLst>
            </p:cNvPr>
            <p:cNvSpPr txBox="1"/>
            <p:nvPr/>
          </p:nvSpPr>
          <p:spPr>
            <a:xfrm>
              <a:off x="1096142" y="2257296"/>
              <a:ext cx="11230333" cy="741536"/>
            </a:xfrm>
            <a:prstGeom prst="rect">
              <a:avLst/>
            </a:prstGeom>
            <a:noFill/>
          </p:spPr>
          <p:txBody>
            <a:bodyPr wrap="square">
              <a:spAutoFit/>
            </a:bodyPr>
            <a:lstStyle/>
            <a:p>
              <a:pPr algn="just"/>
              <a:r>
                <a:rPr lang="en-US" dirty="0"/>
                <a:t>The Lagos State Government has engaged in PPPs to develop affordable housing units aimed at reducing the housing deficit. Projects like the Lagos Homes scheme have been initiated to provide affordable housing for middle and low-income earners.</a:t>
              </a:r>
            </a:p>
          </p:txBody>
        </p:sp>
        <p:sp>
          <p:nvSpPr>
            <p:cNvPr id="25" name="TextBox 24">
              <a:extLst>
                <a:ext uri="{FF2B5EF4-FFF2-40B4-BE49-F238E27FC236}">
                  <a16:creationId xmlns:a16="http://schemas.microsoft.com/office/drawing/2014/main" id="{9B1BDC7D-8700-CEBA-F274-07C21E49052C}"/>
                </a:ext>
              </a:extLst>
            </p:cNvPr>
            <p:cNvSpPr txBox="1"/>
            <p:nvPr/>
          </p:nvSpPr>
          <p:spPr>
            <a:xfrm>
              <a:off x="10204" y="2904106"/>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672072"/>
            <a:chOff x="-1" y="1659027"/>
            <a:chExt cx="12014700" cy="1672072"/>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3 </a:t>
              </a:r>
              <a:endParaRPr lang="en-US" sz="3200" dirty="0"/>
            </a:p>
          </p:txBody>
        </p:sp>
        <p:sp>
          <p:nvSpPr>
            <p:cNvPr id="28" name="TextBox 27">
              <a:extLst>
                <a:ext uri="{FF2B5EF4-FFF2-40B4-BE49-F238E27FC236}">
                  <a16:creationId xmlns:a16="http://schemas.microsoft.com/office/drawing/2014/main" id="{00091F95-DD22-BF97-AEF0-F3C7D2727AEE}"/>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Improved Public Transportation Infrastructure  - Ride-Hailing Platforms </a:t>
              </a:r>
            </a:p>
          </p:txBody>
        </p:sp>
        <p:sp>
          <p:nvSpPr>
            <p:cNvPr id="29" name="TextBox 28">
              <a:extLst>
                <a:ext uri="{FF2B5EF4-FFF2-40B4-BE49-F238E27FC236}">
                  <a16:creationId xmlns:a16="http://schemas.microsoft.com/office/drawing/2014/main" id="{96090E06-492B-D22F-5EC9-1B7B76851247}"/>
                </a:ext>
              </a:extLst>
            </p:cNvPr>
            <p:cNvSpPr txBox="1"/>
            <p:nvPr/>
          </p:nvSpPr>
          <p:spPr>
            <a:xfrm>
              <a:off x="623060" y="2200874"/>
              <a:ext cx="11194344" cy="923330"/>
            </a:xfrm>
            <a:prstGeom prst="rect">
              <a:avLst/>
            </a:prstGeom>
            <a:noFill/>
          </p:spPr>
          <p:txBody>
            <a:bodyPr wrap="square">
              <a:spAutoFit/>
            </a:bodyPr>
            <a:lstStyle/>
            <a:p>
              <a:pPr algn="just"/>
              <a:r>
                <a:rPr lang="en-US" dirty="0"/>
                <a:t>Services like Uber and Bolt have become popular in Lagos, offering a convenient alternative to traditional public transportation. These services provide flexible and relatively efficient commuting options for those who can afford them.</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047495"/>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0678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219" y="715547"/>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4 </a:t>
              </a:r>
              <a:endParaRPr lang="en-US" sz="3200" dirty="0"/>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30"/>
              <a:ext cx="6278250" cy="400110"/>
            </a:xfrm>
            <a:prstGeom prst="rect">
              <a:avLst/>
            </a:prstGeom>
            <a:noFill/>
          </p:spPr>
          <p:txBody>
            <a:bodyPr wrap="square">
              <a:spAutoFit/>
            </a:bodyPr>
            <a:lstStyle/>
            <a:p>
              <a:r>
                <a:rPr lang="en-US" sz="2000" b="1" dirty="0">
                  <a:solidFill>
                    <a:srgbClr val="9E9714"/>
                  </a:solidFill>
                </a:rPr>
                <a:t>Expansion of Rail Services - Lagos Light Rail Project</a:t>
              </a:r>
            </a:p>
          </p:txBody>
        </p:sp>
        <p:sp>
          <p:nvSpPr>
            <p:cNvPr id="6" name="TextBox 5">
              <a:extLst>
                <a:ext uri="{FF2B5EF4-FFF2-40B4-BE49-F238E27FC236}">
                  <a16:creationId xmlns:a16="http://schemas.microsoft.com/office/drawing/2014/main" id="{B3C88E30-55B2-8F6F-2045-CA72A71B085A}"/>
                </a:ext>
              </a:extLst>
            </p:cNvPr>
            <p:cNvSpPr txBox="1"/>
            <p:nvPr/>
          </p:nvSpPr>
          <p:spPr>
            <a:xfrm>
              <a:off x="623060" y="2200874"/>
              <a:ext cx="11462993" cy="923330"/>
            </a:xfrm>
            <a:prstGeom prst="rect">
              <a:avLst/>
            </a:prstGeom>
            <a:noFill/>
          </p:spPr>
          <p:txBody>
            <a:bodyPr wrap="square">
              <a:spAutoFit/>
            </a:bodyPr>
            <a:lstStyle/>
            <a:p>
              <a:pPr algn="just"/>
              <a:r>
                <a:rPr lang="en-US" dirty="0"/>
                <a:t>The Lagos State Government has been developing the Lagos Rail Mass Transit (LRMT) system to provide a more efficient and large-capacity public transport option. The Blue Line, which connects the mainland to Lagos Island, is a major part of this initiative.</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282605" y="2850051"/>
            <a:ext cx="13949456" cy="1562249"/>
            <a:chOff x="-1759434" y="1762891"/>
            <a:chExt cx="14038474"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r>
                <a:rPr lang="en-US" sz="8800" dirty="0">
                  <a:solidFill>
                    <a:srgbClr val="9E9714"/>
                  </a:solidFill>
                </a:rPr>
                <a:t> 5</a:t>
              </a:r>
              <a:endParaRPr lang="en-US" sz="3200" dirty="0"/>
            </a:p>
          </p:txBody>
        </p:sp>
        <p:sp>
          <p:nvSpPr>
            <p:cNvPr id="10" name="TextBox 9">
              <a:extLst>
                <a:ext uri="{FF2B5EF4-FFF2-40B4-BE49-F238E27FC236}">
                  <a16:creationId xmlns:a16="http://schemas.microsoft.com/office/drawing/2014/main" id="{9698614D-C24C-3D83-C7F0-1000E754A50F}"/>
                </a:ext>
              </a:extLst>
            </p:cNvPr>
            <p:cNvSpPr txBox="1"/>
            <p:nvPr/>
          </p:nvSpPr>
          <p:spPr>
            <a:xfrm>
              <a:off x="-1759434" y="1872982"/>
              <a:ext cx="9481665" cy="321332"/>
            </a:xfrm>
            <a:prstGeom prst="rect">
              <a:avLst/>
            </a:prstGeom>
            <a:noFill/>
          </p:spPr>
          <p:txBody>
            <a:bodyPr wrap="square">
              <a:spAutoFit/>
            </a:bodyPr>
            <a:lstStyle/>
            <a:p>
              <a:r>
                <a:rPr lang="en-US" sz="2000" b="1" dirty="0">
                  <a:solidFill>
                    <a:srgbClr val="9E9714"/>
                  </a:solidFill>
                </a:rPr>
                <a:t>Employee Shuttle Services - Corporate Shuttle Services</a:t>
              </a:r>
            </a:p>
          </p:txBody>
        </p:sp>
        <p:sp>
          <p:nvSpPr>
            <p:cNvPr id="11" name="TextBox 10">
              <a:extLst>
                <a:ext uri="{FF2B5EF4-FFF2-40B4-BE49-F238E27FC236}">
                  <a16:creationId xmlns:a16="http://schemas.microsoft.com/office/drawing/2014/main" id="{CBFCEBCD-E029-C911-C309-1471D6C86B4D}"/>
                </a:ext>
              </a:extLst>
            </p:cNvPr>
            <p:cNvSpPr txBox="1"/>
            <p:nvPr/>
          </p:nvSpPr>
          <p:spPr>
            <a:xfrm>
              <a:off x="1048707" y="2141167"/>
              <a:ext cx="11230333" cy="741536"/>
            </a:xfrm>
            <a:prstGeom prst="rect">
              <a:avLst/>
            </a:prstGeom>
            <a:noFill/>
          </p:spPr>
          <p:txBody>
            <a:bodyPr wrap="square">
              <a:spAutoFit/>
            </a:bodyPr>
            <a:lstStyle/>
            <a:p>
              <a:pPr algn="just"/>
              <a:r>
                <a:rPr lang="en-US" dirty="0"/>
                <a:t>Some organizations provide shuttle services for their employees, reducing the need for individual commuting and helping to manage travel schedules more effectively. This initiative helps in reducing the number of cars on the road, thereby alleviating traffic congestion.</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58153E48-0B9E-049A-1EDD-5EBD50C3EA30}"/>
              </a:ext>
            </a:extLst>
          </p:cNvPr>
          <p:cNvGrpSpPr/>
          <p:nvPr/>
        </p:nvGrpSpPr>
        <p:grpSpPr>
          <a:xfrm>
            <a:off x="69795" y="4747423"/>
            <a:ext cx="13086845" cy="1730154"/>
            <a:chOff x="-1" y="1659027"/>
            <a:chExt cx="13086845" cy="1730154"/>
          </a:xfrm>
        </p:grpSpPr>
        <p:sp>
          <p:nvSpPr>
            <p:cNvPr id="14" name="TextBox 13">
              <a:extLst>
                <a:ext uri="{FF2B5EF4-FFF2-40B4-BE49-F238E27FC236}">
                  <a16:creationId xmlns:a16="http://schemas.microsoft.com/office/drawing/2014/main" id="{5958C75E-1F4D-735F-FFC7-0421561C5515}"/>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6 </a:t>
              </a:r>
              <a:endParaRPr lang="en-US" sz="3200" dirty="0"/>
            </a:p>
          </p:txBody>
        </p:sp>
        <p:sp>
          <p:nvSpPr>
            <p:cNvPr id="15" name="TextBox 14">
              <a:extLst>
                <a:ext uri="{FF2B5EF4-FFF2-40B4-BE49-F238E27FC236}">
                  <a16:creationId xmlns:a16="http://schemas.microsoft.com/office/drawing/2014/main" id="{376C6F88-FE9E-CA85-A15C-E8745B7022F9}"/>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Co-Living Spaces - Co-Living Communities</a:t>
              </a:r>
            </a:p>
          </p:txBody>
        </p:sp>
        <p:sp>
          <p:nvSpPr>
            <p:cNvPr id="16" name="TextBox 15">
              <a:extLst>
                <a:ext uri="{FF2B5EF4-FFF2-40B4-BE49-F238E27FC236}">
                  <a16:creationId xmlns:a16="http://schemas.microsoft.com/office/drawing/2014/main" id="{3C090B4F-D347-0911-9F44-BA191B25C91B}"/>
                </a:ext>
              </a:extLst>
            </p:cNvPr>
            <p:cNvSpPr txBox="1"/>
            <p:nvPr/>
          </p:nvSpPr>
          <p:spPr>
            <a:xfrm>
              <a:off x="623060" y="2200874"/>
              <a:ext cx="11194344" cy="923330"/>
            </a:xfrm>
            <a:prstGeom prst="rect">
              <a:avLst/>
            </a:prstGeom>
            <a:noFill/>
          </p:spPr>
          <p:txBody>
            <a:bodyPr wrap="square">
              <a:spAutoFit/>
            </a:bodyPr>
            <a:lstStyle/>
            <a:p>
              <a:pPr algn="just"/>
              <a:r>
                <a:rPr lang="en-US" dirty="0"/>
                <a:t>Co-living spaces provide shared living arrangements, often with communal facilities and a focus on community and networking. These spaces are designed to offer affordable living solutions, especially for young professionals and remote workers.</a:t>
              </a:r>
            </a:p>
          </p:txBody>
        </p:sp>
        <p:sp>
          <p:nvSpPr>
            <p:cNvPr id="17" name="TextBox 16">
              <a:extLst>
                <a:ext uri="{FF2B5EF4-FFF2-40B4-BE49-F238E27FC236}">
                  <a16:creationId xmlns:a16="http://schemas.microsoft.com/office/drawing/2014/main" id="{B5348B73-79A5-B776-C3FA-02B47F5FD78F}"/>
                </a:ext>
              </a:extLst>
            </p:cNvPr>
            <p:cNvSpPr txBox="1"/>
            <p:nvPr/>
          </p:nvSpPr>
          <p:spPr>
            <a:xfrm>
              <a:off x="1622471" y="3105577"/>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"Co-living spaces represent an innovative approach to urban housing, fostering community while addressing affordability and convenience" (Ting &amp; Chien, 2013).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125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0C3F0F-CFA8-C384-942A-72CFEA22F1BE}"/>
              </a:ext>
            </a:extLst>
          </p:cNvPr>
          <p:cNvPicPr>
            <a:picLocks noChangeAspect="1"/>
          </p:cNvPicPr>
          <p:nvPr/>
        </p:nvPicPr>
        <p:blipFill rotWithShape="1">
          <a:blip r:embed="rId2"/>
          <a:srcRect l="11091"/>
          <a:stretch/>
        </p:blipFill>
        <p:spPr>
          <a:xfrm>
            <a:off x="1"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744B6D94-3C3E-3CC5-5B00-594E1B61FD02}"/>
              </a:ext>
            </a:extLst>
          </p:cNvPr>
          <p:cNvSpPr txBox="1"/>
          <p:nvPr/>
        </p:nvSpPr>
        <p:spPr>
          <a:xfrm>
            <a:off x="6246829" y="801279"/>
            <a:ext cx="5659225" cy="4967926"/>
          </a:xfrm>
          <a:prstGeom prst="rect">
            <a:avLst/>
          </a:prstGeom>
        </p:spPr>
        <p:txBody>
          <a:bodyPr vert="horz" lIns="91440" tIns="45720" rIns="91440" bIns="45720" rtlCol="0">
            <a:normAutofit/>
          </a:bodyPr>
          <a:lstStyle/>
          <a:p>
            <a:pPr algn="just">
              <a:lnSpc>
                <a:spcPct val="90000"/>
              </a:lnSpc>
              <a:spcAft>
                <a:spcPts val="600"/>
              </a:spcAft>
            </a:pPr>
            <a:r>
              <a:rPr lang="en-US" sz="2400" dirty="0"/>
              <a:t>While these solutions have contributed to addressing some aspects of the commuting and housing challenges in Lagos, significant gaps remain, particularly in terms of affordable and convenient housing options near workplaces on Lagos Island.</a:t>
            </a:r>
          </a:p>
          <a:p>
            <a:pPr algn="just">
              <a:lnSpc>
                <a:spcPct val="90000"/>
              </a:lnSpc>
              <a:spcAft>
                <a:spcPts val="600"/>
              </a:spcAft>
            </a:pPr>
            <a:endParaRPr lang="en-US" sz="2400" dirty="0"/>
          </a:p>
          <a:p>
            <a:pPr algn="just">
              <a:lnSpc>
                <a:spcPct val="90000"/>
              </a:lnSpc>
              <a:spcAft>
                <a:spcPts val="600"/>
              </a:spcAft>
            </a:pPr>
            <a:endParaRPr lang="en-US" sz="2400" dirty="0"/>
          </a:p>
          <a:p>
            <a:pPr algn="just">
              <a:lnSpc>
                <a:spcPct val="90000"/>
              </a:lnSpc>
              <a:spcAft>
                <a:spcPts val="600"/>
              </a:spcAft>
            </a:pPr>
            <a:r>
              <a:rPr lang="en-US" sz="2400" dirty="0"/>
              <a:t>The proposed co-accommodation hostel project aims to fill this gap by providing a cost-effective and practical solution for workers, thereby enhancing their overall quality of life and productivity.</a:t>
            </a:r>
          </a:p>
        </p:txBody>
      </p:sp>
    </p:spTree>
    <p:extLst>
      <p:ext uri="{BB962C8B-B14F-4D97-AF65-F5344CB8AC3E}">
        <p14:creationId xmlns:p14="http://schemas.microsoft.com/office/powerpoint/2010/main" val="174470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1902C08-43E8-FA62-72D0-4461EA175A13}"/>
              </a:ext>
            </a:extLst>
          </p:cNvPr>
          <p:cNvGrpSpPr/>
          <p:nvPr/>
        </p:nvGrpSpPr>
        <p:grpSpPr>
          <a:xfrm>
            <a:off x="1191515" y="20348"/>
            <a:ext cx="8991100" cy="972329"/>
            <a:chOff x="1191515" y="20348"/>
            <a:chExt cx="8991100" cy="972329"/>
          </a:xfrm>
        </p:grpSpPr>
        <p:pic>
          <p:nvPicPr>
            <p:cNvPr id="6" name="Picture 5">
              <a:extLst>
                <a:ext uri="{FF2B5EF4-FFF2-40B4-BE49-F238E27FC236}">
                  <a16:creationId xmlns:a16="http://schemas.microsoft.com/office/drawing/2014/main" id="{9E032299-C2E7-114B-8CC3-35B1917B2E2B}"/>
                </a:ext>
              </a:extLst>
            </p:cNvPr>
            <p:cNvPicPr>
              <a:picLocks noChangeAspect="1"/>
            </p:cNvPicPr>
            <p:nvPr/>
          </p:nvPicPr>
          <p:blipFill>
            <a:blip r:embed="rId2"/>
            <a:stretch>
              <a:fillRect/>
            </a:stretch>
          </p:blipFill>
          <p:spPr>
            <a:xfrm>
              <a:off x="1191515" y="40210"/>
              <a:ext cx="900244" cy="900244"/>
            </a:xfrm>
            <a:prstGeom prst="rect">
              <a:avLst/>
            </a:prstGeom>
          </p:spPr>
        </p:pic>
        <p:pic>
          <p:nvPicPr>
            <p:cNvPr id="4" name="Picture 3">
              <a:extLst>
                <a:ext uri="{FF2B5EF4-FFF2-40B4-BE49-F238E27FC236}">
                  <a16:creationId xmlns:a16="http://schemas.microsoft.com/office/drawing/2014/main" id="{5DE5674E-E391-AD44-1F05-DC5726185D9B}"/>
                </a:ext>
              </a:extLst>
            </p:cNvPr>
            <p:cNvPicPr>
              <a:picLocks noChangeAspect="1"/>
            </p:cNvPicPr>
            <p:nvPr/>
          </p:nvPicPr>
          <p:blipFill>
            <a:blip r:embed="rId3"/>
            <a:stretch>
              <a:fillRect/>
            </a:stretch>
          </p:blipFill>
          <p:spPr>
            <a:xfrm>
              <a:off x="9210286" y="20348"/>
              <a:ext cx="972329" cy="972329"/>
            </a:xfrm>
            <a:prstGeom prst="rect">
              <a:avLst/>
            </a:prstGeom>
          </p:spPr>
        </p:pic>
      </p:grpSp>
      <p:grpSp>
        <p:nvGrpSpPr>
          <p:cNvPr id="30" name="Group 29">
            <a:extLst>
              <a:ext uri="{FF2B5EF4-FFF2-40B4-BE49-F238E27FC236}">
                <a16:creationId xmlns:a16="http://schemas.microsoft.com/office/drawing/2014/main" id="{688BC48B-F7DC-3D8B-B799-EC37C501A949}"/>
              </a:ext>
            </a:extLst>
          </p:cNvPr>
          <p:cNvGrpSpPr/>
          <p:nvPr/>
        </p:nvGrpSpPr>
        <p:grpSpPr>
          <a:xfrm>
            <a:off x="142150" y="1297972"/>
            <a:ext cx="4197349" cy="4552671"/>
            <a:chOff x="410633" y="-2742213"/>
            <a:chExt cx="6161567" cy="6683169"/>
          </a:xfrm>
        </p:grpSpPr>
        <p:grpSp>
          <p:nvGrpSpPr>
            <p:cNvPr id="15" name="Group 14">
              <a:extLst>
                <a:ext uri="{FF2B5EF4-FFF2-40B4-BE49-F238E27FC236}">
                  <a16:creationId xmlns:a16="http://schemas.microsoft.com/office/drawing/2014/main" id="{664C71B3-77CE-B414-13F3-3283BEFC8753}"/>
                </a:ext>
              </a:extLst>
            </p:cNvPr>
            <p:cNvGrpSpPr/>
            <p:nvPr/>
          </p:nvGrpSpPr>
          <p:grpSpPr>
            <a:xfrm>
              <a:off x="410633" y="-2742213"/>
              <a:ext cx="6161567" cy="6035684"/>
              <a:chOff x="410633" y="-2742213"/>
              <a:chExt cx="6161567" cy="6035684"/>
            </a:xfrm>
          </p:grpSpPr>
          <p:sp>
            <p:nvSpPr>
              <p:cNvPr id="10" name="TextBox 9">
                <a:extLst>
                  <a:ext uri="{FF2B5EF4-FFF2-40B4-BE49-F238E27FC236}">
                    <a16:creationId xmlns:a16="http://schemas.microsoft.com/office/drawing/2014/main" id="{3FA2AC9A-E2E6-A4D7-DADA-33BCA9576513}"/>
                  </a:ext>
                </a:extLst>
              </p:cNvPr>
              <p:cNvSpPr txBox="1"/>
              <p:nvPr/>
            </p:nvSpPr>
            <p:spPr>
              <a:xfrm>
                <a:off x="414558" y="715696"/>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High Demand for Affordable Housing</a:t>
                </a:r>
                <a:endParaRPr lang="en-US" sz="2800" b="1" dirty="0">
                  <a:solidFill>
                    <a:srgbClr val="9E9714"/>
                  </a:solidFill>
                </a:endParaRPr>
              </a:p>
            </p:txBody>
          </p:sp>
          <p:sp>
            <p:nvSpPr>
              <p:cNvPr id="12" name="TextBox 11">
                <a:extLst>
                  <a:ext uri="{FF2B5EF4-FFF2-40B4-BE49-F238E27FC236}">
                    <a16:creationId xmlns:a16="http://schemas.microsoft.com/office/drawing/2014/main" id="{1EBB53E8-C439-3303-67B9-ABED5062AAB8}"/>
                  </a:ext>
                </a:extLst>
              </p:cNvPr>
              <p:cNvSpPr txBox="1"/>
              <p:nvPr/>
            </p:nvSpPr>
            <p:spPr>
              <a:xfrm>
                <a:off x="410633" y="1260345"/>
                <a:ext cx="5099715" cy="2033126"/>
              </a:xfrm>
              <a:prstGeom prst="rect">
                <a:avLst/>
              </a:prstGeom>
              <a:noFill/>
            </p:spPr>
            <p:txBody>
              <a:bodyPr wrap="square">
                <a:spAutoFit/>
              </a:bodyPr>
              <a:lstStyle/>
              <a:p>
                <a:pPr algn="just" defTabSz="621792">
                  <a:spcAft>
                    <a:spcPts val="600"/>
                  </a:spcAft>
                </a:pPr>
                <a:r>
                  <a:rPr lang="en-GB" sz="1200" kern="1200" dirty="0">
                    <a:solidFill>
                      <a:schemeClr val="tx1"/>
                    </a:solidFill>
                    <a:latin typeface="Roboto slab" pitchFamily="2" charset="0"/>
                    <a:ea typeface="Roboto slab" pitchFamily="2" charset="0"/>
                    <a:cs typeface="Roboto slab" pitchFamily="2" charset="0"/>
                  </a:rPr>
                  <a:t>There is a substantial demand for affordable housing in Lagos, especially on Lagos Island, where the cost of living is considerably higher compared to the mainland. Workers commuting from the mainland to the island daily are in dire need of economical lodging options closer to their workplaces.</a:t>
                </a:r>
                <a:endParaRPr lang="en-US" sz="2400" dirty="0">
                  <a:latin typeface="Roboto slab" pitchFamily="2" charset="0"/>
                  <a:ea typeface="Roboto slab" pitchFamily="2" charset="0"/>
                  <a:cs typeface="Roboto slab" pitchFamily="2" charset="0"/>
                </a:endParaRPr>
              </a:p>
            </p:txBody>
          </p:sp>
          <p:pic>
            <p:nvPicPr>
              <p:cNvPr id="14" name="Picture 13">
                <a:extLst>
                  <a:ext uri="{FF2B5EF4-FFF2-40B4-BE49-F238E27FC236}">
                    <a16:creationId xmlns:a16="http://schemas.microsoft.com/office/drawing/2014/main" id="{B53C91C0-D283-3DF2-04F8-E7945C63EFE6}"/>
                  </a:ext>
                </a:extLst>
              </p:cNvPr>
              <p:cNvPicPr>
                <a:picLocks noChangeAspect="1"/>
              </p:cNvPicPr>
              <p:nvPr/>
            </p:nvPicPr>
            <p:blipFill>
              <a:blip r:embed="rId4">
                <a:duotone>
                  <a:prstClr val="black"/>
                  <a:srgbClr val="002060">
                    <a:tint val="45000"/>
                    <a:satMod val="400000"/>
                  </a:srgbClr>
                </a:duotone>
              </a:blip>
              <a:stretch>
                <a:fillRect/>
              </a:stretch>
            </p:blipFill>
            <p:spPr>
              <a:xfrm>
                <a:off x="983328" y="-2742213"/>
                <a:ext cx="3537969" cy="3537968"/>
              </a:xfrm>
              <a:prstGeom prst="rect">
                <a:avLst/>
              </a:prstGeom>
            </p:spPr>
          </p:pic>
        </p:grpSp>
        <p:sp>
          <p:nvSpPr>
            <p:cNvPr id="23" name="TextBox 22">
              <a:extLst>
                <a:ext uri="{FF2B5EF4-FFF2-40B4-BE49-F238E27FC236}">
                  <a16:creationId xmlns:a16="http://schemas.microsoft.com/office/drawing/2014/main" id="{7825D8A1-04F1-47E1-CDAD-7A17AF181970}"/>
                </a:ext>
              </a:extLst>
            </p:cNvPr>
            <p:cNvSpPr txBox="1"/>
            <p:nvPr/>
          </p:nvSpPr>
          <p:spPr>
            <a:xfrm>
              <a:off x="1771706" y="3534331"/>
              <a:ext cx="3664452"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Akinmoladun</a:t>
              </a:r>
              <a:r>
                <a:rPr lang="en-US" sz="1200" i="1" kern="1200" dirty="0">
                  <a:solidFill>
                    <a:srgbClr val="002060"/>
                  </a:solidFill>
                  <a:latin typeface="Mr Gabe" pitchFamily="2" charset="0"/>
                  <a:ea typeface="+mn-ea"/>
                  <a:cs typeface="+mn-cs"/>
                </a:rPr>
                <a:t> &amp; </a:t>
              </a:r>
              <a:r>
                <a:rPr lang="en-US" sz="1200" i="1" kern="1200" dirty="0" err="1">
                  <a:solidFill>
                    <a:srgbClr val="002060"/>
                  </a:solidFill>
                  <a:latin typeface="Mr Gabe" pitchFamily="2" charset="0"/>
                  <a:ea typeface="+mn-ea"/>
                  <a:cs typeface="+mn-cs"/>
                </a:rPr>
                <a:t>Oluwoye</a:t>
              </a:r>
              <a:r>
                <a:rPr lang="en-US" sz="1200" i="1" kern="1200" dirty="0">
                  <a:solidFill>
                    <a:srgbClr val="002060"/>
                  </a:solidFill>
                  <a:latin typeface="Mr Gabe" pitchFamily="2" charset="0"/>
                  <a:ea typeface="+mn-ea"/>
                  <a:cs typeface="+mn-cs"/>
                </a:rPr>
                <a:t>, 2007).</a:t>
              </a:r>
              <a:endParaRPr lang="en-US" sz="2400" i="1" dirty="0">
                <a:solidFill>
                  <a:srgbClr val="002060"/>
                </a:solidFill>
                <a:latin typeface="Mr Gabe" pitchFamily="2" charset="0"/>
              </a:endParaRPr>
            </a:p>
          </p:txBody>
        </p:sp>
      </p:grpSp>
      <p:grpSp>
        <p:nvGrpSpPr>
          <p:cNvPr id="37" name="Group 36">
            <a:extLst>
              <a:ext uri="{FF2B5EF4-FFF2-40B4-BE49-F238E27FC236}">
                <a16:creationId xmlns:a16="http://schemas.microsoft.com/office/drawing/2014/main" id="{32FE0E02-538C-1984-023C-552B3D796425}"/>
              </a:ext>
            </a:extLst>
          </p:cNvPr>
          <p:cNvGrpSpPr/>
          <p:nvPr/>
        </p:nvGrpSpPr>
        <p:grpSpPr>
          <a:xfrm>
            <a:off x="4059328" y="1506689"/>
            <a:ext cx="4516524" cy="4066955"/>
            <a:chOff x="4036396" y="1506688"/>
            <a:chExt cx="4516524" cy="4066955"/>
          </a:xfrm>
        </p:grpSpPr>
        <p:pic>
          <p:nvPicPr>
            <p:cNvPr id="34" name="Picture 33">
              <a:extLst>
                <a:ext uri="{FF2B5EF4-FFF2-40B4-BE49-F238E27FC236}">
                  <a16:creationId xmlns:a16="http://schemas.microsoft.com/office/drawing/2014/main" id="{0AA4DAED-7600-8C60-F96B-839AABF028C3}"/>
                </a:ext>
              </a:extLst>
            </p:cNvPr>
            <p:cNvPicPr>
              <a:picLocks noChangeAspect="1"/>
            </p:cNvPicPr>
            <p:nvPr/>
          </p:nvPicPr>
          <p:blipFill>
            <a:blip r:embed="rId5">
              <a:duotone>
                <a:prstClr val="black"/>
                <a:srgbClr val="002060">
                  <a:tint val="45000"/>
                  <a:satMod val="400000"/>
                </a:srgbClr>
              </a:duotone>
            </a:blip>
            <a:stretch>
              <a:fillRect/>
            </a:stretch>
          </p:blipFill>
          <p:spPr>
            <a:xfrm>
              <a:off x="4894305" y="1506688"/>
              <a:ext cx="2279878" cy="2146861"/>
            </a:xfrm>
            <a:prstGeom prst="rect">
              <a:avLst/>
            </a:prstGeom>
          </p:spPr>
        </p:pic>
        <p:grpSp>
          <p:nvGrpSpPr>
            <p:cNvPr id="31" name="Group 30">
              <a:extLst>
                <a:ext uri="{FF2B5EF4-FFF2-40B4-BE49-F238E27FC236}">
                  <a16:creationId xmlns:a16="http://schemas.microsoft.com/office/drawing/2014/main" id="{B901046A-482F-B999-370E-0C1F04415CE8}"/>
                </a:ext>
              </a:extLst>
            </p:cNvPr>
            <p:cNvGrpSpPr/>
            <p:nvPr/>
          </p:nvGrpSpPr>
          <p:grpSpPr>
            <a:xfrm>
              <a:off x="4036396" y="3716993"/>
              <a:ext cx="4516524" cy="1856650"/>
              <a:chOff x="747792" y="3879837"/>
              <a:chExt cx="5550827" cy="2547265"/>
            </a:xfrm>
          </p:grpSpPr>
          <p:grpSp>
            <p:nvGrpSpPr>
              <p:cNvPr id="16" name="Group 15">
                <a:extLst>
                  <a:ext uri="{FF2B5EF4-FFF2-40B4-BE49-F238E27FC236}">
                    <a16:creationId xmlns:a16="http://schemas.microsoft.com/office/drawing/2014/main" id="{B0021662-E534-1D47-9CC9-E557C4EA7D6B}"/>
                  </a:ext>
                </a:extLst>
              </p:cNvPr>
              <p:cNvGrpSpPr/>
              <p:nvPr/>
            </p:nvGrpSpPr>
            <p:grpSpPr>
              <a:xfrm>
                <a:off x="747792" y="3879837"/>
                <a:ext cx="5550827" cy="2170374"/>
                <a:chOff x="747792" y="1069078"/>
                <a:chExt cx="5550827" cy="2170374"/>
              </a:xfrm>
            </p:grpSpPr>
            <p:sp>
              <p:nvSpPr>
                <p:cNvPr id="17" name="TextBox 16">
                  <a:extLst>
                    <a:ext uri="{FF2B5EF4-FFF2-40B4-BE49-F238E27FC236}">
                      <a16:creationId xmlns:a16="http://schemas.microsoft.com/office/drawing/2014/main" id="{642E4F97-1DE3-77D3-F70F-9F5BFEA67EA1}"/>
                    </a:ext>
                  </a:extLst>
                </p:cNvPr>
                <p:cNvSpPr txBox="1"/>
                <p:nvPr/>
              </p:nvSpPr>
              <p:spPr>
                <a:xfrm>
                  <a:off x="747792" y="1069078"/>
                  <a:ext cx="5550827" cy="464485"/>
                </a:xfrm>
                <a:prstGeom prst="rect">
                  <a:avLst/>
                </a:prstGeom>
                <a:noFill/>
              </p:spPr>
              <p:txBody>
                <a:bodyPr wrap="square">
                  <a:spAutoFit/>
                </a:bodyPr>
                <a:lstStyle/>
                <a:p>
                  <a:pPr defTabSz="658368">
                    <a:spcAft>
                      <a:spcPts val="600"/>
                    </a:spcAft>
                  </a:pPr>
                  <a:r>
                    <a:rPr lang="en-US" sz="1600" b="1" kern="1200" dirty="0">
                      <a:solidFill>
                        <a:srgbClr val="9E9714"/>
                      </a:solidFill>
                      <a:latin typeface="+mn-lt"/>
                      <a:ea typeface="+mn-ea"/>
                      <a:cs typeface="+mn-cs"/>
                    </a:rPr>
                    <a:t>Potential for Co-Accommodation Hostels</a:t>
                  </a:r>
                  <a:endParaRPr lang="en-US" sz="2400" b="1" dirty="0">
                    <a:solidFill>
                      <a:srgbClr val="9E9714"/>
                    </a:solidFill>
                  </a:endParaRPr>
                </a:p>
              </p:txBody>
            </p:sp>
            <p:sp>
              <p:nvSpPr>
                <p:cNvPr id="18" name="TextBox 17">
                  <a:extLst>
                    <a:ext uri="{FF2B5EF4-FFF2-40B4-BE49-F238E27FC236}">
                      <a16:creationId xmlns:a16="http://schemas.microsoft.com/office/drawing/2014/main" id="{7A37C4B6-6706-CBC3-E345-0E0ADD7114D1}"/>
                    </a:ext>
                  </a:extLst>
                </p:cNvPr>
                <p:cNvSpPr txBox="1"/>
                <p:nvPr/>
              </p:nvSpPr>
              <p:spPr>
                <a:xfrm>
                  <a:off x="747792" y="1592639"/>
                  <a:ext cx="4910728" cy="1646813"/>
                </a:xfrm>
                <a:prstGeom prst="rect">
                  <a:avLst/>
                </a:prstGeom>
                <a:noFill/>
              </p:spPr>
              <p:txBody>
                <a:bodyPr wrap="square">
                  <a:spAutoFit/>
                </a:bodyPr>
                <a:lstStyle/>
                <a:p>
                  <a:pPr algn="just" defTabSz="658368">
                    <a:spcAft>
                      <a:spcPts val="600"/>
                    </a:spcAft>
                  </a:pPr>
                  <a:r>
                    <a:rPr lang="en-US" sz="1200" kern="1200" dirty="0">
                      <a:solidFill>
                        <a:schemeClr val="tx1"/>
                      </a:solidFill>
                      <a:latin typeface="Roboto slab" pitchFamily="2" charset="0"/>
                      <a:ea typeface="Roboto slab" pitchFamily="2" charset="0"/>
                      <a:cs typeface="Roboto slab" pitchFamily="2" charset="0"/>
                    </a:rPr>
                    <a:t>The concept of co-accommodation hostels presents a viable solution to the housing and commuting challenges in Lagos. These hostels can offer affordable, convenient, and secure lodging for workers, reducing commute times and improving their quality of life.</a:t>
                  </a:r>
                  <a:endParaRPr lang="en-US" sz="2400" dirty="0">
                    <a:latin typeface="Roboto slab" pitchFamily="2" charset="0"/>
                    <a:ea typeface="Roboto slab" pitchFamily="2" charset="0"/>
                    <a:cs typeface="Roboto slab" pitchFamily="2" charset="0"/>
                  </a:endParaRPr>
                </a:p>
              </p:txBody>
            </p:sp>
          </p:grpSp>
          <p:sp>
            <p:nvSpPr>
              <p:cNvPr id="24" name="TextBox 23">
                <a:extLst>
                  <a:ext uri="{FF2B5EF4-FFF2-40B4-BE49-F238E27FC236}">
                    <a16:creationId xmlns:a16="http://schemas.microsoft.com/office/drawing/2014/main" id="{458217AE-FF99-38CB-71E5-8B4EDDE381FC}"/>
                  </a:ext>
                </a:extLst>
              </p:cNvPr>
              <p:cNvSpPr txBox="1"/>
              <p:nvPr/>
            </p:nvSpPr>
            <p:spPr>
              <a:xfrm>
                <a:off x="3602443" y="6047068"/>
                <a:ext cx="2148081" cy="380034"/>
              </a:xfrm>
              <a:prstGeom prst="rect">
                <a:avLst/>
              </a:prstGeom>
              <a:noFill/>
            </p:spPr>
            <p:txBody>
              <a:bodyPr wrap="square">
                <a:spAutoFit/>
              </a:bodyPr>
              <a:lstStyle/>
              <a:p>
                <a:pPr defTabSz="658368">
                  <a:spcAft>
                    <a:spcPts val="600"/>
                  </a:spcAft>
                </a:pPr>
                <a:r>
                  <a:rPr lang="en-US" sz="1200" i="1" kern="1200" dirty="0">
                    <a:solidFill>
                      <a:srgbClr val="002060"/>
                    </a:solidFill>
                    <a:latin typeface="Mr Gabe" pitchFamily="2" charset="0"/>
                    <a:ea typeface="+mn-ea"/>
                    <a:cs typeface="+mn-cs"/>
                  </a:rPr>
                  <a:t>~(Smith, 2014).</a:t>
                </a:r>
                <a:endParaRPr lang="en-US" sz="2000" i="1" dirty="0">
                  <a:solidFill>
                    <a:srgbClr val="002060"/>
                  </a:solidFill>
                  <a:latin typeface="Mr Gabe" pitchFamily="2" charset="0"/>
                </a:endParaRPr>
              </a:p>
            </p:txBody>
          </p:sp>
        </p:grpSp>
      </p:grpSp>
      <p:grpSp>
        <p:nvGrpSpPr>
          <p:cNvPr id="38" name="Group 37">
            <a:extLst>
              <a:ext uri="{FF2B5EF4-FFF2-40B4-BE49-F238E27FC236}">
                <a16:creationId xmlns:a16="http://schemas.microsoft.com/office/drawing/2014/main" id="{65F79167-15B3-86CF-8FC6-866870E57714}"/>
              </a:ext>
            </a:extLst>
          </p:cNvPr>
          <p:cNvGrpSpPr/>
          <p:nvPr/>
        </p:nvGrpSpPr>
        <p:grpSpPr>
          <a:xfrm>
            <a:off x="8282206" y="1296099"/>
            <a:ext cx="3855945" cy="4187496"/>
            <a:chOff x="8230338" y="1300634"/>
            <a:chExt cx="3855945" cy="4187496"/>
          </a:xfrm>
        </p:grpSpPr>
        <p:grpSp>
          <p:nvGrpSpPr>
            <p:cNvPr id="32" name="Group 31">
              <a:extLst>
                <a:ext uri="{FF2B5EF4-FFF2-40B4-BE49-F238E27FC236}">
                  <a16:creationId xmlns:a16="http://schemas.microsoft.com/office/drawing/2014/main" id="{7A82554C-9986-1A46-C7FF-5851BFEB326D}"/>
                </a:ext>
              </a:extLst>
            </p:cNvPr>
            <p:cNvGrpSpPr/>
            <p:nvPr/>
          </p:nvGrpSpPr>
          <p:grpSpPr>
            <a:xfrm>
              <a:off x="8230338" y="3687650"/>
              <a:ext cx="3855945" cy="1800480"/>
              <a:chOff x="6581363" y="2108491"/>
              <a:chExt cx="4766134" cy="2709472"/>
            </a:xfrm>
          </p:grpSpPr>
          <p:grpSp>
            <p:nvGrpSpPr>
              <p:cNvPr id="25" name="Group 24">
                <a:extLst>
                  <a:ext uri="{FF2B5EF4-FFF2-40B4-BE49-F238E27FC236}">
                    <a16:creationId xmlns:a16="http://schemas.microsoft.com/office/drawing/2014/main" id="{78E211DE-8919-1953-DF7F-26246399549A}"/>
                  </a:ext>
                </a:extLst>
              </p:cNvPr>
              <p:cNvGrpSpPr/>
              <p:nvPr/>
            </p:nvGrpSpPr>
            <p:grpSpPr>
              <a:xfrm>
                <a:off x="6581363" y="2108491"/>
                <a:ext cx="4766134" cy="2243557"/>
                <a:chOff x="794515" y="926262"/>
                <a:chExt cx="5203594" cy="2243557"/>
              </a:xfrm>
            </p:grpSpPr>
            <p:sp>
              <p:nvSpPr>
                <p:cNvPr id="26" name="TextBox 25">
                  <a:extLst>
                    <a:ext uri="{FF2B5EF4-FFF2-40B4-BE49-F238E27FC236}">
                      <a16:creationId xmlns:a16="http://schemas.microsoft.com/office/drawing/2014/main" id="{7CF47ADB-F910-E785-26D6-6730D27BC404}"/>
                    </a:ext>
                  </a:extLst>
                </p:cNvPr>
                <p:cNvSpPr txBox="1"/>
                <p:nvPr/>
              </p:nvSpPr>
              <p:spPr>
                <a:xfrm>
                  <a:off x="794515" y="926262"/>
                  <a:ext cx="5203594" cy="880005"/>
                </a:xfrm>
                <a:prstGeom prst="rect">
                  <a:avLst/>
                </a:prstGeom>
                <a:noFill/>
              </p:spPr>
              <p:txBody>
                <a:bodyPr wrap="square">
                  <a:spAutoFit/>
                </a:bodyPr>
                <a:lstStyle/>
                <a:p>
                  <a:pPr defTabSz="603504">
                    <a:spcAft>
                      <a:spcPts val="600"/>
                    </a:spcAft>
                  </a:pPr>
                  <a:r>
                    <a:rPr lang="en-US" sz="1600" b="1" kern="1200" dirty="0">
                      <a:solidFill>
                        <a:srgbClr val="9E9714"/>
                      </a:solidFill>
                      <a:latin typeface="+mn-lt"/>
                      <a:ea typeface="+mn-ea"/>
                      <a:cs typeface="+mn-cs"/>
                    </a:rPr>
                    <a:t>Enhanced Productivity and Well-being</a:t>
                  </a:r>
                  <a:endParaRPr lang="en-US" sz="2800" b="1" dirty="0">
                    <a:solidFill>
                      <a:srgbClr val="9E9714"/>
                    </a:solidFill>
                  </a:endParaRPr>
                </a:p>
              </p:txBody>
            </p:sp>
            <p:sp>
              <p:nvSpPr>
                <p:cNvPr id="27" name="TextBox 26">
                  <a:extLst>
                    <a:ext uri="{FF2B5EF4-FFF2-40B4-BE49-F238E27FC236}">
                      <a16:creationId xmlns:a16="http://schemas.microsoft.com/office/drawing/2014/main" id="{1EE57914-A024-8ECB-E1CB-6DF91BFD8031}"/>
                    </a:ext>
                  </a:extLst>
                </p:cNvPr>
                <p:cNvSpPr txBox="1"/>
                <p:nvPr/>
              </p:nvSpPr>
              <p:spPr>
                <a:xfrm>
                  <a:off x="842429" y="1502439"/>
                  <a:ext cx="4864829" cy="1667380"/>
                </a:xfrm>
                <a:prstGeom prst="rect">
                  <a:avLst/>
                </a:prstGeom>
                <a:noFill/>
              </p:spPr>
              <p:txBody>
                <a:bodyPr wrap="square">
                  <a:spAutoFit/>
                </a:bodyPr>
                <a:lstStyle/>
                <a:p>
                  <a:pPr algn="just" defTabSz="603504">
                    <a:spcAft>
                      <a:spcPts val="600"/>
                    </a:spcAft>
                  </a:pPr>
                  <a:r>
                    <a:rPr lang="en-US" sz="1100" kern="1200" dirty="0">
                      <a:solidFill>
                        <a:schemeClr val="tx1"/>
                      </a:solidFill>
                      <a:latin typeface="Roboto slab" pitchFamily="2" charset="0"/>
                      <a:ea typeface="Roboto slab" pitchFamily="2" charset="0"/>
                      <a:cs typeface="Roboto slab" pitchFamily="2" charset="0"/>
                    </a:rPr>
                    <a:t>Reducing commute times and providing convenient housing solutions can significantly enhance workers' productivity and overall well-being. Long commutes are associated with increased stress, health issues, and reduced job satisfaction.</a:t>
                  </a:r>
                  <a:endParaRPr lang="en-US" sz="2400" dirty="0">
                    <a:latin typeface="Roboto slab" pitchFamily="2" charset="0"/>
                    <a:ea typeface="Roboto slab" pitchFamily="2" charset="0"/>
                    <a:cs typeface="Roboto slab" pitchFamily="2" charset="0"/>
                  </a:endParaRPr>
                </a:p>
              </p:txBody>
            </p:sp>
          </p:grpSp>
          <p:sp>
            <p:nvSpPr>
              <p:cNvPr id="29" name="TextBox 28">
                <a:extLst>
                  <a:ext uri="{FF2B5EF4-FFF2-40B4-BE49-F238E27FC236}">
                    <a16:creationId xmlns:a16="http://schemas.microsoft.com/office/drawing/2014/main" id="{F8490F0C-7AFC-8395-D9DE-139DECDFB689}"/>
                  </a:ext>
                </a:extLst>
              </p:cNvPr>
              <p:cNvSpPr txBox="1"/>
              <p:nvPr/>
            </p:nvSpPr>
            <p:spPr>
              <a:xfrm>
                <a:off x="8754757" y="4401118"/>
                <a:ext cx="2152651" cy="416845"/>
              </a:xfrm>
              <a:prstGeom prst="rect">
                <a:avLst/>
              </a:prstGeom>
              <a:noFill/>
            </p:spPr>
            <p:txBody>
              <a:bodyPr wrap="square">
                <a:spAutoFit/>
              </a:bodyPr>
              <a:lstStyle/>
              <a:p>
                <a:pPr defTabSz="603504">
                  <a:spcAft>
                    <a:spcPts val="600"/>
                  </a:spcAft>
                </a:pPr>
                <a:r>
                  <a:rPr lang="en-US" sz="11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Koslowsky</a:t>
                </a:r>
                <a:r>
                  <a:rPr lang="en-US" sz="1200" i="1" kern="1200" dirty="0">
                    <a:solidFill>
                      <a:srgbClr val="002060"/>
                    </a:solidFill>
                    <a:latin typeface="Mr Gabe" pitchFamily="2" charset="0"/>
                    <a:ea typeface="+mn-ea"/>
                    <a:cs typeface="+mn-cs"/>
                  </a:rPr>
                  <a:t> et al., 1995).</a:t>
                </a:r>
                <a:endParaRPr lang="en-US" sz="2000" i="1" dirty="0">
                  <a:solidFill>
                    <a:srgbClr val="002060"/>
                  </a:solidFill>
                  <a:latin typeface="Mr Gabe" pitchFamily="2" charset="0"/>
                </a:endParaRPr>
              </a:p>
            </p:txBody>
          </p:sp>
        </p:grpSp>
        <p:pic>
          <p:nvPicPr>
            <p:cNvPr id="36" name="Picture 35">
              <a:extLst>
                <a:ext uri="{FF2B5EF4-FFF2-40B4-BE49-F238E27FC236}">
                  <a16:creationId xmlns:a16="http://schemas.microsoft.com/office/drawing/2014/main" id="{5643F4CE-987F-7559-22C9-86E634D2D4D1}"/>
                </a:ext>
              </a:extLst>
            </p:cNvPr>
            <p:cNvPicPr>
              <a:picLocks noChangeAspect="1"/>
            </p:cNvPicPr>
            <p:nvPr/>
          </p:nvPicPr>
          <p:blipFill>
            <a:blip r:embed="rId6">
              <a:duotone>
                <a:prstClr val="black"/>
                <a:srgbClr val="002060">
                  <a:tint val="45000"/>
                  <a:satMod val="400000"/>
                </a:srgbClr>
              </a:duotone>
            </a:blip>
            <a:stretch>
              <a:fillRect/>
            </a:stretch>
          </p:blipFill>
          <p:spPr>
            <a:xfrm>
              <a:off x="8783621" y="1300634"/>
              <a:ext cx="2410116" cy="2410116"/>
            </a:xfrm>
            <a:prstGeom prst="rect">
              <a:avLst/>
            </a:prstGeom>
          </p:spPr>
        </p:pic>
      </p:grpSp>
      <p:sp>
        <p:nvSpPr>
          <p:cNvPr id="41" name="TextBox 40">
            <a:extLst>
              <a:ext uri="{FF2B5EF4-FFF2-40B4-BE49-F238E27FC236}">
                <a16:creationId xmlns:a16="http://schemas.microsoft.com/office/drawing/2014/main" id="{F87FBFAE-6249-EDC2-C63D-8572D0C871CD}"/>
              </a:ext>
            </a:extLst>
          </p:cNvPr>
          <p:cNvSpPr txBox="1"/>
          <p:nvPr/>
        </p:nvSpPr>
        <p:spPr>
          <a:xfrm>
            <a:off x="1945839" y="-5877"/>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spTree>
    <p:extLst>
      <p:ext uri="{BB962C8B-B14F-4D97-AF65-F5344CB8AC3E}">
        <p14:creationId xmlns:p14="http://schemas.microsoft.com/office/powerpoint/2010/main" val="29327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5EF24F-35BC-9721-1D98-9653771139DA}"/>
              </a:ext>
            </a:extLst>
          </p:cNvPr>
          <p:cNvGrpSpPr/>
          <p:nvPr/>
        </p:nvGrpSpPr>
        <p:grpSpPr>
          <a:xfrm>
            <a:off x="1438307" y="0"/>
            <a:ext cx="9176371" cy="1110537"/>
            <a:chOff x="1247807" y="-64936"/>
            <a:chExt cx="9176371" cy="1110537"/>
          </a:xfrm>
        </p:grpSpPr>
        <p:sp>
          <p:nvSpPr>
            <p:cNvPr id="3" name="TextBox 2">
              <a:extLst>
                <a:ext uri="{FF2B5EF4-FFF2-40B4-BE49-F238E27FC236}">
                  <a16:creationId xmlns:a16="http://schemas.microsoft.com/office/drawing/2014/main" id="{56B6F176-9EFB-C118-92C4-724E2E9DEF50}"/>
                </a:ext>
              </a:extLst>
            </p:cNvPr>
            <p:cNvSpPr txBox="1"/>
            <p:nvPr/>
          </p:nvSpPr>
          <p:spPr>
            <a:xfrm>
              <a:off x="2069103" y="-64936"/>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pic>
          <p:nvPicPr>
            <p:cNvPr id="4" name="Picture 3">
              <a:extLst>
                <a:ext uri="{FF2B5EF4-FFF2-40B4-BE49-F238E27FC236}">
                  <a16:creationId xmlns:a16="http://schemas.microsoft.com/office/drawing/2014/main" id="{7371B2D5-8D9D-ADF4-FE93-C41157BD3901}"/>
                </a:ext>
              </a:extLst>
            </p:cNvPr>
            <p:cNvPicPr>
              <a:picLocks noChangeAspect="1"/>
            </p:cNvPicPr>
            <p:nvPr/>
          </p:nvPicPr>
          <p:blipFill>
            <a:blip r:embed="rId2"/>
            <a:stretch>
              <a:fillRect/>
            </a:stretch>
          </p:blipFill>
          <p:spPr>
            <a:xfrm>
              <a:off x="1247807" y="-16373"/>
              <a:ext cx="962325" cy="962325"/>
            </a:xfrm>
            <a:prstGeom prst="rect">
              <a:avLst/>
            </a:prstGeom>
          </p:spPr>
        </p:pic>
        <p:pic>
          <p:nvPicPr>
            <p:cNvPr id="5" name="Picture 4">
              <a:extLst>
                <a:ext uri="{FF2B5EF4-FFF2-40B4-BE49-F238E27FC236}">
                  <a16:creationId xmlns:a16="http://schemas.microsoft.com/office/drawing/2014/main" id="{FD30358E-7703-57D5-9612-63EBC306813B}"/>
                </a:ext>
              </a:extLst>
            </p:cNvPr>
            <p:cNvPicPr>
              <a:picLocks noChangeAspect="1"/>
            </p:cNvPicPr>
            <p:nvPr/>
          </p:nvPicPr>
          <p:blipFill>
            <a:blip r:embed="rId3"/>
            <a:stretch>
              <a:fillRect/>
            </a:stretch>
          </p:blipFill>
          <p:spPr>
            <a:xfrm>
              <a:off x="9364726" y="-64936"/>
              <a:ext cx="1059452" cy="1059452"/>
            </a:xfrm>
            <a:prstGeom prst="rect">
              <a:avLst/>
            </a:prstGeom>
          </p:spPr>
        </p:pic>
      </p:grpSp>
      <p:grpSp>
        <p:nvGrpSpPr>
          <p:cNvPr id="33" name="Group 32">
            <a:extLst>
              <a:ext uri="{FF2B5EF4-FFF2-40B4-BE49-F238E27FC236}">
                <a16:creationId xmlns:a16="http://schemas.microsoft.com/office/drawing/2014/main" id="{DDA93CF2-E1A6-6F32-963F-7DC6F3ACC3FE}"/>
              </a:ext>
            </a:extLst>
          </p:cNvPr>
          <p:cNvGrpSpPr/>
          <p:nvPr/>
        </p:nvGrpSpPr>
        <p:grpSpPr>
          <a:xfrm>
            <a:off x="4294124" y="1589924"/>
            <a:ext cx="3603751" cy="4363709"/>
            <a:chOff x="4241925" y="1207664"/>
            <a:chExt cx="3603751" cy="4363709"/>
          </a:xfrm>
        </p:grpSpPr>
        <p:grpSp>
          <p:nvGrpSpPr>
            <p:cNvPr id="12" name="Group 11">
              <a:extLst>
                <a:ext uri="{FF2B5EF4-FFF2-40B4-BE49-F238E27FC236}">
                  <a16:creationId xmlns:a16="http://schemas.microsoft.com/office/drawing/2014/main" id="{08FF4CDF-60AF-163E-0DCD-F6EEA5150017}"/>
                </a:ext>
              </a:extLst>
            </p:cNvPr>
            <p:cNvGrpSpPr/>
            <p:nvPr/>
          </p:nvGrpSpPr>
          <p:grpSpPr>
            <a:xfrm>
              <a:off x="4241925" y="3718691"/>
              <a:ext cx="3603751" cy="1852682"/>
              <a:chOff x="414558" y="790253"/>
              <a:chExt cx="5290185" cy="2719675"/>
            </a:xfrm>
          </p:grpSpPr>
          <p:grpSp>
            <p:nvGrpSpPr>
              <p:cNvPr id="13" name="Group 12">
                <a:extLst>
                  <a:ext uri="{FF2B5EF4-FFF2-40B4-BE49-F238E27FC236}">
                    <a16:creationId xmlns:a16="http://schemas.microsoft.com/office/drawing/2014/main" id="{ABFE461A-C3B4-8494-3607-028F930EFD97}"/>
                  </a:ext>
                </a:extLst>
              </p:cNvPr>
              <p:cNvGrpSpPr/>
              <p:nvPr/>
            </p:nvGrpSpPr>
            <p:grpSpPr>
              <a:xfrm>
                <a:off x="414558" y="790253"/>
                <a:ext cx="5290185" cy="2232135"/>
                <a:chOff x="414558" y="790253"/>
                <a:chExt cx="5290185" cy="2232135"/>
              </a:xfrm>
            </p:grpSpPr>
            <p:sp>
              <p:nvSpPr>
                <p:cNvPr id="15" name="TextBox 14">
                  <a:extLst>
                    <a:ext uri="{FF2B5EF4-FFF2-40B4-BE49-F238E27FC236}">
                      <a16:creationId xmlns:a16="http://schemas.microsoft.com/office/drawing/2014/main" id="{50CE6E34-3E30-4B80-1789-67FBFCFC9100}"/>
                    </a:ext>
                  </a:extLst>
                </p:cNvPr>
                <p:cNvSpPr txBox="1"/>
                <p:nvPr/>
              </p:nvSpPr>
              <p:spPr>
                <a:xfrm>
                  <a:off x="1279945" y="790253"/>
                  <a:ext cx="3858589"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Technological Integration</a:t>
                  </a:r>
                  <a:endParaRPr lang="en-US" sz="2800" b="1" dirty="0">
                    <a:solidFill>
                      <a:srgbClr val="9E9714"/>
                    </a:solidFill>
                  </a:endParaRPr>
                </a:p>
              </p:txBody>
            </p:sp>
            <p:sp>
              <p:nvSpPr>
                <p:cNvPr id="16" name="TextBox 15">
                  <a:extLst>
                    <a:ext uri="{FF2B5EF4-FFF2-40B4-BE49-F238E27FC236}">
                      <a16:creationId xmlns:a16="http://schemas.microsoft.com/office/drawing/2014/main" id="{92F6E835-56A0-AE74-4B91-69F08BDDE8E0}"/>
                    </a:ext>
                  </a:extLst>
                </p:cNvPr>
                <p:cNvSpPr txBox="1"/>
                <p:nvPr/>
              </p:nvSpPr>
              <p:spPr>
                <a:xfrm>
                  <a:off x="414558" y="1260345"/>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The integration of technology in managing co-accommodation hostels can enhance security, efficiency, and user experience. Technologies such as online booking systems, smart locks, and CCTV can ensure a seamless and secure living environment for residents.</a:t>
                  </a:r>
                  <a:endParaRPr lang="en-US" sz="2400" dirty="0">
                    <a:latin typeface="Roboto slab" pitchFamily="2" charset="0"/>
                    <a:ea typeface="Roboto slab" pitchFamily="2" charset="0"/>
                    <a:cs typeface="Roboto slab" pitchFamily="2" charset="0"/>
                  </a:endParaRPr>
                </a:p>
              </p:txBody>
            </p:sp>
          </p:grpSp>
          <p:sp>
            <p:nvSpPr>
              <p:cNvPr id="14" name="TextBox 13">
                <a:extLst>
                  <a:ext uri="{FF2B5EF4-FFF2-40B4-BE49-F238E27FC236}">
                    <a16:creationId xmlns:a16="http://schemas.microsoft.com/office/drawing/2014/main" id="{EBA16C53-0AD4-1867-78B6-83F10FB08844}"/>
                  </a:ext>
                </a:extLst>
              </p:cNvPr>
              <p:cNvSpPr txBox="1"/>
              <p:nvPr/>
            </p:nvSpPr>
            <p:spPr>
              <a:xfrm>
                <a:off x="2958803" y="3103303"/>
                <a:ext cx="2384237"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Hamari</a:t>
                </a:r>
                <a:r>
                  <a:rPr lang="en-US" sz="1200" i="1" kern="1200" dirty="0">
                    <a:solidFill>
                      <a:srgbClr val="002060"/>
                    </a:solidFill>
                    <a:latin typeface="Mr Gabe" pitchFamily="2" charset="0"/>
                    <a:ea typeface="+mn-ea"/>
                    <a:cs typeface="+mn-cs"/>
                  </a:rPr>
                  <a:t> et al., 2016).</a:t>
                </a:r>
                <a:endParaRPr lang="en-US" sz="2400" i="1" dirty="0">
                  <a:solidFill>
                    <a:srgbClr val="002060"/>
                  </a:solidFill>
                  <a:latin typeface="Mr Gabe" pitchFamily="2" charset="0"/>
                </a:endParaRPr>
              </a:p>
            </p:txBody>
          </p:sp>
        </p:grpSp>
        <p:pic>
          <p:nvPicPr>
            <p:cNvPr id="25" name="Picture 24">
              <a:extLst>
                <a:ext uri="{FF2B5EF4-FFF2-40B4-BE49-F238E27FC236}">
                  <a16:creationId xmlns:a16="http://schemas.microsoft.com/office/drawing/2014/main" id="{3B4C31A5-D68A-63D2-345A-EC6A76751D1C}"/>
                </a:ext>
              </a:extLst>
            </p:cNvPr>
            <p:cNvPicPr>
              <a:picLocks noChangeAspect="1"/>
            </p:cNvPicPr>
            <p:nvPr/>
          </p:nvPicPr>
          <p:blipFill>
            <a:blip r:embed="rId4">
              <a:duotone>
                <a:prstClr val="black"/>
                <a:srgbClr val="002060">
                  <a:tint val="45000"/>
                  <a:satMod val="400000"/>
                </a:srgbClr>
              </a:duotone>
              <a:extLst>
                <a:ext uri="{BEBA8EAE-BF5A-486C-A8C5-ECC9F3942E4B}">
                  <a14:imgProps xmlns:a14="http://schemas.microsoft.com/office/drawing/2010/main">
                    <a14:imgLayer r:embed="rId5">
                      <a14:imgEffect>
                        <a14:artisticWatercolorSponge/>
                      </a14:imgEffect>
                    </a14:imgLayer>
                  </a14:imgProps>
                </a:ext>
              </a:extLst>
            </a:blip>
            <a:stretch>
              <a:fillRect/>
            </a:stretch>
          </p:blipFill>
          <p:spPr>
            <a:xfrm>
              <a:off x="4793193" y="1207664"/>
              <a:ext cx="2501213" cy="2501213"/>
            </a:xfrm>
            <a:prstGeom prst="rect">
              <a:avLst/>
            </a:prstGeom>
          </p:spPr>
        </p:pic>
      </p:grpSp>
      <p:grpSp>
        <p:nvGrpSpPr>
          <p:cNvPr id="32" name="Group 31">
            <a:extLst>
              <a:ext uri="{FF2B5EF4-FFF2-40B4-BE49-F238E27FC236}">
                <a16:creationId xmlns:a16="http://schemas.microsoft.com/office/drawing/2014/main" id="{13C68DAD-E7E6-0D35-A199-18DD4E5EC21D}"/>
              </a:ext>
            </a:extLst>
          </p:cNvPr>
          <p:cNvGrpSpPr/>
          <p:nvPr/>
        </p:nvGrpSpPr>
        <p:grpSpPr>
          <a:xfrm>
            <a:off x="303761" y="1520673"/>
            <a:ext cx="4194675" cy="4432960"/>
            <a:chOff x="396749" y="1207664"/>
            <a:chExt cx="4194675" cy="4432960"/>
          </a:xfrm>
        </p:grpSpPr>
        <p:grpSp>
          <p:nvGrpSpPr>
            <p:cNvPr id="6" name="Group 5">
              <a:extLst>
                <a:ext uri="{FF2B5EF4-FFF2-40B4-BE49-F238E27FC236}">
                  <a16:creationId xmlns:a16="http://schemas.microsoft.com/office/drawing/2014/main" id="{9F9B506B-9522-7112-7097-D442038664F1}"/>
                </a:ext>
              </a:extLst>
            </p:cNvPr>
            <p:cNvGrpSpPr/>
            <p:nvPr/>
          </p:nvGrpSpPr>
          <p:grpSpPr>
            <a:xfrm>
              <a:off x="396749" y="3737153"/>
              <a:ext cx="4194675" cy="1903471"/>
              <a:chOff x="414558" y="715697"/>
              <a:chExt cx="6157642" cy="2794231"/>
            </a:xfrm>
          </p:grpSpPr>
          <p:grpSp>
            <p:nvGrpSpPr>
              <p:cNvPr id="7" name="Group 6">
                <a:extLst>
                  <a:ext uri="{FF2B5EF4-FFF2-40B4-BE49-F238E27FC236}">
                    <a16:creationId xmlns:a16="http://schemas.microsoft.com/office/drawing/2014/main" id="{8C39362F-2C0D-B6C5-49CD-BDDBEB36EB0E}"/>
                  </a:ext>
                </a:extLst>
              </p:cNvPr>
              <p:cNvGrpSpPr/>
              <p:nvPr/>
            </p:nvGrpSpPr>
            <p:grpSpPr>
              <a:xfrm>
                <a:off x="414558" y="715697"/>
                <a:ext cx="6157642" cy="2306692"/>
                <a:chOff x="414558" y="715697"/>
                <a:chExt cx="6157642" cy="2306692"/>
              </a:xfrm>
            </p:grpSpPr>
            <p:sp>
              <p:nvSpPr>
                <p:cNvPr id="9" name="TextBox 8">
                  <a:extLst>
                    <a:ext uri="{FF2B5EF4-FFF2-40B4-BE49-F238E27FC236}">
                      <a16:creationId xmlns:a16="http://schemas.microsoft.com/office/drawing/2014/main" id="{49C8AA66-60E1-0BDC-7DDA-334116608316}"/>
                    </a:ext>
                  </a:extLst>
                </p:cNvPr>
                <p:cNvSpPr txBox="1"/>
                <p:nvPr/>
              </p:nvSpPr>
              <p:spPr>
                <a:xfrm>
                  <a:off x="414558" y="715697"/>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Leveraging Public-Private Partnerships</a:t>
                  </a:r>
                  <a:endParaRPr lang="en-US" sz="2800" b="1" dirty="0">
                    <a:solidFill>
                      <a:srgbClr val="9E9714"/>
                    </a:solidFill>
                  </a:endParaRPr>
                </a:p>
              </p:txBody>
            </p:sp>
            <p:sp>
              <p:nvSpPr>
                <p:cNvPr id="10" name="TextBox 9">
                  <a:extLst>
                    <a:ext uri="{FF2B5EF4-FFF2-40B4-BE49-F238E27FC236}">
                      <a16:creationId xmlns:a16="http://schemas.microsoft.com/office/drawing/2014/main" id="{6C23B58C-BE99-80D6-12A9-F7033BBED754}"/>
                    </a:ext>
                  </a:extLst>
                </p:cNvPr>
                <p:cNvSpPr txBox="1"/>
                <p:nvPr/>
              </p:nvSpPr>
              <p:spPr>
                <a:xfrm>
                  <a:off x="414558" y="1260346"/>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Public-private partnerships (PPPs) can play a crucial role in developing co-accommodation hostels. By collaborating with private developers, the government can facilitate the creation of affordable housing projects that meet the needs of the commuting workforce.</a:t>
                  </a:r>
                  <a:endParaRPr lang="en-US" sz="2400" dirty="0">
                    <a:latin typeface="Roboto slab" pitchFamily="2" charset="0"/>
                    <a:ea typeface="Roboto slab" pitchFamily="2" charset="0"/>
                    <a:cs typeface="Roboto slab" pitchFamily="2" charset="0"/>
                  </a:endParaRPr>
                </a:p>
              </p:txBody>
            </p:sp>
          </p:grpSp>
          <p:sp>
            <p:nvSpPr>
              <p:cNvPr id="8" name="TextBox 7">
                <a:extLst>
                  <a:ext uri="{FF2B5EF4-FFF2-40B4-BE49-F238E27FC236}">
                    <a16:creationId xmlns:a16="http://schemas.microsoft.com/office/drawing/2014/main" id="{9AE721F6-8B6E-B444-EB30-E41951E5C8E0}"/>
                  </a:ext>
                </a:extLst>
              </p:cNvPr>
              <p:cNvSpPr txBox="1"/>
              <p:nvPr/>
            </p:nvSpPr>
            <p:spPr>
              <a:xfrm>
                <a:off x="3493378" y="3103303"/>
                <a:ext cx="1849663"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~(Li et al., 2005).</a:t>
                </a:r>
                <a:endParaRPr lang="en-US" sz="2400" i="1" dirty="0">
                  <a:solidFill>
                    <a:srgbClr val="002060"/>
                  </a:solidFill>
                  <a:latin typeface="Mr Gabe" pitchFamily="2" charset="0"/>
                </a:endParaRPr>
              </a:p>
            </p:txBody>
          </p:sp>
        </p:grpSp>
        <p:pic>
          <p:nvPicPr>
            <p:cNvPr id="29" name="Picture 28">
              <a:extLst>
                <a:ext uri="{FF2B5EF4-FFF2-40B4-BE49-F238E27FC236}">
                  <a16:creationId xmlns:a16="http://schemas.microsoft.com/office/drawing/2014/main" id="{2BA63D5D-CAF6-789F-7994-F5BFDBB827AE}"/>
                </a:ext>
              </a:extLst>
            </p:cNvPr>
            <p:cNvPicPr>
              <a:picLocks noChangeAspect="1"/>
            </p:cNvPicPr>
            <p:nvPr/>
          </p:nvPicPr>
          <p:blipFill>
            <a:blip r:embed="rId6">
              <a:duotone>
                <a:prstClr val="black"/>
                <a:srgbClr val="002060">
                  <a:tint val="45000"/>
                  <a:satMod val="400000"/>
                </a:srgbClr>
              </a:duotone>
            </a:blip>
            <a:stretch>
              <a:fillRect/>
            </a:stretch>
          </p:blipFill>
          <p:spPr>
            <a:xfrm>
              <a:off x="1001315" y="1207664"/>
              <a:ext cx="2501213" cy="2501213"/>
            </a:xfrm>
            <a:prstGeom prst="rect">
              <a:avLst/>
            </a:prstGeom>
          </p:spPr>
        </p:pic>
      </p:grpSp>
      <p:grpSp>
        <p:nvGrpSpPr>
          <p:cNvPr id="34" name="Group 33">
            <a:extLst>
              <a:ext uri="{FF2B5EF4-FFF2-40B4-BE49-F238E27FC236}">
                <a16:creationId xmlns:a16="http://schemas.microsoft.com/office/drawing/2014/main" id="{A23F8207-CE69-0AB1-D097-2F1202C1498B}"/>
              </a:ext>
            </a:extLst>
          </p:cNvPr>
          <p:cNvGrpSpPr/>
          <p:nvPr/>
        </p:nvGrpSpPr>
        <p:grpSpPr>
          <a:xfrm>
            <a:off x="8283077" y="1505744"/>
            <a:ext cx="3603751" cy="4170890"/>
            <a:chOff x="8197955" y="1295132"/>
            <a:chExt cx="3603751" cy="4170890"/>
          </a:xfrm>
        </p:grpSpPr>
        <p:grpSp>
          <p:nvGrpSpPr>
            <p:cNvPr id="18" name="Group 17">
              <a:extLst>
                <a:ext uri="{FF2B5EF4-FFF2-40B4-BE49-F238E27FC236}">
                  <a16:creationId xmlns:a16="http://schemas.microsoft.com/office/drawing/2014/main" id="{BA2FC13E-E4C9-7758-B0BE-4B605346A5FA}"/>
                </a:ext>
              </a:extLst>
            </p:cNvPr>
            <p:cNvGrpSpPr/>
            <p:nvPr/>
          </p:nvGrpSpPr>
          <p:grpSpPr>
            <a:xfrm>
              <a:off x="8197955" y="3737153"/>
              <a:ext cx="3603751" cy="1728869"/>
              <a:chOff x="414558" y="715697"/>
              <a:chExt cx="5290185" cy="2537921"/>
            </a:xfrm>
          </p:grpSpPr>
          <p:grpSp>
            <p:nvGrpSpPr>
              <p:cNvPr id="19" name="Group 18">
                <a:extLst>
                  <a:ext uri="{FF2B5EF4-FFF2-40B4-BE49-F238E27FC236}">
                    <a16:creationId xmlns:a16="http://schemas.microsoft.com/office/drawing/2014/main" id="{E098DB46-9952-A18F-AC3B-B6DD7BCF82F0}"/>
                  </a:ext>
                </a:extLst>
              </p:cNvPr>
              <p:cNvGrpSpPr/>
              <p:nvPr/>
            </p:nvGrpSpPr>
            <p:grpSpPr>
              <a:xfrm>
                <a:off x="414558" y="715697"/>
                <a:ext cx="5290185" cy="2035608"/>
                <a:chOff x="414558" y="715697"/>
                <a:chExt cx="5290185" cy="2035608"/>
              </a:xfrm>
            </p:grpSpPr>
            <p:sp>
              <p:nvSpPr>
                <p:cNvPr id="21" name="TextBox 20">
                  <a:extLst>
                    <a:ext uri="{FF2B5EF4-FFF2-40B4-BE49-F238E27FC236}">
                      <a16:creationId xmlns:a16="http://schemas.microsoft.com/office/drawing/2014/main" id="{1D2E7756-4764-08C9-695D-57CE5CAF5A6C}"/>
                    </a:ext>
                  </a:extLst>
                </p:cNvPr>
                <p:cNvSpPr txBox="1"/>
                <p:nvPr/>
              </p:nvSpPr>
              <p:spPr>
                <a:xfrm>
                  <a:off x="1789424" y="715697"/>
                  <a:ext cx="2884877"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Economic Impact</a:t>
                  </a:r>
                  <a:endParaRPr lang="en-US" sz="2800" b="1" dirty="0">
                    <a:solidFill>
                      <a:srgbClr val="9E9714"/>
                    </a:solidFill>
                  </a:endParaRPr>
                </a:p>
              </p:txBody>
            </p:sp>
            <p:sp>
              <p:nvSpPr>
                <p:cNvPr id="22" name="TextBox 21">
                  <a:extLst>
                    <a:ext uri="{FF2B5EF4-FFF2-40B4-BE49-F238E27FC236}">
                      <a16:creationId xmlns:a16="http://schemas.microsoft.com/office/drawing/2014/main" id="{CBDBDCBD-EBBD-D5CA-E666-56994E3ED912}"/>
                    </a:ext>
                  </a:extLst>
                </p:cNvPr>
                <p:cNvSpPr txBox="1"/>
                <p:nvPr/>
              </p:nvSpPr>
              <p:spPr>
                <a:xfrm>
                  <a:off x="414558" y="1260346"/>
                  <a:ext cx="5290185" cy="1490959"/>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Providing affordable and convenient housing solutions can have a positive economic impact on the city. Reduced commute times can lead to higher productivity, lower absenteeism, and greater overall economic output.</a:t>
                  </a:r>
                  <a:endParaRPr lang="en-US" sz="2400" dirty="0">
                    <a:latin typeface="Roboto slab" pitchFamily="2" charset="0"/>
                    <a:ea typeface="Roboto slab" pitchFamily="2" charset="0"/>
                    <a:cs typeface="Roboto slab" pitchFamily="2" charset="0"/>
                  </a:endParaRPr>
                </a:p>
              </p:txBody>
            </p:sp>
          </p:grpSp>
          <p:sp>
            <p:nvSpPr>
              <p:cNvPr id="20" name="TextBox 19">
                <a:extLst>
                  <a:ext uri="{FF2B5EF4-FFF2-40B4-BE49-F238E27FC236}">
                    <a16:creationId xmlns:a16="http://schemas.microsoft.com/office/drawing/2014/main" id="{0486AC8D-9A3F-ACCE-DE17-42019A7E76EC}"/>
                  </a:ext>
                </a:extLst>
              </p:cNvPr>
              <p:cNvSpPr txBox="1"/>
              <p:nvPr/>
            </p:nvSpPr>
            <p:spPr>
              <a:xfrm>
                <a:off x="3197495" y="2846993"/>
                <a:ext cx="2507248"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Glaeser</a:t>
                </a:r>
                <a:r>
                  <a:rPr lang="en-US" sz="1200" i="1" kern="1200" dirty="0">
                    <a:solidFill>
                      <a:srgbClr val="002060"/>
                    </a:solidFill>
                    <a:latin typeface="Mr Gabe" pitchFamily="2" charset="0"/>
                    <a:ea typeface="+mn-ea"/>
                    <a:cs typeface="+mn-cs"/>
                  </a:rPr>
                  <a:t> &amp; Kahn, 2004).</a:t>
                </a:r>
                <a:endParaRPr lang="en-US" sz="2400" i="1" dirty="0">
                  <a:solidFill>
                    <a:srgbClr val="002060"/>
                  </a:solidFill>
                  <a:latin typeface="Mr Gabe" pitchFamily="2" charset="0"/>
                </a:endParaRPr>
              </a:p>
            </p:txBody>
          </p:sp>
        </p:grpSp>
        <p:pic>
          <p:nvPicPr>
            <p:cNvPr id="31" name="Picture 30">
              <a:extLst>
                <a:ext uri="{FF2B5EF4-FFF2-40B4-BE49-F238E27FC236}">
                  <a16:creationId xmlns:a16="http://schemas.microsoft.com/office/drawing/2014/main" id="{C7A3A2BF-1D6D-D7FC-CA2A-8EE3D8B51F5A}"/>
                </a:ext>
              </a:extLst>
            </p:cNvPr>
            <p:cNvPicPr>
              <a:picLocks noChangeAspect="1"/>
            </p:cNvPicPr>
            <p:nvPr/>
          </p:nvPicPr>
          <p:blipFill>
            <a:blip r:embed="rId7">
              <a:duotone>
                <a:prstClr val="black"/>
                <a:srgbClr val="002060">
                  <a:tint val="45000"/>
                  <a:satMod val="400000"/>
                </a:srgbClr>
              </a:duotone>
            </a:blip>
            <a:stretch>
              <a:fillRect/>
            </a:stretch>
          </p:blipFill>
          <p:spPr>
            <a:xfrm>
              <a:off x="8758237" y="1295132"/>
              <a:ext cx="2257425" cy="2257425"/>
            </a:xfrm>
            <a:prstGeom prst="rect">
              <a:avLst/>
            </a:prstGeom>
          </p:spPr>
        </p:pic>
      </p:grpSp>
    </p:spTree>
    <p:extLst>
      <p:ext uri="{BB962C8B-B14F-4D97-AF65-F5344CB8AC3E}">
        <p14:creationId xmlns:p14="http://schemas.microsoft.com/office/powerpoint/2010/main" val="1870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erial view of Lagos showing the Third Mainland bridge, on October 7, 2022. - With the UN forecasting the world will soon hit 8 billion people, Lagos...">
            <a:extLst>
              <a:ext uri="{FF2B5EF4-FFF2-40B4-BE49-F238E27FC236}">
                <a16:creationId xmlns:a16="http://schemas.microsoft.com/office/drawing/2014/main" id="{639FC56E-1684-7F79-3ADD-9A5938F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 t="9091" r="19799"/>
          <a:stretch/>
        </p:blipFill>
        <p:spPr bwMode="auto">
          <a:xfrm>
            <a:off x="3523486"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C928D9-FBC1-A5B9-665A-04E1FCA307E8}"/>
              </a:ext>
            </a:extLst>
          </p:cNvPr>
          <p:cNvSpPr txBox="1"/>
          <p:nvPr/>
        </p:nvSpPr>
        <p:spPr>
          <a:xfrm>
            <a:off x="256412" y="2726846"/>
            <a:ext cx="3438906" cy="3207258"/>
          </a:xfrm>
          <a:prstGeom prst="rect">
            <a:avLst/>
          </a:prstGeom>
        </p:spPr>
        <p:txBody>
          <a:bodyPr vert="horz" lIns="91440" tIns="45720" rIns="91440" bIns="45720" rtlCol="0" anchor="t">
            <a:normAutofit fontScale="92500"/>
          </a:bodyPr>
          <a:lstStyle/>
          <a:p>
            <a:pPr algn="just">
              <a:lnSpc>
                <a:spcPct val="90000"/>
              </a:lnSpc>
              <a:spcAft>
                <a:spcPts val="600"/>
              </a:spcAft>
            </a:pPr>
            <a:r>
              <a:rPr lang="en-US" sz="1600">
                <a:solidFill>
                  <a:srgbClr val="002060"/>
                </a:solidFill>
              </a:rPr>
              <a:t>The discoveries highlight the critical need for innovative housing solutions to address the commuting and housing challenges in Lagos. The concept of co-accommodation hostels presents a promising opportunity to enhance the quality of life for workers, reduce commute times, and improve economic productivity. By leveraging public-private partnerships and integrating technology, these hostels can provide a sustainable and effective solution to the pressing issues faced by the commuting workforce in Lagos.</a:t>
            </a:r>
            <a:endParaRPr lang="en-US" sz="1600" dirty="0">
              <a:solidFill>
                <a:srgbClr val="002060"/>
              </a:solidFill>
            </a:endParaRPr>
          </a:p>
        </p:txBody>
      </p:sp>
      <p:pic>
        <p:nvPicPr>
          <p:cNvPr id="9" name="Picture 8">
            <a:extLst>
              <a:ext uri="{FF2B5EF4-FFF2-40B4-BE49-F238E27FC236}">
                <a16:creationId xmlns:a16="http://schemas.microsoft.com/office/drawing/2014/main" id="{8E6C9E41-C58D-6909-1C53-4C2F41141B3D}"/>
              </a:ext>
            </a:extLst>
          </p:cNvPr>
          <p:cNvPicPr>
            <a:picLocks noChangeAspect="1"/>
          </p:cNvPicPr>
          <p:nvPr/>
        </p:nvPicPr>
        <p:blipFill>
          <a:blip r:embed="rId3"/>
          <a:stretch>
            <a:fillRect/>
          </a:stretch>
        </p:blipFill>
        <p:spPr>
          <a:xfrm>
            <a:off x="1259178" y="42063"/>
            <a:ext cx="2264306" cy="2264306"/>
          </a:xfrm>
          <a:prstGeom prst="rect">
            <a:avLst/>
          </a:prstGeom>
        </p:spPr>
      </p:pic>
    </p:spTree>
    <p:extLst>
      <p:ext uri="{BB962C8B-B14F-4D97-AF65-F5344CB8AC3E}">
        <p14:creationId xmlns:p14="http://schemas.microsoft.com/office/powerpoint/2010/main" val="8666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609</TotalTime>
  <Words>1718</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Aptos Display</vt:lpstr>
      <vt:lpstr>Arial</vt:lpstr>
      <vt:lpstr>Calibri</vt:lpstr>
      <vt:lpstr>Lora</vt:lpstr>
      <vt:lpstr>Montserrat</vt:lpstr>
      <vt:lpstr>Montserrat ExtraBold</vt:lpstr>
      <vt:lpstr>Mr Gabe</vt:lpstr>
      <vt:lpstr>Roboto slab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34</cp:revision>
  <dcterms:created xsi:type="dcterms:W3CDTF">2024-06-17T22:39:32Z</dcterms:created>
  <dcterms:modified xsi:type="dcterms:W3CDTF">2024-06-18T08:48:34Z</dcterms:modified>
</cp:coreProperties>
</file>