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9" r:id="rId4"/>
    <p:sldId id="258" r:id="rId5"/>
    <p:sldId id="261" r:id="rId6"/>
    <p:sldId id="262" r:id="rId7"/>
    <p:sldId id="263" r:id="rId8"/>
    <p:sldId id="264" r:id="rId9"/>
    <p:sldId id="266" r:id="rId10"/>
    <p:sldId id="569" r:id="rId11"/>
    <p:sldId id="568" r:id="rId12"/>
    <p:sldId id="570" r:id="rId13"/>
    <p:sldId id="269" r:id="rId14"/>
    <p:sldId id="571" r:id="rId15"/>
    <p:sldId id="572" r:id="rId16"/>
    <p:sldId id="573" r:id="rId17"/>
    <p:sldId id="574" r:id="rId18"/>
    <p:sldId id="576" r:id="rId19"/>
    <p:sldId id="577" r:id="rId20"/>
    <p:sldId id="578" r:id="rId21"/>
    <p:sldId id="579" r:id="rId22"/>
    <p:sldId id="580" r:id="rId23"/>
    <p:sldId id="582" r:id="rId24"/>
    <p:sldId id="583" r:id="rId25"/>
    <p:sldId id="586" r:id="rId26"/>
    <p:sldId id="585" r:id="rId27"/>
    <p:sldId id="260" r:id="rId28"/>
    <p:sldId id="26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852D"/>
    <a:srgbClr val="9E97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2" autoAdjust="0"/>
  </p:normalViewPr>
  <p:slideViewPr>
    <p:cSldViewPr snapToGrid="0">
      <p:cViewPr>
        <p:scale>
          <a:sx n="97" d="100"/>
          <a:sy n="97" d="100"/>
        </p:scale>
        <p:origin x="1074" y="3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14BD9-4B19-4AF2-8138-683BC1E546AE}" type="datetimeFigureOut">
              <a:rPr lang="en-US" smtClean="0"/>
              <a:t>6/18/2024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4A0850-D6EC-4918-A950-6DE04934B2BA}" type="slidenum">
              <a:rPr lang="en-US" smtClean="0"/>
              <a:t>‹#›</a:t>
            </a:fld>
            <a:endParaRPr lang="en-US"/>
          </a:p>
        </p:txBody>
      </p:sp>
    </p:spTree>
    <p:extLst>
      <p:ext uri="{BB962C8B-B14F-4D97-AF65-F5344CB8AC3E}">
        <p14:creationId xmlns:p14="http://schemas.microsoft.com/office/powerpoint/2010/main" val="3993926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54A0850-D6EC-4918-A950-6DE04934B2BA}" type="slidenum">
              <a:rPr lang="en-US" smtClean="0"/>
              <a:t>12</a:t>
            </a:fld>
            <a:endParaRPr lang="en-US"/>
          </a:p>
        </p:txBody>
      </p:sp>
    </p:spTree>
    <p:extLst>
      <p:ext uri="{BB962C8B-B14F-4D97-AF65-F5344CB8AC3E}">
        <p14:creationId xmlns:p14="http://schemas.microsoft.com/office/powerpoint/2010/main" val="3613492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4A0850-D6EC-4918-A950-6DE04934B2BA}" type="slidenum">
              <a:rPr lang="en-US" smtClean="0"/>
              <a:t>13</a:t>
            </a:fld>
            <a:endParaRPr lang="en-US"/>
          </a:p>
        </p:txBody>
      </p:sp>
    </p:spTree>
    <p:extLst>
      <p:ext uri="{BB962C8B-B14F-4D97-AF65-F5344CB8AC3E}">
        <p14:creationId xmlns:p14="http://schemas.microsoft.com/office/powerpoint/2010/main" val="1097407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9f3193e8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9f3193e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4A0850-D6EC-4918-A950-6DE04934B2BA}" type="slidenum">
              <a:rPr lang="en-US" smtClean="0"/>
              <a:t>25</a:t>
            </a:fld>
            <a:endParaRPr lang="en-US"/>
          </a:p>
        </p:txBody>
      </p:sp>
    </p:spTree>
    <p:extLst>
      <p:ext uri="{BB962C8B-B14F-4D97-AF65-F5344CB8AC3E}">
        <p14:creationId xmlns:p14="http://schemas.microsoft.com/office/powerpoint/2010/main" val="3005906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54A0850-D6EC-4918-A950-6DE04934B2BA}" type="slidenum">
              <a:rPr lang="en-US" smtClean="0"/>
              <a:t>26</a:t>
            </a:fld>
            <a:endParaRPr lang="en-US"/>
          </a:p>
        </p:txBody>
      </p:sp>
    </p:spTree>
    <p:extLst>
      <p:ext uri="{BB962C8B-B14F-4D97-AF65-F5344CB8AC3E}">
        <p14:creationId xmlns:p14="http://schemas.microsoft.com/office/powerpoint/2010/main" val="3611138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9CB1-CA91-6B32-F940-E03FBAD774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87521D-DDD2-7C56-68E0-22F4D5503F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CBA0F1-4617-1C36-7374-3BBAB7C199B9}"/>
              </a:ext>
            </a:extLst>
          </p:cNvPr>
          <p:cNvSpPr>
            <a:spLocks noGrp="1"/>
          </p:cNvSpPr>
          <p:nvPr>
            <p:ph type="dt" sz="half" idx="10"/>
          </p:nvPr>
        </p:nvSpPr>
        <p:spPr/>
        <p:txBody>
          <a:bodyPr/>
          <a:lstStyle/>
          <a:p>
            <a:fld id="{CACCFD1D-6D4E-429A-A1DF-73FBEC1F4FA3}" type="datetimeFigureOut">
              <a:rPr lang="en-US" smtClean="0"/>
              <a:t>6/18/2024</a:t>
            </a:fld>
            <a:endParaRPr lang="en-US"/>
          </a:p>
        </p:txBody>
      </p:sp>
      <p:sp>
        <p:nvSpPr>
          <p:cNvPr id="5" name="Footer Placeholder 4">
            <a:extLst>
              <a:ext uri="{FF2B5EF4-FFF2-40B4-BE49-F238E27FC236}">
                <a16:creationId xmlns:a16="http://schemas.microsoft.com/office/drawing/2014/main" id="{469A3659-086E-BBB8-247F-0F16AF25A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818544-A509-3AA7-93BE-A7EDA8FA51C3}"/>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3206049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B7148-37FF-8FA7-BA03-4A69878D48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BC6A7-8A94-0EE6-DB3A-61EC2FF370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747BD7-AD9D-A7EA-9628-521D10D7EBA7}"/>
              </a:ext>
            </a:extLst>
          </p:cNvPr>
          <p:cNvSpPr>
            <a:spLocks noGrp="1"/>
          </p:cNvSpPr>
          <p:nvPr>
            <p:ph type="dt" sz="half" idx="10"/>
          </p:nvPr>
        </p:nvSpPr>
        <p:spPr/>
        <p:txBody>
          <a:bodyPr/>
          <a:lstStyle/>
          <a:p>
            <a:fld id="{CACCFD1D-6D4E-429A-A1DF-73FBEC1F4FA3}" type="datetimeFigureOut">
              <a:rPr lang="en-US" smtClean="0"/>
              <a:t>6/18/2024</a:t>
            </a:fld>
            <a:endParaRPr lang="en-US"/>
          </a:p>
        </p:txBody>
      </p:sp>
      <p:sp>
        <p:nvSpPr>
          <p:cNvPr id="5" name="Footer Placeholder 4">
            <a:extLst>
              <a:ext uri="{FF2B5EF4-FFF2-40B4-BE49-F238E27FC236}">
                <a16:creationId xmlns:a16="http://schemas.microsoft.com/office/drawing/2014/main" id="{9EB3BFAE-ADDE-7D25-92DF-996DB4A35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67BAD9-694D-B2F1-02C0-EA09C8994D31}"/>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266827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F37414-BB3A-D509-0020-6CEDC18DC8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648682-E9D3-3600-B246-4AAF1CE473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BA499C-DB47-6B2B-83BD-2F0FFAAE3551}"/>
              </a:ext>
            </a:extLst>
          </p:cNvPr>
          <p:cNvSpPr>
            <a:spLocks noGrp="1"/>
          </p:cNvSpPr>
          <p:nvPr>
            <p:ph type="dt" sz="half" idx="10"/>
          </p:nvPr>
        </p:nvSpPr>
        <p:spPr/>
        <p:txBody>
          <a:bodyPr/>
          <a:lstStyle/>
          <a:p>
            <a:fld id="{CACCFD1D-6D4E-429A-A1DF-73FBEC1F4FA3}" type="datetimeFigureOut">
              <a:rPr lang="en-US" smtClean="0"/>
              <a:t>6/18/2024</a:t>
            </a:fld>
            <a:endParaRPr lang="en-US"/>
          </a:p>
        </p:txBody>
      </p:sp>
      <p:sp>
        <p:nvSpPr>
          <p:cNvPr id="5" name="Footer Placeholder 4">
            <a:extLst>
              <a:ext uri="{FF2B5EF4-FFF2-40B4-BE49-F238E27FC236}">
                <a16:creationId xmlns:a16="http://schemas.microsoft.com/office/drawing/2014/main" id="{6AFDF229-5838-6A43-1FFA-3B1300717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40CD4E-B36D-6AB3-B0D8-BCD8449D7365}"/>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1674370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766988-652E-44C1-B9DF-E1B5FD345E26}"/>
              </a:ext>
            </a:extLst>
          </p:cNvPr>
          <p:cNvSpPr>
            <a:spLocks noGrp="1"/>
          </p:cNvSpPr>
          <p:nvPr>
            <p:ph type="dt" sz="half" idx="10"/>
          </p:nvPr>
        </p:nvSpPr>
        <p:spPr/>
        <p:txBody>
          <a:bodyPr/>
          <a:lstStyle/>
          <a:p>
            <a:fld id="{E9AD8563-0631-4DD1-8C62-D7BA73C5B722}" type="datetimeFigureOut">
              <a:rPr lang="en-US" smtClean="0"/>
              <a:t>6/18/2024</a:t>
            </a:fld>
            <a:endParaRPr lang="en-US"/>
          </a:p>
        </p:txBody>
      </p:sp>
      <p:sp>
        <p:nvSpPr>
          <p:cNvPr id="3" name="Footer Placeholder 2">
            <a:extLst>
              <a:ext uri="{FF2B5EF4-FFF2-40B4-BE49-F238E27FC236}">
                <a16:creationId xmlns:a16="http://schemas.microsoft.com/office/drawing/2014/main" id="{0DC2EFC4-FA1C-4E09-A0C2-AE8E458ADA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7C6B95-D663-4694-9429-9DBE4709A977}"/>
              </a:ext>
            </a:extLst>
          </p:cNvPr>
          <p:cNvSpPr>
            <a:spLocks noGrp="1"/>
          </p:cNvSpPr>
          <p:nvPr>
            <p:ph type="sldNum" sz="quarter" idx="12"/>
          </p:nvPr>
        </p:nvSpPr>
        <p:spPr/>
        <p:txBody>
          <a:bodyPr/>
          <a:lstStyle/>
          <a:p>
            <a:fld id="{94D1A9C9-A034-4501-9A4A-E79B306746B6}" type="slidenum">
              <a:rPr lang="en-US" smtClean="0"/>
              <a:t>‹#›</a:t>
            </a:fld>
            <a:endParaRPr lang="en-US"/>
          </a:p>
        </p:txBody>
      </p:sp>
    </p:spTree>
    <p:extLst>
      <p:ext uri="{BB962C8B-B14F-4D97-AF65-F5344CB8AC3E}">
        <p14:creationId xmlns:p14="http://schemas.microsoft.com/office/powerpoint/2010/main" val="814315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854F9-3438-DD0A-339A-2B4A982CFD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D3C1E9-2C22-6385-F75C-C54F510D4A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2F025F-3F34-0AD4-09A4-33ECFEB7BD7B}"/>
              </a:ext>
            </a:extLst>
          </p:cNvPr>
          <p:cNvSpPr>
            <a:spLocks noGrp="1"/>
          </p:cNvSpPr>
          <p:nvPr>
            <p:ph type="dt" sz="half" idx="10"/>
          </p:nvPr>
        </p:nvSpPr>
        <p:spPr/>
        <p:txBody>
          <a:bodyPr/>
          <a:lstStyle/>
          <a:p>
            <a:fld id="{CACCFD1D-6D4E-429A-A1DF-73FBEC1F4FA3}" type="datetimeFigureOut">
              <a:rPr lang="en-US" smtClean="0"/>
              <a:t>6/18/2024</a:t>
            </a:fld>
            <a:endParaRPr lang="en-US"/>
          </a:p>
        </p:txBody>
      </p:sp>
      <p:sp>
        <p:nvSpPr>
          <p:cNvPr id="5" name="Footer Placeholder 4">
            <a:extLst>
              <a:ext uri="{FF2B5EF4-FFF2-40B4-BE49-F238E27FC236}">
                <a16:creationId xmlns:a16="http://schemas.microsoft.com/office/drawing/2014/main" id="{D566CBAD-8157-81A6-0110-935D979AD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A32359-21C4-7E39-C943-F9B8FD1B5820}"/>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3528275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CF10B-F6A6-87ED-1466-80AB820861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196A22-5716-82E6-91F9-FB47CA83B6F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54D6F9-DAF1-497D-3CFB-8FE751A9CAA6}"/>
              </a:ext>
            </a:extLst>
          </p:cNvPr>
          <p:cNvSpPr>
            <a:spLocks noGrp="1"/>
          </p:cNvSpPr>
          <p:nvPr>
            <p:ph type="dt" sz="half" idx="10"/>
          </p:nvPr>
        </p:nvSpPr>
        <p:spPr/>
        <p:txBody>
          <a:bodyPr/>
          <a:lstStyle/>
          <a:p>
            <a:fld id="{CACCFD1D-6D4E-429A-A1DF-73FBEC1F4FA3}" type="datetimeFigureOut">
              <a:rPr lang="en-US" smtClean="0"/>
              <a:t>6/18/2024</a:t>
            </a:fld>
            <a:endParaRPr lang="en-US"/>
          </a:p>
        </p:txBody>
      </p:sp>
      <p:sp>
        <p:nvSpPr>
          <p:cNvPr id="5" name="Footer Placeholder 4">
            <a:extLst>
              <a:ext uri="{FF2B5EF4-FFF2-40B4-BE49-F238E27FC236}">
                <a16:creationId xmlns:a16="http://schemas.microsoft.com/office/drawing/2014/main" id="{125CA3BF-F8A5-6D39-F985-CC80AAF2F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22950-CE8B-0B04-8D0B-1BFAE0BAA04D}"/>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321602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0768-B60B-D669-0AB3-623B36F5DF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FDADB5-A984-59B9-2B79-8409E70720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B180E5-3BF0-F99C-B6EA-F19FD8FB8C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81D3E0-C584-652F-6E89-CCCE07DD8333}"/>
              </a:ext>
            </a:extLst>
          </p:cNvPr>
          <p:cNvSpPr>
            <a:spLocks noGrp="1"/>
          </p:cNvSpPr>
          <p:nvPr>
            <p:ph type="dt" sz="half" idx="10"/>
          </p:nvPr>
        </p:nvSpPr>
        <p:spPr/>
        <p:txBody>
          <a:bodyPr/>
          <a:lstStyle/>
          <a:p>
            <a:fld id="{CACCFD1D-6D4E-429A-A1DF-73FBEC1F4FA3}" type="datetimeFigureOut">
              <a:rPr lang="en-US" smtClean="0"/>
              <a:t>6/18/2024</a:t>
            </a:fld>
            <a:endParaRPr lang="en-US"/>
          </a:p>
        </p:txBody>
      </p:sp>
      <p:sp>
        <p:nvSpPr>
          <p:cNvPr id="6" name="Footer Placeholder 5">
            <a:extLst>
              <a:ext uri="{FF2B5EF4-FFF2-40B4-BE49-F238E27FC236}">
                <a16:creationId xmlns:a16="http://schemas.microsoft.com/office/drawing/2014/main" id="{D2692C67-7A9D-E124-9008-A2A5D8B04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21627D-4F1D-A0FD-F76C-E3F760C5EDDE}"/>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2702470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C4F-5AB6-C2D7-2C28-9F5D3D7EB6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F843C5-EACA-BA7E-7045-BE644BE774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2973EC-921B-A875-F3E3-EC23B7BFF7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A41B57-851E-0D88-93F0-F7FAA16617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14FC93-00D4-CAE3-8F57-D718BC28A1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23A92F-634C-B46E-63E0-D4DF663FA3E6}"/>
              </a:ext>
            </a:extLst>
          </p:cNvPr>
          <p:cNvSpPr>
            <a:spLocks noGrp="1"/>
          </p:cNvSpPr>
          <p:nvPr>
            <p:ph type="dt" sz="half" idx="10"/>
          </p:nvPr>
        </p:nvSpPr>
        <p:spPr/>
        <p:txBody>
          <a:bodyPr/>
          <a:lstStyle/>
          <a:p>
            <a:fld id="{CACCFD1D-6D4E-429A-A1DF-73FBEC1F4FA3}" type="datetimeFigureOut">
              <a:rPr lang="en-US" smtClean="0"/>
              <a:t>6/18/2024</a:t>
            </a:fld>
            <a:endParaRPr lang="en-US"/>
          </a:p>
        </p:txBody>
      </p:sp>
      <p:sp>
        <p:nvSpPr>
          <p:cNvPr id="8" name="Footer Placeholder 7">
            <a:extLst>
              <a:ext uri="{FF2B5EF4-FFF2-40B4-BE49-F238E27FC236}">
                <a16:creationId xmlns:a16="http://schemas.microsoft.com/office/drawing/2014/main" id="{A40972C2-29A7-7073-DC79-FF62083C37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EFCDC2-B1EF-80B2-4410-1F15327E4278}"/>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2469011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3745E-0E7A-6D71-25E7-2C177A1B41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E01B8F-C865-9385-C19C-16EDED25EE25}"/>
              </a:ext>
            </a:extLst>
          </p:cNvPr>
          <p:cNvSpPr>
            <a:spLocks noGrp="1"/>
          </p:cNvSpPr>
          <p:nvPr>
            <p:ph type="dt" sz="half" idx="10"/>
          </p:nvPr>
        </p:nvSpPr>
        <p:spPr/>
        <p:txBody>
          <a:bodyPr/>
          <a:lstStyle/>
          <a:p>
            <a:fld id="{CACCFD1D-6D4E-429A-A1DF-73FBEC1F4FA3}" type="datetimeFigureOut">
              <a:rPr lang="en-US" smtClean="0"/>
              <a:t>6/18/2024</a:t>
            </a:fld>
            <a:endParaRPr lang="en-US"/>
          </a:p>
        </p:txBody>
      </p:sp>
      <p:sp>
        <p:nvSpPr>
          <p:cNvPr id="4" name="Footer Placeholder 3">
            <a:extLst>
              <a:ext uri="{FF2B5EF4-FFF2-40B4-BE49-F238E27FC236}">
                <a16:creationId xmlns:a16="http://schemas.microsoft.com/office/drawing/2014/main" id="{664CAA6F-A511-9049-7DF0-19818F75E6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3A9DA7-F0E2-88A9-7D49-A76E403D47AF}"/>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3265615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A133E2-5EF0-49F3-46AE-666B99E933CC}"/>
              </a:ext>
            </a:extLst>
          </p:cNvPr>
          <p:cNvSpPr>
            <a:spLocks noGrp="1"/>
          </p:cNvSpPr>
          <p:nvPr>
            <p:ph type="dt" sz="half" idx="10"/>
          </p:nvPr>
        </p:nvSpPr>
        <p:spPr/>
        <p:txBody>
          <a:bodyPr/>
          <a:lstStyle/>
          <a:p>
            <a:fld id="{CACCFD1D-6D4E-429A-A1DF-73FBEC1F4FA3}" type="datetimeFigureOut">
              <a:rPr lang="en-US" smtClean="0"/>
              <a:t>6/18/2024</a:t>
            </a:fld>
            <a:endParaRPr lang="en-US"/>
          </a:p>
        </p:txBody>
      </p:sp>
      <p:sp>
        <p:nvSpPr>
          <p:cNvPr id="3" name="Footer Placeholder 2">
            <a:extLst>
              <a:ext uri="{FF2B5EF4-FFF2-40B4-BE49-F238E27FC236}">
                <a16:creationId xmlns:a16="http://schemas.microsoft.com/office/drawing/2014/main" id="{70DDA580-C05D-974A-2F2B-6ACEEA20F8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FD3ECF-FE3A-3177-44AC-C376ABAF5E0E}"/>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1581864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DB937-5FC5-BC3C-D97E-BA25B6F404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4CA04F-C55A-00FE-AD18-3966DE6102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4395E3-0824-B75F-C838-8C250A81F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5BC9F-6D6A-49F1-F4CC-5A8E9AFCEBA4}"/>
              </a:ext>
            </a:extLst>
          </p:cNvPr>
          <p:cNvSpPr>
            <a:spLocks noGrp="1"/>
          </p:cNvSpPr>
          <p:nvPr>
            <p:ph type="dt" sz="half" idx="10"/>
          </p:nvPr>
        </p:nvSpPr>
        <p:spPr/>
        <p:txBody>
          <a:bodyPr/>
          <a:lstStyle/>
          <a:p>
            <a:fld id="{CACCFD1D-6D4E-429A-A1DF-73FBEC1F4FA3}" type="datetimeFigureOut">
              <a:rPr lang="en-US" smtClean="0"/>
              <a:t>6/18/2024</a:t>
            </a:fld>
            <a:endParaRPr lang="en-US"/>
          </a:p>
        </p:txBody>
      </p:sp>
      <p:sp>
        <p:nvSpPr>
          <p:cNvPr id="6" name="Footer Placeholder 5">
            <a:extLst>
              <a:ext uri="{FF2B5EF4-FFF2-40B4-BE49-F238E27FC236}">
                <a16:creationId xmlns:a16="http://schemas.microsoft.com/office/drawing/2014/main" id="{89C95077-2FAD-DA4E-2B52-BA88BBBEF7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A185DE-F119-7A6C-21EF-1FED6D6EC6D7}"/>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1217536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ECF00-9B5B-65ED-3A93-DB1AAC0535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632417-7453-CDE6-2724-0F0D8FF564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94B65D-9EFE-E1EF-BB32-209FA05E8E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871007-8EF5-2EAE-05E5-96A2CCA7C314}"/>
              </a:ext>
            </a:extLst>
          </p:cNvPr>
          <p:cNvSpPr>
            <a:spLocks noGrp="1"/>
          </p:cNvSpPr>
          <p:nvPr>
            <p:ph type="dt" sz="half" idx="10"/>
          </p:nvPr>
        </p:nvSpPr>
        <p:spPr/>
        <p:txBody>
          <a:bodyPr/>
          <a:lstStyle/>
          <a:p>
            <a:fld id="{CACCFD1D-6D4E-429A-A1DF-73FBEC1F4FA3}" type="datetimeFigureOut">
              <a:rPr lang="en-US" smtClean="0"/>
              <a:t>6/18/2024</a:t>
            </a:fld>
            <a:endParaRPr lang="en-US"/>
          </a:p>
        </p:txBody>
      </p:sp>
      <p:sp>
        <p:nvSpPr>
          <p:cNvPr id="6" name="Footer Placeholder 5">
            <a:extLst>
              <a:ext uri="{FF2B5EF4-FFF2-40B4-BE49-F238E27FC236}">
                <a16:creationId xmlns:a16="http://schemas.microsoft.com/office/drawing/2014/main" id="{7AD0B842-7908-D8EC-8F83-033B019AA2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BA0AB6-70E1-2370-CC84-1CD260A479E0}"/>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3953007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4A725B-5874-0934-68CF-D33EDC257E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347C35-FBEA-387C-BB99-19C9EC0757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08D02F-2170-8462-4E86-42BD2247DE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CCFD1D-6D4E-429A-A1DF-73FBEC1F4FA3}" type="datetimeFigureOut">
              <a:rPr lang="en-US" smtClean="0"/>
              <a:t>6/18/2024</a:t>
            </a:fld>
            <a:endParaRPr lang="en-US"/>
          </a:p>
        </p:txBody>
      </p:sp>
      <p:sp>
        <p:nvSpPr>
          <p:cNvPr id="5" name="Footer Placeholder 4">
            <a:extLst>
              <a:ext uri="{FF2B5EF4-FFF2-40B4-BE49-F238E27FC236}">
                <a16:creationId xmlns:a16="http://schemas.microsoft.com/office/drawing/2014/main" id="{4FEF9EF2-98BC-46A1-45F5-75E22B12FE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FB939A4-14C0-7A9B-C3DB-AA3F89DFF7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7F0FE1C-1F06-4067-B736-8CED0DF1C71C}" type="slidenum">
              <a:rPr lang="en-US" smtClean="0"/>
              <a:t>‹#›</a:t>
            </a:fld>
            <a:endParaRPr lang="en-US"/>
          </a:p>
        </p:txBody>
      </p:sp>
    </p:spTree>
    <p:extLst>
      <p:ext uri="{BB962C8B-B14F-4D97-AF65-F5344CB8AC3E}">
        <p14:creationId xmlns:p14="http://schemas.microsoft.com/office/powerpoint/2010/main" val="3642614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2.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1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 Id="rId9" Type="http://schemas.openxmlformats.org/officeDocument/2006/relationships/image" Target="../media/image65.png"/></Relationships>
</file>

<file path=ppt/slides/_rels/slide1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jpeg"/><Relationship Id="rId1" Type="http://schemas.openxmlformats.org/officeDocument/2006/relationships/slideLayout" Target="../slideLayouts/slideLayout1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16.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2.png"/><Relationship Id="rId7" Type="http://schemas.microsoft.com/office/2007/relationships/hdphoto" Target="../media/hdphoto3.wdp"/><Relationship Id="rId2" Type="http://schemas.openxmlformats.org/officeDocument/2006/relationships/image" Target="../media/image71.jpeg"/><Relationship Id="rId1" Type="http://schemas.openxmlformats.org/officeDocument/2006/relationships/slideLayout" Target="../slideLayouts/slideLayout1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17.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1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image" Target="../media/image2.jpeg"/><Relationship Id="rId16" Type="http://schemas.openxmlformats.org/officeDocument/2006/relationships/image" Target="../media/image16.svg"/><Relationship Id="rId20"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19" Type="http://schemas.openxmlformats.org/officeDocument/2006/relationships/image" Target="../media/image19.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 Id="rId22" Type="http://schemas.openxmlformats.org/officeDocument/2006/relationships/image" Target="../media/image22.svg"/></Relationships>
</file>

<file path=ppt/slides/_rels/slide20.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image" Target="../media/image85.jpeg"/><Relationship Id="rId1" Type="http://schemas.openxmlformats.org/officeDocument/2006/relationships/slideLayout" Target="../slideLayouts/slideLayout12.xml"/><Relationship Id="rId4" Type="http://schemas.openxmlformats.org/officeDocument/2006/relationships/image" Target="../media/image87.jpeg"/></Relationships>
</file>

<file path=ppt/slides/_rels/slide21.xml.rels><?xml version="1.0" encoding="UTF-8" standalone="yes"?>
<Relationships xmlns="http://schemas.openxmlformats.org/package/2006/relationships"><Relationship Id="rId3" Type="http://schemas.openxmlformats.org/officeDocument/2006/relationships/image" Target="../media/image89.jpeg"/><Relationship Id="rId2" Type="http://schemas.openxmlformats.org/officeDocument/2006/relationships/image" Target="../media/image88.jpeg"/><Relationship Id="rId1" Type="http://schemas.openxmlformats.org/officeDocument/2006/relationships/slideLayout" Target="../slideLayouts/slideLayout7.xml"/><Relationship Id="rId5" Type="http://schemas.openxmlformats.org/officeDocument/2006/relationships/image" Target="../media/image91.jpeg"/><Relationship Id="rId4" Type="http://schemas.openxmlformats.org/officeDocument/2006/relationships/image" Target="../media/image90.jpeg"/></Relationships>
</file>

<file path=ppt/slides/_rels/slide22.xml.rels><?xml version="1.0" encoding="UTF-8" standalone="yes"?>
<Relationships xmlns="http://schemas.openxmlformats.org/package/2006/relationships"><Relationship Id="rId3" Type="http://schemas.openxmlformats.org/officeDocument/2006/relationships/image" Target="../media/image93.jpeg"/><Relationship Id="rId2" Type="http://schemas.openxmlformats.org/officeDocument/2006/relationships/image" Target="../media/image92.jpeg"/><Relationship Id="rId1" Type="http://schemas.openxmlformats.org/officeDocument/2006/relationships/slideLayout" Target="../slideLayouts/slideLayout12.xml"/><Relationship Id="rId5" Type="http://schemas.openxmlformats.org/officeDocument/2006/relationships/image" Target="../media/image95.png"/><Relationship Id="rId4" Type="http://schemas.openxmlformats.org/officeDocument/2006/relationships/image" Target="../media/image94.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8.png"/><Relationship Id="rId5" Type="http://schemas.openxmlformats.org/officeDocument/2006/relationships/image" Target="../media/image97.png"/><Relationship Id="rId4" Type="http://schemas.microsoft.com/office/2007/relationships/hdphoto" Target="../media/hdphoto4.wdp"/></Relationships>
</file>

<file path=ppt/slides/_rels/slide26.xml.rels><?xml version="1.0" encoding="UTF-8" standalone="yes"?>
<Relationships xmlns="http://schemas.openxmlformats.org/package/2006/relationships"><Relationship Id="rId3" Type="http://schemas.openxmlformats.org/officeDocument/2006/relationships/image" Target="../media/image99.png"/><Relationship Id="rId7" Type="http://schemas.openxmlformats.org/officeDocument/2006/relationships/image" Target="../media/image10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1.png"/><Relationship Id="rId5" Type="http://schemas.openxmlformats.org/officeDocument/2006/relationships/image" Target="../media/image100.png"/><Relationship Id="rId4" Type="http://schemas.microsoft.com/office/2007/relationships/hdphoto" Target="../media/hdphoto4.wdp"/></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4.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3.png"/><Relationship Id="rId5" Type="http://schemas.microsoft.com/office/2007/relationships/hdphoto" Target="../media/hdphoto2.wdp"/><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A04EED2-E8DC-7D0E-3953-806C5AE6BD03}"/>
              </a:ext>
            </a:extLst>
          </p:cNvPr>
          <p:cNvSpPr txBox="1"/>
          <p:nvPr/>
        </p:nvSpPr>
        <p:spPr>
          <a:xfrm>
            <a:off x="419350" y="302809"/>
            <a:ext cx="6160744" cy="456713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dirty="0">
                <a:solidFill>
                  <a:srgbClr val="002060"/>
                </a:solidFill>
                <a:latin typeface="Montserrat" panose="00000500000000000000" pitchFamily="2" charset="0"/>
                <a:ea typeface="+mj-ea"/>
                <a:cs typeface="+mj-cs"/>
              </a:rPr>
              <a:t>Enhancing Hospitality: </a:t>
            </a:r>
            <a:r>
              <a:rPr lang="en-US" sz="4400" b="1" dirty="0">
                <a:solidFill>
                  <a:srgbClr val="9E9714"/>
                </a:solidFill>
                <a:latin typeface="Montserrat" panose="00000500000000000000" pitchFamily="2" charset="0"/>
                <a:ea typeface="+mj-ea"/>
                <a:cs typeface="+mj-cs"/>
              </a:rPr>
              <a:t>IslandRest Hostel Operational Overview</a:t>
            </a:r>
          </a:p>
        </p:txBody>
      </p:sp>
      <p:pic>
        <p:nvPicPr>
          <p:cNvPr id="4" name="Picture 3" descr="A blue and yellow lines&#10;&#10;Description automatically generated">
            <a:extLst>
              <a:ext uri="{FF2B5EF4-FFF2-40B4-BE49-F238E27FC236}">
                <a16:creationId xmlns:a16="http://schemas.microsoft.com/office/drawing/2014/main" id="{DCA8E1D3-B79A-BF98-4494-F5FC74B2BB81}"/>
              </a:ext>
            </a:extLst>
          </p:cNvPr>
          <p:cNvPicPr>
            <a:picLocks noChangeAspect="1"/>
          </p:cNvPicPr>
          <p:nvPr/>
        </p:nvPicPr>
        <p:blipFill rotWithShape="1">
          <a:blip r:embed="rId2"/>
          <a:srcRect l="9787" r="29351"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608195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7590AC3-0E22-E71E-7CF8-76109D1981B2}"/>
              </a:ext>
            </a:extLst>
          </p:cNvPr>
          <p:cNvSpPr/>
          <p:nvPr/>
        </p:nvSpPr>
        <p:spPr>
          <a:xfrm>
            <a:off x="468969" y="61017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3" name="Freeform: Shape 2">
            <a:extLst>
              <a:ext uri="{FF2B5EF4-FFF2-40B4-BE49-F238E27FC236}">
                <a16:creationId xmlns:a16="http://schemas.microsoft.com/office/drawing/2014/main" id="{391E7112-64F2-BDA0-AFBC-D7E0E48A7316}"/>
              </a:ext>
            </a:extLst>
          </p:cNvPr>
          <p:cNvSpPr/>
          <p:nvPr/>
        </p:nvSpPr>
        <p:spPr>
          <a:xfrm>
            <a:off x="9744837" y="27860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805951C8-4F2B-8192-DFE1-56A9014D1A0C}"/>
              </a:ext>
            </a:extLst>
          </p:cNvPr>
          <p:cNvSpPr/>
          <p:nvPr/>
        </p:nvSpPr>
        <p:spPr>
          <a:xfrm>
            <a:off x="11395805" y="3957733"/>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55DF10E0-5B23-5122-0D18-83788A70D0DD}"/>
              </a:ext>
            </a:extLst>
          </p:cNvPr>
          <p:cNvSpPr/>
          <p:nvPr/>
        </p:nvSpPr>
        <p:spPr>
          <a:xfrm>
            <a:off x="6412135" y="568309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85852D"/>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4877EB59-8D40-CFB6-E4E6-27B463270946}"/>
              </a:ext>
            </a:extLst>
          </p:cNvPr>
          <p:cNvSpPr/>
          <p:nvPr/>
        </p:nvSpPr>
        <p:spPr>
          <a:xfrm>
            <a:off x="11503438" y="6347555"/>
            <a:ext cx="228600" cy="228600"/>
          </a:xfrm>
          <a:custGeom>
            <a:avLst/>
            <a:gdLst>
              <a:gd name="connsiteX0" fmla="*/ 222219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3" y="174072"/>
                  <a:pt x="7143" y="114681"/>
                </a:cubicBezTo>
                <a:cubicBezTo>
                  <a:pt x="7143" y="55290"/>
                  <a:pt x="55289" y="7144"/>
                  <a:pt x="114681" y="7144"/>
                </a:cubicBezTo>
                <a:cubicBezTo>
                  <a:pt x="174073" y="7144"/>
                  <a:pt x="222219" y="55290"/>
                  <a:pt x="222219" y="114681"/>
                </a:cubicBezTo>
                <a:close/>
              </a:path>
            </a:pathLst>
          </a:custGeom>
          <a:solidFill>
            <a:srgbClr val="85852D"/>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BA5D242-2884-0ACA-512F-127B2B6C7F74}"/>
              </a:ext>
            </a:extLst>
          </p:cNvPr>
          <p:cNvSpPr/>
          <p:nvPr/>
        </p:nvSpPr>
        <p:spPr>
          <a:xfrm>
            <a:off x="963073" y="329177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99A236-CF5B-3DBD-DF88-E24830C006C8}"/>
              </a:ext>
            </a:extLst>
          </p:cNvPr>
          <p:cNvSpPr/>
          <p:nvPr/>
        </p:nvSpPr>
        <p:spPr>
          <a:xfrm>
            <a:off x="674751" y="579062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85852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F569C97B-B4B7-AFF0-9A29-4AA914D2C245}"/>
              </a:ext>
            </a:extLst>
          </p:cNvPr>
          <p:cNvGrpSpPr/>
          <p:nvPr/>
        </p:nvGrpSpPr>
        <p:grpSpPr>
          <a:xfrm>
            <a:off x="1401022" y="1572518"/>
            <a:ext cx="4047498" cy="2239916"/>
            <a:chOff x="2022632" y="1206310"/>
            <a:chExt cx="2789309" cy="2237544"/>
          </a:xfrm>
        </p:grpSpPr>
        <p:sp>
          <p:nvSpPr>
            <p:cNvPr id="10" name="TextBox 9">
              <a:extLst>
                <a:ext uri="{FF2B5EF4-FFF2-40B4-BE49-F238E27FC236}">
                  <a16:creationId xmlns:a16="http://schemas.microsoft.com/office/drawing/2014/main" id="{DB0082EA-9297-E665-7A0B-C34B4A7D7271}"/>
                </a:ext>
              </a:extLst>
            </p:cNvPr>
            <p:cNvSpPr txBox="1"/>
            <p:nvPr/>
          </p:nvSpPr>
          <p:spPr>
            <a:xfrm>
              <a:off x="2067306" y="1206310"/>
              <a:ext cx="1564766" cy="584775"/>
            </a:xfrm>
            <a:prstGeom prst="rect">
              <a:avLst/>
            </a:prstGeom>
            <a:noFill/>
          </p:spPr>
          <p:txBody>
            <a:bodyPr wrap="none" rtlCol="0">
              <a:spAutoFit/>
            </a:bodyPr>
            <a:lstStyle/>
            <a:p>
              <a:r>
                <a:rPr lang="en-US" sz="3200" b="1" dirty="0">
                  <a:solidFill>
                    <a:srgbClr val="002060"/>
                  </a:solidFill>
                </a:rPr>
                <a:t>Strengths</a:t>
              </a:r>
            </a:p>
          </p:txBody>
        </p:sp>
        <p:sp>
          <p:nvSpPr>
            <p:cNvPr id="11" name="Rectangle 10">
              <a:extLst>
                <a:ext uri="{FF2B5EF4-FFF2-40B4-BE49-F238E27FC236}">
                  <a16:creationId xmlns:a16="http://schemas.microsoft.com/office/drawing/2014/main" id="{F3B2DC4A-4730-33FF-FCE0-D6BE9D8657EF}"/>
                </a:ext>
              </a:extLst>
            </p:cNvPr>
            <p:cNvSpPr/>
            <p:nvPr/>
          </p:nvSpPr>
          <p:spPr>
            <a:xfrm>
              <a:off x="2022632" y="1650960"/>
              <a:ext cx="2789309" cy="1792894"/>
            </a:xfrm>
            <a:prstGeom prst="rect">
              <a:avLst/>
            </a:prstGeom>
          </p:spPr>
          <p:txBody>
            <a:bodyPr wrap="square">
              <a:spAutoFit/>
            </a:bodyPr>
            <a:lstStyle/>
            <a:p>
              <a:pPr marL="285750" indent="-285750" algn="just">
                <a:buFont typeface="Wingdings" panose="05000000000000000000" pitchFamily="2" charset="2"/>
                <a:buChar char="ü"/>
              </a:pPr>
              <a:r>
                <a:rPr lang="en-US" sz="1400" dirty="0"/>
                <a:t>Cost-effective lodging options attract workers with high living costs.</a:t>
              </a:r>
            </a:p>
            <a:p>
              <a:pPr marL="285750" indent="-285750" algn="just">
                <a:buFont typeface="Wingdings" panose="05000000000000000000" pitchFamily="2" charset="2"/>
                <a:buChar char="ü"/>
              </a:pPr>
              <a:r>
                <a:rPr lang="en-US" sz="1400" dirty="0"/>
                <a:t>Strategic location reduces commuting time, improving work-life balance.</a:t>
              </a:r>
            </a:p>
            <a:p>
              <a:pPr marL="285750" indent="-285750" algn="just">
                <a:buFont typeface="Wingdings" panose="05000000000000000000" pitchFamily="2" charset="2"/>
                <a:buChar char="ü"/>
              </a:pPr>
              <a:r>
                <a:rPr lang="en-US" sz="1400" dirty="0"/>
                <a:t>Robust vetting and CCTV ensure a safe environment.</a:t>
              </a:r>
            </a:p>
            <a:p>
              <a:pPr marL="285750" indent="-285750" algn="just">
                <a:buFont typeface="Wingdings" panose="05000000000000000000" pitchFamily="2" charset="2"/>
                <a:buChar char="ü"/>
              </a:pPr>
              <a:r>
                <a:rPr lang="en-US" sz="1400" dirty="0"/>
                <a:t>Promotes networking opportunities for diverse industry professionals.</a:t>
              </a:r>
            </a:p>
          </p:txBody>
        </p:sp>
      </p:grpSp>
      <p:sp>
        <p:nvSpPr>
          <p:cNvPr id="12" name="TextBox 11">
            <a:extLst>
              <a:ext uri="{FF2B5EF4-FFF2-40B4-BE49-F238E27FC236}">
                <a16:creationId xmlns:a16="http://schemas.microsoft.com/office/drawing/2014/main" id="{3655CD2A-D410-D737-CF87-49EA59407E80}"/>
              </a:ext>
            </a:extLst>
          </p:cNvPr>
          <p:cNvSpPr txBox="1"/>
          <p:nvPr/>
        </p:nvSpPr>
        <p:spPr>
          <a:xfrm>
            <a:off x="1521132" y="4373909"/>
            <a:ext cx="2557303" cy="584775"/>
          </a:xfrm>
          <a:prstGeom prst="rect">
            <a:avLst/>
          </a:prstGeom>
          <a:noFill/>
        </p:spPr>
        <p:txBody>
          <a:bodyPr wrap="none" rtlCol="0">
            <a:spAutoFit/>
          </a:bodyPr>
          <a:lstStyle/>
          <a:p>
            <a:r>
              <a:rPr lang="en-US" sz="3200" b="1" dirty="0">
                <a:solidFill>
                  <a:srgbClr val="9E9714"/>
                </a:solidFill>
              </a:rPr>
              <a:t>Weaknesses</a:t>
            </a:r>
          </a:p>
        </p:txBody>
      </p:sp>
      <p:grpSp>
        <p:nvGrpSpPr>
          <p:cNvPr id="13" name="Group 12">
            <a:extLst>
              <a:ext uri="{FF2B5EF4-FFF2-40B4-BE49-F238E27FC236}">
                <a16:creationId xmlns:a16="http://schemas.microsoft.com/office/drawing/2014/main" id="{74E6F745-3037-9A31-2A39-F44227A2E3B0}"/>
              </a:ext>
            </a:extLst>
          </p:cNvPr>
          <p:cNvGrpSpPr/>
          <p:nvPr/>
        </p:nvGrpSpPr>
        <p:grpSpPr>
          <a:xfrm>
            <a:off x="6907293" y="1549836"/>
            <a:ext cx="4313482" cy="1100662"/>
            <a:chOff x="7622449" y="1142819"/>
            <a:chExt cx="3386571" cy="1100662"/>
          </a:xfrm>
        </p:grpSpPr>
        <p:sp>
          <p:nvSpPr>
            <p:cNvPr id="14" name="TextBox 13">
              <a:extLst>
                <a:ext uri="{FF2B5EF4-FFF2-40B4-BE49-F238E27FC236}">
                  <a16:creationId xmlns:a16="http://schemas.microsoft.com/office/drawing/2014/main" id="{D3A8EB4E-A963-1B40-0B36-6497157DA7A9}"/>
                </a:ext>
              </a:extLst>
            </p:cNvPr>
            <p:cNvSpPr txBox="1"/>
            <p:nvPr/>
          </p:nvSpPr>
          <p:spPr>
            <a:xfrm>
              <a:off x="7622449" y="1142819"/>
              <a:ext cx="2186333" cy="584775"/>
            </a:xfrm>
            <a:prstGeom prst="rect">
              <a:avLst/>
            </a:prstGeom>
            <a:noFill/>
          </p:spPr>
          <p:txBody>
            <a:bodyPr wrap="none" rtlCol="0">
              <a:spAutoFit/>
            </a:bodyPr>
            <a:lstStyle/>
            <a:p>
              <a:r>
                <a:rPr lang="en-US" sz="3200" b="1" dirty="0">
                  <a:solidFill>
                    <a:srgbClr val="9E9714"/>
                  </a:solidFill>
                </a:rPr>
                <a:t>Opportunities</a:t>
              </a:r>
            </a:p>
          </p:txBody>
        </p:sp>
        <p:sp>
          <p:nvSpPr>
            <p:cNvPr id="15" name="Rectangle 14">
              <a:extLst>
                <a:ext uri="{FF2B5EF4-FFF2-40B4-BE49-F238E27FC236}">
                  <a16:creationId xmlns:a16="http://schemas.microsoft.com/office/drawing/2014/main" id="{050AACF1-2658-EC08-4E08-4EDCAFE3BC1B}"/>
                </a:ext>
              </a:extLst>
            </p:cNvPr>
            <p:cNvSpPr/>
            <p:nvPr/>
          </p:nvSpPr>
          <p:spPr>
            <a:xfrm>
              <a:off x="8163370" y="1781816"/>
              <a:ext cx="2845650" cy="461665"/>
            </a:xfrm>
            <a:prstGeom prst="rect">
              <a:avLst/>
            </a:prstGeom>
          </p:spPr>
          <p:txBody>
            <a:bodyPr wrap="square">
              <a:spAutoFit/>
            </a:bodyPr>
            <a:lstStyle/>
            <a:p>
              <a:endParaRPr lang="en-US" sz="2400" b="1" dirty="0">
                <a:solidFill>
                  <a:schemeClr val="accent1"/>
                </a:solidFill>
              </a:endParaRPr>
            </a:p>
          </p:txBody>
        </p:sp>
      </p:grpSp>
      <p:sp>
        <p:nvSpPr>
          <p:cNvPr id="16" name="TextBox 15">
            <a:extLst>
              <a:ext uri="{FF2B5EF4-FFF2-40B4-BE49-F238E27FC236}">
                <a16:creationId xmlns:a16="http://schemas.microsoft.com/office/drawing/2014/main" id="{1A68C010-1E15-D460-B4BE-099708EAF3D2}"/>
              </a:ext>
            </a:extLst>
          </p:cNvPr>
          <p:cNvSpPr txBox="1"/>
          <p:nvPr/>
        </p:nvSpPr>
        <p:spPr>
          <a:xfrm>
            <a:off x="6903948" y="4290417"/>
            <a:ext cx="1584280" cy="584775"/>
          </a:xfrm>
          <a:prstGeom prst="rect">
            <a:avLst/>
          </a:prstGeom>
          <a:noFill/>
        </p:spPr>
        <p:txBody>
          <a:bodyPr wrap="none" rtlCol="0">
            <a:spAutoFit/>
          </a:bodyPr>
          <a:lstStyle/>
          <a:p>
            <a:r>
              <a:rPr lang="en-US" sz="3200" b="1" dirty="0">
                <a:solidFill>
                  <a:srgbClr val="002060"/>
                </a:solidFill>
              </a:rPr>
              <a:t>Threats</a:t>
            </a:r>
          </a:p>
        </p:txBody>
      </p:sp>
      <p:grpSp>
        <p:nvGrpSpPr>
          <p:cNvPr id="17" name="Group 16">
            <a:extLst>
              <a:ext uri="{FF2B5EF4-FFF2-40B4-BE49-F238E27FC236}">
                <a16:creationId xmlns:a16="http://schemas.microsoft.com/office/drawing/2014/main" id="{E47CB469-F91A-DBED-3B80-FB57DCDDD9BD}"/>
              </a:ext>
            </a:extLst>
          </p:cNvPr>
          <p:cNvGrpSpPr/>
          <p:nvPr/>
        </p:nvGrpSpPr>
        <p:grpSpPr>
          <a:xfrm>
            <a:off x="652536" y="951336"/>
            <a:ext cx="1175861" cy="1127765"/>
            <a:chOff x="1070610" y="1682650"/>
            <a:chExt cx="1175861" cy="1127765"/>
          </a:xfrm>
        </p:grpSpPr>
        <p:sp>
          <p:nvSpPr>
            <p:cNvPr id="18" name="Freeform: Shape 17">
              <a:extLst>
                <a:ext uri="{FF2B5EF4-FFF2-40B4-BE49-F238E27FC236}">
                  <a16:creationId xmlns:a16="http://schemas.microsoft.com/office/drawing/2014/main" id="{0D6FD051-F2EA-8C37-D8F2-ADBD34CC29ED}"/>
                </a:ext>
              </a:extLst>
            </p:cNvPr>
            <p:cNvSpPr/>
            <p:nvPr/>
          </p:nvSpPr>
          <p:spPr>
            <a:xfrm>
              <a:off x="1649540" y="1682650"/>
              <a:ext cx="228600" cy="381000"/>
            </a:xfrm>
            <a:custGeom>
              <a:avLst/>
              <a:gdLst>
                <a:gd name="connsiteX0" fmla="*/ 223076 w 228600"/>
                <a:gd name="connsiteY0" fmla="*/ 54769 h 381000"/>
                <a:gd name="connsiteX1" fmla="*/ 223076 w 228600"/>
                <a:gd name="connsiteY1" fmla="*/ 378714 h 381000"/>
                <a:gd name="connsiteX2" fmla="*/ 7144 w 228600"/>
                <a:gd name="connsiteY2" fmla="*/ 378714 h 381000"/>
                <a:gd name="connsiteX3" fmla="*/ 7144 w 228600"/>
                <a:gd name="connsiteY3" fmla="*/ 54769 h 381000"/>
                <a:gd name="connsiteX4" fmla="*/ 54769 w 228600"/>
                <a:gd name="connsiteY4" fmla="*/ 7144 h 381000"/>
                <a:gd name="connsiteX5" fmla="*/ 175451 w 228600"/>
                <a:gd name="connsiteY5" fmla="*/ 7144 h 381000"/>
                <a:gd name="connsiteX6" fmla="*/ 223076 w 228600"/>
                <a:gd name="connsiteY6" fmla="*/ 5476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381000">
                  <a:moveTo>
                    <a:pt x="223076" y="54769"/>
                  </a:moveTo>
                  <a:lnTo>
                    <a:pt x="223076" y="378714"/>
                  </a:lnTo>
                  <a:lnTo>
                    <a:pt x="7144" y="378714"/>
                  </a:lnTo>
                  <a:lnTo>
                    <a:pt x="7144" y="54769"/>
                  </a:lnTo>
                  <a:cubicBezTo>
                    <a:pt x="7144" y="28480"/>
                    <a:pt x="28480" y="7144"/>
                    <a:pt x="54769" y="7144"/>
                  </a:cubicBezTo>
                  <a:lnTo>
                    <a:pt x="175451" y="7144"/>
                  </a:lnTo>
                  <a:cubicBezTo>
                    <a:pt x="201740" y="7144"/>
                    <a:pt x="223076" y="28480"/>
                    <a:pt x="223076" y="54769"/>
                  </a:cubicBezTo>
                  <a:close/>
                </a:path>
              </a:pathLst>
            </a:custGeom>
            <a:solidFill>
              <a:srgbClr val="85852D"/>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4D6C0CE-D4CF-6BDD-734A-6A72874D2A4F}"/>
                </a:ext>
              </a:extLst>
            </p:cNvPr>
            <p:cNvSpPr/>
            <p:nvPr/>
          </p:nvSpPr>
          <p:spPr>
            <a:xfrm>
              <a:off x="1865471" y="2054221"/>
              <a:ext cx="381000" cy="228600"/>
            </a:xfrm>
            <a:custGeom>
              <a:avLst/>
              <a:gdLst>
                <a:gd name="connsiteX0" fmla="*/ 331089 w 381000"/>
                <a:gd name="connsiteY0" fmla="*/ 223076 h 228600"/>
                <a:gd name="connsiteX1" fmla="*/ 7144 w 381000"/>
                <a:gd name="connsiteY1" fmla="*/ 223076 h 228600"/>
                <a:gd name="connsiteX2" fmla="*/ 7144 w 381000"/>
                <a:gd name="connsiteY2" fmla="*/ 7144 h 228600"/>
                <a:gd name="connsiteX3" fmla="*/ 331089 w 381000"/>
                <a:gd name="connsiteY3" fmla="*/ 7144 h 228600"/>
                <a:gd name="connsiteX4" fmla="*/ 378714 w 381000"/>
                <a:gd name="connsiteY4" fmla="*/ 54769 h 228600"/>
                <a:gd name="connsiteX5" fmla="*/ 378714 w 381000"/>
                <a:gd name="connsiteY5" fmla="*/ 175451 h 228600"/>
                <a:gd name="connsiteX6" fmla="*/ 331089 w 381000"/>
                <a:gd name="connsiteY6" fmla="*/ 223076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228600">
                  <a:moveTo>
                    <a:pt x="331089" y="223076"/>
                  </a:moveTo>
                  <a:lnTo>
                    <a:pt x="7144" y="223076"/>
                  </a:lnTo>
                  <a:lnTo>
                    <a:pt x="7144" y="7144"/>
                  </a:lnTo>
                  <a:lnTo>
                    <a:pt x="331089" y="7144"/>
                  </a:lnTo>
                  <a:cubicBezTo>
                    <a:pt x="357378" y="7144"/>
                    <a:pt x="378714" y="28480"/>
                    <a:pt x="378714" y="54769"/>
                  </a:cubicBezTo>
                  <a:lnTo>
                    <a:pt x="378714" y="175451"/>
                  </a:lnTo>
                  <a:cubicBezTo>
                    <a:pt x="378714" y="201740"/>
                    <a:pt x="357378" y="223076"/>
                    <a:pt x="331089" y="223076"/>
                  </a:cubicBezTo>
                  <a:close/>
                </a:path>
              </a:pathLst>
            </a:custGeom>
            <a:solidFill>
              <a:srgbClr val="85852D"/>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A1CAD128-1A0F-46A4-4866-8CE0C26B07A6}"/>
                </a:ext>
              </a:extLst>
            </p:cNvPr>
            <p:cNvSpPr/>
            <p:nvPr/>
          </p:nvSpPr>
          <p:spPr>
            <a:xfrm>
              <a:off x="1070610" y="2054221"/>
              <a:ext cx="800100" cy="733425"/>
            </a:xfrm>
            <a:custGeom>
              <a:avLst/>
              <a:gdLst>
                <a:gd name="connsiteX0" fmla="*/ 7144 w 800100"/>
                <a:gd name="connsiteY0" fmla="*/ 7144 h 733425"/>
                <a:gd name="connsiteX1" fmla="*/ 802005 w 800100"/>
                <a:gd name="connsiteY1" fmla="*/ 7144 h 733425"/>
                <a:gd name="connsiteX2" fmla="*/ 802005 w 800100"/>
                <a:gd name="connsiteY2" fmla="*/ 732949 h 733425"/>
                <a:gd name="connsiteX3" fmla="*/ 7144 w 800100"/>
                <a:gd name="connsiteY3" fmla="*/ 732949 h 733425"/>
              </a:gdLst>
              <a:ahLst/>
              <a:cxnLst>
                <a:cxn ang="0">
                  <a:pos x="connsiteX0" y="connsiteY0"/>
                </a:cxn>
                <a:cxn ang="0">
                  <a:pos x="connsiteX1" y="connsiteY1"/>
                </a:cxn>
                <a:cxn ang="0">
                  <a:pos x="connsiteX2" y="connsiteY2"/>
                </a:cxn>
                <a:cxn ang="0">
                  <a:pos x="connsiteX3" y="connsiteY3"/>
                </a:cxn>
              </a:cxnLst>
              <a:rect l="l" t="t" r="r" b="b"/>
              <a:pathLst>
                <a:path w="800100" h="733425">
                  <a:moveTo>
                    <a:pt x="7144" y="7144"/>
                  </a:moveTo>
                  <a:lnTo>
                    <a:pt x="802005" y="7144"/>
                  </a:lnTo>
                  <a:lnTo>
                    <a:pt x="802005" y="732949"/>
                  </a:lnTo>
                  <a:lnTo>
                    <a:pt x="7144" y="732949"/>
                  </a:lnTo>
                  <a:close/>
                </a:path>
              </a:pathLst>
            </a:custGeom>
            <a:solidFill>
              <a:srgbClr val="85852D"/>
            </a:solidFill>
            <a:ln w="9525" cap="flat">
              <a:noFill/>
              <a:prstDash val="solid"/>
              <a:miter/>
            </a:ln>
          </p:spPr>
          <p:txBody>
            <a:bodyPr rtlCol="0" anchor="ctr"/>
            <a:lstStyle/>
            <a:p>
              <a:endParaRPr lang="en-US">
                <a:solidFill>
                  <a:srgbClr val="85852D"/>
                </a:solidFill>
              </a:endParaRPr>
            </a:p>
          </p:txBody>
        </p:sp>
        <p:sp>
          <p:nvSpPr>
            <p:cNvPr id="21" name="TextBox 20">
              <a:extLst>
                <a:ext uri="{FF2B5EF4-FFF2-40B4-BE49-F238E27FC236}">
                  <a16:creationId xmlns:a16="http://schemas.microsoft.com/office/drawing/2014/main" id="{BDB4B4B9-5E14-6C67-1C3F-950E955FC55E}"/>
                </a:ext>
              </a:extLst>
            </p:cNvPr>
            <p:cNvSpPr txBox="1"/>
            <p:nvPr/>
          </p:nvSpPr>
          <p:spPr>
            <a:xfrm>
              <a:off x="1214821" y="1979418"/>
              <a:ext cx="505267" cy="830997"/>
            </a:xfrm>
            <a:prstGeom prst="rect">
              <a:avLst/>
            </a:prstGeom>
            <a:noFill/>
          </p:spPr>
          <p:txBody>
            <a:bodyPr wrap="none" rtlCol="0">
              <a:spAutoFit/>
            </a:bodyPr>
            <a:lstStyle/>
            <a:p>
              <a:pPr algn="ctr"/>
              <a:r>
                <a:rPr lang="en-US" sz="4800" b="1" dirty="0">
                  <a:solidFill>
                    <a:schemeClr val="bg1"/>
                  </a:solidFill>
                </a:rPr>
                <a:t>S</a:t>
              </a:r>
            </a:p>
          </p:txBody>
        </p:sp>
      </p:grpSp>
      <p:grpSp>
        <p:nvGrpSpPr>
          <p:cNvPr id="22" name="Group 21">
            <a:extLst>
              <a:ext uri="{FF2B5EF4-FFF2-40B4-BE49-F238E27FC236}">
                <a16:creationId xmlns:a16="http://schemas.microsoft.com/office/drawing/2014/main" id="{12BA7C18-7AD1-ACB1-49AA-875D42171143}"/>
              </a:ext>
            </a:extLst>
          </p:cNvPr>
          <p:cNvGrpSpPr/>
          <p:nvPr/>
        </p:nvGrpSpPr>
        <p:grpSpPr>
          <a:xfrm>
            <a:off x="650791" y="3773739"/>
            <a:ext cx="1175861" cy="1146286"/>
            <a:chOff x="1070610" y="3881533"/>
            <a:chExt cx="1175861" cy="1146286"/>
          </a:xfrm>
        </p:grpSpPr>
        <p:sp>
          <p:nvSpPr>
            <p:cNvPr id="23" name="Freeform: Shape 22">
              <a:extLst>
                <a:ext uri="{FF2B5EF4-FFF2-40B4-BE49-F238E27FC236}">
                  <a16:creationId xmlns:a16="http://schemas.microsoft.com/office/drawing/2014/main" id="{724019AE-4B76-77D1-84CB-6519747E11D4}"/>
                </a:ext>
              </a:extLst>
            </p:cNvPr>
            <p:cNvSpPr/>
            <p:nvPr/>
          </p:nvSpPr>
          <p:spPr>
            <a:xfrm>
              <a:off x="1649540" y="3881533"/>
              <a:ext cx="228600" cy="381000"/>
            </a:xfrm>
            <a:custGeom>
              <a:avLst/>
              <a:gdLst>
                <a:gd name="connsiteX0" fmla="*/ 223076 w 228600"/>
                <a:gd name="connsiteY0" fmla="*/ 54769 h 381000"/>
                <a:gd name="connsiteX1" fmla="*/ 223076 w 228600"/>
                <a:gd name="connsiteY1" fmla="*/ 378714 h 381000"/>
                <a:gd name="connsiteX2" fmla="*/ 7144 w 228600"/>
                <a:gd name="connsiteY2" fmla="*/ 378714 h 381000"/>
                <a:gd name="connsiteX3" fmla="*/ 7144 w 228600"/>
                <a:gd name="connsiteY3" fmla="*/ 54769 h 381000"/>
                <a:gd name="connsiteX4" fmla="*/ 54769 w 228600"/>
                <a:gd name="connsiteY4" fmla="*/ 7144 h 381000"/>
                <a:gd name="connsiteX5" fmla="*/ 175451 w 228600"/>
                <a:gd name="connsiteY5" fmla="*/ 7144 h 381000"/>
                <a:gd name="connsiteX6" fmla="*/ 223076 w 228600"/>
                <a:gd name="connsiteY6" fmla="*/ 5476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381000">
                  <a:moveTo>
                    <a:pt x="223076" y="54769"/>
                  </a:moveTo>
                  <a:lnTo>
                    <a:pt x="223076" y="378714"/>
                  </a:lnTo>
                  <a:lnTo>
                    <a:pt x="7144" y="378714"/>
                  </a:lnTo>
                  <a:lnTo>
                    <a:pt x="7144" y="54769"/>
                  </a:lnTo>
                  <a:cubicBezTo>
                    <a:pt x="7144" y="28480"/>
                    <a:pt x="28480" y="7144"/>
                    <a:pt x="54769" y="7144"/>
                  </a:cubicBezTo>
                  <a:lnTo>
                    <a:pt x="175451" y="7144"/>
                  </a:lnTo>
                  <a:cubicBezTo>
                    <a:pt x="201740" y="7144"/>
                    <a:pt x="223076" y="28480"/>
                    <a:pt x="223076" y="54769"/>
                  </a:cubicBezTo>
                  <a:close/>
                </a:path>
              </a:pathLst>
            </a:custGeom>
            <a:solidFill>
              <a:srgbClr val="002060"/>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C12498E-2274-8280-9CE2-B342A52A489C}"/>
                </a:ext>
              </a:extLst>
            </p:cNvPr>
            <p:cNvSpPr/>
            <p:nvPr/>
          </p:nvSpPr>
          <p:spPr>
            <a:xfrm>
              <a:off x="1865471" y="4253103"/>
              <a:ext cx="381000" cy="228600"/>
            </a:xfrm>
            <a:custGeom>
              <a:avLst/>
              <a:gdLst>
                <a:gd name="connsiteX0" fmla="*/ 331089 w 381000"/>
                <a:gd name="connsiteY0" fmla="*/ 223076 h 228600"/>
                <a:gd name="connsiteX1" fmla="*/ 7144 w 381000"/>
                <a:gd name="connsiteY1" fmla="*/ 223076 h 228600"/>
                <a:gd name="connsiteX2" fmla="*/ 7144 w 381000"/>
                <a:gd name="connsiteY2" fmla="*/ 7144 h 228600"/>
                <a:gd name="connsiteX3" fmla="*/ 331089 w 381000"/>
                <a:gd name="connsiteY3" fmla="*/ 7144 h 228600"/>
                <a:gd name="connsiteX4" fmla="*/ 378714 w 381000"/>
                <a:gd name="connsiteY4" fmla="*/ 54769 h 228600"/>
                <a:gd name="connsiteX5" fmla="*/ 378714 w 381000"/>
                <a:gd name="connsiteY5" fmla="*/ 175451 h 228600"/>
                <a:gd name="connsiteX6" fmla="*/ 331089 w 381000"/>
                <a:gd name="connsiteY6" fmla="*/ 223076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228600">
                  <a:moveTo>
                    <a:pt x="331089" y="223076"/>
                  </a:moveTo>
                  <a:lnTo>
                    <a:pt x="7144" y="223076"/>
                  </a:lnTo>
                  <a:lnTo>
                    <a:pt x="7144" y="7144"/>
                  </a:lnTo>
                  <a:lnTo>
                    <a:pt x="331089" y="7144"/>
                  </a:lnTo>
                  <a:cubicBezTo>
                    <a:pt x="357378" y="7144"/>
                    <a:pt x="378714" y="28480"/>
                    <a:pt x="378714" y="54769"/>
                  </a:cubicBezTo>
                  <a:lnTo>
                    <a:pt x="378714" y="175451"/>
                  </a:lnTo>
                  <a:cubicBezTo>
                    <a:pt x="378714" y="201740"/>
                    <a:pt x="357378" y="223076"/>
                    <a:pt x="331089" y="223076"/>
                  </a:cubicBezTo>
                  <a:close/>
                </a:path>
              </a:pathLst>
            </a:custGeom>
            <a:solidFill>
              <a:srgbClr val="002060"/>
            </a:solidFill>
            <a:ln w="9525" cap="flat">
              <a:solidFill>
                <a:srgbClr val="0070C0"/>
              </a:solid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C8E1AC9-125D-EADE-71A2-D556F90FEC6B}"/>
                </a:ext>
              </a:extLst>
            </p:cNvPr>
            <p:cNvSpPr/>
            <p:nvPr/>
          </p:nvSpPr>
          <p:spPr>
            <a:xfrm>
              <a:off x="1070610" y="4253103"/>
              <a:ext cx="800100" cy="733425"/>
            </a:xfrm>
            <a:custGeom>
              <a:avLst/>
              <a:gdLst>
                <a:gd name="connsiteX0" fmla="*/ 7144 w 800100"/>
                <a:gd name="connsiteY0" fmla="*/ 7144 h 733425"/>
                <a:gd name="connsiteX1" fmla="*/ 802005 w 800100"/>
                <a:gd name="connsiteY1" fmla="*/ 7144 h 733425"/>
                <a:gd name="connsiteX2" fmla="*/ 802005 w 800100"/>
                <a:gd name="connsiteY2" fmla="*/ 732949 h 733425"/>
                <a:gd name="connsiteX3" fmla="*/ 7144 w 800100"/>
                <a:gd name="connsiteY3" fmla="*/ 732949 h 733425"/>
              </a:gdLst>
              <a:ahLst/>
              <a:cxnLst>
                <a:cxn ang="0">
                  <a:pos x="connsiteX0" y="connsiteY0"/>
                </a:cxn>
                <a:cxn ang="0">
                  <a:pos x="connsiteX1" y="connsiteY1"/>
                </a:cxn>
                <a:cxn ang="0">
                  <a:pos x="connsiteX2" y="connsiteY2"/>
                </a:cxn>
                <a:cxn ang="0">
                  <a:pos x="connsiteX3" y="connsiteY3"/>
                </a:cxn>
              </a:cxnLst>
              <a:rect l="l" t="t" r="r" b="b"/>
              <a:pathLst>
                <a:path w="800100" h="733425">
                  <a:moveTo>
                    <a:pt x="7144" y="7144"/>
                  </a:moveTo>
                  <a:lnTo>
                    <a:pt x="802005" y="7144"/>
                  </a:lnTo>
                  <a:lnTo>
                    <a:pt x="802005" y="732949"/>
                  </a:lnTo>
                  <a:lnTo>
                    <a:pt x="7144" y="732949"/>
                  </a:lnTo>
                  <a:close/>
                </a:path>
              </a:pathLst>
            </a:custGeom>
            <a:solidFill>
              <a:srgbClr val="002060"/>
            </a:solidFill>
            <a:ln w="9525" cap="flat">
              <a:noFill/>
              <a:prstDash val="solid"/>
              <a:miter/>
            </a:ln>
          </p:spPr>
          <p:txBody>
            <a:bodyPr rtlCol="0" anchor="ctr"/>
            <a:lstStyle/>
            <a:p>
              <a:endParaRPr lang="en-US"/>
            </a:p>
          </p:txBody>
        </p:sp>
        <p:sp>
          <p:nvSpPr>
            <p:cNvPr id="26" name="TextBox 25">
              <a:extLst>
                <a:ext uri="{FF2B5EF4-FFF2-40B4-BE49-F238E27FC236}">
                  <a16:creationId xmlns:a16="http://schemas.microsoft.com/office/drawing/2014/main" id="{902F69D9-62BF-9E67-A9B1-0A75296588EB}"/>
                </a:ext>
              </a:extLst>
            </p:cNvPr>
            <p:cNvSpPr txBox="1"/>
            <p:nvPr/>
          </p:nvSpPr>
          <p:spPr>
            <a:xfrm>
              <a:off x="1143055" y="4196822"/>
              <a:ext cx="648800" cy="830997"/>
            </a:xfrm>
            <a:prstGeom prst="rect">
              <a:avLst/>
            </a:prstGeom>
            <a:noFill/>
          </p:spPr>
          <p:txBody>
            <a:bodyPr wrap="square" rtlCol="0">
              <a:spAutoFit/>
            </a:bodyPr>
            <a:lstStyle/>
            <a:p>
              <a:pPr algn="ctr"/>
              <a:r>
                <a:rPr lang="en-US" sz="4800" b="1" dirty="0">
                  <a:solidFill>
                    <a:schemeClr val="bg1"/>
                  </a:solidFill>
                </a:rPr>
                <a:t>W</a:t>
              </a:r>
            </a:p>
          </p:txBody>
        </p:sp>
      </p:grpSp>
      <p:grpSp>
        <p:nvGrpSpPr>
          <p:cNvPr id="27" name="Group 26">
            <a:extLst>
              <a:ext uri="{FF2B5EF4-FFF2-40B4-BE49-F238E27FC236}">
                <a16:creationId xmlns:a16="http://schemas.microsoft.com/office/drawing/2014/main" id="{EC683BD0-AF84-AE07-2797-FBD89A1F3022}"/>
              </a:ext>
            </a:extLst>
          </p:cNvPr>
          <p:cNvGrpSpPr/>
          <p:nvPr/>
        </p:nvGrpSpPr>
        <p:grpSpPr>
          <a:xfrm>
            <a:off x="5924517" y="1033903"/>
            <a:ext cx="1175862" cy="1136591"/>
            <a:chOff x="7081742" y="1682650"/>
            <a:chExt cx="1175862" cy="1136591"/>
          </a:xfrm>
        </p:grpSpPr>
        <p:sp>
          <p:nvSpPr>
            <p:cNvPr id="28" name="Freeform: Shape 27">
              <a:extLst>
                <a:ext uri="{FF2B5EF4-FFF2-40B4-BE49-F238E27FC236}">
                  <a16:creationId xmlns:a16="http://schemas.microsoft.com/office/drawing/2014/main" id="{15CD7994-CF96-9E78-0F8E-5C69B93C2965}"/>
                </a:ext>
              </a:extLst>
            </p:cNvPr>
            <p:cNvSpPr/>
            <p:nvPr/>
          </p:nvSpPr>
          <p:spPr>
            <a:xfrm>
              <a:off x="7660672" y="1682650"/>
              <a:ext cx="228600" cy="381000"/>
            </a:xfrm>
            <a:custGeom>
              <a:avLst/>
              <a:gdLst>
                <a:gd name="connsiteX0" fmla="*/ 223075 w 228600"/>
                <a:gd name="connsiteY0" fmla="*/ 54769 h 381000"/>
                <a:gd name="connsiteX1" fmla="*/ 223075 w 228600"/>
                <a:gd name="connsiteY1" fmla="*/ 378714 h 381000"/>
                <a:gd name="connsiteX2" fmla="*/ 7144 w 228600"/>
                <a:gd name="connsiteY2" fmla="*/ 378714 h 381000"/>
                <a:gd name="connsiteX3" fmla="*/ 7144 w 228600"/>
                <a:gd name="connsiteY3" fmla="*/ 54769 h 381000"/>
                <a:gd name="connsiteX4" fmla="*/ 54769 w 228600"/>
                <a:gd name="connsiteY4" fmla="*/ 7144 h 381000"/>
                <a:gd name="connsiteX5" fmla="*/ 175450 w 228600"/>
                <a:gd name="connsiteY5" fmla="*/ 7144 h 381000"/>
                <a:gd name="connsiteX6" fmla="*/ 223075 w 228600"/>
                <a:gd name="connsiteY6" fmla="*/ 5476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381000">
                  <a:moveTo>
                    <a:pt x="223075" y="54769"/>
                  </a:moveTo>
                  <a:lnTo>
                    <a:pt x="223075" y="378714"/>
                  </a:lnTo>
                  <a:lnTo>
                    <a:pt x="7144" y="378714"/>
                  </a:lnTo>
                  <a:lnTo>
                    <a:pt x="7144" y="54769"/>
                  </a:lnTo>
                  <a:cubicBezTo>
                    <a:pt x="7144" y="28480"/>
                    <a:pt x="28480" y="7144"/>
                    <a:pt x="54769" y="7144"/>
                  </a:cubicBezTo>
                  <a:lnTo>
                    <a:pt x="175450" y="7144"/>
                  </a:lnTo>
                  <a:cubicBezTo>
                    <a:pt x="201739" y="7144"/>
                    <a:pt x="223075" y="28480"/>
                    <a:pt x="223075" y="54769"/>
                  </a:cubicBezTo>
                  <a:close/>
                </a:path>
              </a:pathLst>
            </a:custGeom>
            <a:solidFill>
              <a:srgbClr val="002060"/>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544A8D9-9E63-09DD-F484-C50410EF2790}"/>
                </a:ext>
              </a:extLst>
            </p:cNvPr>
            <p:cNvSpPr/>
            <p:nvPr/>
          </p:nvSpPr>
          <p:spPr>
            <a:xfrm>
              <a:off x="7876604" y="2054221"/>
              <a:ext cx="381000" cy="228600"/>
            </a:xfrm>
            <a:custGeom>
              <a:avLst/>
              <a:gdLst>
                <a:gd name="connsiteX0" fmla="*/ 331089 w 381000"/>
                <a:gd name="connsiteY0" fmla="*/ 223076 h 228600"/>
                <a:gd name="connsiteX1" fmla="*/ 7144 w 381000"/>
                <a:gd name="connsiteY1" fmla="*/ 223076 h 228600"/>
                <a:gd name="connsiteX2" fmla="*/ 7144 w 381000"/>
                <a:gd name="connsiteY2" fmla="*/ 7144 h 228600"/>
                <a:gd name="connsiteX3" fmla="*/ 331089 w 381000"/>
                <a:gd name="connsiteY3" fmla="*/ 7144 h 228600"/>
                <a:gd name="connsiteX4" fmla="*/ 378714 w 381000"/>
                <a:gd name="connsiteY4" fmla="*/ 54769 h 228600"/>
                <a:gd name="connsiteX5" fmla="*/ 378714 w 381000"/>
                <a:gd name="connsiteY5" fmla="*/ 175451 h 228600"/>
                <a:gd name="connsiteX6" fmla="*/ 331089 w 381000"/>
                <a:gd name="connsiteY6" fmla="*/ 223076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228600">
                  <a:moveTo>
                    <a:pt x="331089" y="223076"/>
                  </a:moveTo>
                  <a:lnTo>
                    <a:pt x="7144" y="223076"/>
                  </a:lnTo>
                  <a:lnTo>
                    <a:pt x="7144" y="7144"/>
                  </a:lnTo>
                  <a:lnTo>
                    <a:pt x="331089" y="7144"/>
                  </a:lnTo>
                  <a:cubicBezTo>
                    <a:pt x="357378" y="7144"/>
                    <a:pt x="378714" y="28480"/>
                    <a:pt x="378714" y="54769"/>
                  </a:cubicBezTo>
                  <a:lnTo>
                    <a:pt x="378714" y="175451"/>
                  </a:lnTo>
                  <a:cubicBezTo>
                    <a:pt x="378714" y="201740"/>
                    <a:pt x="357378" y="223076"/>
                    <a:pt x="331089" y="223076"/>
                  </a:cubicBezTo>
                  <a:close/>
                </a:path>
              </a:pathLst>
            </a:custGeom>
            <a:solidFill>
              <a:srgbClr val="002060"/>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ED36F70-6877-F6BC-6E6B-0EA51CD07720}"/>
                </a:ext>
              </a:extLst>
            </p:cNvPr>
            <p:cNvSpPr/>
            <p:nvPr/>
          </p:nvSpPr>
          <p:spPr>
            <a:xfrm>
              <a:off x="7081742" y="2054221"/>
              <a:ext cx="800100" cy="733425"/>
            </a:xfrm>
            <a:custGeom>
              <a:avLst/>
              <a:gdLst>
                <a:gd name="connsiteX0" fmla="*/ 7144 w 800100"/>
                <a:gd name="connsiteY0" fmla="*/ 7144 h 733425"/>
                <a:gd name="connsiteX1" fmla="*/ 802005 w 800100"/>
                <a:gd name="connsiteY1" fmla="*/ 7144 h 733425"/>
                <a:gd name="connsiteX2" fmla="*/ 802005 w 800100"/>
                <a:gd name="connsiteY2" fmla="*/ 732949 h 733425"/>
                <a:gd name="connsiteX3" fmla="*/ 7144 w 800100"/>
                <a:gd name="connsiteY3" fmla="*/ 732949 h 733425"/>
              </a:gdLst>
              <a:ahLst/>
              <a:cxnLst>
                <a:cxn ang="0">
                  <a:pos x="connsiteX0" y="connsiteY0"/>
                </a:cxn>
                <a:cxn ang="0">
                  <a:pos x="connsiteX1" y="connsiteY1"/>
                </a:cxn>
                <a:cxn ang="0">
                  <a:pos x="connsiteX2" y="connsiteY2"/>
                </a:cxn>
                <a:cxn ang="0">
                  <a:pos x="connsiteX3" y="connsiteY3"/>
                </a:cxn>
              </a:cxnLst>
              <a:rect l="l" t="t" r="r" b="b"/>
              <a:pathLst>
                <a:path w="800100" h="733425">
                  <a:moveTo>
                    <a:pt x="7144" y="7144"/>
                  </a:moveTo>
                  <a:lnTo>
                    <a:pt x="802005" y="7144"/>
                  </a:lnTo>
                  <a:lnTo>
                    <a:pt x="802005" y="732949"/>
                  </a:lnTo>
                  <a:lnTo>
                    <a:pt x="7144" y="732949"/>
                  </a:lnTo>
                  <a:close/>
                </a:path>
              </a:pathLst>
            </a:custGeom>
            <a:solidFill>
              <a:srgbClr val="002060"/>
            </a:solidFill>
            <a:ln w="9525" cap="flat">
              <a:noFill/>
              <a:prstDash val="solid"/>
              <a:miter/>
            </a:ln>
          </p:spPr>
          <p:txBody>
            <a:bodyPr rtlCol="0" anchor="ctr"/>
            <a:lstStyle/>
            <a:p>
              <a:endParaRPr lang="en-US"/>
            </a:p>
          </p:txBody>
        </p:sp>
        <p:sp>
          <p:nvSpPr>
            <p:cNvPr id="31" name="TextBox 30">
              <a:extLst>
                <a:ext uri="{FF2B5EF4-FFF2-40B4-BE49-F238E27FC236}">
                  <a16:creationId xmlns:a16="http://schemas.microsoft.com/office/drawing/2014/main" id="{FF0BA60C-5225-B26B-B6F5-6CD65B3DD726}"/>
                </a:ext>
              </a:extLst>
            </p:cNvPr>
            <p:cNvSpPr txBox="1"/>
            <p:nvPr/>
          </p:nvSpPr>
          <p:spPr>
            <a:xfrm>
              <a:off x="7159473" y="1988244"/>
              <a:ext cx="636018" cy="830997"/>
            </a:xfrm>
            <a:prstGeom prst="rect">
              <a:avLst/>
            </a:prstGeom>
            <a:noFill/>
          </p:spPr>
          <p:txBody>
            <a:bodyPr wrap="square" rtlCol="0">
              <a:spAutoFit/>
            </a:bodyPr>
            <a:lstStyle/>
            <a:p>
              <a:pPr algn="ctr"/>
              <a:r>
                <a:rPr lang="en-US" sz="4800" b="1" dirty="0">
                  <a:solidFill>
                    <a:schemeClr val="bg1"/>
                  </a:solidFill>
                </a:rPr>
                <a:t>O</a:t>
              </a:r>
            </a:p>
          </p:txBody>
        </p:sp>
      </p:grpSp>
      <p:grpSp>
        <p:nvGrpSpPr>
          <p:cNvPr id="32" name="Group 31">
            <a:extLst>
              <a:ext uri="{FF2B5EF4-FFF2-40B4-BE49-F238E27FC236}">
                <a16:creationId xmlns:a16="http://schemas.microsoft.com/office/drawing/2014/main" id="{F3EFEFF3-E384-65D7-37A7-C14462B84722}"/>
              </a:ext>
            </a:extLst>
          </p:cNvPr>
          <p:cNvGrpSpPr/>
          <p:nvPr/>
        </p:nvGrpSpPr>
        <p:grpSpPr>
          <a:xfrm>
            <a:off x="5924517" y="3718989"/>
            <a:ext cx="1175862" cy="1146285"/>
            <a:chOff x="7081742" y="3881533"/>
            <a:chExt cx="1175862" cy="1146285"/>
          </a:xfrm>
        </p:grpSpPr>
        <p:sp>
          <p:nvSpPr>
            <p:cNvPr id="33" name="Freeform: Shape 32">
              <a:extLst>
                <a:ext uri="{FF2B5EF4-FFF2-40B4-BE49-F238E27FC236}">
                  <a16:creationId xmlns:a16="http://schemas.microsoft.com/office/drawing/2014/main" id="{C54C48C2-9CEF-10E3-D1A1-4BC52DC0DE89}"/>
                </a:ext>
              </a:extLst>
            </p:cNvPr>
            <p:cNvSpPr/>
            <p:nvPr/>
          </p:nvSpPr>
          <p:spPr>
            <a:xfrm>
              <a:off x="7660672" y="3881533"/>
              <a:ext cx="228600" cy="381000"/>
            </a:xfrm>
            <a:custGeom>
              <a:avLst/>
              <a:gdLst>
                <a:gd name="connsiteX0" fmla="*/ 223075 w 228600"/>
                <a:gd name="connsiteY0" fmla="*/ 54769 h 381000"/>
                <a:gd name="connsiteX1" fmla="*/ 223075 w 228600"/>
                <a:gd name="connsiteY1" fmla="*/ 378714 h 381000"/>
                <a:gd name="connsiteX2" fmla="*/ 7144 w 228600"/>
                <a:gd name="connsiteY2" fmla="*/ 378714 h 381000"/>
                <a:gd name="connsiteX3" fmla="*/ 7144 w 228600"/>
                <a:gd name="connsiteY3" fmla="*/ 54769 h 381000"/>
                <a:gd name="connsiteX4" fmla="*/ 54769 w 228600"/>
                <a:gd name="connsiteY4" fmla="*/ 7144 h 381000"/>
                <a:gd name="connsiteX5" fmla="*/ 175450 w 228600"/>
                <a:gd name="connsiteY5" fmla="*/ 7144 h 381000"/>
                <a:gd name="connsiteX6" fmla="*/ 223075 w 228600"/>
                <a:gd name="connsiteY6" fmla="*/ 5476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381000">
                  <a:moveTo>
                    <a:pt x="223075" y="54769"/>
                  </a:moveTo>
                  <a:lnTo>
                    <a:pt x="223075" y="378714"/>
                  </a:lnTo>
                  <a:lnTo>
                    <a:pt x="7144" y="378714"/>
                  </a:lnTo>
                  <a:lnTo>
                    <a:pt x="7144" y="54769"/>
                  </a:lnTo>
                  <a:cubicBezTo>
                    <a:pt x="7144" y="28480"/>
                    <a:pt x="28480" y="7144"/>
                    <a:pt x="54769" y="7144"/>
                  </a:cubicBezTo>
                  <a:lnTo>
                    <a:pt x="175450" y="7144"/>
                  </a:lnTo>
                  <a:cubicBezTo>
                    <a:pt x="201739" y="7144"/>
                    <a:pt x="223075" y="28480"/>
                    <a:pt x="223075" y="54769"/>
                  </a:cubicBezTo>
                  <a:close/>
                </a:path>
              </a:pathLst>
            </a:custGeom>
            <a:solidFill>
              <a:srgbClr val="85852D"/>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E0B5862-C26C-2E9A-83E9-0DBF6907947B}"/>
                </a:ext>
              </a:extLst>
            </p:cNvPr>
            <p:cNvSpPr/>
            <p:nvPr/>
          </p:nvSpPr>
          <p:spPr>
            <a:xfrm>
              <a:off x="7876604" y="4253103"/>
              <a:ext cx="381000" cy="228600"/>
            </a:xfrm>
            <a:custGeom>
              <a:avLst/>
              <a:gdLst>
                <a:gd name="connsiteX0" fmla="*/ 331089 w 381000"/>
                <a:gd name="connsiteY0" fmla="*/ 223076 h 228600"/>
                <a:gd name="connsiteX1" fmla="*/ 7144 w 381000"/>
                <a:gd name="connsiteY1" fmla="*/ 223076 h 228600"/>
                <a:gd name="connsiteX2" fmla="*/ 7144 w 381000"/>
                <a:gd name="connsiteY2" fmla="*/ 7144 h 228600"/>
                <a:gd name="connsiteX3" fmla="*/ 331089 w 381000"/>
                <a:gd name="connsiteY3" fmla="*/ 7144 h 228600"/>
                <a:gd name="connsiteX4" fmla="*/ 378714 w 381000"/>
                <a:gd name="connsiteY4" fmla="*/ 54769 h 228600"/>
                <a:gd name="connsiteX5" fmla="*/ 378714 w 381000"/>
                <a:gd name="connsiteY5" fmla="*/ 175451 h 228600"/>
                <a:gd name="connsiteX6" fmla="*/ 331089 w 381000"/>
                <a:gd name="connsiteY6" fmla="*/ 223076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228600">
                  <a:moveTo>
                    <a:pt x="331089" y="223076"/>
                  </a:moveTo>
                  <a:lnTo>
                    <a:pt x="7144" y="223076"/>
                  </a:lnTo>
                  <a:lnTo>
                    <a:pt x="7144" y="7144"/>
                  </a:lnTo>
                  <a:lnTo>
                    <a:pt x="331089" y="7144"/>
                  </a:lnTo>
                  <a:cubicBezTo>
                    <a:pt x="357378" y="7144"/>
                    <a:pt x="378714" y="28480"/>
                    <a:pt x="378714" y="54769"/>
                  </a:cubicBezTo>
                  <a:lnTo>
                    <a:pt x="378714" y="175451"/>
                  </a:lnTo>
                  <a:cubicBezTo>
                    <a:pt x="378714" y="201740"/>
                    <a:pt x="357378" y="223076"/>
                    <a:pt x="331089" y="223076"/>
                  </a:cubicBezTo>
                  <a:close/>
                </a:path>
              </a:pathLst>
            </a:custGeom>
            <a:solidFill>
              <a:srgbClr val="85852D"/>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BD6E235-3B3A-41C0-72C1-872F34AC94E5}"/>
                </a:ext>
              </a:extLst>
            </p:cNvPr>
            <p:cNvSpPr/>
            <p:nvPr/>
          </p:nvSpPr>
          <p:spPr>
            <a:xfrm>
              <a:off x="7081742" y="4253103"/>
              <a:ext cx="800100" cy="733425"/>
            </a:xfrm>
            <a:custGeom>
              <a:avLst/>
              <a:gdLst>
                <a:gd name="connsiteX0" fmla="*/ 7144 w 800100"/>
                <a:gd name="connsiteY0" fmla="*/ 7144 h 733425"/>
                <a:gd name="connsiteX1" fmla="*/ 802005 w 800100"/>
                <a:gd name="connsiteY1" fmla="*/ 7144 h 733425"/>
                <a:gd name="connsiteX2" fmla="*/ 802005 w 800100"/>
                <a:gd name="connsiteY2" fmla="*/ 732949 h 733425"/>
                <a:gd name="connsiteX3" fmla="*/ 7144 w 800100"/>
                <a:gd name="connsiteY3" fmla="*/ 732949 h 733425"/>
              </a:gdLst>
              <a:ahLst/>
              <a:cxnLst>
                <a:cxn ang="0">
                  <a:pos x="connsiteX0" y="connsiteY0"/>
                </a:cxn>
                <a:cxn ang="0">
                  <a:pos x="connsiteX1" y="connsiteY1"/>
                </a:cxn>
                <a:cxn ang="0">
                  <a:pos x="connsiteX2" y="connsiteY2"/>
                </a:cxn>
                <a:cxn ang="0">
                  <a:pos x="connsiteX3" y="connsiteY3"/>
                </a:cxn>
              </a:cxnLst>
              <a:rect l="l" t="t" r="r" b="b"/>
              <a:pathLst>
                <a:path w="800100" h="733425">
                  <a:moveTo>
                    <a:pt x="7144" y="7144"/>
                  </a:moveTo>
                  <a:lnTo>
                    <a:pt x="802005" y="7144"/>
                  </a:lnTo>
                  <a:lnTo>
                    <a:pt x="802005" y="732949"/>
                  </a:lnTo>
                  <a:lnTo>
                    <a:pt x="7144" y="732949"/>
                  </a:lnTo>
                  <a:close/>
                </a:path>
              </a:pathLst>
            </a:custGeom>
            <a:solidFill>
              <a:srgbClr val="85852D"/>
            </a:solidFill>
            <a:ln w="9525" cap="flat">
              <a:noFill/>
              <a:prstDash val="solid"/>
              <a:miter/>
            </a:ln>
          </p:spPr>
          <p:txBody>
            <a:bodyPr rtlCol="0" anchor="ctr"/>
            <a:lstStyle/>
            <a:p>
              <a:endParaRPr lang="en-US"/>
            </a:p>
          </p:txBody>
        </p:sp>
        <p:sp>
          <p:nvSpPr>
            <p:cNvPr id="36" name="TextBox 35">
              <a:extLst>
                <a:ext uri="{FF2B5EF4-FFF2-40B4-BE49-F238E27FC236}">
                  <a16:creationId xmlns:a16="http://schemas.microsoft.com/office/drawing/2014/main" id="{9FDBA3B4-6037-E187-9189-4152FDE30490}"/>
                </a:ext>
              </a:extLst>
            </p:cNvPr>
            <p:cNvSpPr txBox="1"/>
            <p:nvPr/>
          </p:nvSpPr>
          <p:spPr>
            <a:xfrm>
              <a:off x="7261073" y="4196821"/>
              <a:ext cx="432818" cy="830997"/>
            </a:xfrm>
            <a:prstGeom prst="rect">
              <a:avLst/>
            </a:prstGeom>
            <a:noFill/>
          </p:spPr>
          <p:txBody>
            <a:bodyPr wrap="square" rtlCol="0">
              <a:spAutoFit/>
            </a:bodyPr>
            <a:lstStyle/>
            <a:p>
              <a:pPr algn="ctr"/>
              <a:r>
                <a:rPr lang="en-US" sz="4800" b="1" dirty="0">
                  <a:solidFill>
                    <a:schemeClr val="bg1"/>
                  </a:solidFill>
                </a:rPr>
                <a:t>T</a:t>
              </a:r>
            </a:p>
          </p:txBody>
        </p:sp>
      </p:grpSp>
      <p:sp>
        <p:nvSpPr>
          <p:cNvPr id="37" name="TextBox 36">
            <a:extLst>
              <a:ext uri="{FF2B5EF4-FFF2-40B4-BE49-F238E27FC236}">
                <a16:creationId xmlns:a16="http://schemas.microsoft.com/office/drawing/2014/main" id="{0C64663F-A8EF-F1E0-DE20-D4A47FAA0BA1}"/>
              </a:ext>
            </a:extLst>
          </p:cNvPr>
          <p:cNvSpPr txBox="1"/>
          <p:nvPr/>
        </p:nvSpPr>
        <p:spPr>
          <a:xfrm>
            <a:off x="2544715" y="69933"/>
            <a:ext cx="7102571" cy="1015663"/>
          </a:xfrm>
          <a:prstGeom prst="rect">
            <a:avLst/>
          </a:prstGeom>
          <a:noFill/>
        </p:spPr>
        <p:txBody>
          <a:bodyPr wrap="square" rtlCol="0">
            <a:spAutoFit/>
          </a:bodyPr>
          <a:lstStyle/>
          <a:p>
            <a:pPr algn="ctr"/>
            <a:r>
              <a:rPr lang="en-US" sz="6000" b="1" dirty="0">
                <a:solidFill>
                  <a:srgbClr val="002060"/>
                </a:solidFill>
                <a:latin typeface="Montserrat" panose="00000500000000000000" pitchFamily="2" charset="0"/>
              </a:rPr>
              <a:t>SWOT</a:t>
            </a:r>
            <a:r>
              <a:rPr lang="en-US" sz="6000" b="1" dirty="0">
                <a:solidFill>
                  <a:schemeClr val="accent1"/>
                </a:solidFill>
                <a:latin typeface="+mj-lt"/>
              </a:rPr>
              <a:t> </a:t>
            </a:r>
            <a:r>
              <a:rPr lang="en-US" sz="6000" b="1" dirty="0">
                <a:solidFill>
                  <a:srgbClr val="85852D"/>
                </a:solidFill>
                <a:latin typeface="Montserrat" panose="00000500000000000000" pitchFamily="2" charset="0"/>
              </a:rPr>
              <a:t>Analysis</a:t>
            </a:r>
          </a:p>
        </p:txBody>
      </p:sp>
      <p:sp>
        <p:nvSpPr>
          <p:cNvPr id="38" name="TextBox 37">
            <a:extLst>
              <a:ext uri="{FF2B5EF4-FFF2-40B4-BE49-F238E27FC236}">
                <a16:creationId xmlns:a16="http://schemas.microsoft.com/office/drawing/2014/main" id="{9DBBFFB8-1A2F-3118-7414-4E7A0FCB5C13}"/>
              </a:ext>
            </a:extLst>
          </p:cNvPr>
          <p:cNvSpPr txBox="1"/>
          <p:nvPr/>
        </p:nvSpPr>
        <p:spPr>
          <a:xfrm>
            <a:off x="6838082" y="1969890"/>
            <a:ext cx="4557171" cy="1815882"/>
          </a:xfrm>
          <a:prstGeom prst="rect">
            <a:avLst/>
          </a:prstGeom>
          <a:noFill/>
        </p:spPr>
        <p:txBody>
          <a:bodyPr wrap="square">
            <a:spAutoFit/>
          </a:bodyPr>
          <a:lstStyle/>
          <a:p>
            <a:pPr marL="171450" indent="-171450" algn="just">
              <a:buFont typeface="Wingdings" panose="05000000000000000000" pitchFamily="2" charset="2"/>
              <a:buChar char="ü"/>
            </a:pPr>
            <a:r>
              <a:rPr lang="en-US" sz="1400" dirty="0"/>
              <a:t> Increased demand for affordable housing near expanding businesses.</a:t>
            </a:r>
          </a:p>
          <a:p>
            <a:pPr marL="171450" indent="-171450" algn="just">
              <a:buFont typeface="Wingdings" panose="05000000000000000000" pitchFamily="2" charset="2"/>
              <a:buChar char="ü"/>
            </a:pPr>
            <a:r>
              <a:rPr lang="en-US" sz="1400" dirty="0"/>
              <a:t>Collaborations secure steady guests and generate long-term contracts.</a:t>
            </a:r>
          </a:p>
          <a:p>
            <a:pPr marL="171450" indent="-171450" algn="just">
              <a:buFont typeface="Wingdings" panose="05000000000000000000" pitchFamily="2" charset="2"/>
              <a:buChar char="ü"/>
            </a:pPr>
            <a:r>
              <a:rPr lang="en-US" sz="1400" dirty="0"/>
              <a:t> Successful implementation can lead to expansion in similar areas.</a:t>
            </a:r>
          </a:p>
          <a:p>
            <a:pPr marL="171450" indent="-171450" algn="just">
              <a:buFont typeface="Wingdings" panose="05000000000000000000" pitchFamily="2" charset="2"/>
              <a:buChar char="ü"/>
            </a:pPr>
            <a:r>
              <a:rPr lang="en-US" sz="1400" dirty="0"/>
              <a:t>Enhances customer experience and efficiency through seamless booking management.</a:t>
            </a:r>
          </a:p>
        </p:txBody>
      </p:sp>
      <p:sp>
        <p:nvSpPr>
          <p:cNvPr id="39" name="TextBox 38">
            <a:extLst>
              <a:ext uri="{FF2B5EF4-FFF2-40B4-BE49-F238E27FC236}">
                <a16:creationId xmlns:a16="http://schemas.microsoft.com/office/drawing/2014/main" id="{E8AEF81C-46B9-106D-1AD1-6F710B30E507}"/>
              </a:ext>
            </a:extLst>
          </p:cNvPr>
          <p:cNvSpPr txBox="1"/>
          <p:nvPr/>
        </p:nvSpPr>
        <p:spPr>
          <a:xfrm>
            <a:off x="1450892" y="4919256"/>
            <a:ext cx="4328974" cy="1384995"/>
          </a:xfrm>
          <a:prstGeom prst="rect">
            <a:avLst/>
          </a:prstGeom>
          <a:noFill/>
        </p:spPr>
        <p:txBody>
          <a:bodyPr wrap="square">
            <a:spAutoFit/>
          </a:bodyPr>
          <a:lstStyle/>
          <a:p>
            <a:pPr marL="285750" indent="-285750" algn="just">
              <a:buFont typeface="Wingdings" panose="05000000000000000000" pitchFamily="2" charset="2"/>
              <a:buChar char="ü"/>
            </a:pPr>
            <a:r>
              <a:rPr lang="en-US" sz="1400" dirty="0"/>
              <a:t>Substantial investment required for property, technology, and security.</a:t>
            </a:r>
          </a:p>
          <a:p>
            <a:pPr marL="285750" indent="-285750" algn="just">
              <a:buFont typeface="Wingdings" panose="05000000000000000000" pitchFamily="2" charset="2"/>
              <a:buChar char="ü"/>
            </a:pPr>
            <a:r>
              <a:rPr lang="en-US" sz="1400" dirty="0"/>
              <a:t>Success relies on continuous demand for short-term accommodations.</a:t>
            </a:r>
          </a:p>
          <a:p>
            <a:pPr marL="285750" indent="-285750" algn="just">
              <a:buFont typeface="Wingdings" panose="05000000000000000000" pitchFamily="2" charset="2"/>
              <a:buChar char="ü"/>
            </a:pPr>
            <a:r>
              <a:rPr lang="en-US" sz="1400" dirty="0"/>
              <a:t>Managing bookings, vetting, and standards is complex and resource-intensive.</a:t>
            </a:r>
            <a:endParaRPr lang="en-US" sz="1400" dirty="0">
              <a:solidFill>
                <a:schemeClr val="tx1">
                  <a:lumMod val="85000"/>
                  <a:lumOff val="15000"/>
                </a:schemeClr>
              </a:solidFill>
              <a:latin typeface="Montserrat" panose="00000500000000000000" pitchFamily="2" charset="0"/>
            </a:endParaRPr>
          </a:p>
        </p:txBody>
      </p:sp>
      <p:sp>
        <p:nvSpPr>
          <p:cNvPr id="40" name="Description">
            <a:extLst>
              <a:ext uri="{FF2B5EF4-FFF2-40B4-BE49-F238E27FC236}">
                <a16:creationId xmlns:a16="http://schemas.microsoft.com/office/drawing/2014/main" id="{62476697-90F8-52AF-79DA-6047DF4D2D96}"/>
              </a:ext>
            </a:extLst>
          </p:cNvPr>
          <p:cNvSpPr txBox="1"/>
          <p:nvPr/>
        </p:nvSpPr>
        <p:spPr>
          <a:xfrm>
            <a:off x="6892689" y="4760273"/>
            <a:ext cx="4409066" cy="1815882"/>
          </a:xfrm>
          <a:prstGeom prst="rect">
            <a:avLst/>
          </a:prstGeom>
          <a:noFill/>
        </p:spPr>
        <p:txBody>
          <a:bodyPr wrap="square" rtlCol="0">
            <a:spAutoFit/>
          </a:bodyPr>
          <a:lstStyle/>
          <a:p>
            <a:pPr marL="285750" indent="-285750" algn="just">
              <a:buFont typeface="Wingdings" panose="05000000000000000000" pitchFamily="2" charset="2"/>
              <a:buChar char="ü"/>
            </a:pPr>
            <a:r>
              <a:rPr lang="en-US" sz="1400" dirty="0"/>
              <a:t>Fluctuations affect affordability of budget-friendly accommodation solutions.</a:t>
            </a:r>
          </a:p>
          <a:p>
            <a:pPr marL="285750" indent="-285750" algn="just">
              <a:buFont typeface="Wingdings" panose="05000000000000000000" pitchFamily="2" charset="2"/>
              <a:buChar char="ü"/>
            </a:pPr>
            <a:r>
              <a:rPr lang="en-US" sz="1400" dirty="0"/>
              <a:t>Budget hotels, Airbnb, similar hostels impact market share.</a:t>
            </a:r>
          </a:p>
          <a:p>
            <a:pPr marL="285750" indent="-285750" algn="just">
              <a:buFont typeface="Wingdings" panose="05000000000000000000" pitchFamily="2" charset="2"/>
              <a:buChar char="ü"/>
            </a:pPr>
            <a:r>
              <a:rPr lang="en-US" sz="1400" dirty="0"/>
              <a:t>Compliance challenges from changing local housing and business regulations.</a:t>
            </a:r>
          </a:p>
          <a:p>
            <a:pPr marL="285750" indent="-285750" algn="just">
              <a:buFont typeface="Wingdings" panose="05000000000000000000" pitchFamily="2" charset="2"/>
              <a:buChar char="ü"/>
            </a:pPr>
            <a:r>
              <a:rPr lang="en-US" sz="1400" dirty="0"/>
              <a:t>Potential security breaches impact hostel's reputation and safety.</a:t>
            </a:r>
            <a:endParaRPr lang="en-US" sz="1400" dirty="0">
              <a:latin typeface="Montserrat" panose="00000500000000000000" pitchFamily="2" charset="0"/>
            </a:endParaRPr>
          </a:p>
        </p:txBody>
      </p:sp>
    </p:spTree>
    <p:extLst>
      <p:ext uri="{BB962C8B-B14F-4D97-AF65-F5344CB8AC3E}">
        <p14:creationId xmlns:p14="http://schemas.microsoft.com/office/powerpoint/2010/main" val="3626996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047DC620-2F65-0E15-A7A9-78304B8B9730}"/>
              </a:ext>
            </a:extLst>
          </p:cNvPr>
          <p:cNvGrpSpPr/>
          <p:nvPr/>
        </p:nvGrpSpPr>
        <p:grpSpPr>
          <a:xfrm>
            <a:off x="902506" y="2147926"/>
            <a:ext cx="10386987" cy="2562147"/>
            <a:chOff x="645004" y="2175128"/>
            <a:chExt cx="10386987" cy="2562147"/>
          </a:xfrm>
        </p:grpSpPr>
        <p:grpSp>
          <p:nvGrpSpPr>
            <p:cNvPr id="9" name="Group 8">
              <a:extLst>
                <a:ext uri="{FF2B5EF4-FFF2-40B4-BE49-F238E27FC236}">
                  <a16:creationId xmlns:a16="http://schemas.microsoft.com/office/drawing/2014/main" id="{4A14CEB0-6469-EF7E-6594-5BCB876CE8E1}"/>
                </a:ext>
              </a:extLst>
            </p:cNvPr>
            <p:cNvGrpSpPr/>
            <p:nvPr/>
          </p:nvGrpSpPr>
          <p:grpSpPr>
            <a:xfrm>
              <a:off x="645004" y="2221098"/>
              <a:ext cx="1972072" cy="1646804"/>
              <a:chOff x="645004" y="2221098"/>
              <a:chExt cx="1972072" cy="1646804"/>
            </a:xfrm>
          </p:grpSpPr>
          <p:sp>
            <p:nvSpPr>
              <p:cNvPr id="4" name="Hexagon 3">
                <a:extLst>
                  <a:ext uri="{FF2B5EF4-FFF2-40B4-BE49-F238E27FC236}">
                    <a16:creationId xmlns:a16="http://schemas.microsoft.com/office/drawing/2014/main" id="{399218D5-BC4F-0EE3-289D-07757CF6EE17}"/>
                  </a:ext>
                </a:extLst>
              </p:cNvPr>
              <p:cNvSpPr/>
              <p:nvPr/>
            </p:nvSpPr>
            <p:spPr>
              <a:xfrm>
                <a:off x="645004" y="2221098"/>
                <a:ext cx="1972072" cy="1646804"/>
              </a:xfrm>
              <a:prstGeom prst="hexagon">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xagon 4">
                <a:extLst>
                  <a:ext uri="{FF2B5EF4-FFF2-40B4-BE49-F238E27FC236}">
                    <a16:creationId xmlns:a16="http://schemas.microsoft.com/office/drawing/2014/main" id="{F139361F-3B9C-3AFA-3B1A-7540BC0DF49F}"/>
                  </a:ext>
                </a:extLst>
              </p:cNvPr>
              <p:cNvSpPr/>
              <p:nvPr/>
            </p:nvSpPr>
            <p:spPr>
              <a:xfrm>
                <a:off x="949527" y="2458942"/>
                <a:ext cx="1363026" cy="1171116"/>
              </a:xfrm>
              <a:prstGeom prst="hexagon">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2CD2D9A-E7DA-C810-7C1D-409D818E6721}"/>
                  </a:ext>
                </a:extLst>
              </p:cNvPr>
              <p:cNvSpPr txBox="1"/>
              <p:nvPr/>
            </p:nvSpPr>
            <p:spPr>
              <a:xfrm>
                <a:off x="1333155" y="2952559"/>
                <a:ext cx="617690" cy="769441"/>
              </a:xfrm>
              <a:prstGeom prst="rect">
                <a:avLst/>
              </a:prstGeom>
              <a:noFill/>
            </p:spPr>
            <p:txBody>
              <a:bodyPr wrap="square" rtlCol="0">
                <a:spAutoFit/>
              </a:bodyPr>
              <a:lstStyle/>
              <a:p>
                <a:r>
                  <a:rPr lang="en-US" sz="4400" b="1" dirty="0">
                    <a:latin typeface="Montserrat" panose="00000500000000000000" pitchFamily="2" charset="0"/>
                  </a:rPr>
                  <a:t>P</a:t>
                </a:r>
              </a:p>
            </p:txBody>
          </p:sp>
          <p:pic>
            <p:nvPicPr>
              <p:cNvPr id="8" name="Picture 7">
                <a:extLst>
                  <a:ext uri="{FF2B5EF4-FFF2-40B4-BE49-F238E27FC236}">
                    <a16:creationId xmlns:a16="http://schemas.microsoft.com/office/drawing/2014/main" id="{284E9D2A-C914-AA24-5A12-14FC8E2A4FF1}"/>
                  </a:ext>
                </a:extLst>
              </p:cNvPr>
              <p:cNvPicPr>
                <a:picLocks noChangeAspect="1"/>
              </p:cNvPicPr>
              <p:nvPr/>
            </p:nvPicPr>
            <p:blipFill>
              <a:blip r:embed="rId2"/>
              <a:stretch>
                <a:fillRect/>
              </a:stretch>
            </p:blipFill>
            <p:spPr>
              <a:xfrm>
                <a:off x="1359535" y="2479569"/>
                <a:ext cx="564931" cy="564931"/>
              </a:xfrm>
              <a:prstGeom prst="rect">
                <a:avLst/>
              </a:prstGeom>
            </p:spPr>
          </p:pic>
        </p:grpSp>
        <p:grpSp>
          <p:nvGrpSpPr>
            <p:cNvPr id="49" name="Group 48">
              <a:extLst>
                <a:ext uri="{FF2B5EF4-FFF2-40B4-BE49-F238E27FC236}">
                  <a16:creationId xmlns:a16="http://schemas.microsoft.com/office/drawing/2014/main" id="{D80DC980-BCA3-BB05-D7D9-E465D09959C8}"/>
                </a:ext>
              </a:extLst>
            </p:cNvPr>
            <p:cNvGrpSpPr/>
            <p:nvPr/>
          </p:nvGrpSpPr>
          <p:grpSpPr>
            <a:xfrm>
              <a:off x="2312553" y="3090471"/>
              <a:ext cx="1972072" cy="1646804"/>
              <a:chOff x="2312553" y="3090471"/>
              <a:chExt cx="1972072" cy="1646804"/>
            </a:xfrm>
          </p:grpSpPr>
          <p:grpSp>
            <p:nvGrpSpPr>
              <p:cNvPr id="10" name="Group 9">
                <a:extLst>
                  <a:ext uri="{FF2B5EF4-FFF2-40B4-BE49-F238E27FC236}">
                    <a16:creationId xmlns:a16="http://schemas.microsoft.com/office/drawing/2014/main" id="{376FB4F3-5DE2-AE9A-F568-76A1A32291D4}"/>
                  </a:ext>
                </a:extLst>
              </p:cNvPr>
              <p:cNvGrpSpPr/>
              <p:nvPr/>
            </p:nvGrpSpPr>
            <p:grpSpPr>
              <a:xfrm>
                <a:off x="2312553" y="3090471"/>
                <a:ext cx="1972072" cy="1646804"/>
                <a:chOff x="645004" y="2221098"/>
                <a:chExt cx="1972072" cy="1646804"/>
              </a:xfrm>
            </p:grpSpPr>
            <p:sp>
              <p:nvSpPr>
                <p:cNvPr id="11" name="Hexagon 10">
                  <a:extLst>
                    <a:ext uri="{FF2B5EF4-FFF2-40B4-BE49-F238E27FC236}">
                      <a16:creationId xmlns:a16="http://schemas.microsoft.com/office/drawing/2014/main" id="{AE3B2A7F-836B-F214-2AF7-5597352F8A15}"/>
                    </a:ext>
                  </a:extLst>
                </p:cNvPr>
                <p:cNvSpPr/>
                <p:nvPr/>
              </p:nvSpPr>
              <p:spPr>
                <a:xfrm>
                  <a:off x="645004" y="2221098"/>
                  <a:ext cx="1972072" cy="1646804"/>
                </a:xfrm>
                <a:prstGeom prst="hexagon">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a:extLst>
                    <a:ext uri="{FF2B5EF4-FFF2-40B4-BE49-F238E27FC236}">
                      <a16:creationId xmlns:a16="http://schemas.microsoft.com/office/drawing/2014/main" id="{1CF3A4F3-67DA-3F8C-DCD7-DCEBA228EA19}"/>
                    </a:ext>
                  </a:extLst>
                </p:cNvPr>
                <p:cNvSpPr/>
                <p:nvPr/>
              </p:nvSpPr>
              <p:spPr>
                <a:xfrm>
                  <a:off x="949527" y="2458942"/>
                  <a:ext cx="1363026" cy="1171116"/>
                </a:xfrm>
                <a:prstGeom prst="hexagon">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27FBF6-40B3-D13F-5845-A4DD590A4466}"/>
                    </a:ext>
                  </a:extLst>
                </p:cNvPr>
                <p:cNvSpPr txBox="1"/>
                <p:nvPr/>
              </p:nvSpPr>
              <p:spPr>
                <a:xfrm>
                  <a:off x="1333155" y="2952559"/>
                  <a:ext cx="617690" cy="769441"/>
                </a:xfrm>
                <a:prstGeom prst="rect">
                  <a:avLst/>
                </a:prstGeom>
                <a:noFill/>
              </p:spPr>
              <p:txBody>
                <a:bodyPr wrap="square" rtlCol="0">
                  <a:spAutoFit/>
                </a:bodyPr>
                <a:lstStyle/>
                <a:p>
                  <a:r>
                    <a:rPr lang="en-US" sz="4400" b="1" dirty="0">
                      <a:latin typeface="Montserrat" panose="00000500000000000000" pitchFamily="2" charset="0"/>
                    </a:rPr>
                    <a:t>E</a:t>
                  </a:r>
                </a:p>
              </p:txBody>
            </p:sp>
          </p:grpSp>
          <p:pic>
            <p:nvPicPr>
              <p:cNvPr id="36" name="Picture 35">
                <a:extLst>
                  <a:ext uri="{FF2B5EF4-FFF2-40B4-BE49-F238E27FC236}">
                    <a16:creationId xmlns:a16="http://schemas.microsoft.com/office/drawing/2014/main" id="{30FEBA63-FED2-3322-79CE-5C8B362E158E}"/>
                  </a:ext>
                </a:extLst>
              </p:cNvPr>
              <p:cNvPicPr>
                <a:picLocks noChangeAspect="1"/>
              </p:cNvPicPr>
              <p:nvPr/>
            </p:nvPicPr>
            <p:blipFill>
              <a:blip r:embed="rId3"/>
              <a:stretch>
                <a:fillRect/>
              </a:stretch>
            </p:blipFill>
            <p:spPr>
              <a:xfrm>
                <a:off x="3027345" y="3375436"/>
                <a:ext cx="601187" cy="601187"/>
              </a:xfrm>
              <a:prstGeom prst="rect">
                <a:avLst/>
              </a:prstGeom>
            </p:spPr>
          </p:pic>
        </p:grpSp>
        <p:grpSp>
          <p:nvGrpSpPr>
            <p:cNvPr id="50" name="Group 49">
              <a:extLst>
                <a:ext uri="{FF2B5EF4-FFF2-40B4-BE49-F238E27FC236}">
                  <a16:creationId xmlns:a16="http://schemas.microsoft.com/office/drawing/2014/main" id="{F9825ED9-3BCD-5A90-215E-23DB7DFE6FB6}"/>
                </a:ext>
              </a:extLst>
            </p:cNvPr>
            <p:cNvGrpSpPr/>
            <p:nvPr/>
          </p:nvGrpSpPr>
          <p:grpSpPr>
            <a:xfrm>
              <a:off x="3980102" y="2175128"/>
              <a:ext cx="1972072" cy="1646804"/>
              <a:chOff x="3980102" y="2175128"/>
              <a:chExt cx="1972072" cy="1646804"/>
            </a:xfrm>
          </p:grpSpPr>
          <p:grpSp>
            <p:nvGrpSpPr>
              <p:cNvPr id="15" name="Group 14">
                <a:extLst>
                  <a:ext uri="{FF2B5EF4-FFF2-40B4-BE49-F238E27FC236}">
                    <a16:creationId xmlns:a16="http://schemas.microsoft.com/office/drawing/2014/main" id="{8ADBAA91-715A-C518-AE4C-8E0BE5DEA77C}"/>
                  </a:ext>
                </a:extLst>
              </p:cNvPr>
              <p:cNvGrpSpPr/>
              <p:nvPr/>
            </p:nvGrpSpPr>
            <p:grpSpPr>
              <a:xfrm>
                <a:off x="3980102" y="2175128"/>
                <a:ext cx="1972072" cy="1646804"/>
                <a:chOff x="645004" y="2221098"/>
                <a:chExt cx="1972072" cy="1646804"/>
              </a:xfrm>
            </p:grpSpPr>
            <p:sp>
              <p:nvSpPr>
                <p:cNvPr id="16" name="Hexagon 15">
                  <a:extLst>
                    <a:ext uri="{FF2B5EF4-FFF2-40B4-BE49-F238E27FC236}">
                      <a16:creationId xmlns:a16="http://schemas.microsoft.com/office/drawing/2014/main" id="{FA5B99D4-4D2B-8E04-4526-AF3B7864638A}"/>
                    </a:ext>
                  </a:extLst>
                </p:cNvPr>
                <p:cNvSpPr/>
                <p:nvPr/>
              </p:nvSpPr>
              <p:spPr>
                <a:xfrm>
                  <a:off x="645004" y="2221098"/>
                  <a:ext cx="1972072" cy="1646804"/>
                </a:xfrm>
                <a:prstGeom prst="hexagon">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a:extLst>
                    <a:ext uri="{FF2B5EF4-FFF2-40B4-BE49-F238E27FC236}">
                      <a16:creationId xmlns:a16="http://schemas.microsoft.com/office/drawing/2014/main" id="{489FB13D-E01B-17E3-6AC0-249211D9B162}"/>
                    </a:ext>
                  </a:extLst>
                </p:cNvPr>
                <p:cNvSpPr/>
                <p:nvPr/>
              </p:nvSpPr>
              <p:spPr>
                <a:xfrm>
                  <a:off x="949527" y="2458942"/>
                  <a:ext cx="1363026" cy="1171116"/>
                </a:xfrm>
                <a:prstGeom prst="hexagon">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2CB8F78-4217-0912-7C0D-7CA1594D2263}"/>
                    </a:ext>
                  </a:extLst>
                </p:cNvPr>
                <p:cNvSpPr txBox="1"/>
                <p:nvPr/>
              </p:nvSpPr>
              <p:spPr>
                <a:xfrm>
                  <a:off x="1333155" y="2952559"/>
                  <a:ext cx="617690" cy="769441"/>
                </a:xfrm>
                <a:prstGeom prst="rect">
                  <a:avLst/>
                </a:prstGeom>
                <a:noFill/>
              </p:spPr>
              <p:txBody>
                <a:bodyPr wrap="square" rtlCol="0">
                  <a:spAutoFit/>
                </a:bodyPr>
                <a:lstStyle/>
                <a:p>
                  <a:r>
                    <a:rPr lang="en-US" sz="4400" b="1" dirty="0">
                      <a:latin typeface="Montserrat" panose="00000500000000000000" pitchFamily="2" charset="0"/>
                    </a:rPr>
                    <a:t>S</a:t>
                  </a:r>
                </a:p>
              </p:txBody>
            </p:sp>
          </p:grpSp>
          <p:pic>
            <p:nvPicPr>
              <p:cNvPr id="38" name="Picture 37">
                <a:extLst>
                  <a:ext uri="{FF2B5EF4-FFF2-40B4-BE49-F238E27FC236}">
                    <a16:creationId xmlns:a16="http://schemas.microsoft.com/office/drawing/2014/main" id="{D7F8AEAB-9159-28C2-7D36-173321B1AD7B}"/>
                  </a:ext>
                </a:extLst>
              </p:cNvPr>
              <p:cNvPicPr>
                <a:picLocks noChangeAspect="1"/>
              </p:cNvPicPr>
              <p:nvPr/>
            </p:nvPicPr>
            <p:blipFill>
              <a:blip r:embed="rId4"/>
              <a:stretch>
                <a:fillRect/>
              </a:stretch>
            </p:blipFill>
            <p:spPr>
              <a:xfrm>
                <a:off x="4676845" y="2458942"/>
                <a:ext cx="622287" cy="622287"/>
              </a:xfrm>
              <a:prstGeom prst="rect">
                <a:avLst/>
              </a:prstGeom>
            </p:spPr>
          </p:pic>
        </p:grpSp>
        <p:grpSp>
          <p:nvGrpSpPr>
            <p:cNvPr id="51" name="Group 50">
              <a:extLst>
                <a:ext uri="{FF2B5EF4-FFF2-40B4-BE49-F238E27FC236}">
                  <a16:creationId xmlns:a16="http://schemas.microsoft.com/office/drawing/2014/main" id="{6FEE5674-2762-36AB-2037-2A74B7F3363F}"/>
                </a:ext>
              </a:extLst>
            </p:cNvPr>
            <p:cNvGrpSpPr/>
            <p:nvPr/>
          </p:nvGrpSpPr>
          <p:grpSpPr>
            <a:xfrm>
              <a:off x="5647651" y="3051212"/>
              <a:ext cx="1972072" cy="1646804"/>
              <a:chOff x="5647651" y="3051212"/>
              <a:chExt cx="1972072" cy="1646804"/>
            </a:xfrm>
          </p:grpSpPr>
          <p:grpSp>
            <p:nvGrpSpPr>
              <p:cNvPr id="20" name="Group 19">
                <a:extLst>
                  <a:ext uri="{FF2B5EF4-FFF2-40B4-BE49-F238E27FC236}">
                    <a16:creationId xmlns:a16="http://schemas.microsoft.com/office/drawing/2014/main" id="{A74C9453-6123-7BB2-98A1-EA2D42F90A07}"/>
                  </a:ext>
                </a:extLst>
              </p:cNvPr>
              <p:cNvGrpSpPr/>
              <p:nvPr/>
            </p:nvGrpSpPr>
            <p:grpSpPr>
              <a:xfrm>
                <a:off x="5647651" y="3051212"/>
                <a:ext cx="1972072" cy="1646804"/>
                <a:chOff x="645004" y="2221098"/>
                <a:chExt cx="1972072" cy="1646804"/>
              </a:xfrm>
            </p:grpSpPr>
            <p:sp>
              <p:nvSpPr>
                <p:cNvPr id="21" name="Hexagon 20">
                  <a:extLst>
                    <a:ext uri="{FF2B5EF4-FFF2-40B4-BE49-F238E27FC236}">
                      <a16:creationId xmlns:a16="http://schemas.microsoft.com/office/drawing/2014/main" id="{18FF2515-CAAE-EAF5-C658-8060C012BA36}"/>
                    </a:ext>
                  </a:extLst>
                </p:cNvPr>
                <p:cNvSpPr/>
                <p:nvPr/>
              </p:nvSpPr>
              <p:spPr>
                <a:xfrm>
                  <a:off x="645004" y="2221098"/>
                  <a:ext cx="1972072" cy="1646804"/>
                </a:xfrm>
                <a:prstGeom prst="hexagon">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a:extLst>
                    <a:ext uri="{FF2B5EF4-FFF2-40B4-BE49-F238E27FC236}">
                      <a16:creationId xmlns:a16="http://schemas.microsoft.com/office/drawing/2014/main" id="{8FF324F5-884A-FD5B-2BC8-1F88C2755F6B}"/>
                    </a:ext>
                  </a:extLst>
                </p:cNvPr>
                <p:cNvSpPr/>
                <p:nvPr/>
              </p:nvSpPr>
              <p:spPr>
                <a:xfrm>
                  <a:off x="949527" y="2458942"/>
                  <a:ext cx="1363026" cy="1171116"/>
                </a:xfrm>
                <a:prstGeom prst="hexagon">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8A0BE06-DE41-E794-8C13-7F355330725B}"/>
                    </a:ext>
                  </a:extLst>
                </p:cNvPr>
                <p:cNvSpPr txBox="1"/>
                <p:nvPr/>
              </p:nvSpPr>
              <p:spPr>
                <a:xfrm>
                  <a:off x="1333155" y="2952559"/>
                  <a:ext cx="617690" cy="769441"/>
                </a:xfrm>
                <a:prstGeom prst="rect">
                  <a:avLst/>
                </a:prstGeom>
                <a:noFill/>
              </p:spPr>
              <p:txBody>
                <a:bodyPr wrap="square" rtlCol="0">
                  <a:spAutoFit/>
                </a:bodyPr>
                <a:lstStyle/>
                <a:p>
                  <a:r>
                    <a:rPr lang="en-US" sz="4400" b="1" dirty="0">
                      <a:latin typeface="Montserrat" panose="00000500000000000000" pitchFamily="2" charset="0"/>
                    </a:rPr>
                    <a:t>T</a:t>
                  </a:r>
                </a:p>
              </p:txBody>
            </p:sp>
          </p:grpSp>
          <p:pic>
            <p:nvPicPr>
              <p:cNvPr id="44" name="Picture 43">
                <a:extLst>
                  <a:ext uri="{FF2B5EF4-FFF2-40B4-BE49-F238E27FC236}">
                    <a16:creationId xmlns:a16="http://schemas.microsoft.com/office/drawing/2014/main" id="{D55C2613-AB99-643F-3676-D78A1E34457D}"/>
                  </a:ext>
                </a:extLst>
              </p:cNvPr>
              <p:cNvPicPr>
                <a:picLocks noChangeAspect="1"/>
              </p:cNvPicPr>
              <p:nvPr/>
            </p:nvPicPr>
            <p:blipFill>
              <a:blip r:embed="rId5"/>
              <a:stretch>
                <a:fillRect/>
              </a:stretch>
            </p:blipFill>
            <p:spPr>
              <a:xfrm>
                <a:off x="6297217" y="3272269"/>
                <a:ext cx="654957" cy="654957"/>
              </a:xfrm>
              <a:prstGeom prst="rect">
                <a:avLst/>
              </a:prstGeom>
            </p:spPr>
          </p:pic>
        </p:grpSp>
        <p:grpSp>
          <p:nvGrpSpPr>
            <p:cNvPr id="53" name="Group 52">
              <a:extLst>
                <a:ext uri="{FF2B5EF4-FFF2-40B4-BE49-F238E27FC236}">
                  <a16:creationId xmlns:a16="http://schemas.microsoft.com/office/drawing/2014/main" id="{79AE50C1-45E0-5CD5-4A86-65EDD661D64D}"/>
                </a:ext>
              </a:extLst>
            </p:cNvPr>
            <p:cNvGrpSpPr/>
            <p:nvPr/>
          </p:nvGrpSpPr>
          <p:grpSpPr>
            <a:xfrm>
              <a:off x="9059919" y="3090471"/>
              <a:ext cx="1972072" cy="1646804"/>
              <a:chOff x="9059919" y="3090471"/>
              <a:chExt cx="1972072" cy="1646804"/>
            </a:xfrm>
          </p:grpSpPr>
          <p:grpSp>
            <p:nvGrpSpPr>
              <p:cNvPr id="30" name="Group 29">
                <a:extLst>
                  <a:ext uri="{FF2B5EF4-FFF2-40B4-BE49-F238E27FC236}">
                    <a16:creationId xmlns:a16="http://schemas.microsoft.com/office/drawing/2014/main" id="{F316CAE6-6690-CAA5-EFB3-DD53FB633BE7}"/>
                  </a:ext>
                </a:extLst>
              </p:cNvPr>
              <p:cNvGrpSpPr/>
              <p:nvPr/>
            </p:nvGrpSpPr>
            <p:grpSpPr>
              <a:xfrm>
                <a:off x="9059919" y="3090471"/>
                <a:ext cx="1972072" cy="1646804"/>
                <a:chOff x="645004" y="2221098"/>
                <a:chExt cx="1972072" cy="1646804"/>
              </a:xfrm>
            </p:grpSpPr>
            <p:sp>
              <p:nvSpPr>
                <p:cNvPr id="31" name="Hexagon 30">
                  <a:extLst>
                    <a:ext uri="{FF2B5EF4-FFF2-40B4-BE49-F238E27FC236}">
                      <a16:creationId xmlns:a16="http://schemas.microsoft.com/office/drawing/2014/main" id="{B70ED69B-ED27-A558-6686-25EBAFD3C3AE}"/>
                    </a:ext>
                  </a:extLst>
                </p:cNvPr>
                <p:cNvSpPr/>
                <p:nvPr/>
              </p:nvSpPr>
              <p:spPr>
                <a:xfrm>
                  <a:off x="645004" y="2221098"/>
                  <a:ext cx="1972072" cy="1646804"/>
                </a:xfrm>
                <a:prstGeom prst="hexagon">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exagon 31">
                  <a:extLst>
                    <a:ext uri="{FF2B5EF4-FFF2-40B4-BE49-F238E27FC236}">
                      <a16:creationId xmlns:a16="http://schemas.microsoft.com/office/drawing/2014/main" id="{1D1F5FCE-F3AF-EDC3-ECE5-A2DB74CEF406}"/>
                    </a:ext>
                  </a:extLst>
                </p:cNvPr>
                <p:cNvSpPr/>
                <p:nvPr/>
              </p:nvSpPr>
              <p:spPr>
                <a:xfrm>
                  <a:off x="949527" y="2458942"/>
                  <a:ext cx="1363026" cy="1171116"/>
                </a:xfrm>
                <a:prstGeom prst="hexagon">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6004A35-23FF-3C15-7701-DFD2C16EBE2A}"/>
                    </a:ext>
                  </a:extLst>
                </p:cNvPr>
                <p:cNvSpPr txBox="1"/>
                <p:nvPr/>
              </p:nvSpPr>
              <p:spPr>
                <a:xfrm>
                  <a:off x="1333155" y="2952559"/>
                  <a:ext cx="617690" cy="769441"/>
                </a:xfrm>
                <a:prstGeom prst="rect">
                  <a:avLst/>
                </a:prstGeom>
                <a:noFill/>
              </p:spPr>
              <p:txBody>
                <a:bodyPr wrap="square" rtlCol="0">
                  <a:spAutoFit/>
                </a:bodyPr>
                <a:lstStyle/>
                <a:p>
                  <a:r>
                    <a:rPr lang="en-US" sz="4400" b="1" dirty="0">
                      <a:latin typeface="Montserrat" panose="00000500000000000000" pitchFamily="2" charset="0"/>
                    </a:rPr>
                    <a:t>L</a:t>
                  </a:r>
                </a:p>
              </p:txBody>
            </p:sp>
          </p:grpSp>
          <p:pic>
            <p:nvPicPr>
              <p:cNvPr id="46" name="Picture 45">
                <a:extLst>
                  <a:ext uri="{FF2B5EF4-FFF2-40B4-BE49-F238E27FC236}">
                    <a16:creationId xmlns:a16="http://schemas.microsoft.com/office/drawing/2014/main" id="{B7CF449C-F299-D3FD-A0E4-25DA68DA870B}"/>
                  </a:ext>
                </a:extLst>
              </p:cNvPr>
              <p:cNvPicPr>
                <a:picLocks noChangeAspect="1"/>
              </p:cNvPicPr>
              <p:nvPr/>
            </p:nvPicPr>
            <p:blipFill>
              <a:blip r:embed="rId6"/>
              <a:stretch>
                <a:fillRect/>
              </a:stretch>
            </p:blipFill>
            <p:spPr>
              <a:xfrm>
                <a:off x="9709208" y="3337279"/>
                <a:ext cx="609600" cy="609600"/>
              </a:xfrm>
              <a:prstGeom prst="rect">
                <a:avLst/>
              </a:prstGeom>
            </p:spPr>
          </p:pic>
        </p:grpSp>
        <p:grpSp>
          <p:nvGrpSpPr>
            <p:cNvPr id="52" name="Group 51">
              <a:extLst>
                <a:ext uri="{FF2B5EF4-FFF2-40B4-BE49-F238E27FC236}">
                  <a16:creationId xmlns:a16="http://schemas.microsoft.com/office/drawing/2014/main" id="{FB7D6900-6C2D-BF48-2B6A-E57F12DB9D25}"/>
                </a:ext>
              </a:extLst>
            </p:cNvPr>
            <p:cNvGrpSpPr/>
            <p:nvPr/>
          </p:nvGrpSpPr>
          <p:grpSpPr>
            <a:xfrm>
              <a:off x="7353785" y="2175128"/>
              <a:ext cx="1972072" cy="1646804"/>
              <a:chOff x="7353785" y="2175128"/>
              <a:chExt cx="1972072" cy="1646804"/>
            </a:xfrm>
          </p:grpSpPr>
          <p:grpSp>
            <p:nvGrpSpPr>
              <p:cNvPr id="25" name="Group 24">
                <a:extLst>
                  <a:ext uri="{FF2B5EF4-FFF2-40B4-BE49-F238E27FC236}">
                    <a16:creationId xmlns:a16="http://schemas.microsoft.com/office/drawing/2014/main" id="{BC46FF7D-14F5-A64E-4C56-6024D8A9FD9B}"/>
                  </a:ext>
                </a:extLst>
              </p:cNvPr>
              <p:cNvGrpSpPr/>
              <p:nvPr/>
            </p:nvGrpSpPr>
            <p:grpSpPr>
              <a:xfrm>
                <a:off x="7353785" y="2175128"/>
                <a:ext cx="1972072" cy="1646804"/>
                <a:chOff x="645004" y="2221098"/>
                <a:chExt cx="1972072" cy="1646804"/>
              </a:xfrm>
            </p:grpSpPr>
            <p:sp>
              <p:nvSpPr>
                <p:cNvPr id="26" name="Hexagon 25">
                  <a:extLst>
                    <a:ext uri="{FF2B5EF4-FFF2-40B4-BE49-F238E27FC236}">
                      <a16:creationId xmlns:a16="http://schemas.microsoft.com/office/drawing/2014/main" id="{00966DCA-C2A3-C5F8-9622-43C11392ED9C}"/>
                    </a:ext>
                  </a:extLst>
                </p:cNvPr>
                <p:cNvSpPr/>
                <p:nvPr/>
              </p:nvSpPr>
              <p:spPr>
                <a:xfrm>
                  <a:off x="645004" y="2221098"/>
                  <a:ext cx="1972072" cy="1646804"/>
                </a:xfrm>
                <a:prstGeom prst="hexagon">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a:extLst>
                    <a:ext uri="{FF2B5EF4-FFF2-40B4-BE49-F238E27FC236}">
                      <a16:creationId xmlns:a16="http://schemas.microsoft.com/office/drawing/2014/main" id="{F67B2C7F-D336-D644-1783-44CB0D5C9FC7}"/>
                    </a:ext>
                  </a:extLst>
                </p:cNvPr>
                <p:cNvSpPr/>
                <p:nvPr/>
              </p:nvSpPr>
              <p:spPr>
                <a:xfrm>
                  <a:off x="949527" y="2458942"/>
                  <a:ext cx="1363026" cy="1171116"/>
                </a:xfrm>
                <a:prstGeom prst="hexagon">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2B9B4AE-416B-90EB-693E-390E843D2502}"/>
                    </a:ext>
                  </a:extLst>
                </p:cNvPr>
                <p:cNvSpPr txBox="1"/>
                <p:nvPr/>
              </p:nvSpPr>
              <p:spPr>
                <a:xfrm>
                  <a:off x="1333155" y="2952559"/>
                  <a:ext cx="617690" cy="769441"/>
                </a:xfrm>
                <a:prstGeom prst="rect">
                  <a:avLst/>
                </a:prstGeom>
                <a:noFill/>
              </p:spPr>
              <p:txBody>
                <a:bodyPr wrap="square" rtlCol="0">
                  <a:spAutoFit/>
                </a:bodyPr>
                <a:lstStyle/>
                <a:p>
                  <a:r>
                    <a:rPr lang="en-US" sz="4400" b="1" dirty="0">
                      <a:latin typeface="Montserrat" panose="00000500000000000000" pitchFamily="2" charset="0"/>
                    </a:rPr>
                    <a:t>E</a:t>
                  </a:r>
                </a:p>
              </p:txBody>
            </p:sp>
          </p:grpSp>
          <p:pic>
            <p:nvPicPr>
              <p:cNvPr id="48" name="Picture 47">
                <a:extLst>
                  <a:ext uri="{FF2B5EF4-FFF2-40B4-BE49-F238E27FC236}">
                    <a16:creationId xmlns:a16="http://schemas.microsoft.com/office/drawing/2014/main" id="{0576878B-B047-D58F-919F-5C3631151E53}"/>
                  </a:ext>
                </a:extLst>
              </p:cNvPr>
              <p:cNvPicPr>
                <a:picLocks noChangeAspect="1"/>
              </p:cNvPicPr>
              <p:nvPr/>
            </p:nvPicPr>
            <p:blipFill>
              <a:blip r:embed="rId7"/>
              <a:stretch>
                <a:fillRect/>
              </a:stretch>
            </p:blipFill>
            <p:spPr>
              <a:xfrm>
                <a:off x="8003351" y="2441612"/>
                <a:ext cx="609600" cy="609600"/>
              </a:xfrm>
              <a:prstGeom prst="rect">
                <a:avLst/>
              </a:prstGeom>
            </p:spPr>
          </p:pic>
        </p:grpSp>
      </p:grpSp>
      <p:grpSp>
        <p:nvGrpSpPr>
          <p:cNvPr id="60" name="Group 59">
            <a:extLst>
              <a:ext uri="{FF2B5EF4-FFF2-40B4-BE49-F238E27FC236}">
                <a16:creationId xmlns:a16="http://schemas.microsoft.com/office/drawing/2014/main" id="{D5340115-E209-896F-F821-0400ED9EF100}"/>
              </a:ext>
            </a:extLst>
          </p:cNvPr>
          <p:cNvGrpSpPr/>
          <p:nvPr/>
        </p:nvGrpSpPr>
        <p:grpSpPr>
          <a:xfrm>
            <a:off x="1863785" y="3671938"/>
            <a:ext cx="97913" cy="1395584"/>
            <a:chOff x="1850821" y="3794730"/>
            <a:chExt cx="97913" cy="1395584"/>
          </a:xfrm>
        </p:grpSpPr>
        <p:cxnSp>
          <p:nvCxnSpPr>
            <p:cNvPr id="57" name="Straight Connector 56">
              <a:extLst>
                <a:ext uri="{FF2B5EF4-FFF2-40B4-BE49-F238E27FC236}">
                  <a16:creationId xmlns:a16="http://schemas.microsoft.com/office/drawing/2014/main" id="{0F0877EB-C67B-D6FD-6FBF-6393FA43F12F}"/>
                </a:ext>
              </a:extLst>
            </p:cNvPr>
            <p:cNvCxnSpPr>
              <a:cxnSpLocks/>
            </p:cNvCxnSpPr>
            <p:nvPr/>
          </p:nvCxnSpPr>
          <p:spPr>
            <a:xfrm>
              <a:off x="1888542" y="3794730"/>
              <a:ext cx="0" cy="1334188"/>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59" name="Oval 58">
              <a:extLst>
                <a:ext uri="{FF2B5EF4-FFF2-40B4-BE49-F238E27FC236}">
                  <a16:creationId xmlns:a16="http://schemas.microsoft.com/office/drawing/2014/main" id="{C5C5CC35-A208-A5AC-1013-3A107F48DB54}"/>
                </a:ext>
              </a:extLst>
            </p:cNvPr>
            <p:cNvSpPr/>
            <p:nvPr/>
          </p:nvSpPr>
          <p:spPr>
            <a:xfrm>
              <a:off x="1850821" y="5067522"/>
              <a:ext cx="97913" cy="122792"/>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5076D405-ED00-C44B-74D0-FB4B76EF8B56}"/>
              </a:ext>
            </a:extLst>
          </p:cNvPr>
          <p:cNvGrpSpPr/>
          <p:nvPr/>
        </p:nvGrpSpPr>
        <p:grpSpPr>
          <a:xfrm rot="10800000">
            <a:off x="3507133" y="1705842"/>
            <a:ext cx="97913" cy="1395584"/>
            <a:chOff x="1850821" y="3794730"/>
            <a:chExt cx="97913" cy="1395584"/>
          </a:xfrm>
          <a:solidFill>
            <a:srgbClr val="85852D"/>
          </a:solidFill>
        </p:grpSpPr>
        <p:cxnSp>
          <p:nvCxnSpPr>
            <p:cNvPr id="62" name="Straight Connector 61">
              <a:extLst>
                <a:ext uri="{FF2B5EF4-FFF2-40B4-BE49-F238E27FC236}">
                  <a16:creationId xmlns:a16="http://schemas.microsoft.com/office/drawing/2014/main" id="{31DA7524-20A4-B536-C139-235E4CA2C55D}"/>
                </a:ext>
              </a:extLst>
            </p:cNvPr>
            <p:cNvCxnSpPr>
              <a:cxnSpLocks/>
            </p:cNvCxnSpPr>
            <p:nvPr/>
          </p:nvCxnSpPr>
          <p:spPr>
            <a:xfrm>
              <a:off x="1888542" y="3794730"/>
              <a:ext cx="0" cy="1334188"/>
            </a:xfrm>
            <a:prstGeom prst="line">
              <a:avLst/>
            </a:prstGeom>
            <a:grpFill/>
            <a:ln>
              <a:solidFill>
                <a:srgbClr val="85852D"/>
              </a:solidFill>
            </a:ln>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5253B5ED-1780-F1BE-BD71-08A6274E18FD}"/>
                </a:ext>
              </a:extLst>
            </p:cNvPr>
            <p:cNvSpPr/>
            <p:nvPr/>
          </p:nvSpPr>
          <p:spPr>
            <a:xfrm>
              <a:off x="1850821" y="5067522"/>
              <a:ext cx="97913" cy="122792"/>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763C0691-1391-774F-88E9-6BB26AB807B6}"/>
              </a:ext>
            </a:extLst>
          </p:cNvPr>
          <p:cNvGrpSpPr/>
          <p:nvPr/>
        </p:nvGrpSpPr>
        <p:grpSpPr>
          <a:xfrm>
            <a:off x="5145329" y="3794730"/>
            <a:ext cx="97913" cy="1395584"/>
            <a:chOff x="1850821" y="3794730"/>
            <a:chExt cx="97913" cy="1395584"/>
          </a:xfrm>
        </p:grpSpPr>
        <p:cxnSp>
          <p:nvCxnSpPr>
            <p:cNvPr id="65" name="Straight Connector 64">
              <a:extLst>
                <a:ext uri="{FF2B5EF4-FFF2-40B4-BE49-F238E27FC236}">
                  <a16:creationId xmlns:a16="http://schemas.microsoft.com/office/drawing/2014/main" id="{6E735A36-4982-7700-7ED8-1133A0DE81A8}"/>
                </a:ext>
              </a:extLst>
            </p:cNvPr>
            <p:cNvCxnSpPr>
              <a:cxnSpLocks/>
            </p:cNvCxnSpPr>
            <p:nvPr/>
          </p:nvCxnSpPr>
          <p:spPr>
            <a:xfrm>
              <a:off x="1888542" y="3794730"/>
              <a:ext cx="0" cy="1334188"/>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66" name="Oval 65">
              <a:extLst>
                <a:ext uri="{FF2B5EF4-FFF2-40B4-BE49-F238E27FC236}">
                  <a16:creationId xmlns:a16="http://schemas.microsoft.com/office/drawing/2014/main" id="{9C13EDA9-A666-061B-8A94-D2D74651E908}"/>
                </a:ext>
              </a:extLst>
            </p:cNvPr>
            <p:cNvSpPr/>
            <p:nvPr/>
          </p:nvSpPr>
          <p:spPr>
            <a:xfrm>
              <a:off x="1850821" y="5067522"/>
              <a:ext cx="97913" cy="122792"/>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43632F16-3DB2-4C54-347B-C6FB1072B54C}"/>
              </a:ext>
            </a:extLst>
          </p:cNvPr>
          <p:cNvGrpSpPr/>
          <p:nvPr/>
        </p:nvGrpSpPr>
        <p:grpSpPr>
          <a:xfrm>
            <a:off x="8608283" y="3755471"/>
            <a:ext cx="97913" cy="1395584"/>
            <a:chOff x="1850821" y="3794730"/>
            <a:chExt cx="97913" cy="1395584"/>
          </a:xfrm>
        </p:grpSpPr>
        <p:cxnSp>
          <p:nvCxnSpPr>
            <p:cNvPr id="68" name="Straight Connector 67">
              <a:extLst>
                <a:ext uri="{FF2B5EF4-FFF2-40B4-BE49-F238E27FC236}">
                  <a16:creationId xmlns:a16="http://schemas.microsoft.com/office/drawing/2014/main" id="{B7B9207E-0504-700F-3FD8-665F763564DA}"/>
                </a:ext>
              </a:extLst>
            </p:cNvPr>
            <p:cNvCxnSpPr>
              <a:cxnSpLocks/>
            </p:cNvCxnSpPr>
            <p:nvPr/>
          </p:nvCxnSpPr>
          <p:spPr>
            <a:xfrm>
              <a:off x="1888542" y="3794730"/>
              <a:ext cx="0" cy="1334188"/>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69" name="Oval 68">
              <a:extLst>
                <a:ext uri="{FF2B5EF4-FFF2-40B4-BE49-F238E27FC236}">
                  <a16:creationId xmlns:a16="http://schemas.microsoft.com/office/drawing/2014/main" id="{DD93B597-8206-02C8-B951-C66AC873ADBF}"/>
                </a:ext>
              </a:extLst>
            </p:cNvPr>
            <p:cNvSpPr/>
            <p:nvPr/>
          </p:nvSpPr>
          <p:spPr>
            <a:xfrm>
              <a:off x="1850821" y="5067522"/>
              <a:ext cx="97913" cy="122792"/>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B2D48FCD-76F5-AC7E-9E6A-77885659883A}"/>
              </a:ext>
            </a:extLst>
          </p:cNvPr>
          <p:cNvGrpSpPr/>
          <p:nvPr/>
        </p:nvGrpSpPr>
        <p:grpSpPr>
          <a:xfrm rot="10800000">
            <a:off x="6821747" y="1667685"/>
            <a:ext cx="97913" cy="1395584"/>
            <a:chOff x="1850821" y="3794730"/>
            <a:chExt cx="97913" cy="1395584"/>
          </a:xfrm>
          <a:solidFill>
            <a:srgbClr val="85852D"/>
          </a:solidFill>
        </p:grpSpPr>
        <p:cxnSp>
          <p:nvCxnSpPr>
            <p:cNvPr id="72" name="Straight Connector 71">
              <a:extLst>
                <a:ext uri="{FF2B5EF4-FFF2-40B4-BE49-F238E27FC236}">
                  <a16:creationId xmlns:a16="http://schemas.microsoft.com/office/drawing/2014/main" id="{C4F68EDD-17DB-22C7-D164-0B1092B05E8F}"/>
                </a:ext>
              </a:extLst>
            </p:cNvPr>
            <p:cNvCxnSpPr>
              <a:cxnSpLocks/>
            </p:cNvCxnSpPr>
            <p:nvPr/>
          </p:nvCxnSpPr>
          <p:spPr>
            <a:xfrm>
              <a:off x="1888542" y="3794730"/>
              <a:ext cx="0" cy="1334188"/>
            </a:xfrm>
            <a:prstGeom prst="line">
              <a:avLst/>
            </a:prstGeom>
            <a:grpFill/>
            <a:ln>
              <a:solidFill>
                <a:srgbClr val="85852D"/>
              </a:solidFill>
            </a:ln>
          </p:spPr>
          <p:style>
            <a:lnRef idx="2">
              <a:schemeClr val="accent1"/>
            </a:lnRef>
            <a:fillRef idx="0">
              <a:schemeClr val="accent1"/>
            </a:fillRef>
            <a:effectRef idx="1">
              <a:schemeClr val="accent1"/>
            </a:effectRef>
            <a:fontRef idx="minor">
              <a:schemeClr val="tx1"/>
            </a:fontRef>
          </p:style>
        </p:cxnSp>
        <p:sp>
          <p:nvSpPr>
            <p:cNvPr id="73" name="Oval 72">
              <a:extLst>
                <a:ext uri="{FF2B5EF4-FFF2-40B4-BE49-F238E27FC236}">
                  <a16:creationId xmlns:a16="http://schemas.microsoft.com/office/drawing/2014/main" id="{5EC3FEC5-7EE0-B7CF-9CCE-A525489E427C}"/>
                </a:ext>
              </a:extLst>
            </p:cNvPr>
            <p:cNvSpPr/>
            <p:nvPr/>
          </p:nvSpPr>
          <p:spPr>
            <a:xfrm>
              <a:off x="1850821" y="5067522"/>
              <a:ext cx="97913" cy="122792"/>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CF5742DD-7E82-9EB6-D4A9-9B99CDEC7D3B}"/>
              </a:ext>
            </a:extLst>
          </p:cNvPr>
          <p:cNvGrpSpPr/>
          <p:nvPr/>
        </p:nvGrpSpPr>
        <p:grpSpPr>
          <a:xfrm rot="10800000">
            <a:off x="10214793" y="1658443"/>
            <a:ext cx="97913" cy="1395584"/>
            <a:chOff x="1850821" y="3794730"/>
            <a:chExt cx="97913" cy="1395584"/>
          </a:xfrm>
        </p:grpSpPr>
        <p:cxnSp>
          <p:nvCxnSpPr>
            <p:cNvPr id="75" name="Straight Connector 74">
              <a:extLst>
                <a:ext uri="{FF2B5EF4-FFF2-40B4-BE49-F238E27FC236}">
                  <a16:creationId xmlns:a16="http://schemas.microsoft.com/office/drawing/2014/main" id="{669C60D9-E9BF-EA21-53AC-30F0D90CF8BD}"/>
                </a:ext>
              </a:extLst>
            </p:cNvPr>
            <p:cNvCxnSpPr>
              <a:cxnSpLocks/>
            </p:cNvCxnSpPr>
            <p:nvPr/>
          </p:nvCxnSpPr>
          <p:spPr>
            <a:xfrm>
              <a:off x="1888542" y="3794730"/>
              <a:ext cx="0" cy="1334188"/>
            </a:xfrm>
            <a:prstGeom prst="line">
              <a:avLst/>
            </a:prstGeom>
            <a:ln>
              <a:solidFill>
                <a:srgbClr val="85852D"/>
              </a:solidFill>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B0018454-C000-6F51-CFD5-CCB3EE5392AE}"/>
                </a:ext>
              </a:extLst>
            </p:cNvPr>
            <p:cNvSpPr/>
            <p:nvPr/>
          </p:nvSpPr>
          <p:spPr>
            <a:xfrm>
              <a:off x="1850821" y="5067522"/>
              <a:ext cx="97913" cy="122792"/>
            </a:xfrm>
            <a:prstGeom prst="ellipse">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TextBox 79">
            <a:extLst>
              <a:ext uri="{FF2B5EF4-FFF2-40B4-BE49-F238E27FC236}">
                <a16:creationId xmlns:a16="http://schemas.microsoft.com/office/drawing/2014/main" id="{3F510BCE-E563-2030-BB3C-8E258423A0E1}"/>
              </a:ext>
            </a:extLst>
          </p:cNvPr>
          <p:cNvSpPr txBox="1"/>
          <p:nvPr/>
        </p:nvSpPr>
        <p:spPr>
          <a:xfrm>
            <a:off x="504499" y="5052156"/>
            <a:ext cx="2691494" cy="769441"/>
          </a:xfrm>
          <a:prstGeom prst="rect">
            <a:avLst/>
          </a:prstGeom>
          <a:noFill/>
        </p:spPr>
        <p:txBody>
          <a:bodyPr wrap="square">
            <a:spAutoFit/>
          </a:bodyPr>
          <a:lstStyle/>
          <a:p>
            <a:pPr marL="171450" indent="-171450" algn="just">
              <a:buFont typeface="Wingdings" panose="05000000000000000000" pitchFamily="2" charset="2"/>
              <a:buChar char="ü"/>
            </a:pPr>
            <a:r>
              <a:rPr lang="en-US" sz="1100" dirty="0"/>
              <a:t>Local laws impact hostel operations and compliance.</a:t>
            </a:r>
          </a:p>
          <a:p>
            <a:pPr marL="171450" indent="-171450" algn="just">
              <a:buFont typeface="Wingdings" panose="05000000000000000000" pitchFamily="2" charset="2"/>
              <a:buChar char="ü"/>
            </a:pPr>
            <a:r>
              <a:rPr lang="en-US" sz="1100" dirty="0"/>
              <a:t>Policies on infrastructure and housing influence development support.</a:t>
            </a:r>
          </a:p>
        </p:txBody>
      </p:sp>
      <p:sp>
        <p:nvSpPr>
          <p:cNvPr id="84" name="TextBox 83">
            <a:extLst>
              <a:ext uri="{FF2B5EF4-FFF2-40B4-BE49-F238E27FC236}">
                <a16:creationId xmlns:a16="http://schemas.microsoft.com/office/drawing/2014/main" id="{A6A105C4-9131-0564-1A3D-0F3D8A247BDE}"/>
              </a:ext>
            </a:extLst>
          </p:cNvPr>
          <p:cNvSpPr txBox="1"/>
          <p:nvPr/>
        </p:nvSpPr>
        <p:spPr>
          <a:xfrm>
            <a:off x="2032460" y="597193"/>
            <a:ext cx="2619596" cy="1107996"/>
          </a:xfrm>
          <a:prstGeom prst="rect">
            <a:avLst/>
          </a:prstGeom>
          <a:noFill/>
        </p:spPr>
        <p:txBody>
          <a:bodyPr wrap="square">
            <a:spAutoFit/>
          </a:bodyPr>
          <a:lstStyle/>
          <a:p>
            <a:pPr marL="171450" indent="-171450" algn="just">
              <a:buFont typeface="Wingdings" panose="05000000000000000000" pitchFamily="2" charset="2"/>
              <a:buChar char="ü"/>
            </a:pPr>
            <a:r>
              <a:rPr lang="en-US" sz="1100" dirty="0"/>
              <a:t>Nigeria's economy influences consumer spending and demand.</a:t>
            </a:r>
          </a:p>
          <a:p>
            <a:pPr marL="171450" indent="-171450" algn="just">
              <a:buFont typeface="Wingdings" panose="05000000000000000000" pitchFamily="2" charset="2"/>
              <a:buChar char="ü"/>
            </a:pPr>
            <a:r>
              <a:rPr lang="en-US" sz="1100" dirty="0"/>
              <a:t>High inflation raises costs, affecting pricing strategies.</a:t>
            </a:r>
          </a:p>
          <a:p>
            <a:pPr marL="171450" indent="-171450" algn="just">
              <a:buFont typeface="Wingdings" panose="05000000000000000000" pitchFamily="2" charset="2"/>
              <a:buChar char="ü"/>
            </a:pPr>
            <a:r>
              <a:rPr lang="en-US" sz="1100" dirty="0"/>
              <a:t>Higher employment increases demand for affordable housing.</a:t>
            </a:r>
          </a:p>
        </p:txBody>
      </p:sp>
      <p:sp>
        <p:nvSpPr>
          <p:cNvPr id="88" name="TextBox 87">
            <a:extLst>
              <a:ext uri="{FF2B5EF4-FFF2-40B4-BE49-F238E27FC236}">
                <a16:creationId xmlns:a16="http://schemas.microsoft.com/office/drawing/2014/main" id="{06F19311-763D-1864-A195-DFBD783609F9}"/>
              </a:ext>
            </a:extLst>
          </p:cNvPr>
          <p:cNvSpPr txBox="1"/>
          <p:nvPr/>
        </p:nvSpPr>
        <p:spPr>
          <a:xfrm>
            <a:off x="3816604" y="5302343"/>
            <a:ext cx="2835991" cy="1107996"/>
          </a:xfrm>
          <a:prstGeom prst="rect">
            <a:avLst/>
          </a:prstGeom>
          <a:noFill/>
        </p:spPr>
        <p:txBody>
          <a:bodyPr wrap="square">
            <a:spAutoFit/>
          </a:bodyPr>
          <a:lstStyle/>
          <a:p>
            <a:pPr marL="171450" indent="-171450" algn="just">
              <a:buFont typeface="Wingdings" panose="05000000000000000000" pitchFamily="2" charset="2"/>
              <a:buChar char="ü"/>
            </a:pPr>
            <a:r>
              <a:rPr lang="en-US" sz="1100" dirty="0"/>
              <a:t>More businesses increase demand for convenient housing.</a:t>
            </a:r>
          </a:p>
          <a:p>
            <a:pPr marL="171450" indent="-171450" algn="just">
              <a:buFont typeface="Wingdings" panose="05000000000000000000" pitchFamily="2" charset="2"/>
              <a:buChar char="ü"/>
            </a:pPr>
            <a:r>
              <a:rPr lang="en-US" sz="1100" dirty="0"/>
              <a:t>Design accommodations considering local cultural norms.</a:t>
            </a:r>
          </a:p>
          <a:p>
            <a:pPr marL="171450" indent="-171450" algn="just">
              <a:buFont typeface="Wingdings" panose="05000000000000000000" pitchFamily="2" charset="2"/>
              <a:buChar char="ü"/>
            </a:pPr>
            <a:r>
              <a:rPr lang="en-US" sz="1100" dirty="0"/>
              <a:t>Leverage networking desires of young professionals.</a:t>
            </a:r>
          </a:p>
        </p:txBody>
      </p:sp>
      <p:sp>
        <p:nvSpPr>
          <p:cNvPr id="89" name="TextBox 88">
            <a:extLst>
              <a:ext uri="{FF2B5EF4-FFF2-40B4-BE49-F238E27FC236}">
                <a16:creationId xmlns:a16="http://schemas.microsoft.com/office/drawing/2014/main" id="{BA4D9609-17C9-DE57-5012-80062BE00556}"/>
              </a:ext>
            </a:extLst>
          </p:cNvPr>
          <p:cNvSpPr txBox="1"/>
          <p:nvPr/>
        </p:nvSpPr>
        <p:spPr>
          <a:xfrm>
            <a:off x="5607250" y="550111"/>
            <a:ext cx="2692188" cy="1107996"/>
          </a:xfrm>
          <a:prstGeom prst="rect">
            <a:avLst/>
          </a:prstGeom>
          <a:noFill/>
        </p:spPr>
        <p:txBody>
          <a:bodyPr wrap="square" rtlCol="0">
            <a:spAutoFit/>
          </a:bodyPr>
          <a:lstStyle/>
          <a:p>
            <a:pPr marL="171450" indent="-171450" algn="just">
              <a:buFont typeface="Wingdings" panose="05000000000000000000" pitchFamily="2" charset="2"/>
              <a:buChar char="ü"/>
            </a:pPr>
            <a:r>
              <a:rPr lang="en-US" sz="1100" dirty="0"/>
              <a:t>Use advanced platforms for enhanced customer experience.</a:t>
            </a:r>
          </a:p>
          <a:p>
            <a:pPr marL="171450" indent="-171450" algn="just">
              <a:buFont typeface="Wingdings" panose="05000000000000000000" pitchFamily="2" charset="2"/>
              <a:buChar char="ü"/>
            </a:pPr>
            <a:r>
              <a:rPr lang="en-US" sz="1100" dirty="0"/>
              <a:t>Implement biometric verification and real-time surveillance.</a:t>
            </a:r>
          </a:p>
          <a:p>
            <a:pPr marL="171450" indent="-171450" algn="just">
              <a:buFont typeface="Wingdings" panose="05000000000000000000" pitchFamily="2" charset="2"/>
              <a:buChar char="ü"/>
            </a:pPr>
            <a:r>
              <a:rPr lang="en-US" sz="1100" dirty="0"/>
              <a:t>Leverage social media for marketing and engagement.</a:t>
            </a:r>
          </a:p>
        </p:txBody>
      </p:sp>
      <p:sp>
        <p:nvSpPr>
          <p:cNvPr id="93" name="TextBox 92">
            <a:extLst>
              <a:ext uri="{FF2B5EF4-FFF2-40B4-BE49-F238E27FC236}">
                <a16:creationId xmlns:a16="http://schemas.microsoft.com/office/drawing/2014/main" id="{002C3C98-D3A8-7CE3-B1CA-CE03657C3C61}"/>
              </a:ext>
            </a:extLst>
          </p:cNvPr>
          <p:cNvSpPr txBox="1"/>
          <p:nvPr/>
        </p:nvSpPr>
        <p:spPr>
          <a:xfrm>
            <a:off x="7313172" y="5221839"/>
            <a:ext cx="2601309" cy="769441"/>
          </a:xfrm>
          <a:prstGeom prst="rect">
            <a:avLst/>
          </a:prstGeom>
          <a:noFill/>
        </p:spPr>
        <p:txBody>
          <a:bodyPr wrap="square" rtlCol="0">
            <a:spAutoFit/>
          </a:bodyPr>
          <a:lstStyle/>
          <a:p>
            <a:pPr marL="171450" indent="-171450" algn="just">
              <a:buFont typeface="Wingdings" panose="05000000000000000000" pitchFamily="2" charset="2"/>
              <a:buChar char="ü"/>
            </a:pPr>
            <a:r>
              <a:rPr lang="en-US" sz="1100" dirty="0"/>
              <a:t>Use energy-efficient facilities and effective waste management.</a:t>
            </a:r>
          </a:p>
          <a:p>
            <a:pPr marL="171450" indent="-171450" algn="just">
              <a:buFont typeface="Wingdings" panose="05000000000000000000" pitchFamily="2" charset="2"/>
              <a:buChar char="ü"/>
            </a:pPr>
            <a:r>
              <a:rPr lang="en-US" sz="1100" dirty="0"/>
              <a:t>Account for climate change and extreme weather events.</a:t>
            </a:r>
          </a:p>
        </p:txBody>
      </p:sp>
      <p:sp>
        <p:nvSpPr>
          <p:cNvPr id="94" name="TextBox 93">
            <a:extLst>
              <a:ext uri="{FF2B5EF4-FFF2-40B4-BE49-F238E27FC236}">
                <a16:creationId xmlns:a16="http://schemas.microsoft.com/office/drawing/2014/main" id="{5D8F1A06-583F-1A86-C69D-85C4856EB5B5}"/>
              </a:ext>
            </a:extLst>
          </p:cNvPr>
          <p:cNvSpPr txBox="1"/>
          <p:nvPr/>
        </p:nvSpPr>
        <p:spPr>
          <a:xfrm>
            <a:off x="9254632" y="866971"/>
            <a:ext cx="2450986" cy="769441"/>
          </a:xfrm>
          <a:prstGeom prst="rect">
            <a:avLst/>
          </a:prstGeom>
          <a:noFill/>
        </p:spPr>
        <p:txBody>
          <a:bodyPr wrap="square" rtlCol="0">
            <a:spAutoFit/>
          </a:bodyPr>
          <a:lstStyle/>
          <a:p>
            <a:pPr marL="171450" indent="-171450" algn="just">
              <a:buFont typeface="Wingdings" panose="05000000000000000000" pitchFamily="2" charset="2"/>
              <a:buChar char="ü"/>
            </a:pPr>
            <a:r>
              <a:rPr lang="en-US" sz="1100" dirty="0"/>
              <a:t>Follow local property and business operation laws.</a:t>
            </a:r>
          </a:p>
          <a:p>
            <a:pPr marL="171450" indent="-171450" algn="just">
              <a:buFont typeface="Wingdings" panose="05000000000000000000" pitchFamily="2" charset="2"/>
              <a:buChar char="ü"/>
            </a:pPr>
            <a:r>
              <a:rPr lang="en-US" sz="1100" dirty="0"/>
              <a:t>Ensure compliance to protect guests and employees.</a:t>
            </a:r>
          </a:p>
        </p:txBody>
      </p:sp>
      <p:sp>
        <p:nvSpPr>
          <p:cNvPr id="95" name="TextBox 94">
            <a:extLst>
              <a:ext uri="{FF2B5EF4-FFF2-40B4-BE49-F238E27FC236}">
                <a16:creationId xmlns:a16="http://schemas.microsoft.com/office/drawing/2014/main" id="{A28B018A-A505-3E10-DAB9-C7732E810038}"/>
              </a:ext>
            </a:extLst>
          </p:cNvPr>
          <p:cNvSpPr txBox="1"/>
          <p:nvPr/>
        </p:nvSpPr>
        <p:spPr>
          <a:xfrm>
            <a:off x="117105" y="11635"/>
            <a:ext cx="3836397" cy="59654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rgbClr val="002060"/>
                </a:solidFill>
                <a:latin typeface="Montserrat" panose="00000500000000000000" pitchFamily="2" charset="0"/>
                <a:ea typeface="Roboto slab" pitchFamily="2" charset="0"/>
                <a:cs typeface="Roboto slab" pitchFamily="2" charset="0"/>
              </a:rPr>
              <a:t>Pestel </a:t>
            </a:r>
            <a:r>
              <a:rPr lang="en-US" sz="3600" b="1" kern="1200" dirty="0">
                <a:solidFill>
                  <a:srgbClr val="85852D"/>
                </a:solidFill>
                <a:latin typeface="Montserrat" panose="00000500000000000000" pitchFamily="2" charset="0"/>
                <a:ea typeface="Roboto slab" pitchFamily="2" charset="0"/>
                <a:cs typeface="Roboto slab" pitchFamily="2" charset="0"/>
              </a:rPr>
              <a:t>Analysis</a:t>
            </a:r>
          </a:p>
        </p:txBody>
      </p:sp>
    </p:spTree>
    <p:extLst>
      <p:ext uri="{BB962C8B-B14F-4D97-AF65-F5344CB8AC3E}">
        <p14:creationId xmlns:p14="http://schemas.microsoft.com/office/powerpoint/2010/main" val="3364113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51C186-72A2-6FC3-380E-AA4A84FECA3E}"/>
              </a:ext>
            </a:extLst>
          </p:cNvPr>
          <p:cNvSpPr/>
          <p:nvPr/>
        </p:nvSpPr>
        <p:spPr>
          <a:xfrm>
            <a:off x="-42041" y="0"/>
            <a:ext cx="2511973" cy="6858000"/>
          </a:xfrm>
          <a:prstGeom prst="rect">
            <a:avLst/>
          </a:prstGeom>
          <a:solidFill>
            <a:srgbClr val="9E971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C9A4C517-28F7-B568-37F2-1E45536BF45C}"/>
              </a:ext>
            </a:extLst>
          </p:cNvPr>
          <p:cNvSpPr/>
          <p:nvPr/>
        </p:nvSpPr>
        <p:spPr>
          <a:xfrm>
            <a:off x="9680027" y="0"/>
            <a:ext cx="2511973" cy="6858000"/>
          </a:xfrm>
          <a:prstGeom prst="rect">
            <a:avLst/>
          </a:prstGeom>
          <a:solidFill>
            <a:srgbClr val="9E971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A10F0CE1-07EA-F4A5-D46F-214F36AA0B96}"/>
              </a:ext>
            </a:extLst>
          </p:cNvPr>
          <p:cNvCxnSpPr/>
          <p:nvPr/>
        </p:nvCxnSpPr>
        <p:spPr>
          <a:xfrm>
            <a:off x="6096000" y="0"/>
            <a:ext cx="0" cy="6858000"/>
          </a:xfrm>
          <a:prstGeom prst="line">
            <a:avLst/>
          </a:prstGeom>
          <a:ln>
            <a:solidFill>
              <a:srgbClr val="9E9714"/>
            </a:solidFill>
          </a:ln>
        </p:spPr>
        <p:style>
          <a:lnRef idx="2">
            <a:schemeClr val="accent1"/>
          </a:lnRef>
          <a:fillRef idx="0">
            <a:schemeClr val="accent1"/>
          </a:fillRef>
          <a:effectRef idx="1">
            <a:schemeClr val="accent1"/>
          </a:effectRef>
          <a:fontRef idx="minor">
            <a:schemeClr val="tx1"/>
          </a:fontRef>
        </p:style>
      </p:cxnSp>
      <p:pic>
        <p:nvPicPr>
          <p:cNvPr id="14" name="Picture 13" descr="A logo with a city and palm trees&#10;&#10;Description automatically generated">
            <a:extLst>
              <a:ext uri="{FF2B5EF4-FFF2-40B4-BE49-F238E27FC236}">
                <a16:creationId xmlns:a16="http://schemas.microsoft.com/office/drawing/2014/main" id="{5FD88418-33F0-E1C6-A754-F54C4914E0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1956" y="-196362"/>
            <a:ext cx="2324605" cy="2324605"/>
          </a:xfrm>
          <a:prstGeom prst="rect">
            <a:avLst/>
          </a:prstGeom>
        </p:spPr>
      </p:pic>
      <p:pic>
        <p:nvPicPr>
          <p:cNvPr id="18" name="Picture 17">
            <a:extLst>
              <a:ext uri="{FF2B5EF4-FFF2-40B4-BE49-F238E27FC236}">
                <a16:creationId xmlns:a16="http://schemas.microsoft.com/office/drawing/2014/main" id="{1BD7EFAC-F844-4BA3-46D9-B09AA5590AD0}"/>
              </a:ext>
            </a:extLst>
          </p:cNvPr>
          <p:cNvPicPr>
            <a:picLocks noChangeAspect="1"/>
          </p:cNvPicPr>
          <p:nvPr/>
        </p:nvPicPr>
        <p:blipFill>
          <a:blip r:embed="rId4"/>
          <a:stretch>
            <a:fillRect/>
          </a:stretch>
        </p:blipFill>
        <p:spPr>
          <a:xfrm>
            <a:off x="-1" y="-1"/>
            <a:ext cx="1414800" cy="1414800"/>
          </a:xfrm>
          <a:prstGeom prst="rect">
            <a:avLst/>
          </a:prstGeom>
        </p:spPr>
      </p:pic>
      <p:pic>
        <p:nvPicPr>
          <p:cNvPr id="19" name="Picture 18">
            <a:extLst>
              <a:ext uri="{FF2B5EF4-FFF2-40B4-BE49-F238E27FC236}">
                <a16:creationId xmlns:a16="http://schemas.microsoft.com/office/drawing/2014/main" id="{6FE5722A-8F08-4F13-C6E4-78F162CAFDDF}"/>
              </a:ext>
            </a:extLst>
          </p:cNvPr>
          <p:cNvPicPr>
            <a:picLocks noChangeAspect="1"/>
          </p:cNvPicPr>
          <p:nvPr/>
        </p:nvPicPr>
        <p:blipFill>
          <a:blip r:embed="rId4"/>
          <a:stretch>
            <a:fillRect/>
          </a:stretch>
        </p:blipFill>
        <p:spPr>
          <a:xfrm flipH="1">
            <a:off x="10857186" y="0"/>
            <a:ext cx="1316832" cy="1342697"/>
          </a:xfrm>
          <a:prstGeom prst="rect">
            <a:avLst/>
          </a:prstGeom>
        </p:spPr>
      </p:pic>
      <p:pic>
        <p:nvPicPr>
          <p:cNvPr id="20" name="Picture 19">
            <a:extLst>
              <a:ext uri="{FF2B5EF4-FFF2-40B4-BE49-F238E27FC236}">
                <a16:creationId xmlns:a16="http://schemas.microsoft.com/office/drawing/2014/main" id="{CE43B885-6D1D-E3D1-7FB2-1126120B447A}"/>
              </a:ext>
            </a:extLst>
          </p:cNvPr>
          <p:cNvPicPr>
            <a:picLocks noChangeAspect="1"/>
          </p:cNvPicPr>
          <p:nvPr/>
        </p:nvPicPr>
        <p:blipFill>
          <a:blip r:embed="rId4"/>
          <a:stretch>
            <a:fillRect/>
          </a:stretch>
        </p:blipFill>
        <p:spPr>
          <a:xfrm flipV="1">
            <a:off x="17982" y="5443200"/>
            <a:ext cx="1544796" cy="1414800"/>
          </a:xfrm>
          <a:prstGeom prst="rect">
            <a:avLst/>
          </a:prstGeom>
        </p:spPr>
      </p:pic>
      <p:pic>
        <p:nvPicPr>
          <p:cNvPr id="21" name="Picture 20">
            <a:extLst>
              <a:ext uri="{FF2B5EF4-FFF2-40B4-BE49-F238E27FC236}">
                <a16:creationId xmlns:a16="http://schemas.microsoft.com/office/drawing/2014/main" id="{07579877-BCAB-4C3B-93AD-01FFF5C7D282}"/>
              </a:ext>
            </a:extLst>
          </p:cNvPr>
          <p:cNvPicPr>
            <a:picLocks noChangeAspect="1"/>
          </p:cNvPicPr>
          <p:nvPr/>
        </p:nvPicPr>
        <p:blipFill>
          <a:blip r:embed="rId4"/>
          <a:stretch>
            <a:fillRect/>
          </a:stretch>
        </p:blipFill>
        <p:spPr>
          <a:xfrm flipH="1" flipV="1">
            <a:off x="10857186" y="5441731"/>
            <a:ext cx="1316832" cy="1416269"/>
          </a:xfrm>
          <a:prstGeom prst="rect">
            <a:avLst/>
          </a:prstGeom>
        </p:spPr>
      </p:pic>
      <p:sp>
        <p:nvSpPr>
          <p:cNvPr id="22" name="TextBox 21">
            <a:extLst>
              <a:ext uri="{FF2B5EF4-FFF2-40B4-BE49-F238E27FC236}">
                <a16:creationId xmlns:a16="http://schemas.microsoft.com/office/drawing/2014/main" id="{2BB8232F-58AE-8514-F503-709F0269B3E2}"/>
              </a:ext>
            </a:extLst>
          </p:cNvPr>
          <p:cNvSpPr txBox="1"/>
          <p:nvPr/>
        </p:nvSpPr>
        <p:spPr>
          <a:xfrm>
            <a:off x="285540" y="1045468"/>
            <a:ext cx="1001912" cy="369332"/>
          </a:xfrm>
          <a:prstGeom prst="rect">
            <a:avLst/>
          </a:prstGeom>
          <a:noFill/>
        </p:spPr>
        <p:txBody>
          <a:bodyPr wrap="square" rtlCol="0">
            <a:spAutoFit/>
          </a:bodyPr>
          <a:lstStyle/>
          <a:p>
            <a:r>
              <a:rPr lang="en-US" b="1" dirty="0">
                <a:latin typeface="Montserrat" panose="00000500000000000000" pitchFamily="2" charset="0"/>
              </a:rPr>
              <a:t>About</a:t>
            </a:r>
          </a:p>
        </p:txBody>
      </p:sp>
      <p:sp>
        <p:nvSpPr>
          <p:cNvPr id="23" name="Rectangle 22">
            <a:extLst>
              <a:ext uri="{FF2B5EF4-FFF2-40B4-BE49-F238E27FC236}">
                <a16:creationId xmlns:a16="http://schemas.microsoft.com/office/drawing/2014/main" id="{7E64F2BA-5169-FCE9-E085-9F11C0ED4761}"/>
              </a:ext>
            </a:extLst>
          </p:cNvPr>
          <p:cNvSpPr/>
          <p:nvPr/>
        </p:nvSpPr>
        <p:spPr>
          <a:xfrm>
            <a:off x="346113" y="1414799"/>
            <a:ext cx="481372" cy="109201"/>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65F9F4E-4E62-504F-A6D0-D444C3C593C4}"/>
              </a:ext>
            </a:extLst>
          </p:cNvPr>
          <p:cNvSpPr txBox="1"/>
          <p:nvPr/>
        </p:nvSpPr>
        <p:spPr>
          <a:xfrm>
            <a:off x="-42041" y="1582082"/>
            <a:ext cx="2454397" cy="3970318"/>
          </a:xfrm>
          <a:prstGeom prst="rect">
            <a:avLst/>
          </a:prstGeom>
          <a:noFill/>
        </p:spPr>
        <p:txBody>
          <a:bodyPr wrap="square" rtlCol="0">
            <a:spAutoFit/>
          </a:bodyPr>
          <a:lstStyle/>
          <a:p>
            <a:pPr algn="just"/>
            <a:r>
              <a:rPr lang="en-GB" sz="1400" b="1" dirty="0">
                <a:effectLst/>
                <a:latin typeface="Mr Gabe" pitchFamily="2" charset="0"/>
                <a:ea typeface="Calibri" panose="020F0502020204030204" pitchFamily="34" charset="0"/>
              </a:rPr>
              <a:t>Lagos Co-Accommodation Hostels (LCAH) is a pioneering initiative designed to provide affordable, convenient, and secure living arrangements for professionals working on Lagos Island. Recognizing the challenges posed by daily commutes from the mainland to the island, LCAH aims to bridge the gap by offering co-living spaces that cater to the needs of the modern workforce. Our hostels are designed to foster community, enhance productivity, and improve the overall quality of life for our residents</a:t>
            </a:r>
            <a:endParaRPr lang="en-US" sz="1400" b="1" dirty="0">
              <a:latin typeface="Mr Gabe" pitchFamily="2" charset="0"/>
            </a:endParaRPr>
          </a:p>
        </p:txBody>
      </p:sp>
      <p:sp>
        <p:nvSpPr>
          <p:cNvPr id="25" name="TextBox 24">
            <a:extLst>
              <a:ext uri="{FF2B5EF4-FFF2-40B4-BE49-F238E27FC236}">
                <a16:creationId xmlns:a16="http://schemas.microsoft.com/office/drawing/2014/main" id="{15D5B964-F610-4336-5F92-13BE511DAAA9}"/>
              </a:ext>
            </a:extLst>
          </p:cNvPr>
          <p:cNvSpPr txBox="1"/>
          <p:nvPr/>
        </p:nvSpPr>
        <p:spPr>
          <a:xfrm>
            <a:off x="2601406" y="1807468"/>
            <a:ext cx="1364734" cy="369332"/>
          </a:xfrm>
          <a:prstGeom prst="rect">
            <a:avLst/>
          </a:prstGeom>
          <a:noFill/>
        </p:spPr>
        <p:txBody>
          <a:bodyPr wrap="square" rtlCol="0">
            <a:spAutoFit/>
          </a:bodyPr>
          <a:lstStyle/>
          <a:p>
            <a:r>
              <a:rPr lang="en-US" b="1" dirty="0">
                <a:solidFill>
                  <a:srgbClr val="002060"/>
                </a:solidFill>
                <a:latin typeface="Montserrat" panose="00000500000000000000" pitchFamily="2" charset="0"/>
              </a:rPr>
              <a:t>Mission:</a:t>
            </a:r>
          </a:p>
        </p:txBody>
      </p:sp>
      <p:sp>
        <p:nvSpPr>
          <p:cNvPr id="27" name="TextBox 26">
            <a:extLst>
              <a:ext uri="{FF2B5EF4-FFF2-40B4-BE49-F238E27FC236}">
                <a16:creationId xmlns:a16="http://schemas.microsoft.com/office/drawing/2014/main" id="{3CF10BF9-1112-9938-5716-0FBFDA558736}"/>
              </a:ext>
            </a:extLst>
          </p:cNvPr>
          <p:cNvSpPr txBox="1"/>
          <p:nvPr/>
        </p:nvSpPr>
        <p:spPr>
          <a:xfrm>
            <a:off x="2627530" y="2073786"/>
            <a:ext cx="3363965" cy="876458"/>
          </a:xfrm>
          <a:prstGeom prst="rect">
            <a:avLst/>
          </a:prstGeom>
          <a:noFill/>
        </p:spPr>
        <p:txBody>
          <a:bodyPr wrap="square">
            <a:spAutoFit/>
          </a:bodyPr>
          <a:lstStyle/>
          <a:p>
            <a:pPr algn="just">
              <a:lnSpc>
                <a:spcPct val="107000"/>
              </a:lnSpc>
              <a:spcAft>
                <a:spcPts val="800"/>
              </a:spcAft>
            </a:pPr>
            <a:r>
              <a:rPr lang="en-GB" sz="1200" dirty="0">
                <a:solidFill>
                  <a:srgbClr val="002060"/>
                </a:solidFill>
                <a:effectLst/>
                <a:latin typeface="Mr Gabe" pitchFamily="2" charset="0"/>
                <a:ea typeface="Calibri" panose="020F0502020204030204" pitchFamily="34" charset="0"/>
                <a:cs typeface="Arial" panose="020B0604020202020204" pitchFamily="34" charset="0"/>
              </a:rPr>
              <a:t>To provide affordable and convenient co-accommodation solutions that reduce commuting stress and enhance the quality of life for professionals working on Lagos Island.</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D7113383-18B4-78BE-8EEA-932591350409}"/>
              </a:ext>
            </a:extLst>
          </p:cNvPr>
          <p:cNvSpPr txBox="1"/>
          <p:nvPr/>
        </p:nvSpPr>
        <p:spPr>
          <a:xfrm>
            <a:off x="2601405" y="3131719"/>
            <a:ext cx="1064623" cy="369332"/>
          </a:xfrm>
          <a:prstGeom prst="rect">
            <a:avLst/>
          </a:prstGeom>
          <a:noFill/>
        </p:spPr>
        <p:txBody>
          <a:bodyPr wrap="square">
            <a:spAutoFit/>
          </a:bodyPr>
          <a:lstStyle/>
          <a:p>
            <a:r>
              <a:rPr lang="en-GB" sz="1800" b="1" dirty="0">
                <a:solidFill>
                  <a:srgbClr val="002060"/>
                </a:solidFill>
                <a:effectLst/>
                <a:latin typeface="Montserrat" panose="00000500000000000000" pitchFamily="2" charset="0"/>
                <a:ea typeface="Calibri" panose="020F0502020204030204" pitchFamily="34" charset="0"/>
              </a:rPr>
              <a:t>Vision:</a:t>
            </a:r>
            <a:endParaRPr lang="en-US" dirty="0">
              <a:solidFill>
                <a:srgbClr val="002060"/>
              </a:solidFill>
              <a:latin typeface="Montserrat" panose="00000500000000000000" pitchFamily="2" charset="0"/>
            </a:endParaRPr>
          </a:p>
        </p:txBody>
      </p:sp>
      <p:sp>
        <p:nvSpPr>
          <p:cNvPr id="31" name="TextBox 30">
            <a:extLst>
              <a:ext uri="{FF2B5EF4-FFF2-40B4-BE49-F238E27FC236}">
                <a16:creationId xmlns:a16="http://schemas.microsoft.com/office/drawing/2014/main" id="{5B9DD9F9-6365-EEA7-BC0B-107880B9202A}"/>
              </a:ext>
            </a:extLst>
          </p:cNvPr>
          <p:cNvSpPr txBox="1"/>
          <p:nvPr/>
        </p:nvSpPr>
        <p:spPr>
          <a:xfrm>
            <a:off x="2627530" y="3416209"/>
            <a:ext cx="3337840" cy="876458"/>
          </a:xfrm>
          <a:prstGeom prst="rect">
            <a:avLst/>
          </a:prstGeom>
          <a:noFill/>
        </p:spPr>
        <p:txBody>
          <a:bodyPr wrap="square">
            <a:spAutoFit/>
          </a:bodyPr>
          <a:lstStyle/>
          <a:p>
            <a:pPr algn="just">
              <a:lnSpc>
                <a:spcPct val="107000"/>
              </a:lnSpc>
              <a:spcAft>
                <a:spcPts val="800"/>
              </a:spcAft>
            </a:pPr>
            <a:r>
              <a:rPr lang="en-GB" sz="1200" dirty="0">
                <a:solidFill>
                  <a:srgbClr val="002060"/>
                </a:solidFill>
                <a:effectLst/>
                <a:latin typeface="Mr Gabe" pitchFamily="2" charset="0"/>
                <a:ea typeface="Calibri" panose="020F0502020204030204" pitchFamily="34" charset="0"/>
                <a:cs typeface="Arial" panose="020B0604020202020204" pitchFamily="34" charset="0"/>
              </a:rPr>
              <a:t>To become the leading provider of innovative and sustainable co-living solutions in Lagos, setting a benchmark for quality, community, and convenience in urban housing.</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E178C162-EE1E-4836-FE9A-4F55FCC6283C}"/>
              </a:ext>
            </a:extLst>
          </p:cNvPr>
          <p:cNvSpPr txBox="1"/>
          <p:nvPr/>
        </p:nvSpPr>
        <p:spPr>
          <a:xfrm>
            <a:off x="6401913" y="2176800"/>
            <a:ext cx="1777693" cy="369332"/>
          </a:xfrm>
          <a:prstGeom prst="rect">
            <a:avLst/>
          </a:prstGeom>
          <a:noFill/>
        </p:spPr>
        <p:txBody>
          <a:bodyPr wrap="square">
            <a:spAutoFit/>
          </a:bodyPr>
          <a:lstStyle/>
          <a:p>
            <a:r>
              <a:rPr lang="en-GB" b="1" dirty="0">
                <a:solidFill>
                  <a:srgbClr val="002060"/>
                </a:solidFill>
                <a:latin typeface="Montserrat" panose="00000500000000000000" pitchFamily="2" charset="0"/>
                <a:ea typeface="Calibri" panose="020F0502020204030204" pitchFamily="34" charset="0"/>
              </a:rPr>
              <a:t>Core Values</a:t>
            </a:r>
            <a:r>
              <a:rPr lang="en-GB" sz="1800" b="1" dirty="0">
                <a:solidFill>
                  <a:srgbClr val="002060"/>
                </a:solidFill>
                <a:effectLst/>
                <a:latin typeface="Montserrat" panose="00000500000000000000" pitchFamily="2" charset="0"/>
                <a:ea typeface="Calibri" panose="020F0502020204030204" pitchFamily="34" charset="0"/>
              </a:rPr>
              <a:t>:</a:t>
            </a:r>
            <a:endParaRPr lang="en-US" dirty="0">
              <a:solidFill>
                <a:srgbClr val="002060"/>
              </a:solidFill>
              <a:latin typeface="Montserrat" panose="00000500000000000000" pitchFamily="2" charset="0"/>
            </a:endParaRPr>
          </a:p>
        </p:txBody>
      </p:sp>
      <p:sp>
        <p:nvSpPr>
          <p:cNvPr id="34" name="TextBox 33">
            <a:extLst>
              <a:ext uri="{FF2B5EF4-FFF2-40B4-BE49-F238E27FC236}">
                <a16:creationId xmlns:a16="http://schemas.microsoft.com/office/drawing/2014/main" id="{80E8676E-BD8E-9A7A-D91C-0D0154FD60C9}"/>
              </a:ext>
            </a:extLst>
          </p:cNvPr>
          <p:cNvSpPr txBox="1"/>
          <p:nvPr/>
        </p:nvSpPr>
        <p:spPr>
          <a:xfrm>
            <a:off x="6158464" y="2622426"/>
            <a:ext cx="3273565" cy="4156074"/>
          </a:xfrm>
          <a:prstGeom prst="rect">
            <a:avLst/>
          </a:prstGeom>
          <a:noFill/>
        </p:spPr>
        <p:txBody>
          <a:bodyPr wrap="square">
            <a:spAutoFit/>
          </a:bodyPr>
          <a:lstStyle/>
          <a:p>
            <a:pPr marL="182563" lvl="0" indent="-182563" algn="just">
              <a:lnSpc>
                <a:spcPct val="107000"/>
              </a:lnSpc>
              <a:spcAft>
                <a:spcPts val="800"/>
              </a:spcAft>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Affordability</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We are committed to offering cost-effective housing solutions without compromising on quality and comfort.</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182563" lvl="0" indent="-182563" algn="just">
              <a:lnSpc>
                <a:spcPct val="107000"/>
              </a:lnSpc>
              <a:spcAft>
                <a:spcPts val="800"/>
              </a:spcAft>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Convenience</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Our facilities are strategically located to minimize commute times and maximize the convenience of our residents.</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182563" lvl="0" indent="-182563" algn="just">
              <a:lnSpc>
                <a:spcPct val="107000"/>
              </a:lnSpc>
              <a:spcAft>
                <a:spcPts val="800"/>
              </a:spcAft>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Community</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We foster a sense of community among our residents, encouraging networking and mutual support.</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182563" lvl="0" indent="-182563" algn="just">
              <a:lnSpc>
                <a:spcPct val="107000"/>
              </a:lnSpc>
              <a:spcAft>
                <a:spcPts val="800"/>
              </a:spcAft>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Security</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Ensuring the safety and security of our residents is paramount, with robust measures in place to protect them.</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182563" lvl="0" indent="-182563" algn="just">
              <a:lnSpc>
                <a:spcPct val="107000"/>
              </a:lnSpc>
              <a:spcAft>
                <a:spcPts val="800"/>
              </a:spcAft>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Innovation</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We continually seek innovative approaches to improve our services and enhance the living experience for our residents.</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182563" lvl="0" indent="-182563" algn="just">
              <a:lnSpc>
                <a:spcPct val="107000"/>
              </a:lnSpc>
              <a:spcAft>
                <a:spcPts val="800"/>
              </a:spcAft>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Sustainability</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We prioritize environmentally sustainable practices in the development and operation of our hostels.</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0132BEFD-44BB-8C05-71E8-0EACF8191818}"/>
              </a:ext>
            </a:extLst>
          </p:cNvPr>
          <p:cNvSpPr txBox="1"/>
          <p:nvPr/>
        </p:nvSpPr>
        <p:spPr>
          <a:xfrm>
            <a:off x="2596079" y="4392491"/>
            <a:ext cx="1777693" cy="369332"/>
          </a:xfrm>
          <a:prstGeom prst="rect">
            <a:avLst/>
          </a:prstGeom>
          <a:noFill/>
        </p:spPr>
        <p:txBody>
          <a:bodyPr wrap="square">
            <a:spAutoFit/>
          </a:bodyPr>
          <a:lstStyle/>
          <a:p>
            <a:r>
              <a:rPr lang="en-GB" sz="1800" b="1" dirty="0">
                <a:solidFill>
                  <a:srgbClr val="002060"/>
                </a:solidFill>
                <a:effectLst/>
                <a:latin typeface="Montserrat" panose="00000500000000000000" pitchFamily="2" charset="0"/>
                <a:ea typeface="Calibri" panose="020F0502020204030204" pitchFamily="34" charset="0"/>
              </a:rPr>
              <a:t>Services:</a:t>
            </a:r>
            <a:endParaRPr lang="en-US" dirty="0">
              <a:solidFill>
                <a:srgbClr val="002060"/>
              </a:solidFill>
              <a:latin typeface="Montserrat" panose="00000500000000000000" pitchFamily="2" charset="0"/>
            </a:endParaRPr>
          </a:p>
        </p:txBody>
      </p:sp>
      <p:sp>
        <p:nvSpPr>
          <p:cNvPr id="37" name="TextBox 36">
            <a:extLst>
              <a:ext uri="{FF2B5EF4-FFF2-40B4-BE49-F238E27FC236}">
                <a16:creationId xmlns:a16="http://schemas.microsoft.com/office/drawing/2014/main" id="{776CCDCE-F090-237E-CF06-E857E1A8F2CF}"/>
              </a:ext>
            </a:extLst>
          </p:cNvPr>
          <p:cNvSpPr txBox="1"/>
          <p:nvPr/>
        </p:nvSpPr>
        <p:spPr>
          <a:xfrm>
            <a:off x="6212799" y="79500"/>
            <a:ext cx="3219230" cy="1872116"/>
          </a:xfrm>
          <a:prstGeom prst="rect">
            <a:avLst/>
          </a:prstGeom>
          <a:noFill/>
        </p:spPr>
        <p:txBody>
          <a:bodyPr wrap="square">
            <a:spAutoFit/>
          </a:bodyPr>
          <a:lstStyle/>
          <a:p>
            <a:pPr marL="176213" lvl="0" indent="-176213" algn="just">
              <a:lnSpc>
                <a:spcPct val="107000"/>
              </a:lnSpc>
              <a:spcAft>
                <a:spcPts val="800"/>
              </a:spcAft>
              <a:buSzPts val="1000"/>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Security</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24/7 security personnel, CCTV surveillance, and secure access control systems.</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176213" lvl="0" indent="-176213" algn="just">
              <a:lnSpc>
                <a:spcPct val="107000"/>
              </a:lnSpc>
              <a:spcAft>
                <a:spcPts val="800"/>
              </a:spcAft>
              <a:buSzPts val="1000"/>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Cleaning Services</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Regular cleaning of rooms and common areas to ensure a hygienic living environment.</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176213" lvl="0" indent="-176213" algn="just">
              <a:lnSpc>
                <a:spcPct val="107000"/>
              </a:lnSpc>
              <a:spcAft>
                <a:spcPts val="800"/>
              </a:spcAft>
              <a:buSzPts val="1000"/>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Community Events</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Regularly organized events to promote interaction and networking among residents.</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89DFD390-3D30-57C5-5D7A-3326AD61A819}"/>
              </a:ext>
            </a:extLst>
          </p:cNvPr>
          <p:cNvSpPr txBox="1"/>
          <p:nvPr/>
        </p:nvSpPr>
        <p:spPr>
          <a:xfrm>
            <a:off x="2420305" y="4758632"/>
            <a:ext cx="3462141" cy="1872116"/>
          </a:xfrm>
          <a:prstGeom prst="rect">
            <a:avLst/>
          </a:prstGeom>
          <a:noFill/>
        </p:spPr>
        <p:txBody>
          <a:bodyPr wrap="square">
            <a:spAutoFit/>
          </a:bodyPr>
          <a:lstStyle/>
          <a:p>
            <a:pPr marL="342900" lvl="0" indent="-160338" algn="just">
              <a:lnSpc>
                <a:spcPct val="107000"/>
              </a:lnSpc>
              <a:spcAft>
                <a:spcPts val="800"/>
              </a:spcAft>
              <a:buSzPts val="1000"/>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Affordable Accommodation</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Offering various room categories (2, 4, and 8 beds per room) to suit different budgets.</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342900" lvl="0" indent="-160338" algn="just">
              <a:lnSpc>
                <a:spcPct val="107000"/>
              </a:lnSpc>
              <a:spcAft>
                <a:spcPts val="800"/>
              </a:spcAft>
              <a:buSzPts val="1000"/>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Amenities</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Each room includes essential amenities such as bathrooms, toilets, and comfortable bedding.</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342900" lvl="0" indent="-160338" algn="just">
              <a:lnSpc>
                <a:spcPct val="107000"/>
              </a:lnSpc>
              <a:spcAft>
                <a:spcPts val="800"/>
              </a:spcAft>
              <a:buSzPts val="1000"/>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Dining Options</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On-site restaurant and cafeteria providing nutritious and affordable meals.</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15E4CFFC-5CB6-885B-6A79-C5A9A7EF8AC5}"/>
              </a:ext>
            </a:extLst>
          </p:cNvPr>
          <p:cNvSpPr txBox="1"/>
          <p:nvPr/>
        </p:nvSpPr>
        <p:spPr>
          <a:xfrm>
            <a:off x="9769889" y="1736151"/>
            <a:ext cx="2325122" cy="3312125"/>
          </a:xfrm>
          <a:prstGeom prst="rect">
            <a:avLst/>
          </a:prstGeom>
          <a:noFill/>
        </p:spPr>
        <p:txBody>
          <a:bodyPr wrap="square">
            <a:spAutoFit/>
          </a:bodyPr>
          <a:lstStyle/>
          <a:p>
            <a:pPr algn="just">
              <a:lnSpc>
                <a:spcPct val="107000"/>
              </a:lnSpc>
              <a:spcAft>
                <a:spcPts val="800"/>
              </a:spcAft>
            </a:pPr>
            <a:r>
              <a:rPr lang="en-GB" sz="1400" b="1" dirty="0">
                <a:effectLst/>
                <a:latin typeface="Mr Gabe" pitchFamily="2" charset="0"/>
                <a:ea typeface="Calibri" panose="020F0502020204030204" pitchFamily="34" charset="0"/>
                <a:cs typeface="Arial" panose="020B0604020202020204" pitchFamily="34" charset="0"/>
              </a:rPr>
              <a:t>Lagos Co-Accommodation Hostels (LCAH) is set to revolutionize urban housing in Lagos by providing affordable, convenient, and secure living spaces for professionals. Our commitment to community, innovation, and sustainability positions us as a leader in the co-living sector, addressing the critical needs of Lagos' commuting workforce and contributing to the city's economic and social well-being.</a:t>
            </a:r>
            <a:endParaRPr lang="en-US" sz="1400" b="1" dirty="0">
              <a:effectLst/>
              <a:latin typeface="Mr Gabe" pitchFamily="2" charset="0"/>
              <a:ea typeface="Calibri" panose="020F0502020204030204" pitchFamily="34" charset="0"/>
              <a:cs typeface="Arial" panose="020B0604020202020204" pitchFamily="34" charset="0"/>
            </a:endParaRPr>
          </a:p>
        </p:txBody>
      </p:sp>
      <p:pic>
        <p:nvPicPr>
          <p:cNvPr id="43" name="Picture 42">
            <a:extLst>
              <a:ext uri="{FF2B5EF4-FFF2-40B4-BE49-F238E27FC236}">
                <a16:creationId xmlns:a16="http://schemas.microsoft.com/office/drawing/2014/main" id="{D609F442-36BF-C5C0-7BC6-267A217BA029}"/>
              </a:ext>
            </a:extLst>
          </p:cNvPr>
          <p:cNvPicPr>
            <a:picLocks noChangeAspect="1"/>
          </p:cNvPicPr>
          <p:nvPr/>
        </p:nvPicPr>
        <p:blipFill>
          <a:blip r:embed="rId5"/>
          <a:stretch>
            <a:fillRect/>
          </a:stretch>
        </p:blipFill>
        <p:spPr>
          <a:xfrm>
            <a:off x="9972151" y="226595"/>
            <a:ext cx="1603608" cy="1603608"/>
          </a:xfrm>
          <a:prstGeom prst="rect">
            <a:avLst/>
          </a:prstGeom>
        </p:spPr>
      </p:pic>
      <p:pic>
        <p:nvPicPr>
          <p:cNvPr id="45" name="Picture 44" descr="A yellow and black sign&#10;&#10;Description automatically generated">
            <a:extLst>
              <a:ext uri="{FF2B5EF4-FFF2-40B4-BE49-F238E27FC236}">
                <a16:creationId xmlns:a16="http://schemas.microsoft.com/office/drawing/2014/main" id="{616CC6EC-645B-3A85-EE7A-1D76E4228B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40556" y="4700463"/>
            <a:ext cx="2093703" cy="2093703"/>
          </a:xfrm>
          <a:prstGeom prst="rect">
            <a:avLst/>
          </a:prstGeom>
        </p:spPr>
      </p:pic>
      <p:pic>
        <p:nvPicPr>
          <p:cNvPr id="49" name="Picture 48">
            <a:extLst>
              <a:ext uri="{FF2B5EF4-FFF2-40B4-BE49-F238E27FC236}">
                <a16:creationId xmlns:a16="http://schemas.microsoft.com/office/drawing/2014/main" id="{5A248B54-52A0-02A0-D8ED-B83D83C55334}"/>
              </a:ext>
            </a:extLst>
          </p:cNvPr>
          <p:cNvPicPr>
            <a:picLocks noChangeAspect="1"/>
          </p:cNvPicPr>
          <p:nvPr/>
        </p:nvPicPr>
        <p:blipFill>
          <a:blip r:embed="rId7"/>
          <a:stretch>
            <a:fillRect/>
          </a:stretch>
        </p:blipFill>
        <p:spPr>
          <a:xfrm>
            <a:off x="1155423" y="79500"/>
            <a:ext cx="1014747" cy="1014747"/>
          </a:xfrm>
          <a:prstGeom prst="rect">
            <a:avLst/>
          </a:prstGeom>
        </p:spPr>
      </p:pic>
    </p:spTree>
    <p:extLst>
      <p:ext uri="{BB962C8B-B14F-4D97-AF65-F5344CB8AC3E}">
        <p14:creationId xmlns:p14="http://schemas.microsoft.com/office/powerpoint/2010/main" val="2208104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1E910F04-977A-49F7-A6A2-C73018CD5EE7}"/>
              </a:ext>
            </a:extLst>
          </p:cNvPr>
          <p:cNvSpPr/>
          <p:nvPr/>
        </p:nvSpPr>
        <p:spPr>
          <a:xfrm>
            <a:off x="633031" y="177298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solidFill>
                <a:srgbClr val="9E9714"/>
              </a:solidFill>
            </a:endParaRPr>
          </a:p>
        </p:txBody>
      </p:sp>
      <p:sp>
        <p:nvSpPr>
          <p:cNvPr id="5" name="Freeform: Shape 4">
            <a:extLst>
              <a:ext uri="{FF2B5EF4-FFF2-40B4-BE49-F238E27FC236}">
                <a16:creationId xmlns:a16="http://schemas.microsoft.com/office/drawing/2014/main" id="{7E1A6510-2C61-435B-9CC5-3923BFE5D63C}"/>
              </a:ext>
            </a:extLst>
          </p:cNvPr>
          <p:cNvSpPr/>
          <p:nvPr/>
        </p:nvSpPr>
        <p:spPr>
          <a:xfrm>
            <a:off x="2330577" y="8115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8FE464F1-EFBB-488C-8E95-F7E7DEB09BB9}"/>
              </a:ext>
            </a:extLst>
          </p:cNvPr>
          <p:cNvSpPr/>
          <p:nvPr/>
        </p:nvSpPr>
        <p:spPr>
          <a:xfrm>
            <a:off x="188118" y="52949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002060"/>
          </a:solidFill>
          <a:ln w="9525" cap="flat">
            <a:noFill/>
            <a:prstDash val="solid"/>
            <a:miter/>
          </a:ln>
        </p:spPr>
        <p:txBody>
          <a:bodyPr rtlCol="0" anchor="ctr"/>
          <a:lstStyle/>
          <a:p>
            <a:endParaRPr lang="en-US">
              <a:solidFill>
                <a:srgbClr val="9E9714"/>
              </a:solidFill>
            </a:endParaRPr>
          </a:p>
        </p:txBody>
      </p:sp>
      <p:sp>
        <p:nvSpPr>
          <p:cNvPr id="7" name="Freeform: Shape 6">
            <a:extLst>
              <a:ext uri="{FF2B5EF4-FFF2-40B4-BE49-F238E27FC236}">
                <a16:creationId xmlns:a16="http://schemas.microsoft.com/office/drawing/2014/main" id="{61878E9E-8E6C-4E42-BEB8-2C57F6B4FD14}"/>
              </a:ext>
            </a:extLst>
          </p:cNvPr>
          <p:cNvSpPr/>
          <p:nvPr/>
        </p:nvSpPr>
        <p:spPr>
          <a:xfrm>
            <a:off x="7960899" y="62499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00296B2E-E528-40A7-9AE8-53726431A29D}"/>
              </a:ext>
            </a:extLst>
          </p:cNvPr>
          <p:cNvSpPr/>
          <p:nvPr/>
        </p:nvSpPr>
        <p:spPr>
          <a:xfrm>
            <a:off x="11776805" y="6036945"/>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002060"/>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2659232-2BE6-4198-AB6F-A4CE0E439890}"/>
              </a:ext>
            </a:extLst>
          </p:cNvPr>
          <p:cNvSpPr/>
          <p:nvPr/>
        </p:nvSpPr>
        <p:spPr>
          <a:xfrm>
            <a:off x="9894951" y="1187958"/>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90" y="7144"/>
                  <a:pt x="114681" y="7144"/>
                </a:cubicBezTo>
                <a:cubicBezTo>
                  <a:pt x="174073" y="7144"/>
                  <a:pt x="222219" y="55290"/>
                  <a:pt x="222219" y="114681"/>
                </a:cubicBezTo>
                <a:close/>
              </a:path>
            </a:pathLst>
          </a:custGeom>
          <a:solidFill>
            <a:srgbClr val="00206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054B7E0-9BFD-400D-8DDB-9D6BDF66CF0A}"/>
              </a:ext>
            </a:extLst>
          </p:cNvPr>
          <p:cNvSpPr/>
          <p:nvPr/>
        </p:nvSpPr>
        <p:spPr>
          <a:xfrm>
            <a:off x="10657046" y="3577113"/>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002060"/>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3830C79-C7A5-4BA8-B008-9F609C53AF0E}"/>
              </a:ext>
            </a:extLst>
          </p:cNvPr>
          <p:cNvSpPr/>
          <p:nvPr/>
        </p:nvSpPr>
        <p:spPr>
          <a:xfrm>
            <a:off x="11418093" y="59636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D91BCDA-56AE-44E8-8ADF-351AA4E89474}"/>
              </a:ext>
            </a:extLst>
          </p:cNvPr>
          <p:cNvSpPr/>
          <p:nvPr/>
        </p:nvSpPr>
        <p:spPr>
          <a:xfrm>
            <a:off x="2330577" y="603694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4598EA-539A-4369-B6A3-AA6E324D2E74}"/>
              </a:ext>
            </a:extLst>
          </p:cNvPr>
          <p:cNvSpPr/>
          <p:nvPr/>
        </p:nvSpPr>
        <p:spPr>
          <a:xfrm>
            <a:off x="1589913" y="346957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23828D0-FCB5-4C48-85D2-4AD75075FC00}"/>
              </a:ext>
            </a:extLst>
          </p:cNvPr>
          <p:cNvSpPr/>
          <p:nvPr/>
        </p:nvSpPr>
        <p:spPr>
          <a:xfrm>
            <a:off x="848201" y="54736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002060"/>
          </a:solidFill>
          <a:ln w="9525" cap="flat">
            <a:noFill/>
            <a:prstDash val="solid"/>
            <a:miter/>
          </a:ln>
        </p:spPr>
        <p:txBody>
          <a:bodyPr rtlCol="0" anchor="ctr"/>
          <a:lstStyle/>
          <a:p>
            <a:endParaRPr lang="en-US"/>
          </a:p>
        </p:txBody>
      </p:sp>
      <p:grpSp>
        <p:nvGrpSpPr>
          <p:cNvPr id="29" name="Group 28">
            <a:extLst>
              <a:ext uri="{FF2B5EF4-FFF2-40B4-BE49-F238E27FC236}">
                <a16:creationId xmlns:a16="http://schemas.microsoft.com/office/drawing/2014/main" id="{479AF8B7-C508-4372-9615-2F23932128D5}"/>
              </a:ext>
            </a:extLst>
          </p:cNvPr>
          <p:cNvGrpSpPr/>
          <p:nvPr/>
        </p:nvGrpSpPr>
        <p:grpSpPr>
          <a:xfrm>
            <a:off x="5450353" y="2127500"/>
            <a:ext cx="1399516" cy="3081722"/>
            <a:chOff x="5450353" y="2127500"/>
            <a:chExt cx="1399516" cy="3081722"/>
          </a:xfrm>
        </p:grpSpPr>
        <p:sp>
          <p:nvSpPr>
            <p:cNvPr id="15" name="Freeform: Shape 14">
              <a:extLst>
                <a:ext uri="{FF2B5EF4-FFF2-40B4-BE49-F238E27FC236}">
                  <a16:creationId xmlns:a16="http://schemas.microsoft.com/office/drawing/2014/main" id="{E87DAAF1-8E8B-4CAF-8276-1F90698384D2}"/>
                </a:ext>
              </a:extLst>
            </p:cNvPr>
            <p:cNvSpPr/>
            <p:nvPr/>
          </p:nvSpPr>
          <p:spPr>
            <a:xfrm>
              <a:off x="5775198" y="4547425"/>
              <a:ext cx="819150" cy="209550"/>
            </a:xfrm>
            <a:custGeom>
              <a:avLst/>
              <a:gdLst>
                <a:gd name="connsiteX0" fmla="*/ 719804 w 819150"/>
                <a:gd name="connsiteY0" fmla="*/ 204311 h 209550"/>
                <a:gd name="connsiteX1" fmla="*/ 105727 w 819150"/>
                <a:gd name="connsiteY1" fmla="*/ 204311 h 209550"/>
                <a:gd name="connsiteX2" fmla="*/ 7144 w 819150"/>
                <a:gd name="connsiteY2" fmla="*/ 105727 h 209550"/>
                <a:gd name="connsiteX3" fmla="*/ 7144 w 819150"/>
                <a:gd name="connsiteY3" fmla="*/ 105727 h 209550"/>
                <a:gd name="connsiteX4" fmla="*/ 105727 w 819150"/>
                <a:gd name="connsiteY4" fmla="*/ 7144 h 209550"/>
                <a:gd name="connsiteX5" fmla="*/ 719804 w 819150"/>
                <a:gd name="connsiteY5" fmla="*/ 7144 h 209550"/>
                <a:gd name="connsiteX6" fmla="*/ 818388 w 819150"/>
                <a:gd name="connsiteY6" fmla="*/ 105727 h 209550"/>
                <a:gd name="connsiteX7" fmla="*/ 818388 w 819150"/>
                <a:gd name="connsiteY7" fmla="*/ 105727 h 209550"/>
                <a:gd name="connsiteX8" fmla="*/ 719804 w 819150"/>
                <a:gd name="connsiteY8" fmla="*/ 204311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9150" h="209550">
                  <a:moveTo>
                    <a:pt x="719804" y="204311"/>
                  </a:moveTo>
                  <a:lnTo>
                    <a:pt x="105727" y="204311"/>
                  </a:lnTo>
                  <a:cubicBezTo>
                    <a:pt x="51245" y="204311"/>
                    <a:pt x="7144" y="160115"/>
                    <a:pt x="7144" y="105727"/>
                  </a:cubicBezTo>
                  <a:lnTo>
                    <a:pt x="7144" y="105727"/>
                  </a:lnTo>
                  <a:cubicBezTo>
                    <a:pt x="7144" y="51244"/>
                    <a:pt x="51340" y="7144"/>
                    <a:pt x="105727" y="7144"/>
                  </a:cubicBezTo>
                  <a:lnTo>
                    <a:pt x="719804" y="7144"/>
                  </a:lnTo>
                  <a:cubicBezTo>
                    <a:pt x="774287" y="7144"/>
                    <a:pt x="818388" y="51340"/>
                    <a:pt x="818388" y="105727"/>
                  </a:cubicBezTo>
                  <a:lnTo>
                    <a:pt x="818388" y="105727"/>
                  </a:lnTo>
                  <a:cubicBezTo>
                    <a:pt x="818388" y="160210"/>
                    <a:pt x="774287" y="204311"/>
                    <a:pt x="719804" y="204311"/>
                  </a:cubicBezTo>
                  <a:close/>
                </a:path>
              </a:pathLst>
            </a:custGeom>
            <a:solidFill>
              <a:srgbClr val="9E9714"/>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0F28375D-1850-4C41-9317-291F35E9246D}"/>
                </a:ext>
              </a:extLst>
            </p:cNvPr>
            <p:cNvSpPr/>
            <p:nvPr/>
          </p:nvSpPr>
          <p:spPr>
            <a:xfrm>
              <a:off x="5901118" y="4773549"/>
              <a:ext cx="571500" cy="209550"/>
            </a:xfrm>
            <a:custGeom>
              <a:avLst/>
              <a:gdLst>
                <a:gd name="connsiteX0" fmla="*/ 467963 w 571500"/>
                <a:gd name="connsiteY0" fmla="*/ 204311 h 209550"/>
                <a:gd name="connsiteX1" fmla="*/ 105728 w 571500"/>
                <a:gd name="connsiteY1" fmla="*/ 204311 h 209550"/>
                <a:gd name="connsiteX2" fmla="*/ 7144 w 571500"/>
                <a:gd name="connsiteY2" fmla="*/ 105728 h 209550"/>
                <a:gd name="connsiteX3" fmla="*/ 7144 w 571500"/>
                <a:gd name="connsiteY3" fmla="*/ 105728 h 209550"/>
                <a:gd name="connsiteX4" fmla="*/ 105728 w 571500"/>
                <a:gd name="connsiteY4" fmla="*/ 7144 h 209550"/>
                <a:gd name="connsiteX5" fmla="*/ 467963 w 571500"/>
                <a:gd name="connsiteY5" fmla="*/ 7144 h 209550"/>
                <a:gd name="connsiteX6" fmla="*/ 566547 w 571500"/>
                <a:gd name="connsiteY6" fmla="*/ 105728 h 209550"/>
                <a:gd name="connsiteX7" fmla="*/ 566547 w 571500"/>
                <a:gd name="connsiteY7" fmla="*/ 105728 h 209550"/>
                <a:gd name="connsiteX8" fmla="*/ 467963 w 571500"/>
                <a:gd name="connsiteY8" fmla="*/ 204311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209550">
                  <a:moveTo>
                    <a:pt x="467963" y="204311"/>
                  </a:moveTo>
                  <a:lnTo>
                    <a:pt x="105728" y="204311"/>
                  </a:lnTo>
                  <a:cubicBezTo>
                    <a:pt x="51245" y="204311"/>
                    <a:pt x="7144" y="160115"/>
                    <a:pt x="7144" y="105728"/>
                  </a:cubicBezTo>
                  <a:lnTo>
                    <a:pt x="7144" y="105728"/>
                  </a:lnTo>
                  <a:cubicBezTo>
                    <a:pt x="7144" y="51245"/>
                    <a:pt x="51340" y="7144"/>
                    <a:pt x="105728" y="7144"/>
                  </a:cubicBezTo>
                  <a:lnTo>
                    <a:pt x="467963" y="7144"/>
                  </a:lnTo>
                  <a:cubicBezTo>
                    <a:pt x="522447" y="7144"/>
                    <a:pt x="566547" y="51340"/>
                    <a:pt x="566547" y="105728"/>
                  </a:cubicBezTo>
                  <a:lnTo>
                    <a:pt x="566547" y="105728"/>
                  </a:lnTo>
                  <a:cubicBezTo>
                    <a:pt x="566547" y="160211"/>
                    <a:pt x="522447" y="204311"/>
                    <a:pt x="467963" y="204311"/>
                  </a:cubicBezTo>
                  <a:close/>
                </a:path>
              </a:pathLst>
            </a:custGeom>
            <a:solidFill>
              <a:srgbClr val="0A1931"/>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6C790F4-99AE-4C36-87A6-33A46D388BB6}"/>
                </a:ext>
              </a:extLst>
            </p:cNvPr>
            <p:cNvSpPr/>
            <p:nvPr/>
          </p:nvSpPr>
          <p:spPr>
            <a:xfrm>
              <a:off x="6005988" y="4999672"/>
              <a:ext cx="361950" cy="209550"/>
            </a:xfrm>
            <a:custGeom>
              <a:avLst/>
              <a:gdLst>
                <a:gd name="connsiteX0" fmla="*/ 258223 w 361950"/>
                <a:gd name="connsiteY0" fmla="*/ 204311 h 209550"/>
                <a:gd name="connsiteX1" fmla="*/ 105728 w 361950"/>
                <a:gd name="connsiteY1" fmla="*/ 204311 h 209550"/>
                <a:gd name="connsiteX2" fmla="*/ 7144 w 361950"/>
                <a:gd name="connsiteY2" fmla="*/ 105728 h 209550"/>
                <a:gd name="connsiteX3" fmla="*/ 7144 w 361950"/>
                <a:gd name="connsiteY3" fmla="*/ 105728 h 209550"/>
                <a:gd name="connsiteX4" fmla="*/ 105728 w 361950"/>
                <a:gd name="connsiteY4" fmla="*/ 7144 h 209550"/>
                <a:gd name="connsiteX5" fmla="*/ 258223 w 361950"/>
                <a:gd name="connsiteY5" fmla="*/ 7144 h 209550"/>
                <a:gd name="connsiteX6" fmla="*/ 356807 w 361950"/>
                <a:gd name="connsiteY6" fmla="*/ 105728 h 209550"/>
                <a:gd name="connsiteX7" fmla="*/ 356807 w 361950"/>
                <a:gd name="connsiteY7" fmla="*/ 105728 h 209550"/>
                <a:gd name="connsiteX8" fmla="*/ 258223 w 361950"/>
                <a:gd name="connsiteY8" fmla="*/ 204311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9550">
                  <a:moveTo>
                    <a:pt x="258223" y="204311"/>
                  </a:moveTo>
                  <a:lnTo>
                    <a:pt x="105728" y="204311"/>
                  </a:lnTo>
                  <a:cubicBezTo>
                    <a:pt x="51245" y="204311"/>
                    <a:pt x="7144" y="160115"/>
                    <a:pt x="7144" y="105728"/>
                  </a:cubicBezTo>
                  <a:lnTo>
                    <a:pt x="7144" y="105728"/>
                  </a:lnTo>
                  <a:cubicBezTo>
                    <a:pt x="7144" y="51245"/>
                    <a:pt x="51340" y="7144"/>
                    <a:pt x="105728" y="7144"/>
                  </a:cubicBezTo>
                  <a:lnTo>
                    <a:pt x="258223" y="7144"/>
                  </a:lnTo>
                  <a:cubicBezTo>
                    <a:pt x="312706" y="7144"/>
                    <a:pt x="356807" y="51340"/>
                    <a:pt x="356807" y="105728"/>
                  </a:cubicBezTo>
                  <a:lnTo>
                    <a:pt x="356807" y="105728"/>
                  </a:lnTo>
                  <a:cubicBezTo>
                    <a:pt x="356807" y="160211"/>
                    <a:pt x="312706" y="204311"/>
                    <a:pt x="258223" y="204311"/>
                  </a:cubicBezTo>
                  <a:close/>
                </a:path>
              </a:pathLst>
            </a:custGeom>
            <a:solidFill>
              <a:srgbClr val="9E9714"/>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E184942-4081-4DED-BF98-E91CD919E0B1}"/>
                </a:ext>
              </a:extLst>
            </p:cNvPr>
            <p:cNvSpPr/>
            <p:nvPr/>
          </p:nvSpPr>
          <p:spPr>
            <a:xfrm>
              <a:off x="5450353" y="2467502"/>
              <a:ext cx="1371600" cy="600075"/>
            </a:xfrm>
            <a:custGeom>
              <a:avLst/>
              <a:gdLst>
                <a:gd name="connsiteX0" fmla="*/ 78623 w 1371600"/>
                <a:gd name="connsiteY0" fmla="*/ 600977 h 600075"/>
                <a:gd name="connsiteX1" fmla="*/ 133678 w 1371600"/>
                <a:gd name="connsiteY1" fmla="*/ 558971 h 600075"/>
                <a:gd name="connsiteX2" fmla="*/ 550778 w 1371600"/>
                <a:gd name="connsiteY2" fmla="*/ 352850 h 600075"/>
                <a:gd name="connsiteX3" fmla="*/ 964639 w 1371600"/>
                <a:gd name="connsiteY3" fmla="*/ 284937 h 600075"/>
                <a:gd name="connsiteX4" fmla="*/ 1163330 w 1371600"/>
                <a:gd name="connsiteY4" fmla="*/ 280937 h 600075"/>
                <a:gd name="connsiteX5" fmla="*/ 1297633 w 1371600"/>
                <a:gd name="connsiteY5" fmla="*/ 255029 h 600075"/>
                <a:gd name="connsiteX6" fmla="*/ 1372976 w 1371600"/>
                <a:gd name="connsiteY6" fmla="*/ 150730 h 600075"/>
                <a:gd name="connsiteX7" fmla="*/ 1308587 w 1371600"/>
                <a:gd name="connsiteY7" fmla="*/ 41002 h 600075"/>
                <a:gd name="connsiteX8" fmla="*/ 1177618 w 1371600"/>
                <a:gd name="connsiteY8" fmla="*/ 10998 h 600075"/>
                <a:gd name="connsiteX9" fmla="*/ 833861 w 1371600"/>
                <a:gd name="connsiteY9" fmla="*/ 28619 h 600075"/>
                <a:gd name="connsiteX10" fmla="*/ 277315 w 1371600"/>
                <a:gd name="connsiteY10" fmla="*/ 192926 h 600075"/>
                <a:gd name="connsiteX11" fmla="*/ 74528 w 1371600"/>
                <a:gd name="connsiteY11" fmla="*/ 327323 h 600075"/>
                <a:gd name="connsiteX12" fmla="*/ 78623 w 1371600"/>
                <a:gd name="connsiteY12" fmla="*/ 600977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1600" h="600075">
                  <a:moveTo>
                    <a:pt x="78623" y="600977"/>
                  </a:moveTo>
                  <a:cubicBezTo>
                    <a:pt x="97769" y="586308"/>
                    <a:pt x="115200" y="571925"/>
                    <a:pt x="133678" y="558971"/>
                  </a:cubicBezTo>
                  <a:cubicBezTo>
                    <a:pt x="262266" y="469246"/>
                    <a:pt x="401236" y="400475"/>
                    <a:pt x="550778" y="352850"/>
                  </a:cubicBezTo>
                  <a:cubicBezTo>
                    <a:pt x="685461" y="309988"/>
                    <a:pt x="822526" y="283032"/>
                    <a:pt x="964639" y="284937"/>
                  </a:cubicBezTo>
                  <a:cubicBezTo>
                    <a:pt x="1030838" y="285794"/>
                    <a:pt x="1097418" y="285985"/>
                    <a:pt x="1163330" y="280937"/>
                  </a:cubicBezTo>
                  <a:cubicBezTo>
                    <a:pt x="1208574" y="277508"/>
                    <a:pt x="1254009" y="267983"/>
                    <a:pt x="1297633" y="255029"/>
                  </a:cubicBezTo>
                  <a:cubicBezTo>
                    <a:pt x="1346877" y="240360"/>
                    <a:pt x="1370118" y="200831"/>
                    <a:pt x="1372976" y="150730"/>
                  </a:cubicBezTo>
                  <a:cubicBezTo>
                    <a:pt x="1375929" y="100533"/>
                    <a:pt x="1352974" y="64052"/>
                    <a:pt x="1308587" y="41002"/>
                  </a:cubicBezTo>
                  <a:cubicBezTo>
                    <a:pt x="1267534" y="19761"/>
                    <a:pt x="1222767" y="14522"/>
                    <a:pt x="1177618" y="10998"/>
                  </a:cubicBezTo>
                  <a:cubicBezTo>
                    <a:pt x="1062270" y="1854"/>
                    <a:pt x="947589" y="9474"/>
                    <a:pt x="833861" y="28619"/>
                  </a:cubicBezTo>
                  <a:cubicBezTo>
                    <a:pt x="641837" y="61004"/>
                    <a:pt x="454480" y="109868"/>
                    <a:pt x="277315" y="192926"/>
                  </a:cubicBezTo>
                  <a:cubicBezTo>
                    <a:pt x="203115" y="227692"/>
                    <a:pt x="132249" y="268173"/>
                    <a:pt x="74528" y="327323"/>
                  </a:cubicBezTo>
                  <a:cubicBezTo>
                    <a:pt x="-20912" y="425241"/>
                    <a:pt x="-10816" y="518300"/>
                    <a:pt x="78623" y="600977"/>
                  </a:cubicBezTo>
                  <a:close/>
                </a:path>
              </a:pathLst>
            </a:custGeom>
            <a:solidFill>
              <a:schemeClr val="tx1"/>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D728AC93-EAEB-4CFA-BDD9-12E571ECDB4D}"/>
                </a:ext>
              </a:extLst>
            </p:cNvPr>
            <p:cNvSpPr/>
            <p:nvPr/>
          </p:nvSpPr>
          <p:spPr>
            <a:xfrm>
              <a:off x="5469153" y="2794834"/>
              <a:ext cx="1371600" cy="590550"/>
            </a:xfrm>
            <a:custGeom>
              <a:avLst/>
              <a:gdLst>
                <a:gd name="connsiteX0" fmla="*/ 81826 w 1371600"/>
                <a:gd name="connsiteY0" fmla="*/ 589589 h 590550"/>
                <a:gd name="connsiteX1" fmla="*/ 100590 w 1371600"/>
                <a:gd name="connsiteY1" fmla="*/ 572348 h 590550"/>
                <a:gd name="connsiteX2" fmla="*/ 492163 w 1371600"/>
                <a:gd name="connsiteY2" fmla="*/ 379467 h 590550"/>
                <a:gd name="connsiteX3" fmla="*/ 1141387 w 1371600"/>
                <a:gd name="connsiteY3" fmla="*/ 269548 h 590550"/>
                <a:gd name="connsiteX4" fmla="*/ 1304074 w 1371600"/>
                <a:gd name="connsiteY4" fmla="*/ 230401 h 590550"/>
                <a:gd name="connsiteX5" fmla="*/ 1371606 w 1371600"/>
                <a:gd name="connsiteY5" fmla="*/ 123435 h 590550"/>
                <a:gd name="connsiteX6" fmla="*/ 1289786 w 1371600"/>
                <a:gd name="connsiteY6" fmla="*/ 19708 h 590550"/>
                <a:gd name="connsiteX7" fmla="*/ 1057662 w 1371600"/>
                <a:gd name="connsiteY7" fmla="*/ 18946 h 590550"/>
                <a:gd name="connsiteX8" fmla="*/ 702475 w 1371600"/>
                <a:gd name="connsiteY8" fmla="*/ 77524 h 590550"/>
                <a:gd name="connsiteX9" fmla="*/ 189554 w 1371600"/>
                <a:gd name="connsiteY9" fmla="*/ 230115 h 590550"/>
                <a:gd name="connsiteX10" fmla="*/ 25724 w 1371600"/>
                <a:gd name="connsiteY10" fmla="*/ 374133 h 590550"/>
                <a:gd name="connsiteX11" fmla="*/ 81826 w 1371600"/>
                <a:gd name="connsiteY11" fmla="*/ 589589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1600" h="590550">
                  <a:moveTo>
                    <a:pt x="81826" y="589589"/>
                  </a:moveTo>
                  <a:cubicBezTo>
                    <a:pt x="87922" y="583969"/>
                    <a:pt x="94209" y="578063"/>
                    <a:pt x="100590" y="572348"/>
                  </a:cubicBezTo>
                  <a:cubicBezTo>
                    <a:pt x="213080" y="471574"/>
                    <a:pt x="348716" y="416329"/>
                    <a:pt x="492163" y="379467"/>
                  </a:cubicBezTo>
                  <a:cubicBezTo>
                    <a:pt x="705332" y="324698"/>
                    <a:pt x="923550" y="297742"/>
                    <a:pt x="1141387" y="269548"/>
                  </a:cubicBezTo>
                  <a:cubicBezTo>
                    <a:pt x="1196917" y="262309"/>
                    <a:pt x="1252353" y="254308"/>
                    <a:pt x="1304074" y="230401"/>
                  </a:cubicBezTo>
                  <a:cubicBezTo>
                    <a:pt x="1349508" y="209446"/>
                    <a:pt x="1374845" y="170203"/>
                    <a:pt x="1371606" y="123435"/>
                  </a:cubicBezTo>
                  <a:cubicBezTo>
                    <a:pt x="1367511" y="62951"/>
                    <a:pt x="1345603" y="34757"/>
                    <a:pt x="1289786" y="19708"/>
                  </a:cubicBezTo>
                  <a:cubicBezTo>
                    <a:pt x="1212539" y="-1057"/>
                    <a:pt x="1134720" y="7706"/>
                    <a:pt x="1057662" y="18946"/>
                  </a:cubicBezTo>
                  <a:cubicBezTo>
                    <a:pt x="938981" y="36281"/>
                    <a:pt x="820394" y="55426"/>
                    <a:pt x="702475" y="77524"/>
                  </a:cubicBezTo>
                  <a:cubicBezTo>
                    <a:pt x="526358" y="110576"/>
                    <a:pt x="353289" y="155058"/>
                    <a:pt x="189554" y="230115"/>
                  </a:cubicBezTo>
                  <a:cubicBezTo>
                    <a:pt x="120878" y="261643"/>
                    <a:pt x="61157" y="303648"/>
                    <a:pt x="25724" y="374133"/>
                  </a:cubicBezTo>
                  <a:cubicBezTo>
                    <a:pt x="-13234" y="451666"/>
                    <a:pt x="10769" y="548822"/>
                    <a:pt x="81826" y="589589"/>
                  </a:cubicBezTo>
                  <a:close/>
                </a:path>
              </a:pathLst>
            </a:custGeom>
            <a:solidFill>
              <a:srgbClr val="9E9714"/>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AE87FDF-351F-4FA2-A7C1-A840CFB035A9}"/>
                </a:ext>
              </a:extLst>
            </p:cNvPr>
            <p:cNvSpPr/>
            <p:nvPr/>
          </p:nvSpPr>
          <p:spPr>
            <a:xfrm>
              <a:off x="5535419" y="3114277"/>
              <a:ext cx="1314450" cy="533400"/>
            </a:xfrm>
            <a:custGeom>
              <a:avLst/>
              <a:gdLst>
                <a:gd name="connsiteX0" fmla="*/ 106048 w 1314450"/>
                <a:gd name="connsiteY0" fmla="*/ 529130 h 533400"/>
                <a:gd name="connsiteX1" fmla="*/ 202821 w 1314450"/>
                <a:gd name="connsiteY1" fmla="*/ 455883 h 533400"/>
                <a:gd name="connsiteX2" fmla="*/ 382939 w 1314450"/>
                <a:gd name="connsiteY2" fmla="*/ 406067 h 533400"/>
                <a:gd name="connsiteX3" fmla="*/ 986538 w 1314450"/>
                <a:gd name="connsiteY3" fmla="*/ 312151 h 533400"/>
                <a:gd name="connsiteX4" fmla="*/ 1212091 w 1314450"/>
                <a:gd name="connsiteY4" fmla="*/ 255096 h 533400"/>
                <a:gd name="connsiteX5" fmla="*/ 1301054 w 1314450"/>
                <a:gd name="connsiteY5" fmla="*/ 153273 h 533400"/>
                <a:gd name="connsiteX6" fmla="*/ 1170943 w 1314450"/>
                <a:gd name="connsiteY6" fmla="*/ 8779 h 533400"/>
                <a:gd name="connsiteX7" fmla="*/ 821470 w 1314450"/>
                <a:gd name="connsiteY7" fmla="*/ 62214 h 533400"/>
                <a:gd name="connsiteX8" fmla="*/ 344839 w 1314450"/>
                <a:gd name="connsiteY8" fmla="*/ 157750 h 533400"/>
                <a:gd name="connsiteX9" fmla="*/ 101190 w 1314450"/>
                <a:gd name="connsiteY9" fmla="*/ 238141 h 533400"/>
                <a:gd name="connsiteX10" fmla="*/ 7368 w 1314450"/>
                <a:gd name="connsiteY10" fmla="*/ 389589 h 533400"/>
                <a:gd name="connsiteX11" fmla="*/ 106048 w 1314450"/>
                <a:gd name="connsiteY11" fmla="*/ 52913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4450" h="533400">
                  <a:moveTo>
                    <a:pt x="106048" y="529130"/>
                  </a:moveTo>
                  <a:cubicBezTo>
                    <a:pt x="130526" y="493126"/>
                    <a:pt x="164055" y="468837"/>
                    <a:pt x="202821" y="455883"/>
                  </a:cubicBezTo>
                  <a:cubicBezTo>
                    <a:pt x="261877" y="435976"/>
                    <a:pt x="321789" y="416163"/>
                    <a:pt x="382939" y="406067"/>
                  </a:cubicBezTo>
                  <a:cubicBezTo>
                    <a:pt x="583821" y="372729"/>
                    <a:pt x="785752" y="345774"/>
                    <a:pt x="986538" y="312151"/>
                  </a:cubicBezTo>
                  <a:cubicBezTo>
                    <a:pt x="1062834" y="299387"/>
                    <a:pt x="1138272" y="278527"/>
                    <a:pt x="1212091" y="255096"/>
                  </a:cubicBezTo>
                  <a:cubicBezTo>
                    <a:pt x="1258954" y="240237"/>
                    <a:pt x="1286481" y="197660"/>
                    <a:pt x="1301054" y="153273"/>
                  </a:cubicBezTo>
                  <a:cubicBezTo>
                    <a:pt x="1329820" y="65453"/>
                    <a:pt x="1265811" y="-4556"/>
                    <a:pt x="1170943" y="8779"/>
                  </a:cubicBezTo>
                  <a:cubicBezTo>
                    <a:pt x="1054261" y="25162"/>
                    <a:pt x="937389" y="41164"/>
                    <a:pt x="821470" y="62214"/>
                  </a:cubicBezTo>
                  <a:cubicBezTo>
                    <a:pt x="662022" y="91170"/>
                    <a:pt x="502668" y="121460"/>
                    <a:pt x="344839" y="157750"/>
                  </a:cubicBezTo>
                  <a:cubicBezTo>
                    <a:pt x="261781" y="176895"/>
                    <a:pt x="180057" y="205566"/>
                    <a:pt x="101190" y="238141"/>
                  </a:cubicBezTo>
                  <a:cubicBezTo>
                    <a:pt x="37944" y="264335"/>
                    <a:pt x="4035" y="318913"/>
                    <a:pt x="7368" y="389589"/>
                  </a:cubicBezTo>
                  <a:cubicBezTo>
                    <a:pt x="10512" y="455311"/>
                    <a:pt x="54422" y="494364"/>
                    <a:pt x="106048" y="529130"/>
                  </a:cubicBezTo>
                  <a:close/>
                </a:path>
              </a:pathLst>
            </a:custGeom>
            <a:solidFill>
              <a:srgbClr val="0A193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B0A78C4E-550A-4F85-9DA4-0433E28707B5}"/>
                </a:ext>
              </a:extLst>
            </p:cNvPr>
            <p:cNvSpPr/>
            <p:nvPr/>
          </p:nvSpPr>
          <p:spPr>
            <a:xfrm>
              <a:off x="5459400" y="2147899"/>
              <a:ext cx="1257300" cy="609600"/>
            </a:xfrm>
            <a:custGeom>
              <a:avLst/>
              <a:gdLst>
                <a:gd name="connsiteX0" fmla="*/ 55479 w 1257300"/>
                <a:gd name="connsiteY0" fmla="*/ 603301 h 609600"/>
                <a:gd name="connsiteX1" fmla="*/ 209117 w 1257300"/>
                <a:gd name="connsiteY1" fmla="*/ 489097 h 609600"/>
                <a:gd name="connsiteX2" fmla="*/ 846911 w 1257300"/>
                <a:gd name="connsiteY2" fmla="*/ 291262 h 609600"/>
                <a:gd name="connsiteX3" fmla="*/ 1102086 w 1257300"/>
                <a:gd name="connsiteY3" fmla="*/ 278118 h 609600"/>
                <a:gd name="connsiteX4" fmla="*/ 1233722 w 1257300"/>
                <a:gd name="connsiteY4" fmla="*/ 212109 h 609600"/>
                <a:gd name="connsiteX5" fmla="*/ 1182382 w 1257300"/>
                <a:gd name="connsiteY5" fmla="*/ 34563 h 609600"/>
                <a:gd name="connsiteX6" fmla="*/ 1180858 w 1257300"/>
                <a:gd name="connsiteY6" fmla="*/ 33992 h 609600"/>
                <a:gd name="connsiteX7" fmla="*/ 1022362 w 1257300"/>
                <a:gd name="connsiteY7" fmla="*/ 7322 h 609600"/>
                <a:gd name="connsiteX8" fmla="*/ 669651 w 1257300"/>
                <a:gd name="connsiteY8" fmla="*/ 47041 h 609600"/>
                <a:gd name="connsiteX9" fmla="*/ 176827 w 1257300"/>
                <a:gd name="connsiteY9" fmla="*/ 232874 h 609600"/>
                <a:gd name="connsiteX10" fmla="*/ 28618 w 1257300"/>
                <a:gd name="connsiteY10" fmla="*/ 385464 h 609600"/>
                <a:gd name="connsiteX11" fmla="*/ 55479 w 1257300"/>
                <a:gd name="connsiteY11" fmla="*/ 603301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57300" h="609600">
                  <a:moveTo>
                    <a:pt x="55479" y="603301"/>
                  </a:moveTo>
                  <a:cubicBezTo>
                    <a:pt x="107581" y="564344"/>
                    <a:pt x="156634" y="524053"/>
                    <a:pt x="209117" y="489097"/>
                  </a:cubicBezTo>
                  <a:cubicBezTo>
                    <a:pt x="402094" y="360699"/>
                    <a:pt x="617454" y="302787"/>
                    <a:pt x="846911" y="291262"/>
                  </a:cubicBezTo>
                  <a:cubicBezTo>
                    <a:pt x="931970" y="286976"/>
                    <a:pt x="1017218" y="284404"/>
                    <a:pt x="1102086" y="278118"/>
                  </a:cubicBezTo>
                  <a:cubicBezTo>
                    <a:pt x="1158379" y="273927"/>
                    <a:pt x="1202956" y="252019"/>
                    <a:pt x="1233722" y="212109"/>
                  </a:cubicBezTo>
                  <a:cubicBezTo>
                    <a:pt x="1280299" y="151530"/>
                    <a:pt x="1253629" y="61995"/>
                    <a:pt x="1182382" y="34563"/>
                  </a:cubicBezTo>
                  <a:cubicBezTo>
                    <a:pt x="1181906" y="34373"/>
                    <a:pt x="1181334" y="34182"/>
                    <a:pt x="1180858" y="33992"/>
                  </a:cubicBezTo>
                  <a:cubicBezTo>
                    <a:pt x="1129899" y="14751"/>
                    <a:pt x="1076464" y="8274"/>
                    <a:pt x="1022362" y="7322"/>
                  </a:cubicBezTo>
                  <a:cubicBezTo>
                    <a:pt x="903109" y="5226"/>
                    <a:pt x="785761" y="21800"/>
                    <a:pt x="669651" y="47041"/>
                  </a:cubicBezTo>
                  <a:cubicBezTo>
                    <a:pt x="496392" y="84760"/>
                    <a:pt x="326941" y="132957"/>
                    <a:pt x="176827" y="232874"/>
                  </a:cubicBezTo>
                  <a:cubicBezTo>
                    <a:pt x="116153" y="273260"/>
                    <a:pt x="59956" y="316122"/>
                    <a:pt x="28618" y="385464"/>
                  </a:cubicBezTo>
                  <a:cubicBezTo>
                    <a:pt x="-7100" y="464331"/>
                    <a:pt x="1663" y="543580"/>
                    <a:pt x="55479" y="603301"/>
                  </a:cubicBezTo>
                  <a:close/>
                </a:path>
              </a:pathLst>
            </a:custGeom>
            <a:solidFill>
              <a:srgbClr val="0A193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D495A7E-C584-48AF-AED8-A8D87A2B8DC9}"/>
                </a:ext>
              </a:extLst>
            </p:cNvPr>
            <p:cNvSpPr/>
            <p:nvPr/>
          </p:nvSpPr>
          <p:spPr>
            <a:xfrm>
              <a:off x="6307142" y="3423263"/>
              <a:ext cx="409575" cy="457200"/>
            </a:xfrm>
            <a:custGeom>
              <a:avLst/>
              <a:gdLst>
                <a:gd name="connsiteX0" fmla="*/ 338069 w 409575"/>
                <a:gd name="connsiteY0" fmla="*/ 235670 h 457200"/>
                <a:gd name="connsiteX1" fmla="*/ 237009 w 409575"/>
                <a:gd name="connsiteY1" fmla="*/ 449030 h 457200"/>
                <a:gd name="connsiteX2" fmla="*/ 236819 w 409575"/>
                <a:gd name="connsiteY2" fmla="*/ 455317 h 457200"/>
                <a:gd name="connsiteX3" fmla="*/ 7742 w 409575"/>
                <a:gd name="connsiteY3" fmla="*/ 455317 h 457200"/>
                <a:gd name="connsiteX4" fmla="*/ 8504 w 409575"/>
                <a:gd name="connsiteY4" fmla="*/ 327967 h 457200"/>
                <a:gd name="connsiteX5" fmla="*/ 23744 w 409575"/>
                <a:gd name="connsiteY5" fmla="*/ 246815 h 457200"/>
                <a:gd name="connsiteX6" fmla="*/ 147188 w 409575"/>
                <a:gd name="connsiteY6" fmla="*/ 78603 h 457200"/>
                <a:gd name="connsiteX7" fmla="*/ 336259 w 409575"/>
                <a:gd name="connsiteY7" fmla="*/ 7737 h 457200"/>
                <a:gd name="connsiteX8" fmla="*/ 402934 w 409575"/>
                <a:gd name="connsiteY8" fmla="*/ 58315 h 457200"/>
                <a:gd name="connsiteX9" fmla="*/ 338069 w 409575"/>
                <a:gd name="connsiteY9" fmla="*/ 23567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9575" h="457200">
                  <a:moveTo>
                    <a:pt x="338069" y="235670"/>
                  </a:moveTo>
                  <a:cubicBezTo>
                    <a:pt x="260250" y="287105"/>
                    <a:pt x="233675" y="360257"/>
                    <a:pt x="237009" y="449030"/>
                  </a:cubicBezTo>
                  <a:cubicBezTo>
                    <a:pt x="237009" y="451031"/>
                    <a:pt x="237009" y="453126"/>
                    <a:pt x="236819" y="455317"/>
                  </a:cubicBezTo>
                  <a:lnTo>
                    <a:pt x="7742" y="455317"/>
                  </a:lnTo>
                  <a:cubicBezTo>
                    <a:pt x="7552" y="412645"/>
                    <a:pt x="6123" y="370163"/>
                    <a:pt x="8504" y="327967"/>
                  </a:cubicBezTo>
                  <a:cubicBezTo>
                    <a:pt x="10123" y="300821"/>
                    <a:pt x="17838" y="273675"/>
                    <a:pt x="23744" y="246815"/>
                  </a:cubicBezTo>
                  <a:cubicBezTo>
                    <a:pt x="39841" y="172424"/>
                    <a:pt x="89371" y="123942"/>
                    <a:pt x="147188" y="78603"/>
                  </a:cubicBezTo>
                  <a:cubicBezTo>
                    <a:pt x="203862" y="34121"/>
                    <a:pt x="268632" y="18310"/>
                    <a:pt x="336259" y="7737"/>
                  </a:cubicBezTo>
                  <a:cubicBezTo>
                    <a:pt x="366930" y="3070"/>
                    <a:pt x="394933" y="26501"/>
                    <a:pt x="402934" y="58315"/>
                  </a:cubicBezTo>
                  <a:cubicBezTo>
                    <a:pt x="421413" y="132229"/>
                    <a:pt x="401696" y="193570"/>
                    <a:pt x="338069" y="235670"/>
                  </a:cubicBezTo>
                  <a:close/>
                </a:path>
              </a:pathLst>
            </a:custGeom>
            <a:solidFill>
              <a:srgbClr val="EFEFEF"/>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317E64B-B2D1-49F9-804E-C60CD1439999}"/>
                </a:ext>
              </a:extLst>
            </p:cNvPr>
            <p:cNvSpPr/>
            <p:nvPr/>
          </p:nvSpPr>
          <p:spPr>
            <a:xfrm>
              <a:off x="5958649" y="3548633"/>
              <a:ext cx="361950" cy="333375"/>
            </a:xfrm>
            <a:custGeom>
              <a:avLst/>
              <a:gdLst>
                <a:gd name="connsiteX0" fmla="*/ 327088 w 361950"/>
                <a:gd name="connsiteY0" fmla="*/ 328041 h 333375"/>
                <a:gd name="connsiteX1" fmla="*/ 326898 w 361950"/>
                <a:gd name="connsiteY1" fmla="*/ 329946 h 333375"/>
                <a:gd name="connsiteX2" fmla="*/ 56388 w 361950"/>
                <a:gd name="connsiteY2" fmla="*/ 329946 h 333375"/>
                <a:gd name="connsiteX3" fmla="*/ 53911 w 361950"/>
                <a:gd name="connsiteY3" fmla="*/ 321183 h 333375"/>
                <a:gd name="connsiteX4" fmla="*/ 7144 w 361950"/>
                <a:gd name="connsiteY4" fmla="*/ 7144 h 333375"/>
                <a:gd name="connsiteX5" fmla="*/ 362521 w 361950"/>
                <a:gd name="connsiteY5" fmla="*/ 64389 h 333375"/>
                <a:gd name="connsiteX6" fmla="*/ 327088 w 361950"/>
                <a:gd name="connsiteY6" fmla="*/ 328041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950" h="333375">
                  <a:moveTo>
                    <a:pt x="327088" y="328041"/>
                  </a:moveTo>
                  <a:cubicBezTo>
                    <a:pt x="327088" y="328613"/>
                    <a:pt x="327088" y="329184"/>
                    <a:pt x="326898" y="329946"/>
                  </a:cubicBezTo>
                  <a:lnTo>
                    <a:pt x="56388" y="329946"/>
                  </a:lnTo>
                  <a:cubicBezTo>
                    <a:pt x="54673" y="326898"/>
                    <a:pt x="53626" y="323660"/>
                    <a:pt x="53911" y="321183"/>
                  </a:cubicBezTo>
                  <a:cubicBezTo>
                    <a:pt x="64198" y="213265"/>
                    <a:pt x="60293" y="107728"/>
                    <a:pt x="7144" y="7144"/>
                  </a:cubicBezTo>
                  <a:cubicBezTo>
                    <a:pt x="126492" y="26289"/>
                    <a:pt x="243840" y="45148"/>
                    <a:pt x="362521" y="64389"/>
                  </a:cubicBezTo>
                  <a:cubicBezTo>
                    <a:pt x="329279" y="149543"/>
                    <a:pt x="324517" y="238220"/>
                    <a:pt x="327088" y="328041"/>
                  </a:cubicBezTo>
                  <a:close/>
                </a:path>
              </a:pathLst>
            </a:custGeom>
            <a:solidFill>
              <a:srgbClr val="9E9714"/>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D0A43CC-F588-4F5F-9FA7-44D667E6444C}"/>
                </a:ext>
              </a:extLst>
            </p:cNvPr>
            <p:cNvSpPr/>
            <p:nvPr/>
          </p:nvSpPr>
          <p:spPr>
            <a:xfrm>
              <a:off x="5657183" y="3540041"/>
              <a:ext cx="333375" cy="342900"/>
            </a:xfrm>
            <a:custGeom>
              <a:avLst/>
              <a:gdLst>
                <a:gd name="connsiteX0" fmla="*/ 330708 w 333375"/>
                <a:gd name="connsiteY0" fmla="*/ 314250 h 342900"/>
                <a:gd name="connsiteX1" fmla="*/ 322326 w 333375"/>
                <a:gd name="connsiteY1" fmla="*/ 338539 h 342900"/>
                <a:gd name="connsiteX2" fmla="*/ 108966 w 333375"/>
                <a:gd name="connsiteY2" fmla="*/ 338539 h 342900"/>
                <a:gd name="connsiteX3" fmla="*/ 7144 w 333375"/>
                <a:gd name="connsiteY3" fmla="*/ 114035 h 342900"/>
                <a:gd name="connsiteX4" fmla="*/ 43625 w 333375"/>
                <a:gd name="connsiteY4" fmla="*/ 81078 h 342900"/>
                <a:gd name="connsiteX5" fmla="*/ 260414 w 333375"/>
                <a:gd name="connsiteY5" fmla="*/ 7259 h 342900"/>
                <a:gd name="connsiteX6" fmla="*/ 276796 w 333375"/>
                <a:gd name="connsiteY6" fmla="*/ 17546 h 342900"/>
                <a:gd name="connsiteX7" fmla="*/ 325279 w 333375"/>
                <a:gd name="connsiteY7" fmla="*/ 149277 h 342900"/>
                <a:gd name="connsiteX8" fmla="*/ 330708 w 333375"/>
                <a:gd name="connsiteY8" fmla="*/ 3142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342900">
                  <a:moveTo>
                    <a:pt x="330708" y="314250"/>
                  </a:moveTo>
                  <a:cubicBezTo>
                    <a:pt x="330898" y="325394"/>
                    <a:pt x="328708" y="333586"/>
                    <a:pt x="322326" y="338539"/>
                  </a:cubicBezTo>
                  <a:lnTo>
                    <a:pt x="108966" y="338539"/>
                  </a:lnTo>
                  <a:cubicBezTo>
                    <a:pt x="118015" y="244146"/>
                    <a:pt x="103918" y="162326"/>
                    <a:pt x="7144" y="114035"/>
                  </a:cubicBezTo>
                  <a:cubicBezTo>
                    <a:pt x="20479" y="101843"/>
                    <a:pt x="30861" y="89746"/>
                    <a:pt x="43625" y="81078"/>
                  </a:cubicBezTo>
                  <a:cubicBezTo>
                    <a:pt x="108966" y="36596"/>
                    <a:pt x="184690" y="21547"/>
                    <a:pt x="260414" y="7259"/>
                  </a:cubicBezTo>
                  <a:cubicBezTo>
                    <a:pt x="265176" y="6211"/>
                    <a:pt x="273368" y="12498"/>
                    <a:pt x="276796" y="17546"/>
                  </a:cubicBezTo>
                  <a:cubicBezTo>
                    <a:pt x="304133" y="57170"/>
                    <a:pt x="320516" y="102224"/>
                    <a:pt x="325279" y="149277"/>
                  </a:cubicBezTo>
                  <a:cubicBezTo>
                    <a:pt x="330994" y="203855"/>
                    <a:pt x="329565" y="259195"/>
                    <a:pt x="330708" y="314250"/>
                  </a:cubicBezTo>
                  <a:close/>
                </a:path>
              </a:pathLst>
            </a:custGeom>
            <a:solidFill>
              <a:srgbClr val="EFEFEF"/>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79653C8-AEAF-4BC8-A6E2-5F96317AEF9E}"/>
                </a:ext>
              </a:extLst>
            </p:cNvPr>
            <p:cNvSpPr/>
            <p:nvPr/>
          </p:nvSpPr>
          <p:spPr>
            <a:xfrm>
              <a:off x="5585936" y="2127500"/>
              <a:ext cx="609600" cy="247650"/>
            </a:xfrm>
            <a:custGeom>
              <a:avLst/>
              <a:gdLst>
                <a:gd name="connsiteX0" fmla="*/ 609029 w 609600"/>
                <a:gd name="connsiteY0" fmla="*/ 26674 h 247650"/>
                <a:gd name="connsiteX1" fmla="*/ 608552 w 609600"/>
                <a:gd name="connsiteY1" fmla="*/ 19816 h 247650"/>
                <a:gd name="connsiteX2" fmla="*/ 509206 w 609600"/>
                <a:gd name="connsiteY2" fmla="*/ 7147 h 247650"/>
                <a:gd name="connsiteX3" fmla="*/ 213931 w 609600"/>
                <a:gd name="connsiteY3" fmla="*/ 73346 h 247650"/>
                <a:gd name="connsiteX4" fmla="*/ 168402 w 609600"/>
                <a:gd name="connsiteY4" fmla="*/ 93444 h 247650"/>
                <a:gd name="connsiteX5" fmla="*/ 31718 w 609600"/>
                <a:gd name="connsiteY5" fmla="*/ 202981 h 247650"/>
                <a:gd name="connsiteX6" fmla="*/ 7144 w 609600"/>
                <a:gd name="connsiteY6" fmla="*/ 243844 h 247650"/>
                <a:gd name="connsiteX7" fmla="*/ 11430 w 609600"/>
                <a:gd name="connsiteY7" fmla="*/ 248225 h 247650"/>
                <a:gd name="connsiteX8" fmla="*/ 609029 w 609600"/>
                <a:gd name="connsiteY8" fmla="*/ 26674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 h="247650">
                  <a:moveTo>
                    <a:pt x="609029" y="26674"/>
                  </a:moveTo>
                  <a:cubicBezTo>
                    <a:pt x="608743" y="22768"/>
                    <a:pt x="608838" y="23626"/>
                    <a:pt x="608552" y="19816"/>
                  </a:cubicBezTo>
                  <a:cubicBezTo>
                    <a:pt x="575405" y="15244"/>
                    <a:pt x="542354" y="7338"/>
                    <a:pt x="509206" y="7147"/>
                  </a:cubicBezTo>
                  <a:cubicBezTo>
                    <a:pt x="416814" y="6671"/>
                    <a:pt x="269271" y="54296"/>
                    <a:pt x="213931" y="73346"/>
                  </a:cubicBezTo>
                  <a:cubicBezTo>
                    <a:pt x="198215" y="78775"/>
                    <a:pt x="182975" y="85443"/>
                    <a:pt x="168402" y="93444"/>
                  </a:cubicBezTo>
                  <a:cubicBezTo>
                    <a:pt x="118396" y="121066"/>
                    <a:pt x="66865" y="158976"/>
                    <a:pt x="31718" y="202981"/>
                  </a:cubicBezTo>
                  <a:cubicBezTo>
                    <a:pt x="21907" y="215269"/>
                    <a:pt x="15240" y="230128"/>
                    <a:pt x="7144" y="243844"/>
                  </a:cubicBezTo>
                  <a:cubicBezTo>
                    <a:pt x="9430" y="246225"/>
                    <a:pt x="9144" y="245844"/>
                    <a:pt x="11430" y="248225"/>
                  </a:cubicBezTo>
                  <a:cubicBezTo>
                    <a:pt x="227647" y="123924"/>
                    <a:pt x="428339" y="73537"/>
                    <a:pt x="609029" y="26674"/>
                  </a:cubicBezTo>
                  <a:close/>
                </a:path>
              </a:pathLst>
            </a:custGeom>
            <a:solidFill>
              <a:srgbClr val="85852D"/>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4B6215A-E408-4D3E-B00D-495955D6AD41}"/>
                </a:ext>
              </a:extLst>
            </p:cNvPr>
            <p:cNvSpPr/>
            <p:nvPr/>
          </p:nvSpPr>
          <p:spPr>
            <a:xfrm>
              <a:off x="6004654" y="3459289"/>
              <a:ext cx="457200" cy="123825"/>
            </a:xfrm>
            <a:custGeom>
              <a:avLst/>
              <a:gdLst>
                <a:gd name="connsiteX0" fmla="*/ 453009 w 457200"/>
                <a:gd name="connsiteY0" fmla="*/ 7144 h 123825"/>
                <a:gd name="connsiteX1" fmla="*/ 7144 w 457200"/>
                <a:gd name="connsiteY1" fmla="*/ 71914 h 123825"/>
                <a:gd name="connsiteX2" fmla="*/ 7144 w 457200"/>
                <a:gd name="connsiteY2" fmla="*/ 78105 h 123825"/>
                <a:gd name="connsiteX3" fmla="*/ 318993 w 457200"/>
                <a:gd name="connsiteY3" fmla="*/ 124873 h 123825"/>
                <a:gd name="connsiteX4" fmla="*/ 337852 w 457200"/>
                <a:gd name="connsiteY4" fmla="*/ 115157 h 123825"/>
                <a:gd name="connsiteX5" fmla="*/ 392335 w 457200"/>
                <a:gd name="connsiteY5" fmla="*/ 56293 h 123825"/>
                <a:gd name="connsiteX6" fmla="*/ 453009 w 457200"/>
                <a:gd name="connsiteY6"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 h="123825">
                  <a:moveTo>
                    <a:pt x="453009" y="7144"/>
                  </a:moveTo>
                  <a:cubicBezTo>
                    <a:pt x="299943" y="29432"/>
                    <a:pt x="153544" y="50673"/>
                    <a:pt x="7144" y="71914"/>
                  </a:cubicBezTo>
                  <a:cubicBezTo>
                    <a:pt x="7144" y="75533"/>
                    <a:pt x="7144" y="74486"/>
                    <a:pt x="7144" y="78105"/>
                  </a:cubicBezTo>
                  <a:cubicBezTo>
                    <a:pt x="111062" y="93821"/>
                    <a:pt x="214979" y="109823"/>
                    <a:pt x="318993" y="124873"/>
                  </a:cubicBezTo>
                  <a:cubicBezTo>
                    <a:pt x="324803" y="125730"/>
                    <a:pt x="333090" y="120015"/>
                    <a:pt x="337852" y="115157"/>
                  </a:cubicBezTo>
                  <a:cubicBezTo>
                    <a:pt x="356426" y="95917"/>
                    <a:pt x="372999" y="74771"/>
                    <a:pt x="392335" y="56293"/>
                  </a:cubicBezTo>
                  <a:cubicBezTo>
                    <a:pt x="409480" y="39910"/>
                    <a:pt x="429292" y="26194"/>
                    <a:pt x="453009" y="7144"/>
                  </a:cubicBezTo>
                  <a:close/>
                </a:path>
              </a:pathLst>
            </a:custGeom>
            <a:solidFill>
              <a:srgbClr val="002060"/>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EB0C58C-9745-4DEF-A981-119A4B2E8D5A}"/>
                </a:ext>
              </a:extLst>
            </p:cNvPr>
            <p:cNvSpPr/>
            <p:nvPr/>
          </p:nvSpPr>
          <p:spPr>
            <a:xfrm>
              <a:off x="5522023" y="3902201"/>
              <a:ext cx="1314450" cy="628650"/>
            </a:xfrm>
            <a:custGeom>
              <a:avLst/>
              <a:gdLst>
                <a:gd name="connsiteX0" fmla="*/ 1307116 w 1314450"/>
                <a:gd name="connsiteY0" fmla="*/ 94869 h 628650"/>
                <a:gd name="connsiteX1" fmla="*/ 1152144 w 1314450"/>
                <a:gd name="connsiteY1" fmla="*/ 354235 h 628650"/>
                <a:gd name="connsiteX2" fmla="*/ 1149953 w 1314450"/>
                <a:gd name="connsiteY2" fmla="*/ 356235 h 628650"/>
                <a:gd name="connsiteX3" fmla="*/ 1148620 w 1314450"/>
                <a:gd name="connsiteY3" fmla="*/ 358997 h 628650"/>
                <a:gd name="connsiteX4" fmla="*/ 1091566 w 1314450"/>
                <a:gd name="connsiteY4" fmla="*/ 516160 h 628650"/>
                <a:gd name="connsiteX5" fmla="*/ 955072 w 1314450"/>
                <a:gd name="connsiteY5" fmla="*/ 623221 h 628650"/>
                <a:gd name="connsiteX6" fmla="*/ 369094 w 1314450"/>
                <a:gd name="connsiteY6" fmla="*/ 623221 h 628650"/>
                <a:gd name="connsiteX7" fmla="*/ 234506 w 1314450"/>
                <a:gd name="connsiteY7" fmla="*/ 523018 h 628650"/>
                <a:gd name="connsiteX8" fmla="*/ 173069 w 1314450"/>
                <a:gd name="connsiteY8" fmla="*/ 368903 h 628650"/>
                <a:gd name="connsiteX9" fmla="*/ 129064 w 1314450"/>
                <a:gd name="connsiteY9" fmla="*/ 303847 h 628650"/>
                <a:gd name="connsiteX10" fmla="*/ 11144 w 1314450"/>
                <a:gd name="connsiteY10" fmla="*/ 100679 h 628650"/>
                <a:gd name="connsiteX11" fmla="*/ 16574 w 1314450"/>
                <a:gd name="connsiteY11" fmla="*/ 41624 h 628650"/>
                <a:gd name="connsiteX12" fmla="*/ 77058 w 1314450"/>
                <a:gd name="connsiteY12" fmla="*/ 7144 h 628650"/>
                <a:gd name="connsiteX13" fmla="*/ 1239679 w 1314450"/>
                <a:gd name="connsiteY13" fmla="*/ 7144 h 628650"/>
                <a:gd name="connsiteX14" fmla="*/ 1294733 w 1314450"/>
                <a:gd name="connsiteY14" fmla="*/ 34004 h 628650"/>
                <a:gd name="connsiteX15" fmla="*/ 1307116 w 1314450"/>
                <a:gd name="connsiteY15" fmla="*/ 94869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14450" h="628650">
                  <a:moveTo>
                    <a:pt x="1307116" y="94869"/>
                  </a:moveTo>
                  <a:cubicBezTo>
                    <a:pt x="1288352" y="168021"/>
                    <a:pt x="1246156" y="272510"/>
                    <a:pt x="1152144" y="354235"/>
                  </a:cubicBezTo>
                  <a:lnTo>
                    <a:pt x="1149953" y="356235"/>
                  </a:lnTo>
                  <a:lnTo>
                    <a:pt x="1148620" y="358997"/>
                  </a:lnTo>
                  <a:cubicBezTo>
                    <a:pt x="1147191" y="362045"/>
                    <a:pt x="1112139" y="435959"/>
                    <a:pt x="1091566" y="516160"/>
                  </a:cubicBezTo>
                  <a:cubicBezTo>
                    <a:pt x="1075278" y="579215"/>
                    <a:pt x="1019271" y="623221"/>
                    <a:pt x="955072" y="623221"/>
                  </a:cubicBezTo>
                  <a:lnTo>
                    <a:pt x="369094" y="623221"/>
                  </a:lnTo>
                  <a:cubicBezTo>
                    <a:pt x="306515" y="623221"/>
                    <a:pt x="252508" y="583025"/>
                    <a:pt x="234506" y="523018"/>
                  </a:cubicBezTo>
                  <a:cubicBezTo>
                    <a:pt x="214027" y="454628"/>
                    <a:pt x="193453" y="402622"/>
                    <a:pt x="173069" y="368903"/>
                  </a:cubicBezTo>
                  <a:cubicBezTo>
                    <a:pt x="162211" y="350615"/>
                    <a:pt x="146781" y="328994"/>
                    <a:pt x="129064" y="303847"/>
                  </a:cubicBezTo>
                  <a:cubicBezTo>
                    <a:pt x="87154" y="244793"/>
                    <a:pt x="35147" y="171545"/>
                    <a:pt x="11144" y="100679"/>
                  </a:cubicBezTo>
                  <a:cubicBezTo>
                    <a:pt x="4572" y="81153"/>
                    <a:pt x="5906" y="59341"/>
                    <a:pt x="16574" y="41624"/>
                  </a:cubicBezTo>
                  <a:cubicBezTo>
                    <a:pt x="29623" y="19812"/>
                    <a:pt x="52102" y="7144"/>
                    <a:pt x="77058" y="7144"/>
                  </a:cubicBezTo>
                  <a:lnTo>
                    <a:pt x="1239679" y="7144"/>
                  </a:lnTo>
                  <a:cubicBezTo>
                    <a:pt x="1261301" y="7144"/>
                    <a:pt x="1281494" y="16859"/>
                    <a:pt x="1294733" y="34004"/>
                  </a:cubicBezTo>
                  <a:cubicBezTo>
                    <a:pt x="1308069" y="51340"/>
                    <a:pt x="1312545" y="73533"/>
                    <a:pt x="1307116" y="94869"/>
                  </a:cubicBezTo>
                  <a:close/>
                </a:path>
              </a:pathLst>
            </a:custGeom>
            <a:solidFill>
              <a:srgbClr val="0A1931"/>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6EE3F8D4-AE23-4FCB-9E54-D600790CB753}"/>
                </a:ext>
              </a:extLst>
            </p:cNvPr>
            <p:cNvSpPr/>
            <p:nvPr/>
          </p:nvSpPr>
          <p:spPr>
            <a:xfrm>
              <a:off x="5990272" y="4026693"/>
              <a:ext cx="371475" cy="371475"/>
            </a:xfrm>
            <a:custGeom>
              <a:avLst/>
              <a:gdLst>
                <a:gd name="connsiteX0" fmla="*/ 372523 w 371475"/>
                <a:gd name="connsiteY0" fmla="*/ 189833 h 371475"/>
                <a:gd name="connsiteX1" fmla="*/ 189833 w 371475"/>
                <a:gd name="connsiteY1" fmla="*/ 372523 h 371475"/>
                <a:gd name="connsiteX2" fmla="*/ 7144 w 371475"/>
                <a:gd name="connsiteY2" fmla="*/ 189833 h 371475"/>
                <a:gd name="connsiteX3" fmla="*/ 189833 w 371475"/>
                <a:gd name="connsiteY3" fmla="*/ 7144 h 371475"/>
                <a:gd name="connsiteX4" fmla="*/ 372523 w 371475"/>
                <a:gd name="connsiteY4" fmla="*/ 189833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72523" y="189833"/>
                  </a:moveTo>
                  <a:cubicBezTo>
                    <a:pt x="372523" y="290730"/>
                    <a:pt x="290730" y="372523"/>
                    <a:pt x="189833" y="372523"/>
                  </a:cubicBezTo>
                  <a:cubicBezTo>
                    <a:pt x="88937" y="372523"/>
                    <a:pt x="7144" y="290730"/>
                    <a:pt x="7144" y="189833"/>
                  </a:cubicBezTo>
                  <a:cubicBezTo>
                    <a:pt x="7144" y="88936"/>
                    <a:pt x="88937" y="7144"/>
                    <a:pt x="189833" y="7144"/>
                  </a:cubicBezTo>
                  <a:cubicBezTo>
                    <a:pt x="290730" y="7144"/>
                    <a:pt x="372523" y="88937"/>
                    <a:pt x="372523" y="189833"/>
                  </a:cubicBezTo>
                  <a:close/>
                </a:path>
              </a:pathLst>
            </a:custGeom>
            <a:solidFill>
              <a:srgbClr val="FCFCFC"/>
            </a:solidFill>
            <a:ln w="9525" cap="flat">
              <a:noFill/>
              <a:prstDash val="solid"/>
              <a:miter/>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rtlCol="0" anchor="ctr"/>
            <a:lstStyle/>
            <a:p>
              <a:endParaRPr lang="en-US"/>
            </a:p>
          </p:txBody>
        </p:sp>
      </p:grpSp>
      <p:sp>
        <p:nvSpPr>
          <p:cNvPr id="32" name="TextBox 31">
            <a:extLst>
              <a:ext uri="{FF2B5EF4-FFF2-40B4-BE49-F238E27FC236}">
                <a16:creationId xmlns:a16="http://schemas.microsoft.com/office/drawing/2014/main" id="{FD319E50-A57D-475B-B296-E90C9E088365}"/>
              </a:ext>
            </a:extLst>
          </p:cNvPr>
          <p:cNvSpPr txBox="1"/>
          <p:nvPr/>
        </p:nvSpPr>
        <p:spPr>
          <a:xfrm>
            <a:off x="7137939" y="2134294"/>
            <a:ext cx="4562596" cy="461665"/>
          </a:xfrm>
          <a:prstGeom prst="rect">
            <a:avLst/>
          </a:prstGeom>
          <a:noFill/>
        </p:spPr>
        <p:txBody>
          <a:bodyPr wrap="none" rtlCol="0">
            <a:spAutoFit/>
          </a:bodyPr>
          <a:lstStyle/>
          <a:p>
            <a:r>
              <a:rPr lang="en-US" sz="2400" b="1" dirty="0">
                <a:solidFill>
                  <a:schemeClr val="accent1">
                    <a:lumMod val="50000"/>
                  </a:schemeClr>
                </a:solidFill>
              </a:rPr>
              <a:t>Remote and Freelance Workers</a:t>
            </a:r>
          </a:p>
        </p:txBody>
      </p:sp>
      <p:sp>
        <p:nvSpPr>
          <p:cNvPr id="35" name="TextBox 34">
            <a:extLst>
              <a:ext uri="{FF2B5EF4-FFF2-40B4-BE49-F238E27FC236}">
                <a16:creationId xmlns:a16="http://schemas.microsoft.com/office/drawing/2014/main" id="{4B6D51E2-3E69-42E5-95C1-6505B9353075}"/>
              </a:ext>
            </a:extLst>
          </p:cNvPr>
          <p:cNvSpPr txBox="1"/>
          <p:nvPr/>
        </p:nvSpPr>
        <p:spPr>
          <a:xfrm>
            <a:off x="7059411" y="4153831"/>
            <a:ext cx="2793137" cy="461665"/>
          </a:xfrm>
          <a:prstGeom prst="rect">
            <a:avLst/>
          </a:prstGeom>
          <a:noFill/>
        </p:spPr>
        <p:txBody>
          <a:bodyPr wrap="none" rtlCol="0">
            <a:spAutoFit/>
          </a:bodyPr>
          <a:lstStyle/>
          <a:p>
            <a:r>
              <a:rPr lang="en-US" sz="2400" b="1" dirty="0">
                <a:solidFill>
                  <a:srgbClr val="9E9714"/>
                </a:solidFill>
              </a:rPr>
              <a:t>Business Travelers</a:t>
            </a:r>
          </a:p>
        </p:txBody>
      </p:sp>
      <p:grpSp>
        <p:nvGrpSpPr>
          <p:cNvPr id="40" name="Group 39">
            <a:extLst>
              <a:ext uri="{FF2B5EF4-FFF2-40B4-BE49-F238E27FC236}">
                <a16:creationId xmlns:a16="http://schemas.microsoft.com/office/drawing/2014/main" id="{9BDA8194-70B7-4403-85D1-9727B7CFA441}"/>
              </a:ext>
            </a:extLst>
          </p:cNvPr>
          <p:cNvGrpSpPr/>
          <p:nvPr/>
        </p:nvGrpSpPr>
        <p:grpSpPr>
          <a:xfrm>
            <a:off x="633031" y="2134294"/>
            <a:ext cx="4499560" cy="1389233"/>
            <a:chOff x="63232" y="1735616"/>
            <a:chExt cx="4499560" cy="1389233"/>
          </a:xfrm>
        </p:grpSpPr>
        <p:sp>
          <p:nvSpPr>
            <p:cNvPr id="36" name="Rectangle 35">
              <a:extLst>
                <a:ext uri="{FF2B5EF4-FFF2-40B4-BE49-F238E27FC236}">
                  <a16:creationId xmlns:a16="http://schemas.microsoft.com/office/drawing/2014/main" id="{95938B8B-AD7E-42F1-98CA-3D4FAA71C078}"/>
                </a:ext>
              </a:extLst>
            </p:cNvPr>
            <p:cNvSpPr/>
            <p:nvPr/>
          </p:nvSpPr>
          <p:spPr>
            <a:xfrm>
              <a:off x="63232" y="2109186"/>
              <a:ext cx="4499560" cy="1015663"/>
            </a:xfrm>
            <a:prstGeom prst="rect">
              <a:avLst/>
            </a:prstGeom>
          </p:spPr>
          <p:txBody>
            <a:bodyPr wrap="square">
              <a:spAutoFit/>
            </a:bodyPr>
            <a:lstStyle/>
            <a:p>
              <a:pPr algn="just"/>
              <a:r>
                <a:rPr lang="en-US" sz="2000" dirty="0">
                  <a:solidFill>
                    <a:schemeClr val="accent1"/>
                  </a:solidFill>
                </a:rPr>
                <a:t>Workers commuting to Lagos Island from the mainland, seeking affordable and convenient lodging.</a:t>
              </a:r>
            </a:p>
          </p:txBody>
        </p:sp>
        <p:sp>
          <p:nvSpPr>
            <p:cNvPr id="37" name="TextBox 36">
              <a:extLst>
                <a:ext uri="{FF2B5EF4-FFF2-40B4-BE49-F238E27FC236}">
                  <a16:creationId xmlns:a16="http://schemas.microsoft.com/office/drawing/2014/main" id="{B23D1CC5-6FE8-445B-A15E-B911518C4610}"/>
                </a:ext>
              </a:extLst>
            </p:cNvPr>
            <p:cNvSpPr txBox="1"/>
            <p:nvPr/>
          </p:nvSpPr>
          <p:spPr>
            <a:xfrm>
              <a:off x="753031" y="1735616"/>
              <a:ext cx="3809761" cy="461665"/>
            </a:xfrm>
            <a:prstGeom prst="rect">
              <a:avLst/>
            </a:prstGeom>
            <a:noFill/>
          </p:spPr>
          <p:txBody>
            <a:bodyPr wrap="none" rtlCol="0">
              <a:spAutoFit/>
            </a:bodyPr>
            <a:lstStyle/>
            <a:p>
              <a:pPr algn="r"/>
              <a:r>
                <a:rPr lang="en-US" sz="2400" b="1" dirty="0">
                  <a:solidFill>
                    <a:srgbClr val="9E9714"/>
                  </a:solidFill>
                </a:rPr>
                <a:t>Commuting Professionals</a:t>
              </a:r>
            </a:p>
          </p:txBody>
        </p:sp>
      </p:grpSp>
      <p:grpSp>
        <p:nvGrpSpPr>
          <p:cNvPr id="41" name="Group 40">
            <a:extLst>
              <a:ext uri="{FF2B5EF4-FFF2-40B4-BE49-F238E27FC236}">
                <a16:creationId xmlns:a16="http://schemas.microsoft.com/office/drawing/2014/main" id="{BA8F5B8B-AB96-40C1-8CDE-616C83AF0F46}"/>
              </a:ext>
            </a:extLst>
          </p:cNvPr>
          <p:cNvGrpSpPr/>
          <p:nvPr/>
        </p:nvGrpSpPr>
        <p:grpSpPr>
          <a:xfrm>
            <a:off x="633031" y="4134987"/>
            <a:ext cx="4499560" cy="1296900"/>
            <a:chOff x="63232" y="4809350"/>
            <a:chExt cx="4499560" cy="1296900"/>
          </a:xfrm>
        </p:grpSpPr>
        <p:sp>
          <p:nvSpPr>
            <p:cNvPr id="38" name="Rectangle 37">
              <a:extLst>
                <a:ext uri="{FF2B5EF4-FFF2-40B4-BE49-F238E27FC236}">
                  <a16:creationId xmlns:a16="http://schemas.microsoft.com/office/drawing/2014/main" id="{90E2E0D5-F0E8-4D0F-B4DC-D0F37C4F2528}"/>
                </a:ext>
              </a:extLst>
            </p:cNvPr>
            <p:cNvSpPr/>
            <p:nvPr/>
          </p:nvSpPr>
          <p:spPr>
            <a:xfrm>
              <a:off x="63232" y="5182920"/>
              <a:ext cx="4499560" cy="923330"/>
            </a:xfrm>
            <a:prstGeom prst="rect">
              <a:avLst/>
            </a:prstGeom>
          </p:spPr>
          <p:txBody>
            <a:bodyPr wrap="square">
              <a:spAutoFit/>
            </a:bodyPr>
            <a:lstStyle/>
            <a:p>
              <a:pPr algn="just"/>
              <a:r>
                <a:rPr lang="en-US" dirty="0">
                  <a:solidFill>
                    <a:schemeClr val="accent1"/>
                  </a:solidFill>
                </a:rPr>
                <a:t>Recently employed graduates who are looking for cost-effective housing solutions near their workplaces.</a:t>
              </a:r>
            </a:p>
          </p:txBody>
        </p:sp>
        <p:sp>
          <p:nvSpPr>
            <p:cNvPr id="39" name="TextBox 38">
              <a:extLst>
                <a:ext uri="{FF2B5EF4-FFF2-40B4-BE49-F238E27FC236}">
                  <a16:creationId xmlns:a16="http://schemas.microsoft.com/office/drawing/2014/main" id="{4F4C5BAD-021C-4E25-BF78-651585C5864F}"/>
                </a:ext>
              </a:extLst>
            </p:cNvPr>
            <p:cNvSpPr txBox="1"/>
            <p:nvPr/>
          </p:nvSpPr>
          <p:spPr>
            <a:xfrm>
              <a:off x="2002859" y="4809350"/>
              <a:ext cx="2559933" cy="461665"/>
            </a:xfrm>
            <a:prstGeom prst="rect">
              <a:avLst/>
            </a:prstGeom>
            <a:noFill/>
          </p:spPr>
          <p:txBody>
            <a:bodyPr wrap="none" rtlCol="0">
              <a:spAutoFit/>
            </a:bodyPr>
            <a:lstStyle/>
            <a:p>
              <a:pPr algn="r"/>
              <a:r>
                <a:rPr lang="en-US" sz="2400" b="1" dirty="0">
                  <a:solidFill>
                    <a:srgbClr val="002060"/>
                  </a:solidFill>
                </a:rPr>
                <a:t>Young Graduates</a:t>
              </a:r>
            </a:p>
          </p:txBody>
        </p:sp>
      </p:grpSp>
      <p:sp>
        <p:nvSpPr>
          <p:cNvPr id="42" name="TextBox 41">
            <a:extLst>
              <a:ext uri="{FF2B5EF4-FFF2-40B4-BE49-F238E27FC236}">
                <a16:creationId xmlns:a16="http://schemas.microsoft.com/office/drawing/2014/main" id="{41A78342-F6F0-4E7F-8D6D-F5983153B4F1}"/>
              </a:ext>
            </a:extLst>
          </p:cNvPr>
          <p:cNvSpPr txBox="1"/>
          <p:nvPr/>
        </p:nvSpPr>
        <p:spPr>
          <a:xfrm>
            <a:off x="2544715" y="69933"/>
            <a:ext cx="7102571" cy="1015663"/>
          </a:xfrm>
          <a:prstGeom prst="rect">
            <a:avLst/>
          </a:prstGeom>
          <a:noFill/>
        </p:spPr>
        <p:txBody>
          <a:bodyPr wrap="square" rtlCol="0">
            <a:spAutoFit/>
          </a:bodyPr>
          <a:lstStyle/>
          <a:p>
            <a:pPr algn="ctr"/>
            <a:r>
              <a:rPr lang="en-US" sz="6000" b="1" dirty="0">
                <a:solidFill>
                  <a:srgbClr val="002060"/>
                </a:solidFill>
                <a:latin typeface="Montserrat" panose="00000500000000000000" pitchFamily="2" charset="0"/>
              </a:rPr>
              <a:t>Target</a:t>
            </a:r>
            <a:r>
              <a:rPr lang="en-US" sz="6000" b="1" dirty="0">
                <a:solidFill>
                  <a:schemeClr val="accent2"/>
                </a:solidFill>
                <a:latin typeface="Montserrat" panose="00000500000000000000" pitchFamily="2" charset="0"/>
              </a:rPr>
              <a:t> </a:t>
            </a:r>
            <a:r>
              <a:rPr lang="en-US" sz="6000" b="1" dirty="0">
                <a:solidFill>
                  <a:srgbClr val="9E9714"/>
                </a:solidFill>
                <a:latin typeface="Montserrat" panose="00000500000000000000" pitchFamily="2" charset="0"/>
              </a:rPr>
              <a:t>Market</a:t>
            </a:r>
          </a:p>
        </p:txBody>
      </p:sp>
      <p:sp>
        <p:nvSpPr>
          <p:cNvPr id="44" name="TextBox 43">
            <a:extLst>
              <a:ext uri="{FF2B5EF4-FFF2-40B4-BE49-F238E27FC236}">
                <a16:creationId xmlns:a16="http://schemas.microsoft.com/office/drawing/2014/main" id="{426BE9C4-7AA3-09E7-0018-02B9595FC74C}"/>
              </a:ext>
            </a:extLst>
          </p:cNvPr>
          <p:cNvSpPr txBox="1"/>
          <p:nvPr/>
        </p:nvSpPr>
        <p:spPr>
          <a:xfrm>
            <a:off x="7160116" y="2558562"/>
            <a:ext cx="4398853" cy="923330"/>
          </a:xfrm>
          <a:prstGeom prst="rect">
            <a:avLst/>
          </a:prstGeom>
          <a:noFill/>
        </p:spPr>
        <p:txBody>
          <a:bodyPr wrap="square">
            <a:spAutoFit/>
          </a:bodyPr>
          <a:lstStyle/>
          <a:p>
            <a:pPr algn="just"/>
            <a:r>
              <a:rPr lang="en-US" dirty="0">
                <a:solidFill>
                  <a:schemeClr val="accent1"/>
                </a:solidFill>
              </a:rPr>
              <a:t>Individuals who require temporary accommodation while working on projects in Lagos Island.</a:t>
            </a:r>
          </a:p>
        </p:txBody>
      </p:sp>
      <p:sp>
        <p:nvSpPr>
          <p:cNvPr id="48" name="TextBox 47">
            <a:extLst>
              <a:ext uri="{FF2B5EF4-FFF2-40B4-BE49-F238E27FC236}">
                <a16:creationId xmlns:a16="http://schemas.microsoft.com/office/drawing/2014/main" id="{F1DB483E-B484-B27A-205D-385DD9366C3F}"/>
              </a:ext>
            </a:extLst>
          </p:cNvPr>
          <p:cNvSpPr txBox="1"/>
          <p:nvPr/>
        </p:nvSpPr>
        <p:spPr>
          <a:xfrm>
            <a:off x="7059411" y="4659933"/>
            <a:ext cx="4587282" cy="923330"/>
          </a:xfrm>
          <a:prstGeom prst="rect">
            <a:avLst/>
          </a:prstGeom>
          <a:noFill/>
        </p:spPr>
        <p:txBody>
          <a:bodyPr wrap="square">
            <a:spAutoFit/>
          </a:bodyPr>
          <a:lstStyle/>
          <a:p>
            <a:pPr algn="just"/>
            <a:r>
              <a:rPr lang="en-US" dirty="0">
                <a:solidFill>
                  <a:schemeClr val="accent1"/>
                </a:solidFill>
              </a:rPr>
              <a:t>Professionals visiting Lagos Island for business purposes and needs affordable and secure accommodation.</a:t>
            </a:r>
          </a:p>
        </p:txBody>
      </p:sp>
    </p:spTree>
    <p:extLst>
      <p:ext uri="{BB962C8B-B14F-4D97-AF65-F5344CB8AC3E}">
        <p14:creationId xmlns:p14="http://schemas.microsoft.com/office/powerpoint/2010/main" val="416002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9B5A53-3A03-1835-BE62-DD01C16424B5}"/>
              </a:ext>
            </a:extLst>
          </p:cNvPr>
          <p:cNvSpPr txBox="1"/>
          <p:nvPr/>
        </p:nvSpPr>
        <p:spPr>
          <a:xfrm>
            <a:off x="1294821" y="-10382"/>
            <a:ext cx="9294359" cy="584775"/>
          </a:xfrm>
          <a:prstGeom prst="rect">
            <a:avLst/>
          </a:prstGeom>
          <a:noFill/>
        </p:spPr>
        <p:txBody>
          <a:bodyPr wrap="square" rtlCol="0">
            <a:spAutoFit/>
          </a:bodyPr>
          <a:lstStyle/>
          <a:p>
            <a:pPr algn="ctr"/>
            <a:r>
              <a:rPr lang="en-US" sz="3200" b="1" dirty="0">
                <a:solidFill>
                  <a:srgbClr val="002060"/>
                </a:solidFill>
                <a:latin typeface="Montserrat" panose="00000500000000000000" pitchFamily="2" charset="0"/>
              </a:rPr>
              <a:t>Competitive</a:t>
            </a:r>
            <a:r>
              <a:rPr lang="en-US" sz="3200" b="1" dirty="0">
                <a:solidFill>
                  <a:schemeClr val="accent2"/>
                </a:solidFill>
                <a:latin typeface="Montserrat" panose="00000500000000000000" pitchFamily="2" charset="0"/>
              </a:rPr>
              <a:t> </a:t>
            </a:r>
            <a:r>
              <a:rPr lang="en-US" sz="3200" b="1" dirty="0">
                <a:solidFill>
                  <a:srgbClr val="9E9714"/>
                </a:solidFill>
                <a:latin typeface="Montserrat" panose="00000500000000000000" pitchFamily="2" charset="0"/>
              </a:rPr>
              <a:t>Advantage</a:t>
            </a:r>
          </a:p>
        </p:txBody>
      </p:sp>
      <p:grpSp>
        <p:nvGrpSpPr>
          <p:cNvPr id="26" name="Group 25">
            <a:extLst>
              <a:ext uri="{FF2B5EF4-FFF2-40B4-BE49-F238E27FC236}">
                <a16:creationId xmlns:a16="http://schemas.microsoft.com/office/drawing/2014/main" id="{6CB1DA19-E137-46B1-B384-DC3261049E66}"/>
              </a:ext>
            </a:extLst>
          </p:cNvPr>
          <p:cNvGrpSpPr/>
          <p:nvPr/>
        </p:nvGrpSpPr>
        <p:grpSpPr>
          <a:xfrm>
            <a:off x="982627" y="917837"/>
            <a:ext cx="4518627" cy="1384995"/>
            <a:chOff x="513015" y="860103"/>
            <a:chExt cx="4518627" cy="1384995"/>
          </a:xfrm>
        </p:grpSpPr>
        <p:grpSp>
          <p:nvGrpSpPr>
            <p:cNvPr id="3" name="Group 2">
              <a:extLst>
                <a:ext uri="{FF2B5EF4-FFF2-40B4-BE49-F238E27FC236}">
                  <a16:creationId xmlns:a16="http://schemas.microsoft.com/office/drawing/2014/main" id="{70AB0960-ECE0-8F4B-F46C-D647F2781FBC}"/>
                </a:ext>
              </a:extLst>
            </p:cNvPr>
            <p:cNvGrpSpPr/>
            <p:nvPr/>
          </p:nvGrpSpPr>
          <p:grpSpPr>
            <a:xfrm>
              <a:off x="1850640" y="860103"/>
              <a:ext cx="3181002" cy="1384995"/>
              <a:chOff x="1120410" y="828515"/>
              <a:chExt cx="3181002" cy="1384995"/>
            </a:xfrm>
          </p:grpSpPr>
          <p:sp>
            <p:nvSpPr>
              <p:cNvPr id="9" name="TextBox 8">
                <a:extLst>
                  <a:ext uri="{FF2B5EF4-FFF2-40B4-BE49-F238E27FC236}">
                    <a16:creationId xmlns:a16="http://schemas.microsoft.com/office/drawing/2014/main" id="{B5D41BFA-38CE-CA61-6611-1FD06FA18316}"/>
                  </a:ext>
                </a:extLst>
              </p:cNvPr>
              <p:cNvSpPr txBox="1"/>
              <p:nvPr/>
            </p:nvSpPr>
            <p:spPr>
              <a:xfrm>
                <a:off x="1120410" y="828515"/>
                <a:ext cx="2883282" cy="461665"/>
              </a:xfrm>
              <a:prstGeom prst="rect">
                <a:avLst/>
              </a:prstGeom>
              <a:noFill/>
            </p:spPr>
            <p:txBody>
              <a:bodyPr wrap="square">
                <a:spAutoFit/>
              </a:bodyPr>
              <a:lstStyle/>
              <a:p>
                <a:r>
                  <a:rPr lang="en-GB" sz="2400" b="1" dirty="0">
                    <a:solidFill>
                      <a:srgbClr val="9E9714"/>
                    </a:solidFill>
                    <a:effectLst/>
                    <a:ea typeface="Calibri" panose="020F0502020204030204" pitchFamily="34" charset="0"/>
                  </a:rPr>
                  <a:t>Strategic Location</a:t>
                </a:r>
                <a:endParaRPr lang="en-US" sz="2400" dirty="0">
                  <a:solidFill>
                    <a:srgbClr val="9E9714"/>
                  </a:solidFill>
                </a:endParaRPr>
              </a:p>
            </p:txBody>
          </p:sp>
          <p:sp>
            <p:nvSpPr>
              <p:cNvPr id="13" name="TextBox 12">
                <a:extLst>
                  <a:ext uri="{FF2B5EF4-FFF2-40B4-BE49-F238E27FC236}">
                    <a16:creationId xmlns:a16="http://schemas.microsoft.com/office/drawing/2014/main" id="{3243C8C7-01BF-7FCA-7708-C372235B5B6F}"/>
                  </a:ext>
                </a:extLst>
              </p:cNvPr>
              <p:cNvSpPr txBox="1"/>
              <p:nvPr/>
            </p:nvSpPr>
            <p:spPr>
              <a:xfrm>
                <a:off x="1232377" y="1290180"/>
                <a:ext cx="3069035" cy="923330"/>
              </a:xfrm>
              <a:prstGeom prst="rect">
                <a:avLst/>
              </a:prstGeom>
              <a:noFill/>
            </p:spPr>
            <p:txBody>
              <a:bodyPr wrap="square">
                <a:spAutoFit/>
              </a:bodyPr>
              <a:lstStyle/>
              <a:p>
                <a:pPr algn="just"/>
                <a:r>
                  <a:rPr lang="en-US" dirty="0"/>
                  <a:t>Proximity to major business hubs on Lagos Island reduces commute times.</a:t>
                </a:r>
              </a:p>
            </p:txBody>
          </p:sp>
        </p:grpSp>
        <p:pic>
          <p:nvPicPr>
            <p:cNvPr id="1026" name="Picture 2" descr="Strategic ">
              <a:extLst>
                <a:ext uri="{FF2B5EF4-FFF2-40B4-BE49-F238E27FC236}">
                  <a16:creationId xmlns:a16="http://schemas.microsoft.com/office/drawing/2014/main" id="{6009350A-0086-0176-DFC9-8C5692F0E54F}"/>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3015" y="872977"/>
              <a:ext cx="1207327" cy="12073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F2B533DA-3565-FEB9-74ED-A811B343F55F}"/>
              </a:ext>
            </a:extLst>
          </p:cNvPr>
          <p:cNvGrpSpPr/>
          <p:nvPr/>
        </p:nvGrpSpPr>
        <p:grpSpPr>
          <a:xfrm>
            <a:off x="6690747" y="917837"/>
            <a:ext cx="4765499" cy="1316196"/>
            <a:chOff x="5572818" y="860103"/>
            <a:chExt cx="4765499" cy="1316196"/>
          </a:xfrm>
        </p:grpSpPr>
        <p:grpSp>
          <p:nvGrpSpPr>
            <p:cNvPr id="4" name="Group 3">
              <a:extLst>
                <a:ext uri="{FF2B5EF4-FFF2-40B4-BE49-F238E27FC236}">
                  <a16:creationId xmlns:a16="http://schemas.microsoft.com/office/drawing/2014/main" id="{D587098B-ECFA-77F2-6767-F3F3D0E179A2}"/>
                </a:ext>
              </a:extLst>
            </p:cNvPr>
            <p:cNvGrpSpPr/>
            <p:nvPr/>
          </p:nvGrpSpPr>
          <p:grpSpPr>
            <a:xfrm>
              <a:off x="6597808" y="906270"/>
              <a:ext cx="3740509" cy="1270029"/>
              <a:chOff x="1120409" y="828515"/>
              <a:chExt cx="3740509" cy="1270029"/>
            </a:xfrm>
          </p:grpSpPr>
          <p:sp>
            <p:nvSpPr>
              <p:cNvPr id="5" name="TextBox 4">
                <a:extLst>
                  <a:ext uri="{FF2B5EF4-FFF2-40B4-BE49-F238E27FC236}">
                    <a16:creationId xmlns:a16="http://schemas.microsoft.com/office/drawing/2014/main" id="{6AA22999-9454-8644-6A3B-61AFFE67DA24}"/>
                  </a:ext>
                </a:extLst>
              </p:cNvPr>
              <p:cNvSpPr txBox="1"/>
              <p:nvPr/>
            </p:nvSpPr>
            <p:spPr>
              <a:xfrm>
                <a:off x="1120409" y="828515"/>
                <a:ext cx="3740509" cy="461665"/>
              </a:xfrm>
              <a:prstGeom prst="rect">
                <a:avLst/>
              </a:prstGeom>
              <a:noFill/>
            </p:spPr>
            <p:txBody>
              <a:bodyPr wrap="square">
                <a:spAutoFit/>
              </a:bodyPr>
              <a:lstStyle/>
              <a:p>
                <a:r>
                  <a:rPr lang="en-GB" sz="2400" b="1" dirty="0">
                    <a:solidFill>
                      <a:srgbClr val="002060"/>
                    </a:solidFill>
                    <a:effectLst/>
                    <a:ea typeface="Calibri" panose="020F0502020204030204" pitchFamily="34" charset="0"/>
                  </a:rPr>
                  <a:t>Cost-Effective Solutions</a:t>
                </a:r>
                <a:endParaRPr lang="en-US" sz="2400" dirty="0">
                  <a:solidFill>
                    <a:srgbClr val="002060"/>
                  </a:solidFill>
                </a:endParaRPr>
              </a:p>
            </p:txBody>
          </p:sp>
          <p:sp>
            <p:nvSpPr>
              <p:cNvPr id="6" name="TextBox 5">
                <a:extLst>
                  <a:ext uri="{FF2B5EF4-FFF2-40B4-BE49-F238E27FC236}">
                    <a16:creationId xmlns:a16="http://schemas.microsoft.com/office/drawing/2014/main" id="{18D5BFA2-CC08-646E-F030-B1DB55CAA080}"/>
                  </a:ext>
                </a:extLst>
              </p:cNvPr>
              <p:cNvSpPr txBox="1"/>
              <p:nvPr/>
            </p:nvSpPr>
            <p:spPr>
              <a:xfrm>
                <a:off x="1512129" y="1175214"/>
                <a:ext cx="3069035" cy="923330"/>
              </a:xfrm>
              <a:prstGeom prst="rect">
                <a:avLst/>
              </a:prstGeom>
              <a:noFill/>
            </p:spPr>
            <p:txBody>
              <a:bodyPr wrap="square">
                <a:spAutoFit/>
              </a:bodyPr>
              <a:lstStyle/>
              <a:p>
                <a:pPr algn="just"/>
                <a:r>
                  <a:rPr lang="en-US" dirty="0"/>
                  <a:t>More affordable than traditional hotels, </a:t>
                </a:r>
                <a:r>
                  <a:rPr lang="en-US" dirty="0" err="1"/>
                  <a:t>AirBnBs</a:t>
                </a:r>
                <a:r>
                  <a:rPr lang="en-US" dirty="0"/>
                  <a:t>, or short-let apartments.</a:t>
                </a:r>
              </a:p>
            </p:txBody>
          </p:sp>
        </p:grpSp>
        <p:pic>
          <p:nvPicPr>
            <p:cNvPr id="19" name="Picture 18">
              <a:extLst>
                <a:ext uri="{FF2B5EF4-FFF2-40B4-BE49-F238E27FC236}">
                  <a16:creationId xmlns:a16="http://schemas.microsoft.com/office/drawing/2014/main" id="{9A2763B8-C607-5052-436B-6D9E524DD7AC}"/>
                </a:ext>
              </a:extLst>
            </p:cNvPr>
            <p:cNvPicPr>
              <a:picLocks noChangeAspect="1"/>
            </p:cNvPicPr>
            <p:nvPr/>
          </p:nvPicPr>
          <p:blipFill>
            <a:blip r:embed="rId3">
              <a:duotone>
                <a:prstClr val="black"/>
                <a:srgbClr val="85852D">
                  <a:tint val="45000"/>
                  <a:satMod val="400000"/>
                </a:srgbClr>
              </a:duotone>
            </a:blip>
            <a:stretch>
              <a:fillRect/>
            </a:stretch>
          </p:blipFill>
          <p:spPr>
            <a:xfrm>
              <a:off x="5572818" y="860103"/>
              <a:ext cx="1212327" cy="1212327"/>
            </a:xfrm>
            <a:prstGeom prst="rect">
              <a:avLst/>
            </a:prstGeom>
          </p:spPr>
        </p:pic>
      </p:grpSp>
      <p:grpSp>
        <p:nvGrpSpPr>
          <p:cNvPr id="39" name="Group 38">
            <a:extLst>
              <a:ext uri="{FF2B5EF4-FFF2-40B4-BE49-F238E27FC236}">
                <a16:creationId xmlns:a16="http://schemas.microsoft.com/office/drawing/2014/main" id="{726C2FCD-CEDC-FD85-CC4A-A6F5F4F8DDCC}"/>
              </a:ext>
            </a:extLst>
          </p:cNvPr>
          <p:cNvGrpSpPr/>
          <p:nvPr/>
        </p:nvGrpSpPr>
        <p:grpSpPr>
          <a:xfrm>
            <a:off x="527280" y="2924923"/>
            <a:ext cx="5071242" cy="1684444"/>
            <a:chOff x="284529" y="2675175"/>
            <a:chExt cx="5071242" cy="1684444"/>
          </a:xfrm>
        </p:grpSpPr>
        <p:grpSp>
          <p:nvGrpSpPr>
            <p:cNvPr id="7" name="Group 6">
              <a:extLst>
                <a:ext uri="{FF2B5EF4-FFF2-40B4-BE49-F238E27FC236}">
                  <a16:creationId xmlns:a16="http://schemas.microsoft.com/office/drawing/2014/main" id="{507C34AF-5767-02E7-133F-E38EB84B4FDF}"/>
                </a:ext>
              </a:extLst>
            </p:cNvPr>
            <p:cNvGrpSpPr/>
            <p:nvPr/>
          </p:nvGrpSpPr>
          <p:grpSpPr>
            <a:xfrm>
              <a:off x="1120410" y="2675175"/>
              <a:ext cx="4235361" cy="1684444"/>
              <a:chOff x="1344180" y="728310"/>
              <a:chExt cx="3740509" cy="1684444"/>
            </a:xfrm>
          </p:grpSpPr>
          <p:sp>
            <p:nvSpPr>
              <p:cNvPr id="8" name="TextBox 7">
                <a:extLst>
                  <a:ext uri="{FF2B5EF4-FFF2-40B4-BE49-F238E27FC236}">
                    <a16:creationId xmlns:a16="http://schemas.microsoft.com/office/drawing/2014/main" id="{7B5344E6-D199-C74B-EAF8-9AFBCDA8691E}"/>
                  </a:ext>
                </a:extLst>
              </p:cNvPr>
              <p:cNvSpPr txBox="1"/>
              <p:nvPr/>
            </p:nvSpPr>
            <p:spPr>
              <a:xfrm>
                <a:off x="1344180" y="728310"/>
                <a:ext cx="3740509" cy="461665"/>
              </a:xfrm>
              <a:prstGeom prst="rect">
                <a:avLst/>
              </a:prstGeom>
              <a:noFill/>
            </p:spPr>
            <p:txBody>
              <a:bodyPr wrap="square">
                <a:spAutoFit/>
              </a:bodyPr>
              <a:lstStyle/>
              <a:p>
                <a:r>
                  <a:rPr lang="en-GB" sz="2400" b="1" dirty="0">
                    <a:solidFill>
                      <a:srgbClr val="002060"/>
                    </a:solidFill>
                    <a:effectLst/>
                    <a:ea typeface="Calibri" panose="020F0502020204030204" pitchFamily="34" charset="0"/>
                  </a:rPr>
                  <a:t>Quality and Comfort</a:t>
                </a:r>
                <a:endParaRPr lang="en-US" sz="2400" dirty="0">
                  <a:solidFill>
                    <a:srgbClr val="002060"/>
                  </a:solidFill>
                </a:endParaRPr>
              </a:p>
            </p:txBody>
          </p:sp>
          <p:sp>
            <p:nvSpPr>
              <p:cNvPr id="10" name="TextBox 9">
                <a:extLst>
                  <a:ext uri="{FF2B5EF4-FFF2-40B4-BE49-F238E27FC236}">
                    <a16:creationId xmlns:a16="http://schemas.microsoft.com/office/drawing/2014/main" id="{DCE47B0E-2A2D-5461-0306-9519BD803CE8}"/>
                  </a:ext>
                </a:extLst>
              </p:cNvPr>
              <p:cNvSpPr txBox="1"/>
              <p:nvPr/>
            </p:nvSpPr>
            <p:spPr>
              <a:xfrm>
                <a:off x="1661585" y="1212425"/>
                <a:ext cx="3199499" cy="1200329"/>
              </a:xfrm>
              <a:prstGeom prst="rect">
                <a:avLst/>
              </a:prstGeom>
              <a:noFill/>
            </p:spPr>
            <p:txBody>
              <a:bodyPr wrap="square">
                <a:spAutoFit/>
              </a:bodyPr>
              <a:lstStyle/>
              <a:p>
                <a:r>
                  <a:rPr lang="en-US" dirty="0"/>
                  <a:t>High standards of accommodation with essential amenities and regular maintenance.</a:t>
                </a:r>
              </a:p>
            </p:txBody>
          </p:sp>
        </p:grpSp>
        <p:pic>
          <p:nvPicPr>
            <p:cNvPr id="21" name="Picture 20">
              <a:extLst>
                <a:ext uri="{FF2B5EF4-FFF2-40B4-BE49-F238E27FC236}">
                  <a16:creationId xmlns:a16="http://schemas.microsoft.com/office/drawing/2014/main" id="{DB3AF09B-1083-EACB-F673-FE5622CA9774}"/>
                </a:ext>
              </a:extLst>
            </p:cNvPr>
            <p:cNvPicPr>
              <a:picLocks noChangeAspect="1"/>
            </p:cNvPicPr>
            <p:nvPr/>
          </p:nvPicPr>
          <p:blipFill>
            <a:blip r:embed="rId4">
              <a:duotone>
                <a:prstClr val="black"/>
                <a:srgbClr val="85852D">
                  <a:tint val="45000"/>
                  <a:satMod val="400000"/>
                </a:srgbClr>
              </a:duotone>
            </a:blip>
            <a:stretch>
              <a:fillRect/>
            </a:stretch>
          </p:blipFill>
          <p:spPr>
            <a:xfrm>
              <a:off x="284529" y="3136840"/>
              <a:ext cx="1076322" cy="1076322"/>
            </a:xfrm>
            <a:prstGeom prst="rect">
              <a:avLst/>
            </a:prstGeom>
          </p:spPr>
        </p:pic>
      </p:grpSp>
      <p:grpSp>
        <p:nvGrpSpPr>
          <p:cNvPr id="28" name="Group 27">
            <a:extLst>
              <a:ext uri="{FF2B5EF4-FFF2-40B4-BE49-F238E27FC236}">
                <a16:creationId xmlns:a16="http://schemas.microsoft.com/office/drawing/2014/main" id="{B75B1685-FCA2-381B-7661-96444C0BAF51}"/>
              </a:ext>
            </a:extLst>
          </p:cNvPr>
          <p:cNvGrpSpPr/>
          <p:nvPr/>
        </p:nvGrpSpPr>
        <p:grpSpPr>
          <a:xfrm>
            <a:off x="6975343" y="3155755"/>
            <a:ext cx="4379516" cy="1384995"/>
            <a:chOff x="5679047" y="2736502"/>
            <a:chExt cx="4379516" cy="1384995"/>
          </a:xfrm>
        </p:grpSpPr>
        <p:grpSp>
          <p:nvGrpSpPr>
            <p:cNvPr id="11" name="Group 10">
              <a:extLst>
                <a:ext uri="{FF2B5EF4-FFF2-40B4-BE49-F238E27FC236}">
                  <a16:creationId xmlns:a16="http://schemas.microsoft.com/office/drawing/2014/main" id="{F2EF1093-99F3-E6A9-964D-66759B4EBD04}"/>
                </a:ext>
              </a:extLst>
            </p:cNvPr>
            <p:cNvGrpSpPr/>
            <p:nvPr/>
          </p:nvGrpSpPr>
          <p:grpSpPr>
            <a:xfrm>
              <a:off x="6877561" y="2736502"/>
              <a:ext cx="3181002" cy="1384995"/>
              <a:chOff x="1120410" y="828515"/>
              <a:chExt cx="3181002" cy="1384995"/>
            </a:xfrm>
          </p:grpSpPr>
          <p:sp>
            <p:nvSpPr>
              <p:cNvPr id="12" name="TextBox 11">
                <a:extLst>
                  <a:ext uri="{FF2B5EF4-FFF2-40B4-BE49-F238E27FC236}">
                    <a16:creationId xmlns:a16="http://schemas.microsoft.com/office/drawing/2014/main" id="{40B9FBDC-7C42-73BE-9E29-23D8880430E2}"/>
                  </a:ext>
                </a:extLst>
              </p:cNvPr>
              <p:cNvSpPr txBox="1"/>
              <p:nvPr/>
            </p:nvSpPr>
            <p:spPr>
              <a:xfrm>
                <a:off x="1120410" y="828515"/>
                <a:ext cx="2883282" cy="461665"/>
              </a:xfrm>
              <a:prstGeom prst="rect">
                <a:avLst/>
              </a:prstGeom>
              <a:noFill/>
            </p:spPr>
            <p:txBody>
              <a:bodyPr wrap="square">
                <a:spAutoFit/>
              </a:bodyPr>
              <a:lstStyle/>
              <a:p>
                <a:r>
                  <a:rPr lang="en-GB" sz="2400" b="1" dirty="0">
                    <a:solidFill>
                      <a:srgbClr val="9E9714"/>
                    </a:solidFill>
                    <a:effectLst/>
                    <a:ea typeface="Calibri" panose="020F0502020204030204" pitchFamily="34" charset="0"/>
                  </a:rPr>
                  <a:t>Safety and Security</a:t>
                </a:r>
                <a:endParaRPr lang="en-US" sz="2400" dirty="0">
                  <a:solidFill>
                    <a:srgbClr val="9E9714"/>
                  </a:solidFill>
                </a:endParaRPr>
              </a:p>
            </p:txBody>
          </p:sp>
          <p:sp>
            <p:nvSpPr>
              <p:cNvPr id="14" name="TextBox 13">
                <a:extLst>
                  <a:ext uri="{FF2B5EF4-FFF2-40B4-BE49-F238E27FC236}">
                    <a16:creationId xmlns:a16="http://schemas.microsoft.com/office/drawing/2014/main" id="{37F05251-B36D-9081-5DCD-9CEB6D89FE79}"/>
                  </a:ext>
                </a:extLst>
              </p:cNvPr>
              <p:cNvSpPr txBox="1"/>
              <p:nvPr/>
            </p:nvSpPr>
            <p:spPr>
              <a:xfrm>
                <a:off x="1232377" y="1290180"/>
                <a:ext cx="3069035" cy="923330"/>
              </a:xfrm>
              <a:prstGeom prst="rect">
                <a:avLst/>
              </a:prstGeom>
              <a:noFill/>
            </p:spPr>
            <p:txBody>
              <a:bodyPr wrap="square">
                <a:spAutoFit/>
              </a:bodyPr>
              <a:lstStyle/>
              <a:p>
                <a:pPr algn="just"/>
                <a:r>
                  <a:rPr lang="en-US" dirty="0"/>
                  <a:t>Comprehensive security measures to ensure the safety of all residents.</a:t>
                </a:r>
              </a:p>
            </p:txBody>
          </p:sp>
        </p:grpSp>
        <p:pic>
          <p:nvPicPr>
            <p:cNvPr id="23" name="Picture 22">
              <a:extLst>
                <a:ext uri="{FF2B5EF4-FFF2-40B4-BE49-F238E27FC236}">
                  <a16:creationId xmlns:a16="http://schemas.microsoft.com/office/drawing/2014/main" id="{5DD1BE95-7660-8279-8DA3-9DE389F90CEC}"/>
                </a:ext>
              </a:extLst>
            </p:cNvPr>
            <p:cNvPicPr>
              <a:picLocks noChangeAspect="1"/>
            </p:cNvPicPr>
            <p:nvPr/>
          </p:nvPicPr>
          <p:blipFill>
            <a:blip r:embed="rId5">
              <a:duotone>
                <a:schemeClr val="accent1">
                  <a:shade val="45000"/>
                  <a:satMod val="135000"/>
                </a:schemeClr>
                <a:prstClr val="white"/>
              </a:duotone>
            </a:blip>
            <a:stretch>
              <a:fillRect/>
            </a:stretch>
          </p:blipFill>
          <p:spPr>
            <a:xfrm>
              <a:off x="5679047" y="2736502"/>
              <a:ext cx="1254498" cy="1254498"/>
            </a:xfrm>
            <a:prstGeom prst="rect">
              <a:avLst/>
            </a:prstGeom>
          </p:spPr>
        </p:pic>
      </p:grpSp>
      <p:grpSp>
        <p:nvGrpSpPr>
          <p:cNvPr id="40" name="Group 39">
            <a:extLst>
              <a:ext uri="{FF2B5EF4-FFF2-40B4-BE49-F238E27FC236}">
                <a16:creationId xmlns:a16="http://schemas.microsoft.com/office/drawing/2014/main" id="{4CE6E669-B4F5-8843-E13F-104A30D50435}"/>
              </a:ext>
            </a:extLst>
          </p:cNvPr>
          <p:cNvGrpSpPr/>
          <p:nvPr/>
        </p:nvGrpSpPr>
        <p:grpSpPr>
          <a:xfrm>
            <a:off x="3292281" y="4801322"/>
            <a:ext cx="4712901" cy="1935532"/>
            <a:chOff x="2680052" y="4914200"/>
            <a:chExt cx="4712901" cy="1935532"/>
          </a:xfrm>
        </p:grpSpPr>
        <p:grpSp>
          <p:nvGrpSpPr>
            <p:cNvPr id="15" name="Group 14">
              <a:extLst>
                <a:ext uri="{FF2B5EF4-FFF2-40B4-BE49-F238E27FC236}">
                  <a16:creationId xmlns:a16="http://schemas.microsoft.com/office/drawing/2014/main" id="{FBD27169-3181-1D32-6EEA-A80E115B0356}"/>
                </a:ext>
              </a:extLst>
            </p:cNvPr>
            <p:cNvGrpSpPr/>
            <p:nvPr/>
          </p:nvGrpSpPr>
          <p:grpSpPr>
            <a:xfrm>
              <a:off x="3652444" y="4914200"/>
              <a:ext cx="3740509" cy="1584239"/>
              <a:chOff x="1120409" y="828515"/>
              <a:chExt cx="3740509" cy="1584239"/>
            </a:xfrm>
          </p:grpSpPr>
          <p:sp>
            <p:nvSpPr>
              <p:cNvPr id="16" name="TextBox 15">
                <a:extLst>
                  <a:ext uri="{FF2B5EF4-FFF2-40B4-BE49-F238E27FC236}">
                    <a16:creationId xmlns:a16="http://schemas.microsoft.com/office/drawing/2014/main" id="{3686A9CA-48E1-29D8-46ED-51D9230D9F46}"/>
                  </a:ext>
                </a:extLst>
              </p:cNvPr>
              <p:cNvSpPr txBox="1"/>
              <p:nvPr/>
            </p:nvSpPr>
            <p:spPr>
              <a:xfrm>
                <a:off x="1120409" y="828515"/>
                <a:ext cx="3740509" cy="461665"/>
              </a:xfrm>
              <a:prstGeom prst="rect">
                <a:avLst/>
              </a:prstGeom>
              <a:noFill/>
            </p:spPr>
            <p:txBody>
              <a:bodyPr wrap="square">
                <a:spAutoFit/>
              </a:bodyPr>
              <a:lstStyle/>
              <a:p>
                <a:r>
                  <a:rPr lang="en-GB" sz="2400" b="1" dirty="0">
                    <a:solidFill>
                      <a:srgbClr val="002060"/>
                    </a:solidFill>
                    <a:effectLst/>
                    <a:ea typeface="Calibri" panose="020F0502020204030204" pitchFamily="34" charset="0"/>
                  </a:rPr>
                  <a:t>Community Focus</a:t>
                </a:r>
                <a:endParaRPr lang="en-US" sz="2400" dirty="0">
                  <a:solidFill>
                    <a:srgbClr val="002060"/>
                  </a:solidFill>
                </a:endParaRPr>
              </a:p>
            </p:txBody>
          </p:sp>
          <p:sp>
            <p:nvSpPr>
              <p:cNvPr id="17" name="TextBox 16">
                <a:extLst>
                  <a:ext uri="{FF2B5EF4-FFF2-40B4-BE49-F238E27FC236}">
                    <a16:creationId xmlns:a16="http://schemas.microsoft.com/office/drawing/2014/main" id="{A0E60371-B247-ADF0-1289-06BBA2241B8A}"/>
                  </a:ext>
                </a:extLst>
              </p:cNvPr>
              <p:cNvSpPr txBox="1"/>
              <p:nvPr/>
            </p:nvSpPr>
            <p:spPr>
              <a:xfrm>
                <a:off x="1661585" y="1212425"/>
                <a:ext cx="3069035" cy="1200329"/>
              </a:xfrm>
              <a:prstGeom prst="rect">
                <a:avLst/>
              </a:prstGeom>
              <a:noFill/>
            </p:spPr>
            <p:txBody>
              <a:bodyPr wrap="square">
                <a:spAutoFit/>
              </a:bodyPr>
              <a:lstStyle/>
              <a:p>
                <a:pPr algn="just"/>
                <a:r>
                  <a:rPr lang="en-US" dirty="0"/>
                  <a:t>Creating a supportive community environment that enhances the living experience.</a:t>
                </a:r>
              </a:p>
            </p:txBody>
          </p:sp>
        </p:grpSp>
        <p:pic>
          <p:nvPicPr>
            <p:cNvPr id="25" name="Picture 24">
              <a:extLst>
                <a:ext uri="{FF2B5EF4-FFF2-40B4-BE49-F238E27FC236}">
                  <a16:creationId xmlns:a16="http://schemas.microsoft.com/office/drawing/2014/main" id="{053A72F5-2A9F-F98B-DDD5-87EBD03846BD}"/>
                </a:ext>
              </a:extLst>
            </p:cNvPr>
            <p:cNvPicPr>
              <a:picLocks noChangeAspect="1"/>
            </p:cNvPicPr>
            <p:nvPr/>
          </p:nvPicPr>
          <p:blipFill>
            <a:blip r:embed="rId6"/>
            <a:stretch>
              <a:fillRect/>
            </a:stretch>
          </p:blipFill>
          <p:spPr>
            <a:xfrm>
              <a:off x="2680052" y="5271307"/>
              <a:ext cx="1578425" cy="1578425"/>
            </a:xfrm>
            <a:prstGeom prst="rect">
              <a:avLst/>
            </a:prstGeom>
          </p:spPr>
        </p:pic>
      </p:grpSp>
      <p:pic>
        <p:nvPicPr>
          <p:cNvPr id="24" name="Picture 23">
            <a:extLst>
              <a:ext uri="{FF2B5EF4-FFF2-40B4-BE49-F238E27FC236}">
                <a16:creationId xmlns:a16="http://schemas.microsoft.com/office/drawing/2014/main" id="{3AA63AFF-9F71-1CD0-04A4-289187D47035}"/>
              </a:ext>
            </a:extLst>
          </p:cNvPr>
          <p:cNvPicPr>
            <a:picLocks noChangeAspect="1"/>
          </p:cNvPicPr>
          <p:nvPr/>
        </p:nvPicPr>
        <p:blipFill>
          <a:blip r:embed="rId7">
            <a:alphaModFix amt="5000"/>
          </a:blip>
          <a:stretch>
            <a:fillRect/>
          </a:stretch>
        </p:blipFill>
        <p:spPr>
          <a:xfrm>
            <a:off x="9518750" y="4637880"/>
            <a:ext cx="2040425" cy="2040425"/>
          </a:xfrm>
          <a:prstGeom prst="rect">
            <a:avLst/>
          </a:prstGeom>
        </p:spPr>
      </p:pic>
      <p:pic>
        <p:nvPicPr>
          <p:cNvPr id="30" name="Picture 29">
            <a:extLst>
              <a:ext uri="{FF2B5EF4-FFF2-40B4-BE49-F238E27FC236}">
                <a16:creationId xmlns:a16="http://schemas.microsoft.com/office/drawing/2014/main" id="{29DF367E-4A31-3F43-2DFD-ADA07682AD99}"/>
              </a:ext>
            </a:extLst>
          </p:cNvPr>
          <p:cNvPicPr>
            <a:picLocks noChangeAspect="1"/>
          </p:cNvPicPr>
          <p:nvPr/>
        </p:nvPicPr>
        <p:blipFill>
          <a:blip r:embed="rId8">
            <a:alphaModFix amt="5000"/>
          </a:blip>
          <a:stretch>
            <a:fillRect/>
          </a:stretch>
        </p:blipFill>
        <p:spPr>
          <a:xfrm>
            <a:off x="5041020" y="2494787"/>
            <a:ext cx="1934323" cy="1934323"/>
          </a:xfrm>
          <a:prstGeom prst="rect">
            <a:avLst/>
          </a:prstGeom>
        </p:spPr>
      </p:pic>
      <p:pic>
        <p:nvPicPr>
          <p:cNvPr id="2059" name="Picture 11" descr="Analytics free icon">
            <a:extLst>
              <a:ext uri="{FF2B5EF4-FFF2-40B4-BE49-F238E27FC236}">
                <a16:creationId xmlns:a16="http://schemas.microsoft.com/office/drawing/2014/main" id="{7A3D91C5-55D6-B5B1-5CAA-9D4DE1333A5C}"/>
              </a:ext>
            </a:extLst>
          </p:cNvPr>
          <p:cNvPicPr>
            <a:picLocks noChangeAspect="1" noChangeArrowheads="1"/>
          </p:cNvPicPr>
          <p:nvPr/>
        </p:nvPicPr>
        <p:blipFill>
          <a:blip r:embed="rId9">
            <a:alphaModFix amt="5000"/>
            <a:extLst>
              <a:ext uri="{28A0092B-C50C-407E-A947-70E740481C1C}">
                <a14:useLocalDpi xmlns:a14="http://schemas.microsoft.com/office/drawing/2010/main" val="0"/>
              </a:ext>
            </a:extLst>
          </a:blip>
          <a:srcRect/>
          <a:stretch>
            <a:fillRect/>
          </a:stretch>
        </p:blipFill>
        <p:spPr bwMode="auto">
          <a:xfrm>
            <a:off x="660947" y="4253632"/>
            <a:ext cx="2483222" cy="2483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438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094A91-515E-EDC6-80C7-53F7CFCDC8A4}"/>
              </a:ext>
            </a:extLst>
          </p:cNvPr>
          <p:cNvSpPr txBox="1"/>
          <p:nvPr/>
        </p:nvSpPr>
        <p:spPr>
          <a:xfrm>
            <a:off x="1300369" y="-80059"/>
            <a:ext cx="9294359" cy="584775"/>
          </a:xfrm>
          <a:prstGeom prst="rect">
            <a:avLst/>
          </a:prstGeom>
          <a:noFill/>
        </p:spPr>
        <p:txBody>
          <a:bodyPr wrap="square" rtlCol="0">
            <a:spAutoFit/>
          </a:bodyPr>
          <a:lstStyle/>
          <a:p>
            <a:pPr algn="ctr"/>
            <a:r>
              <a:rPr lang="en-US" sz="3200" b="1" dirty="0">
                <a:solidFill>
                  <a:srgbClr val="002060"/>
                </a:solidFill>
                <a:latin typeface="Montserrat" panose="00000500000000000000" pitchFamily="2" charset="0"/>
              </a:rPr>
              <a:t>Management</a:t>
            </a:r>
            <a:r>
              <a:rPr lang="en-US" sz="3200" b="1" dirty="0">
                <a:solidFill>
                  <a:schemeClr val="accent2"/>
                </a:solidFill>
                <a:latin typeface="Montserrat" panose="00000500000000000000" pitchFamily="2" charset="0"/>
              </a:rPr>
              <a:t> </a:t>
            </a:r>
            <a:r>
              <a:rPr lang="en-US" sz="3200" b="1" dirty="0">
                <a:solidFill>
                  <a:srgbClr val="9E9714"/>
                </a:solidFill>
                <a:latin typeface="Montserrat" panose="00000500000000000000" pitchFamily="2" charset="0"/>
              </a:rPr>
              <a:t>Team</a:t>
            </a:r>
          </a:p>
        </p:txBody>
      </p:sp>
      <p:grpSp>
        <p:nvGrpSpPr>
          <p:cNvPr id="16" name="Group 15">
            <a:extLst>
              <a:ext uri="{FF2B5EF4-FFF2-40B4-BE49-F238E27FC236}">
                <a16:creationId xmlns:a16="http://schemas.microsoft.com/office/drawing/2014/main" id="{5312988B-F016-9D92-4A91-A59AEE090CE7}"/>
              </a:ext>
            </a:extLst>
          </p:cNvPr>
          <p:cNvGrpSpPr/>
          <p:nvPr/>
        </p:nvGrpSpPr>
        <p:grpSpPr>
          <a:xfrm>
            <a:off x="1300369" y="692861"/>
            <a:ext cx="9732341" cy="4599885"/>
            <a:chOff x="131404" y="517051"/>
            <a:chExt cx="12129866" cy="6242000"/>
          </a:xfrm>
        </p:grpSpPr>
        <p:pic>
          <p:nvPicPr>
            <p:cNvPr id="2050" name="Picture 2" descr="Photo a collection of different faces of people with glasses.">
              <a:extLst>
                <a:ext uri="{FF2B5EF4-FFF2-40B4-BE49-F238E27FC236}">
                  <a16:creationId xmlns:a16="http://schemas.microsoft.com/office/drawing/2014/main" id="{5BD6AF46-348C-A0ED-A44B-8D23308A91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834" r="50000" b="67203"/>
            <a:stretch/>
          </p:blipFill>
          <p:spPr bwMode="auto">
            <a:xfrm>
              <a:off x="5137849" y="887215"/>
              <a:ext cx="1500554" cy="1955556"/>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D5564C67-BC1B-69DA-0B5C-D522F2F5B34A}"/>
                </a:ext>
              </a:extLst>
            </p:cNvPr>
            <p:cNvGrpSpPr/>
            <p:nvPr/>
          </p:nvGrpSpPr>
          <p:grpSpPr>
            <a:xfrm>
              <a:off x="1207477" y="2837468"/>
              <a:ext cx="9689702" cy="1459040"/>
              <a:chOff x="1207477" y="3282946"/>
              <a:chExt cx="9689702" cy="1459040"/>
            </a:xfrm>
          </p:grpSpPr>
          <p:cxnSp>
            <p:nvCxnSpPr>
              <p:cNvPr id="4" name="Straight Arrow Connector 3">
                <a:extLst>
                  <a:ext uri="{FF2B5EF4-FFF2-40B4-BE49-F238E27FC236}">
                    <a16:creationId xmlns:a16="http://schemas.microsoft.com/office/drawing/2014/main" id="{6876AC19-1462-8E8A-56AB-733DAA538E87}"/>
                  </a:ext>
                </a:extLst>
              </p:cNvPr>
              <p:cNvCxnSpPr>
                <a:cxnSpLocks/>
              </p:cNvCxnSpPr>
              <p:nvPr/>
            </p:nvCxnSpPr>
            <p:spPr>
              <a:xfrm flipV="1">
                <a:off x="5838092" y="3282946"/>
                <a:ext cx="0" cy="5915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0AFA55A-1BC4-58E0-13EA-3C3EB45264D8}"/>
                  </a:ext>
                </a:extLst>
              </p:cNvPr>
              <p:cNvCxnSpPr>
                <a:cxnSpLocks/>
              </p:cNvCxnSpPr>
              <p:nvPr/>
            </p:nvCxnSpPr>
            <p:spPr>
              <a:xfrm>
                <a:off x="1207477" y="3874477"/>
                <a:ext cx="968970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647561D-23AB-1B51-FC5F-3E5B861E4C56}"/>
                  </a:ext>
                </a:extLst>
              </p:cNvPr>
              <p:cNvCxnSpPr>
                <a:cxnSpLocks/>
              </p:cNvCxnSpPr>
              <p:nvPr/>
            </p:nvCxnSpPr>
            <p:spPr>
              <a:xfrm>
                <a:off x="1218230" y="3874477"/>
                <a:ext cx="18164" cy="8675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B866BB70-7A0E-40E5-43FA-B959DDEFA830}"/>
                  </a:ext>
                </a:extLst>
              </p:cNvPr>
              <p:cNvCxnSpPr>
                <a:cxnSpLocks/>
              </p:cNvCxnSpPr>
              <p:nvPr/>
            </p:nvCxnSpPr>
            <p:spPr>
              <a:xfrm>
                <a:off x="4471407" y="3874476"/>
                <a:ext cx="18164" cy="8675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E258E124-39B9-2BAA-5A90-BA13CDF06BC7}"/>
                  </a:ext>
                </a:extLst>
              </p:cNvPr>
              <p:cNvCxnSpPr>
                <a:cxnSpLocks/>
              </p:cNvCxnSpPr>
              <p:nvPr/>
            </p:nvCxnSpPr>
            <p:spPr>
              <a:xfrm>
                <a:off x="7501408" y="3874477"/>
                <a:ext cx="18164" cy="8675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927D6C7E-DBC3-41AB-9ABC-392A789D506B}"/>
                  </a:ext>
                </a:extLst>
              </p:cNvPr>
              <p:cNvCxnSpPr>
                <a:cxnSpLocks/>
              </p:cNvCxnSpPr>
              <p:nvPr/>
            </p:nvCxnSpPr>
            <p:spPr>
              <a:xfrm>
                <a:off x="10897179" y="3874477"/>
                <a:ext cx="0" cy="795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pic>
          <p:nvPicPr>
            <p:cNvPr id="1026" name="Picture 2" descr="Photo a collection of different faces of people with glasses.">
              <a:extLst>
                <a:ext uri="{FF2B5EF4-FFF2-40B4-BE49-F238E27FC236}">
                  <a16:creationId xmlns:a16="http://schemas.microsoft.com/office/drawing/2014/main" id="{260DD202-4E6F-7614-EBDF-2425C3D04F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00" r="72586" b="67203"/>
            <a:stretch/>
          </p:blipFill>
          <p:spPr bwMode="auto">
            <a:xfrm>
              <a:off x="477517" y="4400108"/>
              <a:ext cx="1634607" cy="18362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hoto a collection of different faces of people with glasses.">
              <a:extLst>
                <a:ext uri="{FF2B5EF4-FFF2-40B4-BE49-F238E27FC236}">
                  <a16:creationId xmlns:a16="http://schemas.microsoft.com/office/drawing/2014/main" id="{D76097F6-E91C-2E2E-04E7-08233460A2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319" t="33803" r="48820" b="35278"/>
            <a:stretch/>
          </p:blipFill>
          <p:spPr bwMode="auto">
            <a:xfrm>
              <a:off x="3765860" y="4320747"/>
              <a:ext cx="1482390" cy="18435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hoto a collection of different faces of people with glasses.">
              <a:extLst>
                <a:ext uri="{FF2B5EF4-FFF2-40B4-BE49-F238E27FC236}">
                  <a16:creationId xmlns:a16="http://schemas.microsoft.com/office/drawing/2014/main" id="{DF7756E5-4AF1-EB41-1EE4-F73F8F0F7B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094" t="66392" r="3019" b="2690"/>
            <a:stretch/>
          </p:blipFill>
          <p:spPr bwMode="auto">
            <a:xfrm>
              <a:off x="10321233" y="4296508"/>
              <a:ext cx="1305074" cy="18435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hoto a collection of different faces of people with glasses.">
              <a:extLst>
                <a:ext uri="{FF2B5EF4-FFF2-40B4-BE49-F238E27FC236}">
                  <a16:creationId xmlns:a16="http://schemas.microsoft.com/office/drawing/2014/main" id="{924A01FF-CD1A-A1D7-07EF-5F9678D018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27" t="67077" r="73571" b="2126"/>
            <a:stretch/>
          </p:blipFill>
          <p:spPr bwMode="auto">
            <a:xfrm>
              <a:off x="6901989" y="4328050"/>
              <a:ext cx="1359566" cy="183628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3351EEE-2EDB-7826-BF19-24E116032CB8}"/>
                </a:ext>
              </a:extLst>
            </p:cNvPr>
            <p:cNvSpPr txBox="1"/>
            <p:nvPr/>
          </p:nvSpPr>
          <p:spPr>
            <a:xfrm>
              <a:off x="4896478" y="517051"/>
              <a:ext cx="2040009" cy="459415"/>
            </a:xfrm>
            <a:prstGeom prst="rect">
              <a:avLst/>
            </a:prstGeom>
            <a:noFill/>
          </p:spPr>
          <p:txBody>
            <a:bodyPr wrap="square">
              <a:spAutoFit/>
            </a:bodyPr>
            <a:lstStyle/>
            <a:p>
              <a:r>
                <a:rPr lang="en-GB" sz="1600" b="1" dirty="0">
                  <a:effectLst/>
                  <a:ea typeface="Calibri" panose="020F0502020204030204" pitchFamily="34" charset="0"/>
                </a:rPr>
                <a:t>Founder &amp; CEO</a:t>
              </a:r>
              <a:endParaRPr lang="en-US" sz="1600" dirty="0"/>
            </a:p>
          </p:txBody>
        </p:sp>
        <p:sp>
          <p:nvSpPr>
            <p:cNvPr id="9" name="TextBox 8">
              <a:extLst>
                <a:ext uri="{FF2B5EF4-FFF2-40B4-BE49-F238E27FC236}">
                  <a16:creationId xmlns:a16="http://schemas.microsoft.com/office/drawing/2014/main" id="{4D8F8182-C76E-012E-D6B0-E7F83E5FD790}"/>
                </a:ext>
              </a:extLst>
            </p:cNvPr>
            <p:cNvSpPr txBox="1"/>
            <p:nvPr/>
          </p:nvSpPr>
          <p:spPr>
            <a:xfrm>
              <a:off x="131404" y="6299636"/>
              <a:ext cx="2749538" cy="459415"/>
            </a:xfrm>
            <a:prstGeom prst="rect">
              <a:avLst/>
            </a:prstGeom>
            <a:noFill/>
          </p:spPr>
          <p:txBody>
            <a:bodyPr wrap="square">
              <a:spAutoFit/>
            </a:bodyPr>
            <a:lstStyle/>
            <a:p>
              <a:r>
                <a:rPr lang="en-GB" sz="1600" b="1" dirty="0">
                  <a:effectLst/>
                  <a:ea typeface="Calibri" panose="020F0502020204030204" pitchFamily="34" charset="0"/>
                </a:rPr>
                <a:t>Operations Manager</a:t>
              </a:r>
              <a:endParaRPr lang="en-US" sz="1600" dirty="0"/>
            </a:p>
          </p:txBody>
        </p:sp>
        <p:sp>
          <p:nvSpPr>
            <p:cNvPr id="10" name="TextBox 9">
              <a:extLst>
                <a:ext uri="{FF2B5EF4-FFF2-40B4-BE49-F238E27FC236}">
                  <a16:creationId xmlns:a16="http://schemas.microsoft.com/office/drawing/2014/main" id="{E548EDFC-AF6E-C261-24D4-A54B74B80B9A}"/>
                </a:ext>
              </a:extLst>
            </p:cNvPr>
            <p:cNvSpPr txBox="1"/>
            <p:nvPr/>
          </p:nvSpPr>
          <p:spPr>
            <a:xfrm>
              <a:off x="6378752" y="6211630"/>
              <a:ext cx="2430299" cy="501180"/>
            </a:xfrm>
            <a:prstGeom prst="rect">
              <a:avLst/>
            </a:prstGeom>
            <a:noFill/>
          </p:spPr>
          <p:txBody>
            <a:bodyPr wrap="square">
              <a:spAutoFit/>
            </a:bodyPr>
            <a:lstStyle/>
            <a:p>
              <a:r>
                <a:rPr lang="en-GB" sz="1800" b="1" dirty="0">
                  <a:effectLst/>
                  <a:ea typeface="Calibri" panose="020F0502020204030204" pitchFamily="34" charset="0"/>
                </a:rPr>
                <a:t>Head of Security</a:t>
              </a:r>
              <a:endParaRPr lang="en-US" dirty="0"/>
            </a:p>
          </p:txBody>
        </p:sp>
        <p:sp>
          <p:nvSpPr>
            <p:cNvPr id="11" name="TextBox 10">
              <a:extLst>
                <a:ext uri="{FF2B5EF4-FFF2-40B4-BE49-F238E27FC236}">
                  <a16:creationId xmlns:a16="http://schemas.microsoft.com/office/drawing/2014/main" id="{1A1F2847-DAAA-2B2F-DD9E-05935105E219}"/>
                </a:ext>
              </a:extLst>
            </p:cNvPr>
            <p:cNvSpPr txBox="1"/>
            <p:nvPr/>
          </p:nvSpPr>
          <p:spPr>
            <a:xfrm>
              <a:off x="9507816" y="6211630"/>
              <a:ext cx="2753454" cy="501180"/>
            </a:xfrm>
            <a:prstGeom prst="rect">
              <a:avLst/>
            </a:prstGeom>
            <a:noFill/>
          </p:spPr>
          <p:txBody>
            <a:bodyPr wrap="square">
              <a:spAutoFit/>
            </a:bodyPr>
            <a:lstStyle/>
            <a:p>
              <a:r>
                <a:rPr lang="en-GB" sz="1800" b="1" dirty="0">
                  <a:effectLst/>
                  <a:ea typeface="Calibri" panose="020F0502020204030204" pitchFamily="34" charset="0"/>
                </a:rPr>
                <a:t>Facilities Manager</a:t>
              </a:r>
              <a:endParaRPr lang="en-US" dirty="0"/>
            </a:p>
          </p:txBody>
        </p:sp>
        <p:sp>
          <p:nvSpPr>
            <p:cNvPr id="13" name="TextBox 12">
              <a:extLst>
                <a:ext uri="{FF2B5EF4-FFF2-40B4-BE49-F238E27FC236}">
                  <a16:creationId xmlns:a16="http://schemas.microsoft.com/office/drawing/2014/main" id="{66802D32-600F-2480-0625-198C67D22FD7}"/>
                </a:ext>
              </a:extLst>
            </p:cNvPr>
            <p:cNvSpPr txBox="1"/>
            <p:nvPr/>
          </p:nvSpPr>
          <p:spPr>
            <a:xfrm>
              <a:off x="3407793" y="6289626"/>
              <a:ext cx="2430299" cy="459415"/>
            </a:xfrm>
            <a:prstGeom prst="rect">
              <a:avLst/>
            </a:prstGeom>
            <a:noFill/>
          </p:spPr>
          <p:txBody>
            <a:bodyPr wrap="square">
              <a:spAutoFit/>
            </a:bodyPr>
            <a:lstStyle/>
            <a:p>
              <a:r>
                <a:rPr lang="en-GB" sz="1600" b="1" dirty="0">
                  <a:effectLst/>
                  <a:ea typeface="Calibri" panose="020F0502020204030204" pitchFamily="34" charset="0"/>
                </a:rPr>
                <a:t>Marketing Director</a:t>
              </a:r>
              <a:endParaRPr lang="en-US" sz="1600" dirty="0"/>
            </a:p>
          </p:txBody>
        </p:sp>
      </p:grpSp>
      <p:pic>
        <p:nvPicPr>
          <p:cNvPr id="6" name="Picture 5">
            <a:extLst>
              <a:ext uri="{FF2B5EF4-FFF2-40B4-BE49-F238E27FC236}">
                <a16:creationId xmlns:a16="http://schemas.microsoft.com/office/drawing/2014/main" id="{700FFA71-78F8-9530-6431-0BE30567F759}"/>
              </a:ext>
            </a:extLst>
          </p:cNvPr>
          <p:cNvPicPr>
            <a:picLocks noChangeAspect="1"/>
          </p:cNvPicPr>
          <p:nvPr/>
        </p:nvPicPr>
        <p:blipFill>
          <a:blip r:embed="rId4">
            <a:alphaModFix amt="5000"/>
          </a:blip>
          <a:stretch>
            <a:fillRect/>
          </a:stretch>
        </p:blipFill>
        <p:spPr>
          <a:xfrm>
            <a:off x="108631" y="0"/>
            <a:ext cx="3680419" cy="3680419"/>
          </a:xfrm>
          <a:prstGeom prst="rect">
            <a:avLst/>
          </a:prstGeom>
        </p:spPr>
      </p:pic>
      <p:pic>
        <p:nvPicPr>
          <p:cNvPr id="14" name="Picture 13">
            <a:extLst>
              <a:ext uri="{FF2B5EF4-FFF2-40B4-BE49-F238E27FC236}">
                <a16:creationId xmlns:a16="http://schemas.microsoft.com/office/drawing/2014/main" id="{FAF585BF-F0AB-44C3-A37A-DE44673770FC}"/>
              </a:ext>
            </a:extLst>
          </p:cNvPr>
          <p:cNvPicPr>
            <a:picLocks noChangeAspect="1"/>
          </p:cNvPicPr>
          <p:nvPr/>
        </p:nvPicPr>
        <p:blipFill>
          <a:blip r:embed="rId5">
            <a:alphaModFix amt="5000"/>
          </a:blip>
          <a:stretch>
            <a:fillRect/>
          </a:stretch>
        </p:blipFill>
        <p:spPr>
          <a:xfrm>
            <a:off x="8923188" y="89980"/>
            <a:ext cx="3142510" cy="3142510"/>
          </a:xfrm>
          <a:prstGeom prst="rect">
            <a:avLst/>
          </a:prstGeom>
        </p:spPr>
      </p:pic>
      <p:pic>
        <p:nvPicPr>
          <p:cNvPr id="21" name="Picture 20">
            <a:extLst>
              <a:ext uri="{FF2B5EF4-FFF2-40B4-BE49-F238E27FC236}">
                <a16:creationId xmlns:a16="http://schemas.microsoft.com/office/drawing/2014/main" id="{879D0671-ED85-FA13-B4E2-EA57C5BBB27B}"/>
              </a:ext>
            </a:extLst>
          </p:cNvPr>
          <p:cNvPicPr>
            <a:picLocks noChangeAspect="1"/>
          </p:cNvPicPr>
          <p:nvPr/>
        </p:nvPicPr>
        <p:blipFill>
          <a:blip r:embed="rId6">
            <a:alphaModFix amt="5000"/>
          </a:blip>
          <a:stretch>
            <a:fillRect/>
          </a:stretch>
        </p:blipFill>
        <p:spPr>
          <a:xfrm rot="659582">
            <a:off x="7628379" y="4972073"/>
            <a:ext cx="1829571" cy="1829571"/>
          </a:xfrm>
          <a:prstGeom prst="rect">
            <a:avLst/>
          </a:prstGeom>
        </p:spPr>
      </p:pic>
    </p:spTree>
    <p:extLst>
      <p:ext uri="{BB962C8B-B14F-4D97-AF65-F5344CB8AC3E}">
        <p14:creationId xmlns:p14="http://schemas.microsoft.com/office/powerpoint/2010/main" val="2014429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349345-13D9-93D1-4295-B1B474219BE2}"/>
              </a:ext>
            </a:extLst>
          </p:cNvPr>
          <p:cNvSpPr txBox="1"/>
          <p:nvPr/>
        </p:nvSpPr>
        <p:spPr>
          <a:xfrm>
            <a:off x="1250093" y="88689"/>
            <a:ext cx="9294359" cy="584775"/>
          </a:xfrm>
          <a:prstGeom prst="rect">
            <a:avLst/>
          </a:prstGeom>
          <a:noFill/>
        </p:spPr>
        <p:txBody>
          <a:bodyPr wrap="square" rtlCol="0">
            <a:spAutoFit/>
          </a:bodyPr>
          <a:lstStyle/>
          <a:p>
            <a:pPr algn="ctr"/>
            <a:r>
              <a:rPr lang="en-US" sz="3200" b="1" dirty="0">
                <a:solidFill>
                  <a:srgbClr val="002060"/>
                </a:solidFill>
                <a:latin typeface="Montserrat" panose="00000500000000000000" pitchFamily="2" charset="0"/>
              </a:rPr>
              <a:t>Financial</a:t>
            </a:r>
            <a:r>
              <a:rPr lang="en-US" sz="3200" b="1" dirty="0">
                <a:solidFill>
                  <a:schemeClr val="accent2"/>
                </a:solidFill>
                <a:latin typeface="Montserrat" panose="00000500000000000000" pitchFamily="2" charset="0"/>
              </a:rPr>
              <a:t> </a:t>
            </a:r>
            <a:r>
              <a:rPr lang="en-US" sz="3200" b="1" dirty="0">
                <a:solidFill>
                  <a:srgbClr val="9E9714"/>
                </a:solidFill>
                <a:latin typeface="Montserrat" panose="00000500000000000000" pitchFamily="2" charset="0"/>
              </a:rPr>
              <a:t>Projections</a:t>
            </a:r>
          </a:p>
        </p:txBody>
      </p:sp>
      <p:sp>
        <p:nvSpPr>
          <p:cNvPr id="6" name="TextBox 5">
            <a:extLst>
              <a:ext uri="{FF2B5EF4-FFF2-40B4-BE49-F238E27FC236}">
                <a16:creationId xmlns:a16="http://schemas.microsoft.com/office/drawing/2014/main" id="{BBD8FCD3-385F-7B30-B84B-06859D8727F6}"/>
              </a:ext>
            </a:extLst>
          </p:cNvPr>
          <p:cNvSpPr txBox="1"/>
          <p:nvPr/>
        </p:nvSpPr>
        <p:spPr>
          <a:xfrm>
            <a:off x="8483222" y="3873519"/>
            <a:ext cx="2146953" cy="369332"/>
          </a:xfrm>
          <a:prstGeom prst="rect">
            <a:avLst/>
          </a:prstGeom>
          <a:noFill/>
        </p:spPr>
        <p:txBody>
          <a:bodyPr wrap="square">
            <a:spAutoFit/>
          </a:bodyPr>
          <a:lstStyle/>
          <a:p>
            <a:r>
              <a:rPr lang="en-US" b="1" dirty="0"/>
              <a:t>Community events</a:t>
            </a:r>
          </a:p>
        </p:txBody>
      </p:sp>
      <p:sp>
        <p:nvSpPr>
          <p:cNvPr id="8" name="TextBox 7">
            <a:extLst>
              <a:ext uri="{FF2B5EF4-FFF2-40B4-BE49-F238E27FC236}">
                <a16:creationId xmlns:a16="http://schemas.microsoft.com/office/drawing/2014/main" id="{C48B3817-2C96-5A65-7C29-E57BC1ABEEB2}"/>
              </a:ext>
            </a:extLst>
          </p:cNvPr>
          <p:cNvSpPr txBox="1"/>
          <p:nvPr/>
        </p:nvSpPr>
        <p:spPr>
          <a:xfrm>
            <a:off x="563823" y="819976"/>
            <a:ext cx="9980629" cy="369332"/>
          </a:xfrm>
          <a:prstGeom prst="rect">
            <a:avLst/>
          </a:prstGeom>
          <a:noFill/>
        </p:spPr>
        <p:txBody>
          <a:bodyPr wrap="square">
            <a:spAutoFit/>
          </a:bodyPr>
          <a:lstStyle/>
          <a:p>
            <a:r>
              <a:rPr lang="en-US" dirty="0"/>
              <a:t>LCAH aims to achieve financial sustainability within the first two years of operation. </a:t>
            </a:r>
          </a:p>
        </p:txBody>
      </p:sp>
      <p:pic>
        <p:nvPicPr>
          <p:cNvPr id="2050" name="Picture 2" descr="hand cartoon character gesture pointing finger vector">
            <a:extLst>
              <a:ext uri="{FF2B5EF4-FFF2-40B4-BE49-F238E27FC236}">
                <a16:creationId xmlns:a16="http://schemas.microsoft.com/office/drawing/2014/main" id="{68417CDF-60B7-93FF-1012-2B666B567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3893" y="525642"/>
            <a:ext cx="1503298" cy="140233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F37C791-B43E-7E06-6892-60175486D4EA}"/>
              </a:ext>
            </a:extLst>
          </p:cNvPr>
          <p:cNvSpPr txBox="1"/>
          <p:nvPr/>
        </p:nvSpPr>
        <p:spPr>
          <a:xfrm>
            <a:off x="1641621" y="4981515"/>
            <a:ext cx="10236151" cy="646331"/>
          </a:xfrm>
          <a:prstGeom prst="rect">
            <a:avLst/>
          </a:prstGeom>
          <a:noFill/>
        </p:spPr>
        <p:txBody>
          <a:bodyPr wrap="square">
            <a:spAutoFit/>
          </a:bodyPr>
          <a:lstStyle/>
          <a:p>
            <a:r>
              <a:rPr lang="en-US" dirty="0"/>
              <a:t>Initial funding requirements will cover the costs of property acquisition, renovation, security systems, and marketing.</a:t>
            </a:r>
          </a:p>
        </p:txBody>
      </p:sp>
      <p:sp>
        <p:nvSpPr>
          <p:cNvPr id="14" name="TextBox 13">
            <a:extLst>
              <a:ext uri="{FF2B5EF4-FFF2-40B4-BE49-F238E27FC236}">
                <a16:creationId xmlns:a16="http://schemas.microsoft.com/office/drawing/2014/main" id="{8957A877-7953-7FBE-45CD-98B75EBBA0CD}"/>
              </a:ext>
            </a:extLst>
          </p:cNvPr>
          <p:cNvSpPr txBox="1"/>
          <p:nvPr/>
        </p:nvSpPr>
        <p:spPr>
          <a:xfrm>
            <a:off x="930900" y="2062589"/>
            <a:ext cx="3132053" cy="369332"/>
          </a:xfrm>
          <a:prstGeom prst="rect">
            <a:avLst/>
          </a:prstGeom>
          <a:noFill/>
        </p:spPr>
        <p:txBody>
          <a:bodyPr wrap="square">
            <a:spAutoFit/>
          </a:bodyPr>
          <a:lstStyle/>
          <a:p>
            <a:r>
              <a:rPr lang="en-US" dirty="0"/>
              <a:t>Key revenue streams include:</a:t>
            </a:r>
          </a:p>
        </p:txBody>
      </p:sp>
      <p:sp>
        <p:nvSpPr>
          <p:cNvPr id="16" name="TextBox 15">
            <a:extLst>
              <a:ext uri="{FF2B5EF4-FFF2-40B4-BE49-F238E27FC236}">
                <a16:creationId xmlns:a16="http://schemas.microsoft.com/office/drawing/2014/main" id="{16400350-104E-7B6C-03BC-3288AA38F5FA}"/>
              </a:ext>
            </a:extLst>
          </p:cNvPr>
          <p:cNvSpPr txBox="1"/>
          <p:nvPr/>
        </p:nvSpPr>
        <p:spPr>
          <a:xfrm>
            <a:off x="2619473" y="3935219"/>
            <a:ext cx="1380751" cy="369332"/>
          </a:xfrm>
          <a:prstGeom prst="rect">
            <a:avLst/>
          </a:prstGeom>
          <a:noFill/>
        </p:spPr>
        <p:txBody>
          <a:bodyPr wrap="square">
            <a:spAutoFit/>
          </a:bodyPr>
          <a:lstStyle/>
          <a:p>
            <a:r>
              <a:rPr lang="en-US" b="1" dirty="0"/>
              <a:t>Rental fees</a:t>
            </a:r>
          </a:p>
        </p:txBody>
      </p:sp>
      <p:sp>
        <p:nvSpPr>
          <p:cNvPr id="18" name="TextBox 17">
            <a:extLst>
              <a:ext uri="{FF2B5EF4-FFF2-40B4-BE49-F238E27FC236}">
                <a16:creationId xmlns:a16="http://schemas.microsoft.com/office/drawing/2014/main" id="{C8DFFB28-A47C-544A-8390-5EDD3849BF89}"/>
              </a:ext>
            </a:extLst>
          </p:cNvPr>
          <p:cNvSpPr txBox="1"/>
          <p:nvPr/>
        </p:nvSpPr>
        <p:spPr>
          <a:xfrm>
            <a:off x="5347355" y="3960611"/>
            <a:ext cx="1788736" cy="369332"/>
          </a:xfrm>
          <a:prstGeom prst="rect">
            <a:avLst/>
          </a:prstGeom>
          <a:noFill/>
        </p:spPr>
        <p:txBody>
          <a:bodyPr wrap="square">
            <a:spAutoFit/>
          </a:bodyPr>
          <a:lstStyle/>
          <a:p>
            <a:r>
              <a:rPr lang="en-US" b="1" dirty="0"/>
              <a:t>Dining services</a:t>
            </a:r>
          </a:p>
        </p:txBody>
      </p:sp>
      <p:pic>
        <p:nvPicPr>
          <p:cNvPr id="20" name="Picture 19">
            <a:extLst>
              <a:ext uri="{FF2B5EF4-FFF2-40B4-BE49-F238E27FC236}">
                <a16:creationId xmlns:a16="http://schemas.microsoft.com/office/drawing/2014/main" id="{648DDD83-1F97-AB85-F091-97231DEEB538}"/>
              </a:ext>
            </a:extLst>
          </p:cNvPr>
          <p:cNvPicPr>
            <a:picLocks noChangeAspect="1"/>
          </p:cNvPicPr>
          <p:nvPr/>
        </p:nvPicPr>
        <p:blipFill>
          <a:blip r:embed="rId3"/>
          <a:stretch>
            <a:fillRect/>
          </a:stretch>
        </p:blipFill>
        <p:spPr>
          <a:xfrm>
            <a:off x="2496926" y="2467272"/>
            <a:ext cx="1503298" cy="1503298"/>
          </a:xfrm>
          <a:prstGeom prst="rect">
            <a:avLst/>
          </a:prstGeom>
        </p:spPr>
      </p:pic>
      <p:pic>
        <p:nvPicPr>
          <p:cNvPr id="22" name="Picture 21">
            <a:extLst>
              <a:ext uri="{FF2B5EF4-FFF2-40B4-BE49-F238E27FC236}">
                <a16:creationId xmlns:a16="http://schemas.microsoft.com/office/drawing/2014/main" id="{DFC8B59B-477C-D84C-499B-7B5A6235AA2F}"/>
              </a:ext>
            </a:extLst>
          </p:cNvPr>
          <p:cNvPicPr>
            <a:picLocks noChangeAspect="1"/>
          </p:cNvPicPr>
          <p:nvPr/>
        </p:nvPicPr>
        <p:blipFill>
          <a:blip r:embed="rId4"/>
          <a:stretch>
            <a:fillRect/>
          </a:stretch>
        </p:blipFill>
        <p:spPr>
          <a:xfrm>
            <a:off x="5650785" y="2557027"/>
            <a:ext cx="1181875" cy="1181875"/>
          </a:xfrm>
          <a:prstGeom prst="rect">
            <a:avLst/>
          </a:prstGeom>
        </p:spPr>
      </p:pic>
      <p:pic>
        <p:nvPicPr>
          <p:cNvPr id="24" name="Picture 23">
            <a:extLst>
              <a:ext uri="{FF2B5EF4-FFF2-40B4-BE49-F238E27FC236}">
                <a16:creationId xmlns:a16="http://schemas.microsoft.com/office/drawing/2014/main" id="{867737FF-2E04-F71E-835A-2D66B627E376}"/>
              </a:ext>
            </a:extLst>
          </p:cNvPr>
          <p:cNvPicPr>
            <a:picLocks noChangeAspect="1"/>
          </p:cNvPicPr>
          <p:nvPr/>
        </p:nvPicPr>
        <p:blipFill>
          <a:blip r:embed="rId5"/>
          <a:stretch>
            <a:fillRect/>
          </a:stretch>
        </p:blipFill>
        <p:spPr>
          <a:xfrm>
            <a:off x="8903893" y="2557027"/>
            <a:ext cx="1071989" cy="1071989"/>
          </a:xfrm>
          <a:prstGeom prst="rect">
            <a:avLst/>
          </a:prstGeom>
        </p:spPr>
      </p:pic>
      <p:pic>
        <p:nvPicPr>
          <p:cNvPr id="2052" name="Picture 4" descr="house with gold coin money cartoon vector">
            <a:extLst>
              <a:ext uri="{FF2B5EF4-FFF2-40B4-BE49-F238E27FC236}">
                <a16:creationId xmlns:a16="http://schemas.microsoft.com/office/drawing/2014/main" id="{B3D6BE66-BC34-9684-A311-59EBF34BDD02}"/>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94167" y="4329943"/>
            <a:ext cx="2050134" cy="205013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257A94B-DA2B-8C57-70A7-D20818FBDB50}"/>
              </a:ext>
            </a:extLst>
          </p:cNvPr>
          <p:cNvPicPr>
            <a:picLocks noChangeAspect="1"/>
          </p:cNvPicPr>
          <p:nvPr/>
        </p:nvPicPr>
        <p:blipFill>
          <a:blip r:embed="rId8">
            <a:alphaModFix amt="5000"/>
          </a:blip>
          <a:stretch>
            <a:fillRect/>
          </a:stretch>
        </p:blipFill>
        <p:spPr>
          <a:xfrm>
            <a:off x="4478469" y="1681485"/>
            <a:ext cx="4876800" cy="4876800"/>
          </a:xfrm>
          <a:prstGeom prst="rect">
            <a:avLst/>
          </a:prstGeom>
        </p:spPr>
      </p:pic>
    </p:spTree>
    <p:extLst>
      <p:ext uri="{BB962C8B-B14F-4D97-AF65-F5344CB8AC3E}">
        <p14:creationId xmlns:p14="http://schemas.microsoft.com/office/powerpoint/2010/main" val="3980668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48B6DE-7430-C57C-5456-C7E48453DBB4}"/>
              </a:ext>
            </a:extLst>
          </p:cNvPr>
          <p:cNvSpPr txBox="1"/>
          <p:nvPr/>
        </p:nvSpPr>
        <p:spPr>
          <a:xfrm>
            <a:off x="-2192903" y="0"/>
            <a:ext cx="9294359" cy="584775"/>
          </a:xfrm>
          <a:prstGeom prst="rect">
            <a:avLst/>
          </a:prstGeom>
          <a:noFill/>
        </p:spPr>
        <p:txBody>
          <a:bodyPr wrap="square" rtlCol="0">
            <a:spAutoFit/>
          </a:bodyPr>
          <a:lstStyle/>
          <a:p>
            <a:pPr algn="ctr"/>
            <a:r>
              <a:rPr lang="en-US" sz="3200" b="1" dirty="0">
                <a:solidFill>
                  <a:srgbClr val="002060"/>
                </a:solidFill>
                <a:latin typeface="Montserrat" panose="00000500000000000000" pitchFamily="2" charset="0"/>
              </a:rPr>
              <a:t>Product</a:t>
            </a:r>
            <a:r>
              <a:rPr lang="en-US" sz="3200" b="1" dirty="0">
                <a:solidFill>
                  <a:schemeClr val="accent2"/>
                </a:solidFill>
                <a:latin typeface="Montserrat" panose="00000500000000000000" pitchFamily="2" charset="0"/>
              </a:rPr>
              <a:t> </a:t>
            </a:r>
            <a:r>
              <a:rPr lang="en-US" sz="3200" b="1" dirty="0">
                <a:solidFill>
                  <a:srgbClr val="9E9714"/>
                </a:solidFill>
                <a:latin typeface="Montserrat" panose="00000500000000000000" pitchFamily="2" charset="0"/>
              </a:rPr>
              <a:t>Specification</a:t>
            </a:r>
          </a:p>
        </p:txBody>
      </p:sp>
      <p:sp>
        <p:nvSpPr>
          <p:cNvPr id="7" name="TextBox 6">
            <a:extLst>
              <a:ext uri="{FF2B5EF4-FFF2-40B4-BE49-F238E27FC236}">
                <a16:creationId xmlns:a16="http://schemas.microsoft.com/office/drawing/2014/main" id="{A8097741-32F6-E81A-36A4-C68C0BF09B3F}"/>
              </a:ext>
            </a:extLst>
          </p:cNvPr>
          <p:cNvSpPr txBox="1"/>
          <p:nvPr/>
        </p:nvSpPr>
        <p:spPr>
          <a:xfrm>
            <a:off x="1551697" y="770076"/>
            <a:ext cx="2728878" cy="473976"/>
          </a:xfrm>
          <a:prstGeom prst="rect">
            <a:avLst/>
          </a:prstGeom>
          <a:noFill/>
        </p:spPr>
        <p:txBody>
          <a:bodyPr wrap="square">
            <a:spAutoFit/>
          </a:bodyPr>
          <a:lstStyle/>
          <a:p>
            <a:pPr algn="just">
              <a:lnSpc>
                <a:spcPct val="107000"/>
              </a:lnSpc>
              <a:spcAft>
                <a:spcPts val="800"/>
              </a:spcAft>
            </a:pPr>
            <a:r>
              <a:rPr lang="en-GB" sz="2400" b="1" dirty="0">
                <a:solidFill>
                  <a:srgbClr val="85852D"/>
                </a:solidFill>
                <a:effectLst/>
                <a:ea typeface="Calibri" panose="020F0502020204030204" pitchFamily="34" charset="0"/>
                <a:cs typeface="Arial" panose="020B0604020202020204" pitchFamily="34" charset="0"/>
              </a:rPr>
              <a:t>Room Categories</a:t>
            </a:r>
            <a:endParaRPr lang="en-US" sz="2400" b="1" dirty="0">
              <a:solidFill>
                <a:srgbClr val="85852D"/>
              </a:solidFill>
              <a:effectLst/>
              <a:ea typeface="Calibri" panose="020F050202020403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2567B2B6-8367-C2D8-9E80-613231CA6149}"/>
              </a:ext>
            </a:extLst>
          </p:cNvPr>
          <p:cNvSpPr txBox="1"/>
          <p:nvPr/>
        </p:nvSpPr>
        <p:spPr>
          <a:xfrm>
            <a:off x="256591" y="1295125"/>
            <a:ext cx="5380653" cy="4247317"/>
          </a:xfrm>
          <a:prstGeom prst="rect">
            <a:avLst/>
          </a:prstGeom>
          <a:noFill/>
        </p:spPr>
        <p:txBody>
          <a:bodyPr wrap="square">
            <a:spAutoFit/>
          </a:bodyPr>
          <a:lstStyle/>
          <a:p>
            <a:pPr marL="285750" indent="-285750" algn="just">
              <a:buFont typeface="Wingdings" panose="05000000000000000000" pitchFamily="2" charset="2"/>
              <a:buChar char="ü"/>
            </a:pPr>
            <a:r>
              <a:rPr lang="en-US" b="1" dirty="0">
                <a:solidFill>
                  <a:srgbClr val="002060"/>
                </a:solidFill>
              </a:rPr>
              <a:t>Two-Person Rooms</a:t>
            </a:r>
            <a:r>
              <a:rPr lang="en-US" dirty="0">
                <a:solidFill>
                  <a:srgbClr val="002060"/>
                </a:solidFill>
              </a:rPr>
              <a:t>: Designed for those who prefer a quieter environment with fewer roommates. Each room features two single beds or a bunk bed, individual storage units, and a shared bathroom.</a:t>
            </a:r>
          </a:p>
          <a:p>
            <a:pPr marL="285750" indent="-285750" algn="just">
              <a:buFont typeface="Wingdings" panose="05000000000000000000" pitchFamily="2" charset="2"/>
              <a:buChar char="ü"/>
            </a:pPr>
            <a:endParaRPr lang="en-US" dirty="0">
              <a:solidFill>
                <a:srgbClr val="002060"/>
              </a:solidFill>
            </a:endParaRPr>
          </a:p>
          <a:p>
            <a:pPr marL="285750" indent="-285750" algn="just">
              <a:buFont typeface="Wingdings" panose="05000000000000000000" pitchFamily="2" charset="2"/>
              <a:buChar char="ü"/>
            </a:pPr>
            <a:r>
              <a:rPr lang="en-US" b="1" dirty="0">
                <a:solidFill>
                  <a:srgbClr val="002060"/>
                </a:solidFill>
              </a:rPr>
              <a:t>Four-Person Rooms</a:t>
            </a:r>
            <a:r>
              <a:rPr lang="en-US" dirty="0">
                <a:solidFill>
                  <a:srgbClr val="002060"/>
                </a:solidFill>
              </a:rPr>
              <a:t>: Ideal for small groups or individuals who enjoy a balance of privacy and social interaction. Rooms include two bunk beds, personal lockers, and a shared bathroom.</a:t>
            </a:r>
          </a:p>
          <a:p>
            <a:pPr marL="285750" indent="-285750" algn="just">
              <a:buFont typeface="Wingdings" panose="05000000000000000000" pitchFamily="2" charset="2"/>
              <a:buChar char="ü"/>
            </a:pPr>
            <a:endParaRPr lang="en-US" dirty="0">
              <a:solidFill>
                <a:srgbClr val="002060"/>
              </a:solidFill>
            </a:endParaRPr>
          </a:p>
          <a:p>
            <a:pPr marL="285750" indent="-285750" algn="just">
              <a:buFont typeface="Wingdings" panose="05000000000000000000" pitchFamily="2" charset="2"/>
              <a:buChar char="ü"/>
            </a:pPr>
            <a:r>
              <a:rPr lang="en-US" b="1" dirty="0">
                <a:solidFill>
                  <a:srgbClr val="002060"/>
                </a:solidFill>
              </a:rPr>
              <a:t>Eight-Person Rooms</a:t>
            </a:r>
            <a:r>
              <a:rPr lang="en-US" dirty="0">
                <a:solidFill>
                  <a:srgbClr val="002060"/>
                </a:solidFill>
              </a:rPr>
              <a:t>: Perfect for those looking for the most economical option. These rooms have four bunk beds, individual storage lockers, and a shared bathroom.</a:t>
            </a:r>
          </a:p>
        </p:txBody>
      </p:sp>
      <p:pic>
        <p:nvPicPr>
          <p:cNvPr id="42" name="Picture 41">
            <a:extLst>
              <a:ext uri="{FF2B5EF4-FFF2-40B4-BE49-F238E27FC236}">
                <a16:creationId xmlns:a16="http://schemas.microsoft.com/office/drawing/2014/main" id="{89E96322-379B-8852-E825-8CA224034209}"/>
              </a:ext>
            </a:extLst>
          </p:cNvPr>
          <p:cNvPicPr>
            <a:picLocks noChangeAspect="1"/>
          </p:cNvPicPr>
          <p:nvPr/>
        </p:nvPicPr>
        <p:blipFill>
          <a:blip r:embed="rId2">
            <a:alphaModFix amt="5000"/>
          </a:blip>
          <a:stretch>
            <a:fillRect/>
          </a:stretch>
        </p:blipFill>
        <p:spPr>
          <a:xfrm>
            <a:off x="760445" y="1903329"/>
            <a:ext cx="4876800" cy="4876800"/>
          </a:xfrm>
          <a:prstGeom prst="rect">
            <a:avLst/>
          </a:prstGeom>
        </p:spPr>
      </p:pic>
      <p:sp>
        <p:nvSpPr>
          <p:cNvPr id="44" name="TextBox 43">
            <a:extLst>
              <a:ext uri="{FF2B5EF4-FFF2-40B4-BE49-F238E27FC236}">
                <a16:creationId xmlns:a16="http://schemas.microsoft.com/office/drawing/2014/main" id="{4F0568F4-09AD-CB3D-1A88-0F980EA2A354}"/>
              </a:ext>
            </a:extLst>
          </p:cNvPr>
          <p:cNvSpPr txBox="1"/>
          <p:nvPr/>
        </p:nvSpPr>
        <p:spPr>
          <a:xfrm>
            <a:off x="7677004" y="256489"/>
            <a:ext cx="2633233" cy="473976"/>
          </a:xfrm>
          <a:prstGeom prst="rect">
            <a:avLst/>
          </a:prstGeom>
          <a:noFill/>
        </p:spPr>
        <p:txBody>
          <a:bodyPr wrap="square">
            <a:spAutoFit/>
          </a:bodyPr>
          <a:lstStyle/>
          <a:p>
            <a:pPr algn="just">
              <a:lnSpc>
                <a:spcPct val="107000"/>
              </a:lnSpc>
              <a:spcAft>
                <a:spcPts val="800"/>
              </a:spcAft>
            </a:pPr>
            <a:r>
              <a:rPr lang="en-GB" sz="2400" b="1" dirty="0">
                <a:solidFill>
                  <a:srgbClr val="85852D"/>
                </a:solidFill>
                <a:effectLst/>
                <a:ea typeface="Calibri" panose="020F0502020204030204" pitchFamily="34" charset="0"/>
                <a:cs typeface="Arial" panose="020B0604020202020204" pitchFamily="34" charset="0"/>
              </a:rPr>
              <a:t>Room Amenities</a:t>
            </a:r>
            <a:endParaRPr lang="en-US" sz="2400" b="1" dirty="0">
              <a:solidFill>
                <a:srgbClr val="85852D"/>
              </a:solidFill>
              <a:effectLst/>
              <a:ea typeface="Calibri" panose="020F050202020403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D6187E1B-C616-B6D6-E3BF-0D2562AF1066}"/>
              </a:ext>
            </a:extLst>
          </p:cNvPr>
          <p:cNvSpPr txBox="1"/>
          <p:nvPr/>
        </p:nvSpPr>
        <p:spPr>
          <a:xfrm>
            <a:off x="6002694" y="702884"/>
            <a:ext cx="5763208" cy="5204502"/>
          </a:xfrm>
          <a:prstGeom prst="rect">
            <a:avLst/>
          </a:prstGeom>
          <a:noFill/>
        </p:spPr>
        <p:txBody>
          <a:bodyPr wrap="square">
            <a:spAutoFit/>
          </a:bodyPr>
          <a:lstStyle/>
          <a:p>
            <a:pPr marL="285750" lvl="0" indent="-285750" algn="just">
              <a:lnSpc>
                <a:spcPct val="107000"/>
              </a:lnSpc>
              <a:spcAft>
                <a:spcPts val="800"/>
              </a:spcAft>
              <a:buSzPts val="1000"/>
              <a:buFont typeface="Wingdings" panose="05000000000000000000" pitchFamily="2" charset="2"/>
              <a:buChar char="ü"/>
              <a:tabLst>
                <a:tab pos="457200" algn="l"/>
              </a:tabLst>
            </a:pPr>
            <a:r>
              <a:rPr lang="en-GB" sz="2000" b="1" dirty="0">
                <a:solidFill>
                  <a:srgbClr val="002060"/>
                </a:solidFill>
                <a:effectLst/>
                <a:ea typeface="Calibri" panose="020F0502020204030204" pitchFamily="34" charset="0"/>
                <a:cs typeface="Arial" panose="020B0604020202020204" pitchFamily="34" charset="0"/>
              </a:rPr>
              <a:t>Beds</a:t>
            </a:r>
            <a:r>
              <a:rPr lang="en-GB" sz="2000" dirty="0">
                <a:solidFill>
                  <a:srgbClr val="002060"/>
                </a:solidFill>
                <a:effectLst/>
                <a:ea typeface="Calibri" panose="020F0502020204030204" pitchFamily="34" charset="0"/>
                <a:cs typeface="Arial" panose="020B0604020202020204" pitchFamily="34" charset="0"/>
              </a:rPr>
              <a:t>: Comfortable mattresses, pillows, and linens provided.</a:t>
            </a:r>
            <a:endParaRPr lang="en-US" sz="2000" dirty="0">
              <a:solidFill>
                <a:srgbClr val="002060"/>
              </a:solidFill>
              <a:effectLst/>
              <a:ea typeface="Calibri" panose="020F0502020204030204" pitchFamily="34" charset="0"/>
              <a:cs typeface="Arial" panose="020B0604020202020204" pitchFamily="34"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2000" b="1" dirty="0">
                <a:solidFill>
                  <a:srgbClr val="002060"/>
                </a:solidFill>
                <a:effectLst/>
                <a:ea typeface="Calibri" panose="020F0502020204030204" pitchFamily="34" charset="0"/>
                <a:cs typeface="Arial" panose="020B0604020202020204" pitchFamily="34" charset="0"/>
              </a:rPr>
              <a:t>Storage</a:t>
            </a:r>
            <a:r>
              <a:rPr lang="en-GB" sz="2000" dirty="0">
                <a:solidFill>
                  <a:srgbClr val="002060"/>
                </a:solidFill>
                <a:effectLst/>
                <a:ea typeface="Calibri" panose="020F0502020204030204" pitchFamily="34" charset="0"/>
                <a:cs typeface="Arial" panose="020B0604020202020204" pitchFamily="34" charset="0"/>
              </a:rPr>
              <a:t>: Individual lockers or storage units for personal belongings.</a:t>
            </a:r>
            <a:endParaRPr lang="en-US" sz="2000" dirty="0">
              <a:solidFill>
                <a:srgbClr val="002060"/>
              </a:solidFill>
              <a:effectLst/>
              <a:ea typeface="Calibri" panose="020F0502020204030204" pitchFamily="34" charset="0"/>
              <a:cs typeface="Arial" panose="020B0604020202020204" pitchFamily="34"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2000" b="1" dirty="0">
                <a:solidFill>
                  <a:srgbClr val="002060"/>
                </a:solidFill>
                <a:effectLst/>
                <a:ea typeface="Calibri" panose="020F0502020204030204" pitchFamily="34" charset="0"/>
                <a:cs typeface="Arial" panose="020B0604020202020204" pitchFamily="34" charset="0"/>
              </a:rPr>
              <a:t>Bathrooms</a:t>
            </a:r>
            <a:r>
              <a:rPr lang="en-GB" sz="2000" dirty="0">
                <a:solidFill>
                  <a:srgbClr val="002060"/>
                </a:solidFill>
                <a:effectLst/>
                <a:ea typeface="Calibri" panose="020F0502020204030204" pitchFamily="34" charset="0"/>
                <a:cs typeface="Arial" panose="020B0604020202020204" pitchFamily="34" charset="0"/>
              </a:rPr>
              <a:t>: Each room has an </a:t>
            </a:r>
            <a:r>
              <a:rPr lang="en-GB" sz="2000" dirty="0" err="1">
                <a:solidFill>
                  <a:srgbClr val="002060"/>
                </a:solidFill>
                <a:effectLst/>
                <a:ea typeface="Calibri" panose="020F0502020204030204" pitchFamily="34" charset="0"/>
                <a:cs typeface="Arial" panose="020B0604020202020204" pitchFamily="34" charset="0"/>
              </a:rPr>
              <a:t>en</a:t>
            </a:r>
            <a:r>
              <a:rPr lang="en-GB" sz="2000" dirty="0">
                <a:solidFill>
                  <a:srgbClr val="002060"/>
                </a:solidFill>
                <a:effectLst/>
                <a:ea typeface="Calibri" panose="020F0502020204030204" pitchFamily="34" charset="0"/>
                <a:cs typeface="Arial" panose="020B0604020202020204" pitchFamily="34" charset="0"/>
              </a:rPr>
              <a:t>-suite bathroom equipped with a shower, toilet, and sink. Bathrooms are cleaned daily.</a:t>
            </a:r>
            <a:endParaRPr lang="en-US" sz="2000" dirty="0">
              <a:solidFill>
                <a:srgbClr val="002060"/>
              </a:solidFill>
              <a:effectLst/>
              <a:ea typeface="Calibri" panose="020F0502020204030204" pitchFamily="34" charset="0"/>
              <a:cs typeface="Arial" panose="020B0604020202020204" pitchFamily="34"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2000" b="1" dirty="0">
                <a:solidFill>
                  <a:srgbClr val="002060"/>
                </a:solidFill>
                <a:effectLst/>
                <a:ea typeface="Calibri" panose="020F0502020204030204" pitchFamily="34" charset="0"/>
                <a:cs typeface="Arial" panose="020B0604020202020204" pitchFamily="34" charset="0"/>
              </a:rPr>
              <a:t>Wi-Fi</a:t>
            </a:r>
            <a:r>
              <a:rPr lang="en-GB" sz="2000" dirty="0">
                <a:solidFill>
                  <a:srgbClr val="002060"/>
                </a:solidFill>
                <a:effectLst/>
                <a:ea typeface="Calibri" panose="020F0502020204030204" pitchFamily="34" charset="0"/>
                <a:cs typeface="Arial" panose="020B0604020202020204" pitchFamily="34" charset="0"/>
              </a:rPr>
              <a:t>: High-speed internet access available in all rooms and common areas.</a:t>
            </a:r>
            <a:endParaRPr lang="en-US" sz="2000" dirty="0">
              <a:solidFill>
                <a:srgbClr val="002060"/>
              </a:solidFill>
              <a:effectLst/>
              <a:ea typeface="Calibri" panose="020F0502020204030204" pitchFamily="34" charset="0"/>
              <a:cs typeface="Arial" panose="020B0604020202020204" pitchFamily="34"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2000" b="1" dirty="0">
                <a:solidFill>
                  <a:srgbClr val="002060"/>
                </a:solidFill>
                <a:effectLst/>
                <a:ea typeface="Calibri" panose="020F0502020204030204" pitchFamily="34" charset="0"/>
                <a:cs typeface="Arial" panose="020B0604020202020204" pitchFamily="34" charset="0"/>
              </a:rPr>
              <a:t>Climate Control</a:t>
            </a:r>
            <a:r>
              <a:rPr lang="en-GB" sz="2000" dirty="0">
                <a:solidFill>
                  <a:srgbClr val="002060"/>
                </a:solidFill>
                <a:effectLst/>
                <a:ea typeface="Calibri" panose="020F0502020204030204" pitchFamily="34" charset="0"/>
                <a:cs typeface="Arial" panose="020B0604020202020204" pitchFamily="34" charset="0"/>
              </a:rPr>
              <a:t>: Air conditioning and heating systems to ensure comfort year-round.</a:t>
            </a:r>
            <a:endParaRPr lang="en-US" sz="2000" dirty="0">
              <a:solidFill>
                <a:srgbClr val="002060"/>
              </a:solidFill>
              <a:effectLst/>
              <a:ea typeface="Calibri" panose="020F0502020204030204" pitchFamily="34" charset="0"/>
              <a:cs typeface="Arial" panose="020B0604020202020204" pitchFamily="34"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2000" b="1" dirty="0">
                <a:solidFill>
                  <a:srgbClr val="002060"/>
                </a:solidFill>
                <a:effectLst/>
                <a:ea typeface="Calibri" panose="020F0502020204030204" pitchFamily="34" charset="0"/>
                <a:cs typeface="Arial" panose="020B0604020202020204" pitchFamily="34" charset="0"/>
              </a:rPr>
              <a:t>Safety Features</a:t>
            </a:r>
            <a:r>
              <a:rPr lang="en-GB" sz="2000" dirty="0">
                <a:solidFill>
                  <a:srgbClr val="002060"/>
                </a:solidFill>
                <a:effectLst/>
                <a:ea typeface="Calibri" panose="020F0502020204030204" pitchFamily="34" charset="0"/>
                <a:cs typeface="Arial" panose="020B0604020202020204" pitchFamily="34" charset="0"/>
              </a:rPr>
              <a:t>: Smoke detectors, fire extinguishers, and emergency exits in each room.</a:t>
            </a:r>
            <a:endParaRPr lang="en-US" sz="2000" dirty="0">
              <a:solidFill>
                <a:srgbClr val="002060"/>
              </a:solidFill>
              <a:effectLst/>
              <a:ea typeface="Calibri" panose="020F0502020204030204" pitchFamily="34" charset="0"/>
              <a:cs typeface="Arial" panose="020B0604020202020204" pitchFamily="34" charset="0"/>
            </a:endParaRPr>
          </a:p>
        </p:txBody>
      </p:sp>
      <p:grpSp>
        <p:nvGrpSpPr>
          <p:cNvPr id="59" name="Group 58">
            <a:extLst>
              <a:ext uri="{FF2B5EF4-FFF2-40B4-BE49-F238E27FC236}">
                <a16:creationId xmlns:a16="http://schemas.microsoft.com/office/drawing/2014/main" id="{202A740D-FFF9-67DF-D535-B2BCF88D3496}"/>
              </a:ext>
            </a:extLst>
          </p:cNvPr>
          <p:cNvGrpSpPr/>
          <p:nvPr/>
        </p:nvGrpSpPr>
        <p:grpSpPr>
          <a:xfrm>
            <a:off x="6384805" y="716656"/>
            <a:ext cx="5046750" cy="5996902"/>
            <a:chOff x="6384805" y="738255"/>
            <a:chExt cx="5046750" cy="5996902"/>
          </a:xfrm>
        </p:grpSpPr>
        <p:pic>
          <p:nvPicPr>
            <p:cNvPr id="48" name="Picture 47">
              <a:extLst>
                <a:ext uri="{FF2B5EF4-FFF2-40B4-BE49-F238E27FC236}">
                  <a16:creationId xmlns:a16="http://schemas.microsoft.com/office/drawing/2014/main" id="{A9CFA029-6D22-8C83-D1A0-43C28932ADED}"/>
                </a:ext>
              </a:extLst>
            </p:cNvPr>
            <p:cNvPicPr>
              <a:picLocks noChangeAspect="1"/>
            </p:cNvPicPr>
            <p:nvPr/>
          </p:nvPicPr>
          <p:blipFill>
            <a:blip r:embed="rId3">
              <a:alphaModFix amt="5000"/>
            </a:blip>
            <a:stretch>
              <a:fillRect/>
            </a:stretch>
          </p:blipFill>
          <p:spPr>
            <a:xfrm rot="20679053">
              <a:off x="8192277" y="1126518"/>
              <a:ext cx="1166327" cy="1166327"/>
            </a:xfrm>
            <a:prstGeom prst="rect">
              <a:avLst/>
            </a:prstGeom>
          </p:spPr>
        </p:pic>
        <p:pic>
          <p:nvPicPr>
            <p:cNvPr id="50" name="Picture 49">
              <a:extLst>
                <a:ext uri="{FF2B5EF4-FFF2-40B4-BE49-F238E27FC236}">
                  <a16:creationId xmlns:a16="http://schemas.microsoft.com/office/drawing/2014/main" id="{305BF0CD-A486-E6A0-CC57-563FC5B556CE}"/>
                </a:ext>
              </a:extLst>
            </p:cNvPr>
            <p:cNvPicPr>
              <a:picLocks noChangeAspect="1"/>
            </p:cNvPicPr>
            <p:nvPr/>
          </p:nvPicPr>
          <p:blipFill>
            <a:blip r:embed="rId4">
              <a:alphaModFix amt="5000"/>
            </a:blip>
            <a:stretch>
              <a:fillRect/>
            </a:stretch>
          </p:blipFill>
          <p:spPr>
            <a:xfrm>
              <a:off x="9492166" y="2847999"/>
              <a:ext cx="1636143" cy="1636143"/>
            </a:xfrm>
            <a:prstGeom prst="rect">
              <a:avLst/>
            </a:prstGeom>
          </p:spPr>
        </p:pic>
        <p:pic>
          <p:nvPicPr>
            <p:cNvPr id="52" name="Picture 51">
              <a:extLst>
                <a:ext uri="{FF2B5EF4-FFF2-40B4-BE49-F238E27FC236}">
                  <a16:creationId xmlns:a16="http://schemas.microsoft.com/office/drawing/2014/main" id="{63F9F5D7-F870-F803-CF7B-5A6B25C48718}"/>
                </a:ext>
              </a:extLst>
            </p:cNvPr>
            <p:cNvPicPr>
              <a:picLocks noChangeAspect="1"/>
            </p:cNvPicPr>
            <p:nvPr/>
          </p:nvPicPr>
          <p:blipFill>
            <a:blip r:embed="rId5">
              <a:alphaModFix amt="5000"/>
            </a:blip>
            <a:stretch>
              <a:fillRect/>
            </a:stretch>
          </p:blipFill>
          <p:spPr>
            <a:xfrm>
              <a:off x="7303869" y="2657749"/>
              <a:ext cx="2016642" cy="2016642"/>
            </a:xfrm>
            <a:prstGeom prst="rect">
              <a:avLst/>
            </a:prstGeom>
          </p:spPr>
        </p:pic>
        <p:pic>
          <p:nvPicPr>
            <p:cNvPr id="54" name="Picture 53">
              <a:extLst>
                <a:ext uri="{FF2B5EF4-FFF2-40B4-BE49-F238E27FC236}">
                  <a16:creationId xmlns:a16="http://schemas.microsoft.com/office/drawing/2014/main" id="{0F9AF856-45DE-C6CB-5EDA-B76642E69708}"/>
                </a:ext>
              </a:extLst>
            </p:cNvPr>
            <p:cNvPicPr>
              <a:picLocks noChangeAspect="1"/>
            </p:cNvPicPr>
            <p:nvPr/>
          </p:nvPicPr>
          <p:blipFill>
            <a:blip r:embed="rId6">
              <a:alphaModFix amt="5000"/>
            </a:blip>
            <a:stretch>
              <a:fillRect/>
            </a:stretch>
          </p:blipFill>
          <p:spPr>
            <a:xfrm>
              <a:off x="9559212" y="738255"/>
              <a:ext cx="1872343" cy="1872343"/>
            </a:xfrm>
            <a:prstGeom prst="rect">
              <a:avLst/>
            </a:prstGeom>
          </p:spPr>
        </p:pic>
        <p:pic>
          <p:nvPicPr>
            <p:cNvPr id="56" name="Picture 55">
              <a:extLst>
                <a:ext uri="{FF2B5EF4-FFF2-40B4-BE49-F238E27FC236}">
                  <a16:creationId xmlns:a16="http://schemas.microsoft.com/office/drawing/2014/main" id="{E7BB811D-31D6-B535-7294-CCB04FD4FEF5}"/>
                </a:ext>
              </a:extLst>
            </p:cNvPr>
            <p:cNvPicPr>
              <a:picLocks noChangeAspect="1"/>
            </p:cNvPicPr>
            <p:nvPr/>
          </p:nvPicPr>
          <p:blipFill>
            <a:blip r:embed="rId7">
              <a:alphaModFix amt="5000"/>
            </a:blip>
            <a:stretch>
              <a:fillRect/>
            </a:stretch>
          </p:blipFill>
          <p:spPr>
            <a:xfrm>
              <a:off x="9083951" y="4792500"/>
              <a:ext cx="2044358" cy="1942657"/>
            </a:xfrm>
            <a:prstGeom prst="rect">
              <a:avLst/>
            </a:prstGeom>
          </p:spPr>
        </p:pic>
        <p:pic>
          <p:nvPicPr>
            <p:cNvPr id="58" name="Picture 57">
              <a:extLst>
                <a:ext uri="{FF2B5EF4-FFF2-40B4-BE49-F238E27FC236}">
                  <a16:creationId xmlns:a16="http://schemas.microsoft.com/office/drawing/2014/main" id="{F3B93788-C28A-D234-CBBF-CE0ECA8257D1}"/>
                </a:ext>
              </a:extLst>
            </p:cNvPr>
            <p:cNvPicPr>
              <a:picLocks noChangeAspect="1"/>
            </p:cNvPicPr>
            <p:nvPr/>
          </p:nvPicPr>
          <p:blipFill>
            <a:blip r:embed="rId8">
              <a:alphaModFix amt="5000"/>
            </a:blip>
            <a:stretch>
              <a:fillRect/>
            </a:stretch>
          </p:blipFill>
          <p:spPr>
            <a:xfrm>
              <a:off x="6384805" y="992955"/>
              <a:ext cx="1642186" cy="1642186"/>
            </a:xfrm>
            <a:prstGeom prst="rect">
              <a:avLst/>
            </a:prstGeom>
          </p:spPr>
        </p:pic>
      </p:grpSp>
      <p:cxnSp>
        <p:nvCxnSpPr>
          <p:cNvPr id="61" name="Straight Connector 60">
            <a:extLst>
              <a:ext uri="{FF2B5EF4-FFF2-40B4-BE49-F238E27FC236}">
                <a16:creationId xmlns:a16="http://schemas.microsoft.com/office/drawing/2014/main" id="{A6C8C86F-C9CA-CF3F-B420-CF1D86DFBFA6}"/>
              </a:ext>
            </a:extLst>
          </p:cNvPr>
          <p:cNvCxnSpPr>
            <a:cxnSpLocks/>
          </p:cNvCxnSpPr>
          <p:nvPr/>
        </p:nvCxnSpPr>
        <p:spPr>
          <a:xfrm>
            <a:off x="5812796" y="125415"/>
            <a:ext cx="18243" cy="6588143"/>
          </a:xfrm>
          <a:prstGeom prst="line">
            <a:avLst/>
          </a:prstGeom>
          <a:ln>
            <a:solidFill>
              <a:srgbClr val="9E9714"/>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5675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8B20C6C3-B2E5-45A0-887C-1B9577C96676}"/>
              </a:ext>
            </a:extLst>
          </p:cNvPr>
          <p:cNvSpPr txBox="1"/>
          <p:nvPr/>
        </p:nvSpPr>
        <p:spPr>
          <a:xfrm>
            <a:off x="1493430" y="196276"/>
            <a:ext cx="2892137" cy="584775"/>
          </a:xfrm>
          <a:prstGeom prst="rect">
            <a:avLst/>
          </a:prstGeom>
          <a:noFill/>
        </p:spPr>
        <p:txBody>
          <a:bodyPr wrap="none" rtlCol="0">
            <a:spAutoFit/>
          </a:bodyPr>
          <a:lstStyle/>
          <a:p>
            <a:pPr algn="ctr"/>
            <a:r>
              <a:rPr lang="en-US" sz="3200" b="1" dirty="0">
                <a:solidFill>
                  <a:srgbClr val="002060"/>
                </a:solidFill>
                <a:latin typeface="+mj-lt"/>
              </a:rPr>
              <a:t>Common</a:t>
            </a:r>
            <a:r>
              <a:rPr lang="en-US" sz="3200" b="1" dirty="0">
                <a:latin typeface="+mj-lt"/>
              </a:rPr>
              <a:t> </a:t>
            </a:r>
            <a:r>
              <a:rPr lang="en-US" sz="3200" b="1" dirty="0">
                <a:solidFill>
                  <a:srgbClr val="9E9714"/>
                </a:solidFill>
                <a:latin typeface="+mj-lt"/>
              </a:rPr>
              <a:t>Areas</a:t>
            </a:r>
          </a:p>
        </p:txBody>
      </p:sp>
      <p:sp>
        <p:nvSpPr>
          <p:cNvPr id="87" name="Freeform: Shape 86">
            <a:extLst>
              <a:ext uri="{FF2B5EF4-FFF2-40B4-BE49-F238E27FC236}">
                <a16:creationId xmlns:a16="http://schemas.microsoft.com/office/drawing/2014/main" id="{798CADB7-B8B8-4EAE-8F10-B49B6670FDC8}"/>
              </a:ext>
            </a:extLst>
          </p:cNvPr>
          <p:cNvSpPr/>
          <p:nvPr/>
        </p:nvSpPr>
        <p:spPr>
          <a:xfrm>
            <a:off x="481799" y="97500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3"/>
                  <a:pt x="7144" y="95536"/>
                </a:cubicBezTo>
                <a:cubicBezTo>
                  <a:pt x="7144" y="46718"/>
                  <a:pt x="46718" y="7144"/>
                  <a:pt x="95536" y="7144"/>
                </a:cubicBezTo>
                <a:cubicBezTo>
                  <a:pt x="144353" y="7144"/>
                  <a:pt x="183928" y="46718"/>
                  <a:pt x="183928" y="95536"/>
                </a:cubicBezTo>
                <a:close/>
              </a:path>
            </a:pathLst>
          </a:custGeom>
          <a:solidFill>
            <a:srgbClr val="9E9714"/>
          </a:solidFill>
          <a:ln w="9525" cap="flat">
            <a:noFill/>
            <a:prstDash val="solid"/>
            <a:miter/>
          </a:ln>
        </p:spPr>
        <p:txBody>
          <a:bodyPr rtlCol="0" anchor="ctr"/>
          <a:lstStyle/>
          <a:p>
            <a:endParaRPr lang="en-US">
              <a:solidFill>
                <a:srgbClr val="9E9714"/>
              </a:solidFill>
            </a:endParaRPr>
          </a:p>
        </p:txBody>
      </p:sp>
      <p:sp>
        <p:nvSpPr>
          <p:cNvPr id="88" name="Freeform: Shape 87">
            <a:extLst>
              <a:ext uri="{FF2B5EF4-FFF2-40B4-BE49-F238E27FC236}">
                <a16:creationId xmlns:a16="http://schemas.microsoft.com/office/drawing/2014/main" id="{CA511FB9-8ED9-4E1C-895E-DCB4DA0204CC}"/>
              </a:ext>
            </a:extLst>
          </p:cNvPr>
          <p:cNvSpPr/>
          <p:nvPr/>
        </p:nvSpPr>
        <p:spPr>
          <a:xfrm>
            <a:off x="11265823" y="972849"/>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9E9714"/>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50F2AECE-4F95-4A67-A7AC-0745E569C6DB}"/>
              </a:ext>
            </a:extLst>
          </p:cNvPr>
          <p:cNvSpPr/>
          <p:nvPr/>
        </p:nvSpPr>
        <p:spPr>
          <a:xfrm>
            <a:off x="8282881" y="6352819"/>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4"/>
                  <a:pt x="7143" y="95536"/>
                </a:cubicBezTo>
                <a:cubicBezTo>
                  <a:pt x="7143" y="46719"/>
                  <a:pt x="46717" y="7144"/>
                  <a:pt x="95535" y="7144"/>
                </a:cubicBezTo>
                <a:cubicBezTo>
                  <a:pt x="144353" y="7144"/>
                  <a:pt x="183928" y="46718"/>
                  <a:pt x="183928" y="95536"/>
                </a:cubicBezTo>
                <a:close/>
              </a:path>
            </a:pathLst>
          </a:custGeom>
          <a:solidFill>
            <a:srgbClr val="9E9714"/>
          </a:solidFill>
          <a:ln w="9525" cap="flat">
            <a:noFill/>
            <a:prstDash val="solid"/>
            <a:miter/>
          </a:ln>
        </p:spPr>
        <p:txBody>
          <a:bodyPr rtlCol="0" anchor="ctr"/>
          <a:lstStyle/>
          <a:p>
            <a:endParaRPr lang="en-US"/>
          </a:p>
        </p:txBody>
      </p:sp>
      <p:grpSp>
        <p:nvGrpSpPr>
          <p:cNvPr id="128" name="Group 127">
            <a:extLst>
              <a:ext uri="{FF2B5EF4-FFF2-40B4-BE49-F238E27FC236}">
                <a16:creationId xmlns:a16="http://schemas.microsoft.com/office/drawing/2014/main" id="{9288D54C-CE6A-238D-996C-29D6DF96AC7D}"/>
              </a:ext>
            </a:extLst>
          </p:cNvPr>
          <p:cNvGrpSpPr/>
          <p:nvPr/>
        </p:nvGrpSpPr>
        <p:grpSpPr>
          <a:xfrm>
            <a:off x="672299" y="1046988"/>
            <a:ext cx="5588782" cy="5305831"/>
            <a:chOff x="211345" y="1516289"/>
            <a:chExt cx="5296761" cy="4767061"/>
          </a:xfrm>
        </p:grpSpPr>
        <p:grpSp>
          <p:nvGrpSpPr>
            <p:cNvPr id="108" name="Group 107">
              <a:extLst>
                <a:ext uri="{FF2B5EF4-FFF2-40B4-BE49-F238E27FC236}">
                  <a16:creationId xmlns:a16="http://schemas.microsoft.com/office/drawing/2014/main" id="{75F9C66D-C460-F951-74DE-97FC69C30545}"/>
                </a:ext>
              </a:extLst>
            </p:cNvPr>
            <p:cNvGrpSpPr/>
            <p:nvPr/>
          </p:nvGrpSpPr>
          <p:grpSpPr>
            <a:xfrm rot="16200000">
              <a:off x="2172854" y="3775675"/>
              <a:ext cx="864125" cy="1183229"/>
              <a:chOff x="1474184" y="3615595"/>
              <a:chExt cx="1085850" cy="1627727"/>
            </a:xfrm>
          </p:grpSpPr>
          <p:sp>
            <p:nvSpPr>
              <p:cNvPr id="109" name="Freeform: Shape 108">
                <a:extLst>
                  <a:ext uri="{FF2B5EF4-FFF2-40B4-BE49-F238E27FC236}">
                    <a16:creationId xmlns:a16="http://schemas.microsoft.com/office/drawing/2014/main" id="{5F3FA2F6-F9A0-5B01-1577-8508FE1D8FFA}"/>
                  </a:ext>
                </a:extLst>
              </p:cNvPr>
              <p:cNvSpPr/>
              <p:nvPr/>
            </p:nvSpPr>
            <p:spPr>
              <a:xfrm>
                <a:off x="1474184" y="3615595"/>
                <a:ext cx="1085850" cy="1085850"/>
              </a:xfrm>
              <a:custGeom>
                <a:avLst/>
                <a:gdLst>
                  <a:gd name="connsiteX0" fmla="*/ 895636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636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636"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136" y="1000887"/>
                      <a:pt x="1000887" y="1086231"/>
                      <a:pt x="895636"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endParaRPr lang="en-US"/>
              </a:p>
            </p:txBody>
          </p:sp>
          <p:sp>
            <p:nvSpPr>
              <p:cNvPr id="110" name="Freeform: Shape 109">
                <a:extLst>
                  <a:ext uri="{FF2B5EF4-FFF2-40B4-BE49-F238E27FC236}">
                    <a16:creationId xmlns:a16="http://schemas.microsoft.com/office/drawing/2014/main" id="{9F086546-B548-8A8A-414D-853755463F22}"/>
                  </a:ext>
                </a:extLst>
              </p:cNvPr>
              <p:cNvSpPr/>
              <p:nvPr/>
            </p:nvSpPr>
            <p:spPr>
              <a:xfrm>
                <a:off x="1763839" y="3905250"/>
                <a:ext cx="504825" cy="504825"/>
              </a:xfrm>
              <a:custGeom>
                <a:avLst/>
                <a:gdLst>
                  <a:gd name="connsiteX0" fmla="*/ 506825 w 504825"/>
                  <a:gd name="connsiteY0" fmla="*/ 256985 h 504825"/>
                  <a:gd name="connsiteX1" fmla="*/ 256984 w 504825"/>
                  <a:gd name="connsiteY1" fmla="*/ 506825 h 504825"/>
                  <a:gd name="connsiteX2" fmla="*/ 7144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4" y="506825"/>
                    </a:cubicBezTo>
                    <a:cubicBezTo>
                      <a:pt x="119001" y="506825"/>
                      <a:pt x="7144" y="394968"/>
                      <a:pt x="7144" y="256985"/>
                    </a:cubicBezTo>
                    <a:cubicBezTo>
                      <a:pt x="7144" y="119001"/>
                      <a:pt x="119001" y="7144"/>
                      <a:pt x="256984" y="7144"/>
                    </a:cubicBezTo>
                    <a:cubicBezTo>
                      <a:pt x="394968" y="7144"/>
                      <a:pt x="506825" y="119001"/>
                      <a:pt x="506825" y="256985"/>
                    </a:cubicBezTo>
                    <a:close/>
                  </a:path>
                </a:pathLst>
              </a:custGeom>
              <a:solidFill>
                <a:srgbClr val="0A1931"/>
              </a:soli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4AC45F99-8C89-1648-E0BD-55FC61D35551}"/>
                  </a:ext>
                </a:extLst>
              </p:cNvPr>
              <p:cNvSpPr/>
              <p:nvPr/>
            </p:nvSpPr>
            <p:spPr>
              <a:xfrm>
                <a:off x="2006536" y="4147947"/>
                <a:ext cx="28575" cy="1095375"/>
              </a:xfrm>
              <a:custGeom>
                <a:avLst/>
                <a:gdLst>
                  <a:gd name="connsiteX0" fmla="*/ 14288 w 28575"/>
                  <a:gd name="connsiteY0" fmla="*/ 14288 h 1095375"/>
                  <a:gd name="connsiteX1" fmla="*/ 14288 w 28575"/>
                  <a:gd name="connsiteY1" fmla="*/ 1082802 h 1095375"/>
                </a:gdLst>
                <a:ahLst/>
                <a:cxnLst>
                  <a:cxn ang="0">
                    <a:pos x="connsiteX0" y="connsiteY0"/>
                  </a:cxn>
                  <a:cxn ang="0">
                    <a:pos x="connsiteX1" y="connsiteY1"/>
                  </a:cxn>
                </a:cxnLst>
                <a:rect l="l" t="t" r="r" b="b"/>
                <a:pathLst>
                  <a:path w="28575" h="1095375">
                    <a:moveTo>
                      <a:pt x="14288" y="14288"/>
                    </a:moveTo>
                    <a:lnTo>
                      <a:pt x="14288" y="1082802"/>
                    </a:lnTo>
                  </a:path>
                </a:pathLst>
              </a:custGeom>
              <a:ln w="19050" cap="flat">
                <a:solidFill>
                  <a:srgbClr val="0A1931"/>
                </a:solidFill>
                <a:prstDash val="solid"/>
                <a:miter/>
              </a:ln>
            </p:spPr>
            <p:txBody>
              <a:bodyPr rtlCol="0" anchor="ctr"/>
              <a:lstStyle/>
              <a:p>
                <a:endParaRPr lang="en-US"/>
              </a:p>
            </p:txBody>
          </p:sp>
        </p:grpSp>
        <p:grpSp>
          <p:nvGrpSpPr>
            <p:cNvPr id="127" name="Group 126">
              <a:extLst>
                <a:ext uri="{FF2B5EF4-FFF2-40B4-BE49-F238E27FC236}">
                  <a16:creationId xmlns:a16="http://schemas.microsoft.com/office/drawing/2014/main" id="{AE89B8C2-CCD5-169F-2B7F-0A6E380BA706}"/>
                </a:ext>
              </a:extLst>
            </p:cNvPr>
            <p:cNvGrpSpPr/>
            <p:nvPr/>
          </p:nvGrpSpPr>
          <p:grpSpPr>
            <a:xfrm>
              <a:off x="211345" y="1516289"/>
              <a:ext cx="5296761" cy="4767061"/>
              <a:chOff x="211345" y="1516289"/>
              <a:chExt cx="5296761" cy="4767061"/>
            </a:xfrm>
          </p:grpSpPr>
          <p:grpSp>
            <p:nvGrpSpPr>
              <p:cNvPr id="40" name="Group 39">
                <a:extLst>
                  <a:ext uri="{FF2B5EF4-FFF2-40B4-BE49-F238E27FC236}">
                    <a16:creationId xmlns:a16="http://schemas.microsoft.com/office/drawing/2014/main" id="{C24C91F1-5F8D-48DB-8772-1D14287657E4}"/>
                  </a:ext>
                </a:extLst>
              </p:cNvPr>
              <p:cNvGrpSpPr/>
              <p:nvPr/>
            </p:nvGrpSpPr>
            <p:grpSpPr>
              <a:xfrm rot="5400000">
                <a:off x="51255" y="3419349"/>
                <a:ext cx="4698850" cy="892729"/>
                <a:chOff x="1193006" y="2697956"/>
                <a:chExt cx="7413117" cy="1457325"/>
              </a:xfrm>
            </p:grpSpPr>
            <p:sp>
              <p:nvSpPr>
                <p:cNvPr id="4" name="Freeform: Shape 3">
                  <a:extLst>
                    <a:ext uri="{FF2B5EF4-FFF2-40B4-BE49-F238E27FC236}">
                      <a16:creationId xmlns:a16="http://schemas.microsoft.com/office/drawing/2014/main" id="{DF4F4132-0C38-4827-B9A8-6B8B847F190B}"/>
                    </a:ext>
                  </a:extLst>
                </p:cNvPr>
                <p:cNvSpPr/>
                <p:nvPr/>
              </p:nvSpPr>
              <p:spPr>
                <a:xfrm>
                  <a:off x="1193006"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5" name="Freeform: Shape 4">
                  <a:extLst>
                    <a:ext uri="{FF2B5EF4-FFF2-40B4-BE49-F238E27FC236}">
                      <a16:creationId xmlns:a16="http://schemas.microsoft.com/office/drawing/2014/main" id="{9396EBC1-C243-412F-9B85-7768289D692F}"/>
                    </a:ext>
                  </a:extLst>
                </p:cNvPr>
                <p:cNvSpPr/>
                <p:nvPr/>
              </p:nvSpPr>
              <p:spPr>
                <a:xfrm>
                  <a:off x="2384202"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6" name="Freeform: Shape 5">
                  <a:extLst>
                    <a:ext uri="{FF2B5EF4-FFF2-40B4-BE49-F238E27FC236}">
                      <a16:creationId xmlns:a16="http://schemas.microsoft.com/office/drawing/2014/main" id="{F812C878-B294-44D6-AD36-E882A6E930FE}"/>
                    </a:ext>
                  </a:extLst>
                </p:cNvPr>
                <p:cNvSpPr/>
                <p:nvPr/>
              </p:nvSpPr>
              <p:spPr>
                <a:xfrm>
                  <a:off x="3575304"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7" name="Freeform: Shape 6">
                  <a:extLst>
                    <a:ext uri="{FF2B5EF4-FFF2-40B4-BE49-F238E27FC236}">
                      <a16:creationId xmlns:a16="http://schemas.microsoft.com/office/drawing/2014/main" id="{D5BF7F3E-C061-4516-9F5F-58DE0E1B2D1A}"/>
                    </a:ext>
                  </a:extLst>
                </p:cNvPr>
                <p:cNvSpPr/>
                <p:nvPr/>
              </p:nvSpPr>
              <p:spPr>
                <a:xfrm>
                  <a:off x="4766500"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8" name="Freeform: Shape 7">
                  <a:extLst>
                    <a:ext uri="{FF2B5EF4-FFF2-40B4-BE49-F238E27FC236}">
                      <a16:creationId xmlns:a16="http://schemas.microsoft.com/office/drawing/2014/main" id="{6EF891FF-7EA0-4772-9E66-9BB52887E12F}"/>
                    </a:ext>
                  </a:extLst>
                </p:cNvPr>
                <p:cNvSpPr/>
                <p:nvPr/>
              </p:nvSpPr>
              <p:spPr>
                <a:xfrm>
                  <a:off x="5957601"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9" name="Freeform: Shape 8">
                  <a:extLst>
                    <a:ext uri="{FF2B5EF4-FFF2-40B4-BE49-F238E27FC236}">
                      <a16:creationId xmlns:a16="http://schemas.microsoft.com/office/drawing/2014/main" id="{F939B7A8-35B8-4EB9-B26C-B72AC015DD02}"/>
                    </a:ext>
                  </a:extLst>
                </p:cNvPr>
                <p:cNvSpPr/>
                <p:nvPr/>
              </p:nvSpPr>
              <p:spPr>
                <a:xfrm>
                  <a:off x="7148798"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14" name="Freeform: Shape 13">
                  <a:extLst>
                    <a:ext uri="{FF2B5EF4-FFF2-40B4-BE49-F238E27FC236}">
                      <a16:creationId xmlns:a16="http://schemas.microsoft.com/office/drawing/2014/main" id="{0037ACEF-AE43-4F5B-9425-2A9B9E5BF64E}"/>
                    </a:ext>
                  </a:extLst>
                </p:cNvPr>
                <p:cNvSpPr/>
                <p:nvPr/>
              </p:nvSpPr>
              <p:spPr>
                <a:xfrm>
                  <a:off x="7148798"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5" name="Freeform: Shape 14">
                  <a:extLst>
                    <a:ext uri="{FF2B5EF4-FFF2-40B4-BE49-F238E27FC236}">
                      <a16:creationId xmlns:a16="http://schemas.microsoft.com/office/drawing/2014/main" id="{1C2CF717-9BA2-403F-9619-4213D0A0F363}"/>
                    </a:ext>
                  </a:extLst>
                </p:cNvPr>
                <p:cNvSpPr/>
                <p:nvPr/>
              </p:nvSpPr>
              <p:spPr>
                <a:xfrm>
                  <a:off x="5957601"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6" name="Freeform: Shape 15">
                  <a:extLst>
                    <a:ext uri="{FF2B5EF4-FFF2-40B4-BE49-F238E27FC236}">
                      <a16:creationId xmlns:a16="http://schemas.microsoft.com/office/drawing/2014/main" id="{336BC861-8FE3-4F05-9C81-855BB82AAF3C}"/>
                    </a:ext>
                  </a:extLst>
                </p:cNvPr>
                <p:cNvSpPr/>
                <p:nvPr/>
              </p:nvSpPr>
              <p:spPr>
                <a:xfrm>
                  <a:off x="4766500"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7" name="Freeform: Shape 16">
                  <a:extLst>
                    <a:ext uri="{FF2B5EF4-FFF2-40B4-BE49-F238E27FC236}">
                      <a16:creationId xmlns:a16="http://schemas.microsoft.com/office/drawing/2014/main" id="{A78557D0-2C17-4F1D-BA38-AC1C75BBFB1A}"/>
                    </a:ext>
                  </a:extLst>
                </p:cNvPr>
                <p:cNvSpPr/>
                <p:nvPr/>
              </p:nvSpPr>
              <p:spPr>
                <a:xfrm>
                  <a:off x="3575304"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8" name="Freeform: Shape 17">
                  <a:extLst>
                    <a:ext uri="{FF2B5EF4-FFF2-40B4-BE49-F238E27FC236}">
                      <a16:creationId xmlns:a16="http://schemas.microsoft.com/office/drawing/2014/main" id="{A1DC1C66-567D-4611-9D6C-1392249C46A1}"/>
                    </a:ext>
                  </a:extLst>
                </p:cNvPr>
                <p:cNvSpPr/>
                <p:nvPr/>
              </p:nvSpPr>
              <p:spPr>
                <a:xfrm>
                  <a:off x="2384202"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9" name="Freeform: Shape 18">
                  <a:extLst>
                    <a:ext uri="{FF2B5EF4-FFF2-40B4-BE49-F238E27FC236}">
                      <a16:creationId xmlns:a16="http://schemas.microsoft.com/office/drawing/2014/main" id="{D4782C0F-592D-4205-8E69-6BB21ADF0B04}"/>
                    </a:ext>
                  </a:extLst>
                </p:cNvPr>
                <p:cNvSpPr/>
                <p:nvPr/>
              </p:nvSpPr>
              <p:spPr>
                <a:xfrm>
                  <a:off x="1193006"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grpSp>
          <p:grpSp>
            <p:nvGrpSpPr>
              <p:cNvPr id="91" name="Group 90">
                <a:extLst>
                  <a:ext uri="{FF2B5EF4-FFF2-40B4-BE49-F238E27FC236}">
                    <a16:creationId xmlns:a16="http://schemas.microsoft.com/office/drawing/2014/main" id="{A0A94C3E-397F-A0B6-4599-4BD6E7203CB2}"/>
                  </a:ext>
                </a:extLst>
              </p:cNvPr>
              <p:cNvGrpSpPr/>
              <p:nvPr/>
            </p:nvGrpSpPr>
            <p:grpSpPr>
              <a:xfrm rot="16200000">
                <a:off x="2131081" y="1480387"/>
                <a:ext cx="864125" cy="1183229"/>
                <a:chOff x="1474184" y="3615595"/>
                <a:chExt cx="1085850" cy="1627727"/>
              </a:xfrm>
            </p:grpSpPr>
            <p:sp>
              <p:nvSpPr>
                <p:cNvPr id="20" name="Freeform: Shape 19">
                  <a:extLst>
                    <a:ext uri="{FF2B5EF4-FFF2-40B4-BE49-F238E27FC236}">
                      <a16:creationId xmlns:a16="http://schemas.microsoft.com/office/drawing/2014/main" id="{91135E06-5103-4F6E-8162-6B22AF70B7DF}"/>
                    </a:ext>
                  </a:extLst>
                </p:cNvPr>
                <p:cNvSpPr/>
                <p:nvPr/>
              </p:nvSpPr>
              <p:spPr>
                <a:xfrm>
                  <a:off x="1474184" y="3615595"/>
                  <a:ext cx="1085850" cy="1085850"/>
                </a:xfrm>
                <a:custGeom>
                  <a:avLst/>
                  <a:gdLst>
                    <a:gd name="connsiteX0" fmla="*/ 895636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636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636"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136" y="1000887"/>
                        <a:pt x="1000887" y="1086231"/>
                        <a:pt x="895636"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endParaRPr lang="en-US"/>
                </a:p>
              </p:txBody>
            </p:sp>
            <p:sp>
              <p:nvSpPr>
                <p:cNvPr id="25" name="Freeform: Shape 24">
                  <a:extLst>
                    <a:ext uri="{FF2B5EF4-FFF2-40B4-BE49-F238E27FC236}">
                      <a16:creationId xmlns:a16="http://schemas.microsoft.com/office/drawing/2014/main" id="{FBFA64D0-A9A1-45BC-BB06-03CC70BDE515}"/>
                    </a:ext>
                  </a:extLst>
                </p:cNvPr>
                <p:cNvSpPr/>
                <p:nvPr/>
              </p:nvSpPr>
              <p:spPr>
                <a:xfrm>
                  <a:off x="1763839" y="3905250"/>
                  <a:ext cx="504825" cy="504825"/>
                </a:xfrm>
                <a:custGeom>
                  <a:avLst/>
                  <a:gdLst>
                    <a:gd name="connsiteX0" fmla="*/ 506825 w 504825"/>
                    <a:gd name="connsiteY0" fmla="*/ 256985 h 504825"/>
                    <a:gd name="connsiteX1" fmla="*/ 256984 w 504825"/>
                    <a:gd name="connsiteY1" fmla="*/ 506825 h 504825"/>
                    <a:gd name="connsiteX2" fmla="*/ 7144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4" y="506825"/>
                      </a:cubicBezTo>
                      <a:cubicBezTo>
                        <a:pt x="119001" y="506825"/>
                        <a:pt x="7144" y="394968"/>
                        <a:pt x="7144" y="256985"/>
                      </a:cubicBezTo>
                      <a:cubicBezTo>
                        <a:pt x="7144" y="119001"/>
                        <a:pt x="119001" y="7144"/>
                        <a:pt x="256984" y="7144"/>
                      </a:cubicBezTo>
                      <a:cubicBezTo>
                        <a:pt x="394968" y="7144"/>
                        <a:pt x="506825" y="119001"/>
                        <a:pt x="506825" y="256985"/>
                      </a:cubicBezTo>
                      <a:close/>
                    </a:path>
                  </a:pathLst>
                </a:custGeom>
                <a:solidFill>
                  <a:srgbClr val="0A193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74AB686-A3D6-445A-A094-5AA92F4BB872}"/>
                    </a:ext>
                  </a:extLst>
                </p:cNvPr>
                <p:cNvSpPr/>
                <p:nvPr/>
              </p:nvSpPr>
              <p:spPr>
                <a:xfrm>
                  <a:off x="2006536" y="4147947"/>
                  <a:ext cx="28575" cy="1095375"/>
                </a:xfrm>
                <a:custGeom>
                  <a:avLst/>
                  <a:gdLst>
                    <a:gd name="connsiteX0" fmla="*/ 14288 w 28575"/>
                    <a:gd name="connsiteY0" fmla="*/ 14288 h 1095375"/>
                    <a:gd name="connsiteX1" fmla="*/ 14288 w 28575"/>
                    <a:gd name="connsiteY1" fmla="*/ 1082802 h 1095375"/>
                  </a:gdLst>
                  <a:ahLst/>
                  <a:cxnLst>
                    <a:cxn ang="0">
                      <a:pos x="connsiteX0" y="connsiteY0"/>
                    </a:cxn>
                    <a:cxn ang="0">
                      <a:pos x="connsiteX1" y="connsiteY1"/>
                    </a:cxn>
                  </a:cxnLst>
                  <a:rect l="l" t="t" r="r" b="b"/>
                  <a:pathLst>
                    <a:path w="28575" h="1095375">
                      <a:moveTo>
                        <a:pt x="14288" y="14288"/>
                      </a:moveTo>
                      <a:lnTo>
                        <a:pt x="14288" y="1082802"/>
                      </a:lnTo>
                    </a:path>
                  </a:pathLst>
                </a:custGeom>
                <a:ln w="19050" cap="flat">
                  <a:solidFill>
                    <a:srgbClr val="0A1931"/>
                  </a:solidFill>
                  <a:prstDash val="solid"/>
                  <a:miter/>
                </a:ln>
              </p:spPr>
              <p:txBody>
                <a:bodyPr rtlCol="0" anchor="ctr"/>
                <a:lstStyle/>
                <a:p>
                  <a:endParaRPr lang="en-US"/>
                </a:p>
              </p:txBody>
            </p:sp>
          </p:grpSp>
          <p:grpSp>
            <p:nvGrpSpPr>
              <p:cNvPr id="93" name="Group 92">
                <a:extLst>
                  <a:ext uri="{FF2B5EF4-FFF2-40B4-BE49-F238E27FC236}">
                    <a16:creationId xmlns:a16="http://schemas.microsoft.com/office/drawing/2014/main" id="{33F3E5F3-B1C8-7A87-02D5-16B43CC57D1D}"/>
                  </a:ext>
                </a:extLst>
              </p:cNvPr>
              <p:cNvGrpSpPr/>
              <p:nvPr/>
            </p:nvGrpSpPr>
            <p:grpSpPr>
              <a:xfrm rot="5400000">
                <a:off x="1778952" y="2693607"/>
                <a:ext cx="864125" cy="1183229"/>
                <a:chOff x="1474184" y="3615595"/>
                <a:chExt cx="1085850" cy="1627727"/>
              </a:xfrm>
            </p:grpSpPr>
            <p:sp>
              <p:nvSpPr>
                <p:cNvPr id="94" name="Freeform: Shape 93">
                  <a:extLst>
                    <a:ext uri="{FF2B5EF4-FFF2-40B4-BE49-F238E27FC236}">
                      <a16:creationId xmlns:a16="http://schemas.microsoft.com/office/drawing/2014/main" id="{A437FC1C-2DFC-D5DE-2E6C-A68FD15296A3}"/>
                    </a:ext>
                  </a:extLst>
                </p:cNvPr>
                <p:cNvSpPr/>
                <p:nvPr/>
              </p:nvSpPr>
              <p:spPr>
                <a:xfrm>
                  <a:off x="1474184" y="3615595"/>
                  <a:ext cx="1085850" cy="1085850"/>
                </a:xfrm>
                <a:custGeom>
                  <a:avLst/>
                  <a:gdLst>
                    <a:gd name="connsiteX0" fmla="*/ 895636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636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636"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136" y="1000887"/>
                        <a:pt x="1000887" y="1086231"/>
                        <a:pt x="895636"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endParaRPr lang="en-US"/>
                </a:p>
              </p:txBody>
            </p:sp>
            <p:sp>
              <p:nvSpPr>
                <p:cNvPr id="95" name="Freeform: Shape 94">
                  <a:extLst>
                    <a:ext uri="{FF2B5EF4-FFF2-40B4-BE49-F238E27FC236}">
                      <a16:creationId xmlns:a16="http://schemas.microsoft.com/office/drawing/2014/main" id="{D6C922B4-4CEB-2346-1F0A-1B59B6B69D89}"/>
                    </a:ext>
                  </a:extLst>
                </p:cNvPr>
                <p:cNvSpPr/>
                <p:nvPr/>
              </p:nvSpPr>
              <p:spPr>
                <a:xfrm>
                  <a:off x="1763839" y="3905250"/>
                  <a:ext cx="504825" cy="504825"/>
                </a:xfrm>
                <a:custGeom>
                  <a:avLst/>
                  <a:gdLst>
                    <a:gd name="connsiteX0" fmla="*/ 506825 w 504825"/>
                    <a:gd name="connsiteY0" fmla="*/ 256985 h 504825"/>
                    <a:gd name="connsiteX1" fmla="*/ 256984 w 504825"/>
                    <a:gd name="connsiteY1" fmla="*/ 506825 h 504825"/>
                    <a:gd name="connsiteX2" fmla="*/ 7144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4" y="506825"/>
                      </a:cubicBezTo>
                      <a:cubicBezTo>
                        <a:pt x="119001" y="506825"/>
                        <a:pt x="7144" y="394968"/>
                        <a:pt x="7144" y="256985"/>
                      </a:cubicBezTo>
                      <a:cubicBezTo>
                        <a:pt x="7144" y="119001"/>
                        <a:pt x="119001" y="7144"/>
                        <a:pt x="256984" y="7144"/>
                      </a:cubicBezTo>
                      <a:cubicBezTo>
                        <a:pt x="394968" y="7144"/>
                        <a:pt x="506825" y="119001"/>
                        <a:pt x="506825" y="256985"/>
                      </a:cubicBezTo>
                      <a:close/>
                    </a:path>
                  </a:pathLst>
                </a:custGeom>
                <a:solidFill>
                  <a:srgbClr val="85852D"/>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1B5AACFC-FE8C-DC8A-4BF5-D38DFF782F28}"/>
                    </a:ext>
                  </a:extLst>
                </p:cNvPr>
                <p:cNvSpPr/>
                <p:nvPr/>
              </p:nvSpPr>
              <p:spPr>
                <a:xfrm>
                  <a:off x="2006536" y="4147947"/>
                  <a:ext cx="28575" cy="1095375"/>
                </a:xfrm>
                <a:custGeom>
                  <a:avLst/>
                  <a:gdLst>
                    <a:gd name="connsiteX0" fmla="*/ 14288 w 28575"/>
                    <a:gd name="connsiteY0" fmla="*/ 14288 h 1095375"/>
                    <a:gd name="connsiteX1" fmla="*/ 14288 w 28575"/>
                    <a:gd name="connsiteY1" fmla="*/ 1082802 h 1095375"/>
                  </a:gdLst>
                  <a:ahLst/>
                  <a:cxnLst>
                    <a:cxn ang="0">
                      <a:pos x="connsiteX0" y="connsiteY0"/>
                    </a:cxn>
                    <a:cxn ang="0">
                      <a:pos x="connsiteX1" y="connsiteY1"/>
                    </a:cxn>
                  </a:cxnLst>
                  <a:rect l="l" t="t" r="r" b="b"/>
                  <a:pathLst>
                    <a:path w="28575" h="1095375">
                      <a:moveTo>
                        <a:pt x="14288" y="14288"/>
                      </a:moveTo>
                      <a:lnTo>
                        <a:pt x="14288" y="1082802"/>
                      </a:lnTo>
                    </a:path>
                  </a:pathLst>
                </a:custGeom>
                <a:ln w="19050" cap="flat">
                  <a:solidFill>
                    <a:srgbClr val="85852D"/>
                  </a:solidFill>
                  <a:prstDash val="solid"/>
                  <a:miter/>
                </a:ln>
              </p:spPr>
              <p:txBody>
                <a:bodyPr rtlCol="0" anchor="ctr"/>
                <a:lstStyle/>
                <a:p>
                  <a:endParaRPr lang="en-US"/>
                </a:p>
              </p:txBody>
            </p:sp>
          </p:grpSp>
          <p:grpSp>
            <p:nvGrpSpPr>
              <p:cNvPr id="98" name="Group 97">
                <a:extLst>
                  <a:ext uri="{FF2B5EF4-FFF2-40B4-BE49-F238E27FC236}">
                    <a16:creationId xmlns:a16="http://schemas.microsoft.com/office/drawing/2014/main" id="{51FD68D8-81E9-DFED-776F-6AC7ADC4DD3B}"/>
                  </a:ext>
                </a:extLst>
              </p:cNvPr>
              <p:cNvGrpSpPr/>
              <p:nvPr/>
            </p:nvGrpSpPr>
            <p:grpSpPr>
              <a:xfrm rot="5400000">
                <a:off x="1732955" y="4905736"/>
                <a:ext cx="864125" cy="1183229"/>
                <a:chOff x="1474184" y="3615595"/>
                <a:chExt cx="1085850" cy="1627727"/>
              </a:xfrm>
            </p:grpSpPr>
            <p:sp>
              <p:nvSpPr>
                <p:cNvPr id="99" name="Freeform: Shape 98">
                  <a:extLst>
                    <a:ext uri="{FF2B5EF4-FFF2-40B4-BE49-F238E27FC236}">
                      <a16:creationId xmlns:a16="http://schemas.microsoft.com/office/drawing/2014/main" id="{AC8EE860-D579-D3A7-4D93-6BB5079D44CC}"/>
                    </a:ext>
                  </a:extLst>
                </p:cNvPr>
                <p:cNvSpPr/>
                <p:nvPr/>
              </p:nvSpPr>
              <p:spPr>
                <a:xfrm>
                  <a:off x="1474184" y="3615595"/>
                  <a:ext cx="1085850" cy="1085850"/>
                </a:xfrm>
                <a:custGeom>
                  <a:avLst/>
                  <a:gdLst>
                    <a:gd name="connsiteX0" fmla="*/ 895636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636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636"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136" y="1000887"/>
                        <a:pt x="1000887" y="1086231"/>
                        <a:pt x="895636"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endParaRPr lang="en-US"/>
                </a:p>
              </p:txBody>
            </p:sp>
            <p:sp>
              <p:nvSpPr>
                <p:cNvPr id="100" name="Freeform: Shape 99">
                  <a:extLst>
                    <a:ext uri="{FF2B5EF4-FFF2-40B4-BE49-F238E27FC236}">
                      <a16:creationId xmlns:a16="http://schemas.microsoft.com/office/drawing/2014/main" id="{B3F24783-26FA-C6AD-82EA-61930EEC8AA1}"/>
                    </a:ext>
                  </a:extLst>
                </p:cNvPr>
                <p:cNvSpPr/>
                <p:nvPr/>
              </p:nvSpPr>
              <p:spPr>
                <a:xfrm>
                  <a:off x="1763839" y="3905250"/>
                  <a:ext cx="504825" cy="504825"/>
                </a:xfrm>
                <a:custGeom>
                  <a:avLst/>
                  <a:gdLst>
                    <a:gd name="connsiteX0" fmla="*/ 506825 w 504825"/>
                    <a:gd name="connsiteY0" fmla="*/ 256985 h 504825"/>
                    <a:gd name="connsiteX1" fmla="*/ 256984 w 504825"/>
                    <a:gd name="connsiteY1" fmla="*/ 506825 h 504825"/>
                    <a:gd name="connsiteX2" fmla="*/ 7144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4" y="506825"/>
                      </a:cubicBezTo>
                      <a:cubicBezTo>
                        <a:pt x="119001" y="506825"/>
                        <a:pt x="7144" y="394968"/>
                        <a:pt x="7144" y="256985"/>
                      </a:cubicBezTo>
                      <a:cubicBezTo>
                        <a:pt x="7144" y="119001"/>
                        <a:pt x="119001" y="7144"/>
                        <a:pt x="256984" y="7144"/>
                      </a:cubicBezTo>
                      <a:cubicBezTo>
                        <a:pt x="394968" y="7144"/>
                        <a:pt x="506825" y="119001"/>
                        <a:pt x="506825" y="256985"/>
                      </a:cubicBezTo>
                      <a:close/>
                    </a:path>
                  </a:pathLst>
                </a:custGeom>
                <a:solidFill>
                  <a:srgbClr val="85852D"/>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ECCAAF16-2350-91A3-FF6A-78745454DD67}"/>
                    </a:ext>
                  </a:extLst>
                </p:cNvPr>
                <p:cNvSpPr/>
                <p:nvPr/>
              </p:nvSpPr>
              <p:spPr>
                <a:xfrm>
                  <a:off x="2006536" y="4147947"/>
                  <a:ext cx="28575" cy="1095375"/>
                </a:xfrm>
                <a:custGeom>
                  <a:avLst/>
                  <a:gdLst>
                    <a:gd name="connsiteX0" fmla="*/ 14288 w 28575"/>
                    <a:gd name="connsiteY0" fmla="*/ 14288 h 1095375"/>
                    <a:gd name="connsiteX1" fmla="*/ 14288 w 28575"/>
                    <a:gd name="connsiteY1" fmla="*/ 1082802 h 1095375"/>
                  </a:gdLst>
                  <a:ahLst/>
                  <a:cxnLst>
                    <a:cxn ang="0">
                      <a:pos x="connsiteX0" y="connsiteY0"/>
                    </a:cxn>
                    <a:cxn ang="0">
                      <a:pos x="connsiteX1" y="connsiteY1"/>
                    </a:cxn>
                  </a:cxnLst>
                  <a:rect l="l" t="t" r="r" b="b"/>
                  <a:pathLst>
                    <a:path w="28575" h="1095375">
                      <a:moveTo>
                        <a:pt x="14288" y="14288"/>
                      </a:moveTo>
                      <a:lnTo>
                        <a:pt x="14288" y="1082802"/>
                      </a:lnTo>
                    </a:path>
                  </a:pathLst>
                </a:custGeom>
                <a:ln w="19050" cap="flat">
                  <a:solidFill>
                    <a:srgbClr val="85852D"/>
                  </a:solidFill>
                  <a:prstDash val="solid"/>
                  <a:miter/>
                </a:ln>
              </p:spPr>
              <p:txBody>
                <a:bodyPr rtlCol="0" anchor="ctr"/>
                <a:lstStyle/>
                <a:p>
                  <a:endParaRPr lang="en-US"/>
                </a:p>
              </p:txBody>
            </p:sp>
          </p:grpSp>
          <p:sp>
            <p:nvSpPr>
              <p:cNvPr id="116" name="TextBox 115">
                <a:extLst>
                  <a:ext uri="{FF2B5EF4-FFF2-40B4-BE49-F238E27FC236}">
                    <a16:creationId xmlns:a16="http://schemas.microsoft.com/office/drawing/2014/main" id="{CD818DEC-DABD-3838-74DB-C57A7D1226FB}"/>
                  </a:ext>
                </a:extLst>
              </p:cNvPr>
              <p:cNvSpPr txBox="1"/>
              <p:nvPr/>
            </p:nvSpPr>
            <p:spPr>
              <a:xfrm>
                <a:off x="3154757" y="1796055"/>
                <a:ext cx="2313713" cy="1384995"/>
              </a:xfrm>
              <a:prstGeom prst="rect">
                <a:avLst/>
              </a:prstGeom>
              <a:noFill/>
            </p:spPr>
            <p:txBody>
              <a:bodyPr wrap="square">
                <a:spAutoFit/>
              </a:bodyPr>
              <a:lstStyle/>
              <a:p>
                <a:r>
                  <a:rPr lang="en-US" sz="1400" b="1" dirty="0">
                    <a:solidFill>
                      <a:schemeClr val="accent1"/>
                    </a:solidFill>
                  </a:rPr>
                  <a:t>Lounge</a:t>
                </a:r>
              </a:p>
              <a:p>
                <a:r>
                  <a:rPr lang="en-US" sz="1400" dirty="0">
                    <a:solidFill>
                      <a:schemeClr val="accent1"/>
                    </a:solidFill>
                  </a:rPr>
                  <a:t>A communal space with seating, televisions, and reading materials for relaxation and socialization.</a:t>
                </a:r>
              </a:p>
            </p:txBody>
          </p:sp>
          <p:sp>
            <p:nvSpPr>
              <p:cNvPr id="120" name="TextBox 119">
                <a:extLst>
                  <a:ext uri="{FF2B5EF4-FFF2-40B4-BE49-F238E27FC236}">
                    <a16:creationId xmlns:a16="http://schemas.microsoft.com/office/drawing/2014/main" id="{BD3695B6-EE04-AABC-AC5A-564E2C6552FE}"/>
                  </a:ext>
                </a:extLst>
              </p:cNvPr>
              <p:cNvSpPr txBox="1"/>
              <p:nvPr/>
            </p:nvSpPr>
            <p:spPr>
              <a:xfrm>
                <a:off x="215490" y="3166185"/>
                <a:ext cx="1954474" cy="830997"/>
              </a:xfrm>
              <a:prstGeom prst="rect">
                <a:avLst/>
              </a:prstGeom>
              <a:noFill/>
            </p:spPr>
            <p:txBody>
              <a:bodyPr wrap="square">
                <a:spAutoFit/>
              </a:bodyPr>
              <a:lstStyle/>
              <a:p>
                <a:r>
                  <a:rPr lang="en-US" sz="1200" b="1" dirty="0">
                    <a:solidFill>
                      <a:schemeClr val="accent1"/>
                    </a:solidFill>
                  </a:rPr>
                  <a:t>Dining Area</a:t>
                </a:r>
              </a:p>
              <a:p>
                <a:r>
                  <a:rPr lang="en-US" sz="1200" dirty="0">
                    <a:solidFill>
                      <a:schemeClr val="accent1"/>
                    </a:solidFill>
                  </a:rPr>
                  <a:t>A cafeteria or restaurant providing breakfast, lunch, and dinner.</a:t>
                </a:r>
              </a:p>
            </p:txBody>
          </p:sp>
          <p:sp>
            <p:nvSpPr>
              <p:cNvPr id="124" name="TextBox 123">
                <a:extLst>
                  <a:ext uri="{FF2B5EF4-FFF2-40B4-BE49-F238E27FC236}">
                    <a16:creationId xmlns:a16="http://schemas.microsoft.com/office/drawing/2014/main" id="{D838A457-5399-125D-7CF4-2E2F68B41633}"/>
                  </a:ext>
                </a:extLst>
              </p:cNvPr>
              <p:cNvSpPr txBox="1"/>
              <p:nvPr/>
            </p:nvSpPr>
            <p:spPr>
              <a:xfrm>
                <a:off x="3158994" y="4230289"/>
                <a:ext cx="2349112" cy="677108"/>
              </a:xfrm>
              <a:prstGeom prst="rect">
                <a:avLst/>
              </a:prstGeom>
              <a:noFill/>
            </p:spPr>
            <p:txBody>
              <a:bodyPr wrap="square">
                <a:spAutoFit/>
              </a:bodyPr>
              <a:lstStyle/>
              <a:p>
                <a:r>
                  <a:rPr lang="en-US" sz="1200" b="1" dirty="0">
                    <a:solidFill>
                      <a:schemeClr val="accent1"/>
                    </a:solidFill>
                  </a:rPr>
                  <a:t>Laundry Facilities</a:t>
                </a:r>
              </a:p>
              <a:p>
                <a:r>
                  <a:rPr lang="en-US" sz="1200" dirty="0">
                    <a:solidFill>
                      <a:schemeClr val="accent1"/>
                    </a:solidFill>
                  </a:rPr>
                  <a:t>On-site laundry rooms equipped with washers and dryers</a:t>
                </a:r>
                <a:r>
                  <a:rPr lang="en-US" sz="1400" dirty="0">
                    <a:solidFill>
                      <a:schemeClr val="accent1"/>
                    </a:solidFill>
                  </a:rPr>
                  <a:t>.</a:t>
                </a:r>
              </a:p>
            </p:txBody>
          </p:sp>
          <p:sp>
            <p:nvSpPr>
              <p:cNvPr id="126" name="TextBox 125">
                <a:extLst>
                  <a:ext uri="{FF2B5EF4-FFF2-40B4-BE49-F238E27FC236}">
                    <a16:creationId xmlns:a16="http://schemas.microsoft.com/office/drawing/2014/main" id="{CF8E7956-03AA-9A70-8525-B7CCBE668C45}"/>
                  </a:ext>
                </a:extLst>
              </p:cNvPr>
              <p:cNvSpPr txBox="1"/>
              <p:nvPr/>
            </p:nvSpPr>
            <p:spPr>
              <a:xfrm>
                <a:off x="211345" y="5349761"/>
                <a:ext cx="1877350" cy="933589"/>
              </a:xfrm>
              <a:prstGeom prst="rect">
                <a:avLst/>
              </a:prstGeom>
              <a:noFill/>
            </p:spPr>
            <p:txBody>
              <a:bodyPr wrap="square">
                <a:spAutoFit/>
              </a:bodyPr>
              <a:lstStyle/>
              <a:p>
                <a:pPr lvl="0">
                  <a:spcAft>
                    <a:spcPts val="800"/>
                  </a:spcAft>
                  <a:buSzPts val="1000"/>
                  <a:tabLst>
                    <a:tab pos="457200" algn="l"/>
                  </a:tabLst>
                </a:pPr>
                <a:r>
                  <a:rPr lang="en-GB" sz="1200" b="1" dirty="0">
                    <a:solidFill>
                      <a:schemeClr val="accent1"/>
                    </a:solidFill>
                    <a:effectLst/>
                    <a:ea typeface="Calibri" panose="020F0502020204030204" pitchFamily="34" charset="0"/>
                    <a:cs typeface="Arial" panose="020B0604020202020204" pitchFamily="34" charset="0"/>
                  </a:rPr>
                  <a:t>Kitchenette</a:t>
                </a:r>
              </a:p>
              <a:p>
                <a:pPr lvl="0">
                  <a:spcAft>
                    <a:spcPts val="800"/>
                  </a:spcAft>
                  <a:buSzPts val="1000"/>
                  <a:tabLst>
                    <a:tab pos="457200" algn="l"/>
                  </a:tabLst>
                </a:pPr>
                <a:r>
                  <a:rPr lang="en-GB" sz="1200" dirty="0">
                    <a:solidFill>
                      <a:schemeClr val="accent1"/>
                    </a:solidFill>
                    <a:effectLst/>
                    <a:ea typeface="Calibri" panose="020F0502020204030204" pitchFamily="34" charset="0"/>
                    <a:cs typeface="Arial" panose="020B0604020202020204" pitchFamily="34" charset="0"/>
                  </a:rPr>
                  <a:t>Shared kitchen facilities for residents who prefer to cook their meals.</a:t>
                </a:r>
                <a:endParaRPr lang="en-US" sz="1200" dirty="0">
                  <a:solidFill>
                    <a:schemeClr val="accent1"/>
                  </a:solidFill>
                  <a:effectLst/>
                  <a:ea typeface="Calibri" panose="020F0502020204030204" pitchFamily="34" charset="0"/>
                  <a:cs typeface="Arial" panose="020B0604020202020204" pitchFamily="34" charset="0"/>
                </a:endParaRPr>
              </a:p>
            </p:txBody>
          </p:sp>
        </p:grpSp>
      </p:grpSp>
      <p:sp>
        <p:nvSpPr>
          <p:cNvPr id="129" name="TextBox 128">
            <a:extLst>
              <a:ext uri="{FF2B5EF4-FFF2-40B4-BE49-F238E27FC236}">
                <a16:creationId xmlns:a16="http://schemas.microsoft.com/office/drawing/2014/main" id="{DC2C6D8D-B972-0229-F33D-62C0F69EC625}"/>
              </a:ext>
            </a:extLst>
          </p:cNvPr>
          <p:cNvSpPr txBox="1"/>
          <p:nvPr/>
        </p:nvSpPr>
        <p:spPr>
          <a:xfrm>
            <a:off x="7165980" y="251023"/>
            <a:ext cx="3422732" cy="584775"/>
          </a:xfrm>
          <a:prstGeom prst="rect">
            <a:avLst/>
          </a:prstGeom>
          <a:noFill/>
        </p:spPr>
        <p:txBody>
          <a:bodyPr wrap="none" rtlCol="0">
            <a:spAutoFit/>
          </a:bodyPr>
          <a:lstStyle/>
          <a:p>
            <a:pPr algn="ctr"/>
            <a:r>
              <a:rPr lang="en-US" sz="3200" b="1" dirty="0">
                <a:solidFill>
                  <a:srgbClr val="002060"/>
                </a:solidFill>
                <a:latin typeface="+mj-lt"/>
              </a:rPr>
              <a:t>Security</a:t>
            </a:r>
            <a:r>
              <a:rPr lang="en-US" sz="3200" b="1" dirty="0">
                <a:latin typeface="+mj-lt"/>
              </a:rPr>
              <a:t> </a:t>
            </a:r>
            <a:r>
              <a:rPr lang="en-US" sz="3200" b="1" dirty="0">
                <a:solidFill>
                  <a:srgbClr val="9E9714"/>
                </a:solidFill>
                <a:latin typeface="+mj-lt"/>
              </a:rPr>
              <a:t>Measures</a:t>
            </a:r>
          </a:p>
        </p:txBody>
      </p:sp>
      <p:grpSp>
        <p:nvGrpSpPr>
          <p:cNvPr id="133" name="Group 132">
            <a:extLst>
              <a:ext uri="{FF2B5EF4-FFF2-40B4-BE49-F238E27FC236}">
                <a16:creationId xmlns:a16="http://schemas.microsoft.com/office/drawing/2014/main" id="{B9ED78FF-2139-5F0C-E6D4-EEA8C08440EA}"/>
              </a:ext>
            </a:extLst>
          </p:cNvPr>
          <p:cNvGrpSpPr/>
          <p:nvPr/>
        </p:nvGrpSpPr>
        <p:grpSpPr>
          <a:xfrm>
            <a:off x="6500622" y="1350268"/>
            <a:ext cx="977153" cy="947744"/>
            <a:chOff x="6866965" y="1436868"/>
            <a:chExt cx="977153" cy="947744"/>
          </a:xfrm>
        </p:grpSpPr>
        <p:sp>
          <p:nvSpPr>
            <p:cNvPr id="130" name="Rectangle: Rounded Corners 129">
              <a:extLst>
                <a:ext uri="{FF2B5EF4-FFF2-40B4-BE49-F238E27FC236}">
                  <a16:creationId xmlns:a16="http://schemas.microsoft.com/office/drawing/2014/main" id="{A3BA8772-EC40-DBF8-1F32-E0B6FA18F181}"/>
                </a:ext>
              </a:extLst>
            </p:cNvPr>
            <p:cNvSpPr/>
            <p:nvPr/>
          </p:nvSpPr>
          <p:spPr>
            <a:xfrm>
              <a:off x="6866965" y="1436868"/>
              <a:ext cx="977153" cy="947744"/>
            </a:xfrm>
            <a:prstGeom prst="roundRect">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Rounded Corners 130">
              <a:extLst>
                <a:ext uri="{FF2B5EF4-FFF2-40B4-BE49-F238E27FC236}">
                  <a16:creationId xmlns:a16="http://schemas.microsoft.com/office/drawing/2014/main" id="{1A5C80D2-0E59-A605-2D55-FDEA9CFFBA23}"/>
                </a:ext>
              </a:extLst>
            </p:cNvPr>
            <p:cNvSpPr/>
            <p:nvPr/>
          </p:nvSpPr>
          <p:spPr>
            <a:xfrm>
              <a:off x="7010400" y="1544665"/>
              <a:ext cx="690282" cy="722604"/>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a:extLst>
                <a:ext uri="{FF2B5EF4-FFF2-40B4-BE49-F238E27FC236}">
                  <a16:creationId xmlns:a16="http://schemas.microsoft.com/office/drawing/2014/main" id="{5CC91B5E-1FD0-61F0-662D-F912C8C3AFDD}"/>
                </a:ext>
              </a:extLst>
            </p:cNvPr>
            <p:cNvSpPr txBox="1"/>
            <p:nvPr/>
          </p:nvSpPr>
          <p:spPr>
            <a:xfrm>
              <a:off x="7158605" y="1461282"/>
              <a:ext cx="534702" cy="923330"/>
            </a:xfrm>
            <a:prstGeom prst="rect">
              <a:avLst/>
            </a:prstGeom>
            <a:noFill/>
          </p:spPr>
          <p:txBody>
            <a:bodyPr wrap="square" rtlCol="0">
              <a:spAutoFit/>
            </a:bodyPr>
            <a:lstStyle/>
            <a:p>
              <a:r>
                <a:rPr lang="en-US" sz="5400" b="1" dirty="0">
                  <a:solidFill>
                    <a:srgbClr val="85852D"/>
                  </a:solidFill>
                  <a:latin typeface="Montserrat" panose="00000500000000000000" pitchFamily="2" charset="0"/>
                </a:rPr>
                <a:t>1</a:t>
              </a:r>
            </a:p>
          </p:txBody>
        </p:sp>
      </p:grpSp>
      <p:grpSp>
        <p:nvGrpSpPr>
          <p:cNvPr id="134" name="Group 133">
            <a:extLst>
              <a:ext uri="{FF2B5EF4-FFF2-40B4-BE49-F238E27FC236}">
                <a16:creationId xmlns:a16="http://schemas.microsoft.com/office/drawing/2014/main" id="{C9CB0E1B-D194-1818-715C-EF903C892BFE}"/>
              </a:ext>
            </a:extLst>
          </p:cNvPr>
          <p:cNvGrpSpPr/>
          <p:nvPr/>
        </p:nvGrpSpPr>
        <p:grpSpPr>
          <a:xfrm>
            <a:off x="6500621" y="2627769"/>
            <a:ext cx="977153" cy="947744"/>
            <a:chOff x="6866965" y="1436868"/>
            <a:chExt cx="977153" cy="947744"/>
          </a:xfrm>
        </p:grpSpPr>
        <p:sp>
          <p:nvSpPr>
            <p:cNvPr id="135" name="Rectangle: Rounded Corners 134">
              <a:extLst>
                <a:ext uri="{FF2B5EF4-FFF2-40B4-BE49-F238E27FC236}">
                  <a16:creationId xmlns:a16="http://schemas.microsoft.com/office/drawing/2014/main" id="{DE644AB8-2E68-C9C6-E3C2-3D35A67EB2B1}"/>
                </a:ext>
              </a:extLst>
            </p:cNvPr>
            <p:cNvSpPr/>
            <p:nvPr/>
          </p:nvSpPr>
          <p:spPr>
            <a:xfrm>
              <a:off x="6866965" y="1436868"/>
              <a:ext cx="977153" cy="947744"/>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Rounded Corners 135">
              <a:extLst>
                <a:ext uri="{FF2B5EF4-FFF2-40B4-BE49-F238E27FC236}">
                  <a16:creationId xmlns:a16="http://schemas.microsoft.com/office/drawing/2014/main" id="{936CA47B-5212-6FE0-4B13-0C6C461C42BB}"/>
                </a:ext>
              </a:extLst>
            </p:cNvPr>
            <p:cNvSpPr/>
            <p:nvPr/>
          </p:nvSpPr>
          <p:spPr>
            <a:xfrm>
              <a:off x="7010400" y="1544665"/>
              <a:ext cx="690282" cy="722604"/>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id="{03C49D73-1DE1-C1A9-714D-644764DFDA27}"/>
                </a:ext>
              </a:extLst>
            </p:cNvPr>
            <p:cNvSpPr txBox="1"/>
            <p:nvPr/>
          </p:nvSpPr>
          <p:spPr>
            <a:xfrm>
              <a:off x="7069877" y="1444302"/>
              <a:ext cx="534702" cy="923330"/>
            </a:xfrm>
            <a:prstGeom prst="rect">
              <a:avLst/>
            </a:prstGeom>
            <a:noFill/>
          </p:spPr>
          <p:txBody>
            <a:bodyPr wrap="square" rtlCol="0">
              <a:spAutoFit/>
            </a:bodyPr>
            <a:lstStyle/>
            <a:p>
              <a:r>
                <a:rPr lang="en-US" sz="5400" b="1" dirty="0">
                  <a:solidFill>
                    <a:srgbClr val="002060"/>
                  </a:solidFill>
                  <a:latin typeface="Montserrat" panose="00000500000000000000" pitchFamily="2" charset="0"/>
                </a:rPr>
                <a:t>2</a:t>
              </a:r>
            </a:p>
          </p:txBody>
        </p:sp>
      </p:grpSp>
      <p:grpSp>
        <p:nvGrpSpPr>
          <p:cNvPr id="138" name="Group 137">
            <a:extLst>
              <a:ext uri="{FF2B5EF4-FFF2-40B4-BE49-F238E27FC236}">
                <a16:creationId xmlns:a16="http://schemas.microsoft.com/office/drawing/2014/main" id="{594D3B14-6679-751A-1A4F-754CA7C0D8B4}"/>
              </a:ext>
            </a:extLst>
          </p:cNvPr>
          <p:cNvGrpSpPr/>
          <p:nvPr/>
        </p:nvGrpSpPr>
        <p:grpSpPr>
          <a:xfrm>
            <a:off x="6500621" y="3957156"/>
            <a:ext cx="977153" cy="967388"/>
            <a:chOff x="6866965" y="1436868"/>
            <a:chExt cx="977153" cy="967388"/>
          </a:xfrm>
        </p:grpSpPr>
        <p:sp>
          <p:nvSpPr>
            <p:cNvPr id="139" name="Rectangle: Rounded Corners 138">
              <a:extLst>
                <a:ext uri="{FF2B5EF4-FFF2-40B4-BE49-F238E27FC236}">
                  <a16:creationId xmlns:a16="http://schemas.microsoft.com/office/drawing/2014/main" id="{0E15A389-6E77-5CDD-DE9E-19F1E97591A0}"/>
                </a:ext>
              </a:extLst>
            </p:cNvPr>
            <p:cNvSpPr/>
            <p:nvPr/>
          </p:nvSpPr>
          <p:spPr>
            <a:xfrm>
              <a:off x="6866965" y="1436868"/>
              <a:ext cx="977153" cy="947744"/>
            </a:xfrm>
            <a:prstGeom prst="roundRect">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Rounded Corners 139">
              <a:extLst>
                <a:ext uri="{FF2B5EF4-FFF2-40B4-BE49-F238E27FC236}">
                  <a16:creationId xmlns:a16="http://schemas.microsoft.com/office/drawing/2014/main" id="{F9ED52B3-D786-5982-E6CA-C9320C85E5A3}"/>
                </a:ext>
              </a:extLst>
            </p:cNvPr>
            <p:cNvSpPr/>
            <p:nvPr/>
          </p:nvSpPr>
          <p:spPr>
            <a:xfrm>
              <a:off x="7010400" y="1544665"/>
              <a:ext cx="690282" cy="722604"/>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433E5A9A-A29B-E338-2BD2-3C23258E18F4}"/>
                </a:ext>
              </a:extLst>
            </p:cNvPr>
            <p:cNvSpPr txBox="1"/>
            <p:nvPr/>
          </p:nvSpPr>
          <p:spPr>
            <a:xfrm>
              <a:off x="7069877" y="1480926"/>
              <a:ext cx="534702" cy="923330"/>
            </a:xfrm>
            <a:prstGeom prst="rect">
              <a:avLst/>
            </a:prstGeom>
            <a:noFill/>
          </p:spPr>
          <p:txBody>
            <a:bodyPr wrap="square" rtlCol="0">
              <a:spAutoFit/>
            </a:bodyPr>
            <a:lstStyle/>
            <a:p>
              <a:r>
                <a:rPr lang="en-US" sz="5400" b="1" dirty="0">
                  <a:solidFill>
                    <a:srgbClr val="85852D"/>
                  </a:solidFill>
                  <a:latin typeface="Montserrat" panose="00000500000000000000" pitchFamily="2" charset="0"/>
                </a:rPr>
                <a:t>3</a:t>
              </a:r>
            </a:p>
          </p:txBody>
        </p:sp>
      </p:grpSp>
      <p:grpSp>
        <p:nvGrpSpPr>
          <p:cNvPr id="142" name="Group 141">
            <a:extLst>
              <a:ext uri="{FF2B5EF4-FFF2-40B4-BE49-F238E27FC236}">
                <a16:creationId xmlns:a16="http://schemas.microsoft.com/office/drawing/2014/main" id="{3EAD5835-FC8B-FB1C-6E16-F6A5BC66FE66}"/>
              </a:ext>
            </a:extLst>
          </p:cNvPr>
          <p:cNvGrpSpPr/>
          <p:nvPr/>
        </p:nvGrpSpPr>
        <p:grpSpPr>
          <a:xfrm>
            <a:off x="6500620" y="5358074"/>
            <a:ext cx="977153" cy="947744"/>
            <a:chOff x="6866965" y="1436868"/>
            <a:chExt cx="977153" cy="947744"/>
          </a:xfrm>
        </p:grpSpPr>
        <p:sp>
          <p:nvSpPr>
            <p:cNvPr id="143" name="Rectangle: Rounded Corners 142">
              <a:extLst>
                <a:ext uri="{FF2B5EF4-FFF2-40B4-BE49-F238E27FC236}">
                  <a16:creationId xmlns:a16="http://schemas.microsoft.com/office/drawing/2014/main" id="{2F52C85C-86B8-A5AC-E24A-0001D440F04B}"/>
                </a:ext>
              </a:extLst>
            </p:cNvPr>
            <p:cNvSpPr/>
            <p:nvPr/>
          </p:nvSpPr>
          <p:spPr>
            <a:xfrm>
              <a:off x="6866965" y="1436868"/>
              <a:ext cx="977153" cy="947744"/>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Rounded Corners 143">
              <a:extLst>
                <a:ext uri="{FF2B5EF4-FFF2-40B4-BE49-F238E27FC236}">
                  <a16:creationId xmlns:a16="http://schemas.microsoft.com/office/drawing/2014/main" id="{592764BA-5940-EE10-8322-1DC662FC44DC}"/>
                </a:ext>
              </a:extLst>
            </p:cNvPr>
            <p:cNvSpPr/>
            <p:nvPr/>
          </p:nvSpPr>
          <p:spPr>
            <a:xfrm>
              <a:off x="7010400" y="1544665"/>
              <a:ext cx="690282" cy="722604"/>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a:extLst>
                <a:ext uri="{FF2B5EF4-FFF2-40B4-BE49-F238E27FC236}">
                  <a16:creationId xmlns:a16="http://schemas.microsoft.com/office/drawing/2014/main" id="{FF1C421D-8EF3-41D3-2F51-332E1BC2562C}"/>
                </a:ext>
              </a:extLst>
            </p:cNvPr>
            <p:cNvSpPr txBox="1"/>
            <p:nvPr/>
          </p:nvSpPr>
          <p:spPr>
            <a:xfrm>
              <a:off x="6997623" y="1444302"/>
              <a:ext cx="534702" cy="923330"/>
            </a:xfrm>
            <a:prstGeom prst="rect">
              <a:avLst/>
            </a:prstGeom>
            <a:noFill/>
          </p:spPr>
          <p:txBody>
            <a:bodyPr wrap="square" rtlCol="0">
              <a:spAutoFit/>
            </a:bodyPr>
            <a:lstStyle/>
            <a:p>
              <a:r>
                <a:rPr lang="en-US" sz="5400" b="1" dirty="0">
                  <a:solidFill>
                    <a:srgbClr val="002060"/>
                  </a:solidFill>
                  <a:latin typeface="Montserrat" panose="00000500000000000000" pitchFamily="2" charset="0"/>
                </a:rPr>
                <a:t>4</a:t>
              </a:r>
            </a:p>
          </p:txBody>
        </p:sp>
      </p:grpSp>
      <p:sp>
        <p:nvSpPr>
          <p:cNvPr id="147" name="TextBox 146">
            <a:extLst>
              <a:ext uri="{FF2B5EF4-FFF2-40B4-BE49-F238E27FC236}">
                <a16:creationId xmlns:a16="http://schemas.microsoft.com/office/drawing/2014/main" id="{E80CDC0F-737F-FB3A-7E89-20C4F0EC3878}"/>
              </a:ext>
            </a:extLst>
          </p:cNvPr>
          <p:cNvSpPr txBox="1"/>
          <p:nvPr/>
        </p:nvSpPr>
        <p:spPr>
          <a:xfrm>
            <a:off x="7482544" y="1476310"/>
            <a:ext cx="4257867" cy="706604"/>
          </a:xfrm>
          <a:prstGeom prst="rect">
            <a:avLst/>
          </a:prstGeom>
          <a:noFill/>
        </p:spPr>
        <p:txBody>
          <a:bodyPr wrap="square">
            <a:spAutoFit/>
          </a:bodyPr>
          <a:lstStyle/>
          <a:p>
            <a:pPr lvl="0" algn="just">
              <a:lnSpc>
                <a:spcPct val="107000"/>
              </a:lnSpc>
              <a:spcAft>
                <a:spcPts val="800"/>
              </a:spcAft>
              <a:buSzPts val="1000"/>
              <a:tabLst>
                <a:tab pos="457200" algn="l"/>
              </a:tabLst>
            </a:pPr>
            <a:r>
              <a:rPr lang="en-GB" sz="1600" b="1" dirty="0">
                <a:solidFill>
                  <a:srgbClr val="85852D"/>
                </a:solidFill>
                <a:effectLst/>
                <a:latin typeface="Roboto slab" pitchFamily="2" charset="0"/>
                <a:ea typeface="Roboto slab" pitchFamily="2" charset="0"/>
                <a:cs typeface="Roboto slab" pitchFamily="2" charset="0"/>
              </a:rPr>
              <a:t>24/7 Security Personnel</a:t>
            </a:r>
            <a:endParaRPr lang="en-GB" sz="1600" b="1" dirty="0">
              <a:solidFill>
                <a:srgbClr val="85852D"/>
              </a:solidFill>
              <a:latin typeface="Roboto slab" pitchFamily="2" charset="0"/>
              <a:ea typeface="Roboto slab" pitchFamily="2" charset="0"/>
              <a:cs typeface="Roboto slab" pitchFamily="2" charset="0"/>
            </a:endParaRPr>
          </a:p>
          <a:p>
            <a:pPr lvl="0" algn="just">
              <a:lnSpc>
                <a:spcPct val="107000"/>
              </a:lnSpc>
              <a:spcAft>
                <a:spcPts val="800"/>
              </a:spcAft>
              <a:buSzPts val="1000"/>
              <a:tabLst>
                <a:tab pos="457200" algn="l"/>
              </a:tabLst>
            </a:pPr>
            <a:r>
              <a:rPr lang="en-GB" sz="1600" dirty="0">
                <a:solidFill>
                  <a:srgbClr val="85852D"/>
                </a:solidFill>
                <a:effectLst/>
                <a:latin typeface="Roboto slab" pitchFamily="2" charset="0"/>
                <a:ea typeface="Roboto slab" pitchFamily="2" charset="0"/>
                <a:cs typeface="Roboto slab" pitchFamily="2" charset="0"/>
              </a:rPr>
              <a:t>Trained security staff present at all times</a:t>
            </a:r>
            <a:r>
              <a:rPr lang="en-GB" sz="1400" dirty="0">
                <a:solidFill>
                  <a:srgbClr val="85852D"/>
                </a:solidFill>
                <a:effectLst/>
                <a:latin typeface="Roboto slab" pitchFamily="2" charset="0"/>
                <a:ea typeface="Roboto slab" pitchFamily="2" charset="0"/>
                <a:cs typeface="Roboto slab" pitchFamily="2" charset="0"/>
              </a:rPr>
              <a:t>.</a:t>
            </a:r>
            <a:endParaRPr lang="en-US" sz="1400" dirty="0">
              <a:solidFill>
                <a:srgbClr val="85852D"/>
              </a:solidFill>
              <a:effectLst/>
              <a:latin typeface="Roboto slab" pitchFamily="2" charset="0"/>
              <a:ea typeface="Roboto slab" pitchFamily="2" charset="0"/>
              <a:cs typeface="Roboto slab" pitchFamily="2" charset="0"/>
            </a:endParaRPr>
          </a:p>
        </p:txBody>
      </p:sp>
      <p:sp>
        <p:nvSpPr>
          <p:cNvPr id="149" name="TextBox 148">
            <a:extLst>
              <a:ext uri="{FF2B5EF4-FFF2-40B4-BE49-F238E27FC236}">
                <a16:creationId xmlns:a16="http://schemas.microsoft.com/office/drawing/2014/main" id="{9CEA418B-6373-7C8C-548D-8C709BD44C2B}"/>
              </a:ext>
            </a:extLst>
          </p:cNvPr>
          <p:cNvSpPr txBox="1"/>
          <p:nvPr/>
        </p:nvSpPr>
        <p:spPr>
          <a:xfrm>
            <a:off x="7492887" y="2688490"/>
            <a:ext cx="4185309" cy="830997"/>
          </a:xfrm>
          <a:prstGeom prst="rect">
            <a:avLst/>
          </a:prstGeom>
          <a:noFill/>
        </p:spPr>
        <p:txBody>
          <a:bodyPr wrap="square">
            <a:spAutoFit/>
          </a:bodyPr>
          <a:lstStyle/>
          <a:p>
            <a:r>
              <a:rPr lang="en-GB" sz="1600" b="1" dirty="0">
                <a:solidFill>
                  <a:srgbClr val="002060"/>
                </a:solidFill>
                <a:effectLst/>
                <a:latin typeface="Roboto slab" pitchFamily="2" charset="0"/>
                <a:ea typeface="Roboto slab" pitchFamily="2" charset="0"/>
                <a:cs typeface="Roboto slab" pitchFamily="2" charset="0"/>
              </a:rPr>
              <a:t>CCTV Surveillance</a:t>
            </a:r>
            <a:endParaRPr lang="en-GB" sz="1600" b="1" dirty="0">
              <a:solidFill>
                <a:srgbClr val="002060"/>
              </a:solidFill>
              <a:latin typeface="Roboto slab" pitchFamily="2" charset="0"/>
              <a:ea typeface="Roboto slab" pitchFamily="2" charset="0"/>
              <a:cs typeface="Roboto slab" pitchFamily="2" charset="0"/>
            </a:endParaRPr>
          </a:p>
          <a:p>
            <a:r>
              <a:rPr lang="en-GB" sz="1600" dirty="0">
                <a:solidFill>
                  <a:srgbClr val="002060"/>
                </a:solidFill>
                <a:effectLst/>
                <a:latin typeface="Roboto slab" pitchFamily="2" charset="0"/>
                <a:ea typeface="Roboto slab" pitchFamily="2" charset="0"/>
                <a:cs typeface="Roboto slab" pitchFamily="2" charset="0"/>
              </a:rPr>
              <a:t>Cameras installed in common areas and entrances for continuous monitoring</a:t>
            </a:r>
            <a:r>
              <a:rPr lang="en-GB" sz="1600" dirty="0">
                <a:solidFill>
                  <a:srgbClr val="002060"/>
                </a:solidFill>
                <a:latin typeface="Roboto slab" pitchFamily="2" charset="0"/>
                <a:ea typeface="Roboto slab" pitchFamily="2" charset="0"/>
                <a:cs typeface="Roboto slab" pitchFamily="2" charset="0"/>
              </a:rPr>
              <a:t>.</a:t>
            </a:r>
            <a:endParaRPr lang="en-US" sz="1600" dirty="0">
              <a:solidFill>
                <a:srgbClr val="002060"/>
              </a:solidFill>
              <a:latin typeface="Roboto slab" pitchFamily="2" charset="0"/>
              <a:ea typeface="Roboto slab" pitchFamily="2" charset="0"/>
              <a:cs typeface="Roboto slab" pitchFamily="2" charset="0"/>
            </a:endParaRPr>
          </a:p>
        </p:txBody>
      </p:sp>
      <p:sp>
        <p:nvSpPr>
          <p:cNvPr id="153" name="TextBox 152">
            <a:extLst>
              <a:ext uri="{FF2B5EF4-FFF2-40B4-BE49-F238E27FC236}">
                <a16:creationId xmlns:a16="http://schemas.microsoft.com/office/drawing/2014/main" id="{ABD367CA-5036-353E-4209-5FA52E6D4425}"/>
              </a:ext>
            </a:extLst>
          </p:cNvPr>
          <p:cNvSpPr txBox="1"/>
          <p:nvPr/>
        </p:nvSpPr>
        <p:spPr>
          <a:xfrm>
            <a:off x="7477773" y="3914961"/>
            <a:ext cx="4200423" cy="1077218"/>
          </a:xfrm>
          <a:prstGeom prst="rect">
            <a:avLst/>
          </a:prstGeom>
          <a:noFill/>
        </p:spPr>
        <p:txBody>
          <a:bodyPr wrap="square">
            <a:spAutoFit/>
          </a:bodyPr>
          <a:lstStyle/>
          <a:p>
            <a:r>
              <a:rPr lang="en-US" sz="1600" dirty="0">
                <a:solidFill>
                  <a:srgbClr val="85852D"/>
                </a:solidFill>
                <a:latin typeface="Roboto slab" pitchFamily="2" charset="0"/>
                <a:ea typeface="Roboto slab" pitchFamily="2" charset="0"/>
                <a:cs typeface="Roboto slab" pitchFamily="2" charset="0"/>
              </a:rPr>
              <a:t>Secure Access</a:t>
            </a:r>
          </a:p>
          <a:p>
            <a:r>
              <a:rPr lang="en-US" sz="1600" dirty="0">
                <a:solidFill>
                  <a:srgbClr val="85852D"/>
                </a:solidFill>
                <a:latin typeface="Roboto slab" pitchFamily="2" charset="0"/>
                <a:ea typeface="Roboto slab" pitchFamily="2" charset="0"/>
                <a:cs typeface="Roboto slab" pitchFamily="2" charset="0"/>
              </a:rPr>
              <a:t>Key card or biometric access to rooms and facilities to ensure only authorized individuals can enter.</a:t>
            </a:r>
          </a:p>
        </p:txBody>
      </p:sp>
      <p:sp>
        <p:nvSpPr>
          <p:cNvPr id="157" name="TextBox 156">
            <a:extLst>
              <a:ext uri="{FF2B5EF4-FFF2-40B4-BE49-F238E27FC236}">
                <a16:creationId xmlns:a16="http://schemas.microsoft.com/office/drawing/2014/main" id="{B295C172-9134-F36A-7D8C-75EBDE139DE7}"/>
              </a:ext>
            </a:extLst>
          </p:cNvPr>
          <p:cNvSpPr txBox="1"/>
          <p:nvPr/>
        </p:nvSpPr>
        <p:spPr>
          <a:xfrm>
            <a:off x="7477773" y="5331627"/>
            <a:ext cx="4546395" cy="830997"/>
          </a:xfrm>
          <a:prstGeom prst="rect">
            <a:avLst/>
          </a:prstGeom>
          <a:noFill/>
        </p:spPr>
        <p:txBody>
          <a:bodyPr wrap="square">
            <a:spAutoFit/>
          </a:bodyPr>
          <a:lstStyle/>
          <a:p>
            <a:r>
              <a:rPr lang="en-US" sz="1600" b="1" dirty="0">
                <a:solidFill>
                  <a:srgbClr val="002060"/>
                </a:solidFill>
              </a:rPr>
              <a:t>Emergency Protocols</a:t>
            </a:r>
          </a:p>
          <a:p>
            <a:r>
              <a:rPr lang="en-US" sz="1600" dirty="0">
                <a:solidFill>
                  <a:srgbClr val="002060"/>
                </a:solidFill>
              </a:rPr>
              <a:t>Clear instructions and regular drills for emergencies such as fire or medical situations.</a:t>
            </a:r>
          </a:p>
        </p:txBody>
      </p:sp>
    </p:spTree>
    <p:extLst>
      <p:ext uri="{BB962C8B-B14F-4D97-AF65-F5344CB8AC3E}">
        <p14:creationId xmlns:p14="http://schemas.microsoft.com/office/powerpoint/2010/main" val="2172135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5B1D5CE-7F84-FD67-692D-3D84D6B0B8CF}"/>
              </a:ext>
            </a:extLst>
          </p:cNvPr>
          <p:cNvSpPr txBox="1"/>
          <p:nvPr/>
        </p:nvSpPr>
        <p:spPr>
          <a:xfrm>
            <a:off x="262182" y="160417"/>
            <a:ext cx="2575577" cy="584775"/>
          </a:xfrm>
          <a:prstGeom prst="rect">
            <a:avLst/>
          </a:prstGeom>
          <a:noFill/>
        </p:spPr>
        <p:txBody>
          <a:bodyPr wrap="none" rtlCol="0">
            <a:spAutoFit/>
          </a:bodyPr>
          <a:lstStyle/>
          <a:p>
            <a:pPr algn="ctr"/>
            <a:r>
              <a:rPr lang="en-US" sz="3200" b="1" dirty="0">
                <a:latin typeface="+mj-lt"/>
              </a:rPr>
              <a:t>Sustainability</a:t>
            </a:r>
          </a:p>
        </p:txBody>
      </p:sp>
      <p:sp>
        <p:nvSpPr>
          <p:cNvPr id="10" name="TextBox 9">
            <a:extLst>
              <a:ext uri="{FF2B5EF4-FFF2-40B4-BE49-F238E27FC236}">
                <a16:creationId xmlns:a16="http://schemas.microsoft.com/office/drawing/2014/main" id="{77DA5D4B-10BF-2CCB-8F2F-E40E56E4D63F}"/>
              </a:ext>
            </a:extLst>
          </p:cNvPr>
          <p:cNvSpPr txBox="1"/>
          <p:nvPr/>
        </p:nvSpPr>
        <p:spPr>
          <a:xfrm>
            <a:off x="359016" y="904182"/>
            <a:ext cx="5032151" cy="2795252"/>
          </a:xfrm>
          <a:prstGeom prst="rect">
            <a:avLst/>
          </a:prstGeom>
          <a:noFill/>
        </p:spPr>
        <p:txBody>
          <a:bodyPr wrap="square">
            <a:spAutoFit/>
          </a:bodyPr>
          <a:lstStyle/>
          <a:p>
            <a:pPr algn="just">
              <a:lnSpc>
                <a:spcPct val="107000"/>
              </a:lnSpc>
              <a:spcAft>
                <a:spcPts val="800"/>
              </a:spcAft>
            </a:pPr>
            <a:r>
              <a:rPr lang="en-GB" b="1" dirty="0">
                <a:solidFill>
                  <a:srgbClr val="85852D"/>
                </a:solidFill>
                <a:effectLst/>
                <a:ea typeface="Roboto slab" pitchFamily="2" charset="0"/>
                <a:cs typeface="Roboto slab" pitchFamily="2" charset="0"/>
              </a:rPr>
              <a:t>1. Sustainable Building Practices</a:t>
            </a:r>
            <a:endParaRPr lang="en-US" dirty="0">
              <a:solidFill>
                <a:srgbClr val="85852D"/>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600" b="1" dirty="0">
                <a:solidFill>
                  <a:srgbClr val="85852D"/>
                </a:solidFill>
                <a:effectLst/>
                <a:ea typeface="Roboto slab" pitchFamily="2" charset="0"/>
                <a:cs typeface="Roboto slab" pitchFamily="2" charset="0"/>
              </a:rPr>
              <a:t>Energy-Efficient Construction</a:t>
            </a:r>
            <a:r>
              <a:rPr lang="en-GB" sz="1600" dirty="0">
                <a:solidFill>
                  <a:srgbClr val="85852D"/>
                </a:solidFill>
                <a:effectLst/>
                <a:ea typeface="Roboto slab" pitchFamily="2" charset="0"/>
                <a:cs typeface="Roboto slab" pitchFamily="2" charset="0"/>
              </a:rPr>
              <a:t>: Use of sustainable materials and energy-efficient designs to reduce the environmental footprint.</a:t>
            </a:r>
            <a:endParaRPr lang="en-US" sz="1600" dirty="0">
              <a:solidFill>
                <a:srgbClr val="85852D"/>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600" b="1" dirty="0">
                <a:solidFill>
                  <a:srgbClr val="85852D"/>
                </a:solidFill>
                <a:effectLst/>
                <a:ea typeface="Roboto slab" pitchFamily="2" charset="0"/>
                <a:cs typeface="Roboto slab" pitchFamily="2" charset="0"/>
              </a:rPr>
              <a:t>Green Roofing</a:t>
            </a:r>
            <a:r>
              <a:rPr lang="en-GB" sz="1600" dirty="0">
                <a:solidFill>
                  <a:srgbClr val="85852D"/>
                </a:solidFill>
                <a:effectLst/>
                <a:ea typeface="Roboto slab" pitchFamily="2" charset="0"/>
                <a:cs typeface="Roboto slab" pitchFamily="2" charset="0"/>
              </a:rPr>
              <a:t>: Installation of green roofs where feasible to improve insulation and promote biodiversity.</a:t>
            </a:r>
            <a:endParaRPr lang="en-US" sz="1600" dirty="0">
              <a:solidFill>
                <a:srgbClr val="85852D"/>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600" b="1" dirty="0">
                <a:solidFill>
                  <a:srgbClr val="85852D"/>
                </a:solidFill>
                <a:effectLst/>
                <a:ea typeface="Roboto slab" pitchFamily="2" charset="0"/>
                <a:cs typeface="Roboto slab" pitchFamily="2" charset="0"/>
              </a:rPr>
              <a:t>Solar Panels</a:t>
            </a:r>
            <a:r>
              <a:rPr lang="en-GB" sz="1600" dirty="0">
                <a:solidFill>
                  <a:srgbClr val="85852D"/>
                </a:solidFill>
                <a:effectLst/>
                <a:ea typeface="Roboto slab" pitchFamily="2" charset="0"/>
                <a:cs typeface="Roboto slab" pitchFamily="2" charset="0"/>
              </a:rPr>
              <a:t>: Utilization of solar energy to reduce reliance on non-renewable energy sources.</a:t>
            </a:r>
            <a:endParaRPr lang="en-US" sz="1600" dirty="0">
              <a:solidFill>
                <a:srgbClr val="85852D"/>
              </a:solidFill>
              <a:effectLst/>
              <a:ea typeface="Roboto slab" pitchFamily="2" charset="0"/>
              <a:cs typeface="Roboto slab" pitchFamily="2" charset="0"/>
            </a:endParaRPr>
          </a:p>
        </p:txBody>
      </p:sp>
      <p:sp>
        <p:nvSpPr>
          <p:cNvPr id="12" name="TextBox 11">
            <a:extLst>
              <a:ext uri="{FF2B5EF4-FFF2-40B4-BE49-F238E27FC236}">
                <a16:creationId xmlns:a16="http://schemas.microsoft.com/office/drawing/2014/main" id="{121F9039-439D-1C05-A59B-3C2DD8F11A6C}"/>
              </a:ext>
            </a:extLst>
          </p:cNvPr>
          <p:cNvSpPr txBox="1"/>
          <p:nvPr/>
        </p:nvSpPr>
        <p:spPr>
          <a:xfrm>
            <a:off x="5833818" y="452804"/>
            <a:ext cx="6096000" cy="2564035"/>
          </a:xfrm>
          <a:prstGeom prst="rect">
            <a:avLst/>
          </a:prstGeom>
          <a:noFill/>
        </p:spPr>
        <p:txBody>
          <a:bodyPr wrap="square">
            <a:spAutoFit/>
          </a:bodyPr>
          <a:lstStyle/>
          <a:p>
            <a:pPr algn="just">
              <a:lnSpc>
                <a:spcPct val="107000"/>
              </a:lnSpc>
              <a:spcAft>
                <a:spcPts val="800"/>
              </a:spcAft>
            </a:pPr>
            <a:r>
              <a:rPr lang="en-GB" sz="1400" b="1" dirty="0">
                <a:solidFill>
                  <a:srgbClr val="002060"/>
                </a:solidFill>
                <a:effectLst/>
                <a:ea typeface="Roboto slab" pitchFamily="2" charset="0"/>
                <a:cs typeface="Roboto slab" pitchFamily="2" charset="0"/>
              </a:rPr>
              <a:t>2. Energy and Water Conservation</a:t>
            </a:r>
            <a:endParaRPr lang="en-US" sz="1400" dirty="0">
              <a:solidFill>
                <a:srgbClr val="002060"/>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400" b="1" dirty="0">
                <a:solidFill>
                  <a:srgbClr val="002060"/>
                </a:solidFill>
                <a:effectLst/>
                <a:ea typeface="Roboto slab" pitchFamily="2" charset="0"/>
                <a:cs typeface="Roboto slab" pitchFamily="2" charset="0"/>
              </a:rPr>
              <a:t>LED Lighting</a:t>
            </a:r>
            <a:r>
              <a:rPr lang="en-GB" sz="1400" dirty="0">
                <a:solidFill>
                  <a:srgbClr val="002060"/>
                </a:solidFill>
                <a:effectLst/>
                <a:ea typeface="Roboto slab" pitchFamily="2" charset="0"/>
                <a:cs typeface="Roboto slab" pitchFamily="2" charset="0"/>
              </a:rPr>
              <a:t>: Installation of energy-efficient LED lights throughout the facilities.</a:t>
            </a:r>
            <a:endParaRPr lang="en-US" sz="1400" dirty="0">
              <a:solidFill>
                <a:srgbClr val="002060"/>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400" b="1" dirty="0">
                <a:solidFill>
                  <a:srgbClr val="002060"/>
                </a:solidFill>
                <a:effectLst/>
                <a:ea typeface="Roboto slab" pitchFamily="2" charset="0"/>
                <a:cs typeface="Roboto slab" pitchFamily="2" charset="0"/>
              </a:rPr>
              <a:t>Smart Thermostats</a:t>
            </a:r>
            <a:r>
              <a:rPr lang="en-GB" sz="1400" dirty="0">
                <a:solidFill>
                  <a:srgbClr val="002060"/>
                </a:solidFill>
                <a:effectLst/>
                <a:ea typeface="Roboto slab" pitchFamily="2" charset="0"/>
                <a:cs typeface="Roboto slab" pitchFamily="2" charset="0"/>
              </a:rPr>
              <a:t>: Use of programmable thermostats to optimize heating and cooling systems.</a:t>
            </a:r>
            <a:endParaRPr lang="en-US" sz="1400" dirty="0">
              <a:solidFill>
                <a:srgbClr val="002060"/>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400" b="1" dirty="0">
                <a:solidFill>
                  <a:srgbClr val="002060"/>
                </a:solidFill>
                <a:effectLst/>
                <a:ea typeface="Roboto slab" pitchFamily="2" charset="0"/>
                <a:cs typeface="Roboto slab" pitchFamily="2" charset="0"/>
              </a:rPr>
              <a:t>Water-Saving Fixtures</a:t>
            </a:r>
            <a:r>
              <a:rPr lang="en-GB" sz="1400" dirty="0">
                <a:solidFill>
                  <a:srgbClr val="002060"/>
                </a:solidFill>
                <a:effectLst/>
                <a:ea typeface="Roboto slab" pitchFamily="2" charset="0"/>
                <a:cs typeface="Roboto slab" pitchFamily="2" charset="0"/>
              </a:rPr>
              <a:t>: Low-flow showers, faucets, and toilets to minimize water usage.</a:t>
            </a:r>
            <a:endParaRPr lang="en-US" sz="1400" dirty="0">
              <a:solidFill>
                <a:srgbClr val="002060"/>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400" b="1" dirty="0">
                <a:solidFill>
                  <a:srgbClr val="002060"/>
                </a:solidFill>
                <a:effectLst/>
                <a:ea typeface="Roboto slab" pitchFamily="2" charset="0"/>
                <a:cs typeface="Roboto slab" pitchFamily="2" charset="0"/>
              </a:rPr>
              <a:t>Rainwater Harvesting</a:t>
            </a:r>
            <a:r>
              <a:rPr lang="en-GB" sz="1400" dirty="0">
                <a:solidFill>
                  <a:srgbClr val="002060"/>
                </a:solidFill>
                <a:effectLst/>
                <a:ea typeface="Roboto slab" pitchFamily="2" charset="0"/>
                <a:cs typeface="Roboto slab" pitchFamily="2" charset="0"/>
              </a:rPr>
              <a:t>: Systems in place to collect and use rainwater for irrigation and other non-potable needs.</a:t>
            </a:r>
            <a:endParaRPr lang="en-US" sz="1400" dirty="0">
              <a:solidFill>
                <a:srgbClr val="002060"/>
              </a:solidFill>
              <a:effectLst/>
              <a:ea typeface="Roboto slab" pitchFamily="2" charset="0"/>
              <a:cs typeface="Roboto slab" pitchFamily="2" charset="0"/>
            </a:endParaRPr>
          </a:p>
        </p:txBody>
      </p:sp>
      <p:sp>
        <p:nvSpPr>
          <p:cNvPr id="14" name="TextBox 13">
            <a:extLst>
              <a:ext uri="{FF2B5EF4-FFF2-40B4-BE49-F238E27FC236}">
                <a16:creationId xmlns:a16="http://schemas.microsoft.com/office/drawing/2014/main" id="{95F16051-55F8-56FC-1974-3C98A07D3763}"/>
              </a:ext>
            </a:extLst>
          </p:cNvPr>
          <p:cNvSpPr txBox="1"/>
          <p:nvPr/>
        </p:nvSpPr>
        <p:spPr>
          <a:xfrm>
            <a:off x="233082" y="3858425"/>
            <a:ext cx="5206289" cy="2762359"/>
          </a:xfrm>
          <a:prstGeom prst="rect">
            <a:avLst/>
          </a:prstGeom>
          <a:noFill/>
        </p:spPr>
        <p:txBody>
          <a:bodyPr wrap="square">
            <a:spAutoFit/>
          </a:bodyPr>
          <a:lstStyle/>
          <a:p>
            <a:pPr algn="just">
              <a:lnSpc>
                <a:spcPct val="107000"/>
              </a:lnSpc>
              <a:spcAft>
                <a:spcPts val="800"/>
              </a:spcAft>
            </a:pPr>
            <a:r>
              <a:rPr lang="en-GB" sz="1600" b="1" dirty="0">
                <a:solidFill>
                  <a:srgbClr val="002060"/>
                </a:solidFill>
                <a:effectLst/>
                <a:ea typeface="Roboto slab" pitchFamily="2" charset="0"/>
                <a:cs typeface="Roboto slab" pitchFamily="2" charset="0"/>
              </a:rPr>
              <a:t>3. Waste Management</a:t>
            </a:r>
            <a:endParaRPr lang="en-US" sz="1600" dirty="0">
              <a:solidFill>
                <a:srgbClr val="002060"/>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600" b="1" dirty="0">
                <a:solidFill>
                  <a:srgbClr val="002060"/>
                </a:solidFill>
                <a:effectLst/>
                <a:ea typeface="Roboto slab" pitchFamily="2" charset="0"/>
                <a:cs typeface="Roboto slab" pitchFamily="2" charset="0"/>
              </a:rPr>
              <a:t>Recycling Programs</a:t>
            </a:r>
            <a:r>
              <a:rPr lang="en-GB" sz="1600" dirty="0">
                <a:solidFill>
                  <a:srgbClr val="002060"/>
                </a:solidFill>
                <a:effectLst/>
                <a:ea typeface="Roboto slab" pitchFamily="2" charset="0"/>
                <a:cs typeface="Roboto slab" pitchFamily="2" charset="0"/>
              </a:rPr>
              <a:t>: Comprehensive recycling facilities to encourage waste segregation and recycling among residents.</a:t>
            </a:r>
            <a:endParaRPr lang="en-US" sz="1600" dirty="0">
              <a:solidFill>
                <a:srgbClr val="002060"/>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600" b="1" dirty="0">
                <a:solidFill>
                  <a:srgbClr val="002060"/>
                </a:solidFill>
                <a:effectLst/>
                <a:ea typeface="Roboto slab" pitchFamily="2" charset="0"/>
                <a:cs typeface="Roboto slab" pitchFamily="2" charset="0"/>
              </a:rPr>
              <a:t>Composting</a:t>
            </a:r>
            <a:r>
              <a:rPr lang="en-GB" sz="1600" dirty="0">
                <a:solidFill>
                  <a:srgbClr val="002060"/>
                </a:solidFill>
                <a:effectLst/>
                <a:ea typeface="Roboto slab" pitchFamily="2" charset="0"/>
                <a:cs typeface="Roboto slab" pitchFamily="2" charset="0"/>
              </a:rPr>
              <a:t>: Organic waste from the kitchen and dining areas is composted and used for landscaping.</a:t>
            </a:r>
            <a:endParaRPr lang="en-US" sz="1600" dirty="0">
              <a:solidFill>
                <a:srgbClr val="002060"/>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600" b="1" dirty="0">
                <a:solidFill>
                  <a:srgbClr val="002060"/>
                </a:solidFill>
                <a:effectLst/>
                <a:ea typeface="Roboto slab" pitchFamily="2" charset="0"/>
                <a:cs typeface="Roboto slab" pitchFamily="2" charset="0"/>
              </a:rPr>
              <a:t>Minimal Plastic Use</a:t>
            </a:r>
            <a:r>
              <a:rPr lang="en-GB" sz="1600" dirty="0">
                <a:solidFill>
                  <a:srgbClr val="002060"/>
                </a:solidFill>
                <a:effectLst/>
                <a:ea typeface="Roboto slab" pitchFamily="2" charset="0"/>
                <a:cs typeface="Roboto slab" pitchFamily="2" charset="0"/>
              </a:rPr>
              <a:t>: Reduction of single-use plastics by providing reusable alternatives and encouraging their use among residents.</a:t>
            </a:r>
            <a:endParaRPr lang="en-US" sz="1600" dirty="0">
              <a:solidFill>
                <a:srgbClr val="002060"/>
              </a:solidFill>
              <a:effectLst/>
              <a:ea typeface="Roboto slab" pitchFamily="2" charset="0"/>
              <a:cs typeface="Roboto slab" pitchFamily="2" charset="0"/>
            </a:endParaRPr>
          </a:p>
        </p:txBody>
      </p:sp>
      <p:sp>
        <p:nvSpPr>
          <p:cNvPr id="16" name="TextBox 15">
            <a:extLst>
              <a:ext uri="{FF2B5EF4-FFF2-40B4-BE49-F238E27FC236}">
                <a16:creationId xmlns:a16="http://schemas.microsoft.com/office/drawing/2014/main" id="{25AE9A3B-5F85-0CFF-D46C-27A07A4BB62D}"/>
              </a:ext>
            </a:extLst>
          </p:cNvPr>
          <p:cNvSpPr txBox="1"/>
          <p:nvPr/>
        </p:nvSpPr>
        <p:spPr>
          <a:xfrm>
            <a:off x="5862918" y="3365366"/>
            <a:ext cx="6096000" cy="3353610"/>
          </a:xfrm>
          <a:prstGeom prst="rect">
            <a:avLst/>
          </a:prstGeom>
          <a:noFill/>
        </p:spPr>
        <p:txBody>
          <a:bodyPr wrap="square">
            <a:spAutoFit/>
          </a:bodyPr>
          <a:lstStyle/>
          <a:p>
            <a:pPr algn="just">
              <a:lnSpc>
                <a:spcPct val="107000"/>
              </a:lnSpc>
              <a:spcAft>
                <a:spcPts val="800"/>
              </a:spcAft>
            </a:pPr>
            <a:r>
              <a:rPr lang="en-GB" sz="1800" b="1" dirty="0">
                <a:solidFill>
                  <a:srgbClr val="85852D"/>
                </a:solidFill>
                <a:effectLst/>
                <a:ea typeface="Roboto slab" pitchFamily="2" charset="0"/>
                <a:cs typeface="Roboto slab" pitchFamily="2" charset="0"/>
              </a:rPr>
              <a:t>4. Community Engagement</a:t>
            </a:r>
            <a:endParaRPr lang="en-US" sz="1800" dirty="0">
              <a:solidFill>
                <a:srgbClr val="85852D"/>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800" b="1" dirty="0">
                <a:solidFill>
                  <a:srgbClr val="85852D"/>
                </a:solidFill>
                <a:effectLst/>
                <a:ea typeface="Roboto slab" pitchFamily="2" charset="0"/>
                <a:cs typeface="Roboto slab" pitchFamily="2" charset="0"/>
              </a:rPr>
              <a:t>Sustainability Workshops</a:t>
            </a:r>
            <a:r>
              <a:rPr lang="en-GB" sz="1800" dirty="0">
                <a:solidFill>
                  <a:srgbClr val="85852D"/>
                </a:solidFill>
                <a:effectLst/>
                <a:ea typeface="Roboto slab" pitchFamily="2" charset="0"/>
                <a:cs typeface="Roboto slab" pitchFamily="2" charset="0"/>
              </a:rPr>
              <a:t>: Regular workshops and educational sessions for residents on sustainable living practices.</a:t>
            </a:r>
            <a:endParaRPr lang="en-US" sz="1800" dirty="0">
              <a:solidFill>
                <a:srgbClr val="85852D"/>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800" b="1" dirty="0">
                <a:solidFill>
                  <a:srgbClr val="85852D"/>
                </a:solidFill>
                <a:effectLst/>
                <a:ea typeface="Roboto slab" pitchFamily="2" charset="0"/>
                <a:cs typeface="Roboto slab" pitchFamily="2" charset="0"/>
              </a:rPr>
              <a:t>Green Initiatives</a:t>
            </a:r>
            <a:r>
              <a:rPr lang="en-GB" sz="1800" dirty="0">
                <a:solidFill>
                  <a:srgbClr val="85852D"/>
                </a:solidFill>
                <a:effectLst/>
                <a:ea typeface="Roboto slab" pitchFamily="2" charset="0"/>
                <a:cs typeface="Roboto slab" pitchFamily="2" charset="0"/>
              </a:rPr>
              <a:t>: Encouraging residents to participate in community gardening, clean-up drives, and other environmental initiatives.</a:t>
            </a:r>
            <a:endParaRPr lang="en-US" sz="1800" dirty="0">
              <a:solidFill>
                <a:srgbClr val="85852D"/>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800" b="1" dirty="0">
                <a:solidFill>
                  <a:srgbClr val="85852D"/>
                </a:solidFill>
                <a:effectLst/>
                <a:ea typeface="Roboto slab" pitchFamily="2" charset="0"/>
                <a:cs typeface="Roboto slab" pitchFamily="2" charset="0"/>
              </a:rPr>
              <a:t>Eco-Friendly Transportation</a:t>
            </a:r>
            <a:r>
              <a:rPr lang="en-GB" sz="1800" dirty="0">
                <a:solidFill>
                  <a:srgbClr val="85852D"/>
                </a:solidFill>
                <a:effectLst/>
                <a:ea typeface="Roboto slab" pitchFamily="2" charset="0"/>
                <a:cs typeface="Roboto slab" pitchFamily="2" charset="0"/>
              </a:rPr>
              <a:t>: Providing information and incentives for using public transport, biking, or carpooling.</a:t>
            </a:r>
            <a:endParaRPr lang="en-US" sz="1800" dirty="0">
              <a:solidFill>
                <a:srgbClr val="85852D"/>
              </a:solidFill>
              <a:effectLst/>
              <a:ea typeface="Roboto slab" pitchFamily="2" charset="0"/>
              <a:cs typeface="Roboto slab" pitchFamily="2" charset="0"/>
            </a:endParaRPr>
          </a:p>
        </p:txBody>
      </p:sp>
      <p:pic>
        <p:nvPicPr>
          <p:cNvPr id="18" name="Picture 17">
            <a:extLst>
              <a:ext uri="{FF2B5EF4-FFF2-40B4-BE49-F238E27FC236}">
                <a16:creationId xmlns:a16="http://schemas.microsoft.com/office/drawing/2014/main" id="{3E8D2626-7E5A-A342-D64B-684F9EC37835}"/>
              </a:ext>
            </a:extLst>
          </p:cNvPr>
          <p:cNvPicPr>
            <a:picLocks noChangeAspect="1"/>
          </p:cNvPicPr>
          <p:nvPr/>
        </p:nvPicPr>
        <p:blipFill>
          <a:blip r:embed="rId2">
            <a:alphaModFix amt="5000"/>
          </a:blip>
          <a:stretch>
            <a:fillRect/>
          </a:stretch>
        </p:blipFill>
        <p:spPr>
          <a:xfrm>
            <a:off x="3261306" y="745192"/>
            <a:ext cx="5494190" cy="5494190"/>
          </a:xfrm>
          <a:prstGeom prst="rect">
            <a:avLst/>
          </a:prstGeom>
        </p:spPr>
      </p:pic>
    </p:spTree>
    <p:extLst>
      <p:ext uri="{BB962C8B-B14F-4D97-AF65-F5344CB8AC3E}">
        <p14:creationId xmlns:p14="http://schemas.microsoft.com/office/powerpoint/2010/main" val="906427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84BDC2-A461-8640-7D57-1CB24E0DF43A}"/>
              </a:ext>
            </a:extLst>
          </p:cNvPr>
          <p:cNvSpPr txBox="1"/>
          <p:nvPr/>
        </p:nvSpPr>
        <p:spPr>
          <a:xfrm>
            <a:off x="3487271" y="92371"/>
            <a:ext cx="4921622" cy="523220"/>
          </a:xfrm>
          <a:prstGeom prst="rect">
            <a:avLst/>
          </a:prstGeom>
          <a:noFill/>
        </p:spPr>
        <p:txBody>
          <a:bodyPr wrap="square" rtlCol="0">
            <a:spAutoFit/>
          </a:bodyPr>
          <a:lstStyle/>
          <a:p>
            <a:r>
              <a:rPr lang="en-US" sz="2800" b="1" dirty="0">
                <a:solidFill>
                  <a:srgbClr val="002060"/>
                </a:solidFill>
                <a:latin typeface="Montserrat" panose="00000500000000000000" pitchFamily="2" charset="0"/>
                <a:ea typeface="Roboto slab" pitchFamily="2" charset="0"/>
                <a:cs typeface="Roboto slab" pitchFamily="2" charset="0"/>
              </a:rPr>
              <a:t>PROBLEM STATEMENT</a:t>
            </a:r>
          </a:p>
        </p:txBody>
      </p:sp>
      <p:pic>
        <p:nvPicPr>
          <p:cNvPr id="1026" name="Picture 2" descr="5 Creative Ways of Managing Traffic Congestion in Lagos">
            <a:extLst>
              <a:ext uri="{FF2B5EF4-FFF2-40B4-BE49-F238E27FC236}">
                <a16:creationId xmlns:a16="http://schemas.microsoft.com/office/drawing/2014/main" id="{58634E4E-60E1-D2CE-23F4-42B5249C8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2081" y="793288"/>
            <a:ext cx="5500465" cy="539693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4" name="Rectangle 3">
            <a:extLst>
              <a:ext uri="{FF2B5EF4-FFF2-40B4-BE49-F238E27FC236}">
                <a16:creationId xmlns:a16="http://schemas.microsoft.com/office/drawing/2014/main" id="{3015D47B-B4B0-4ABF-6B51-AA1015F22758}"/>
              </a:ext>
            </a:extLst>
          </p:cNvPr>
          <p:cNvSpPr>
            <a:spLocks noChangeArrowheads="1"/>
          </p:cNvSpPr>
          <p:nvPr/>
        </p:nvSpPr>
        <p:spPr bwMode="auto">
          <a:xfrm>
            <a:off x="1366398" y="960569"/>
            <a:ext cx="5689842" cy="149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mj-lt"/>
              </a:rPr>
              <a:t>Workers commuting daily from Lagos mainland to Lagos Island face formidable challenges that undermine their productivity and well-being. Severe traffic congestion on critical routes like the Third Mainland Bridge results in exhausting commutes exceeding two hours each way.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BB13799C-7E17-A17A-8D39-395828F6EED3}"/>
              </a:ext>
            </a:extLst>
          </p:cNvPr>
          <p:cNvSpPr>
            <a:spLocks noChangeArrowheads="1"/>
          </p:cNvSpPr>
          <p:nvPr/>
        </p:nvSpPr>
        <p:spPr bwMode="auto">
          <a:xfrm>
            <a:off x="1433143" y="2921325"/>
            <a:ext cx="5689842" cy="1461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mj-lt"/>
              </a:rPr>
              <a:t>The financial burden of daily transportation costs, whether through private vehicles or ride-hailing services, compounds the stress of commuting. Meanwhile, the exorbitant cost of living on Lagos Island leaves many workers unable to afford housing close to their workplaces, necessitating long, arduous journeys.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C8920443-98E7-9D57-1726-937B2AC38049}"/>
              </a:ext>
            </a:extLst>
          </p:cNvPr>
          <p:cNvSpPr txBox="1"/>
          <p:nvPr/>
        </p:nvSpPr>
        <p:spPr>
          <a:xfrm>
            <a:off x="1433144" y="5106504"/>
            <a:ext cx="5806642" cy="1323439"/>
          </a:xfrm>
          <a:prstGeom prst="rect">
            <a:avLst/>
          </a:prstGeom>
          <a:noFill/>
        </p:spPr>
        <p:txBody>
          <a:bodyPr wrap="square">
            <a:spAutoFit/>
          </a:bodyPr>
          <a:lstStyle/>
          <a:p>
            <a:pPr algn="just"/>
            <a:r>
              <a:rPr lang="en-US" sz="1600" dirty="0">
                <a:latin typeface="+mj-lt"/>
              </a:rPr>
              <a:t>Existing public transportation systems are overburdened, unreliable, and often fail to adequately cover all commuting needs, further exacerbating the challenges faced by workers. Overcrowding and frequent delays add to the daily stress and inefficiency of the commute.</a:t>
            </a:r>
          </a:p>
        </p:txBody>
      </p:sp>
      <p:grpSp>
        <p:nvGrpSpPr>
          <p:cNvPr id="18" name="Group 17">
            <a:extLst>
              <a:ext uri="{FF2B5EF4-FFF2-40B4-BE49-F238E27FC236}">
                <a16:creationId xmlns:a16="http://schemas.microsoft.com/office/drawing/2014/main" id="{088D7329-C324-C21A-A73F-EE8621EC7894}"/>
              </a:ext>
            </a:extLst>
          </p:cNvPr>
          <p:cNvGrpSpPr/>
          <p:nvPr/>
        </p:nvGrpSpPr>
        <p:grpSpPr>
          <a:xfrm>
            <a:off x="139454" y="815093"/>
            <a:ext cx="1269267" cy="1380243"/>
            <a:chOff x="115610" y="747701"/>
            <a:chExt cx="1269267" cy="1380243"/>
          </a:xfrm>
        </p:grpSpPr>
        <p:pic>
          <p:nvPicPr>
            <p:cNvPr id="11" name="Graphic 10" descr="Bridge scene with solid fill">
              <a:extLst>
                <a:ext uri="{FF2B5EF4-FFF2-40B4-BE49-F238E27FC236}">
                  <a16:creationId xmlns:a16="http://schemas.microsoft.com/office/drawing/2014/main" id="{99DF1161-C589-DC67-D47F-0B618DF07E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2271" y="747701"/>
              <a:ext cx="623152" cy="623152"/>
            </a:xfrm>
            <a:prstGeom prst="rect">
              <a:avLst/>
            </a:prstGeom>
          </p:spPr>
        </p:pic>
        <p:pic>
          <p:nvPicPr>
            <p:cNvPr id="13" name="Graphic 12" descr="Traffic light with solid fill">
              <a:extLst>
                <a:ext uri="{FF2B5EF4-FFF2-40B4-BE49-F238E27FC236}">
                  <a16:creationId xmlns:a16="http://schemas.microsoft.com/office/drawing/2014/main" id="{7E85DA66-A7E7-360C-DAC2-46A63F4480B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6812" y="1312570"/>
              <a:ext cx="658065" cy="658065"/>
            </a:xfrm>
            <a:prstGeom prst="rect">
              <a:avLst/>
            </a:prstGeom>
          </p:spPr>
        </p:pic>
        <p:pic>
          <p:nvPicPr>
            <p:cNvPr id="15" name="Graphic 14" descr="Construction Barricade with solid fill">
              <a:extLst>
                <a:ext uri="{FF2B5EF4-FFF2-40B4-BE49-F238E27FC236}">
                  <a16:creationId xmlns:a16="http://schemas.microsoft.com/office/drawing/2014/main" id="{615AFD66-F554-D6F8-29CA-28FC54F1AE5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8941072">
              <a:off x="150890" y="956889"/>
              <a:ext cx="532210" cy="532210"/>
            </a:xfrm>
            <a:prstGeom prst="rect">
              <a:avLst/>
            </a:prstGeom>
          </p:spPr>
        </p:pic>
        <p:pic>
          <p:nvPicPr>
            <p:cNvPr id="17" name="Graphic 16" descr="Traffic cone with solid fill">
              <a:extLst>
                <a:ext uri="{FF2B5EF4-FFF2-40B4-BE49-F238E27FC236}">
                  <a16:creationId xmlns:a16="http://schemas.microsoft.com/office/drawing/2014/main" id="{FB8983BA-7ED6-CD3D-2B83-91C1E9F511D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672304">
              <a:off x="115610" y="1213544"/>
              <a:ext cx="914400" cy="914400"/>
            </a:xfrm>
            <a:prstGeom prst="rect">
              <a:avLst/>
            </a:prstGeom>
          </p:spPr>
        </p:pic>
      </p:grpSp>
      <p:grpSp>
        <p:nvGrpSpPr>
          <p:cNvPr id="25" name="Group 24">
            <a:extLst>
              <a:ext uri="{FF2B5EF4-FFF2-40B4-BE49-F238E27FC236}">
                <a16:creationId xmlns:a16="http://schemas.microsoft.com/office/drawing/2014/main" id="{7642B45B-55E9-1CFE-F124-DD68EA92247C}"/>
              </a:ext>
            </a:extLst>
          </p:cNvPr>
          <p:cNvGrpSpPr/>
          <p:nvPr/>
        </p:nvGrpSpPr>
        <p:grpSpPr>
          <a:xfrm>
            <a:off x="196596" y="2907768"/>
            <a:ext cx="1194224" cy="1488519"/>
            <a:chOff x="238919" y="2517231"/>
            <a:chExt cx="1194224" cy="1488519"/>
          </a:xfrm>
        </p:grpSpPr>
        <p:pic>
          <p:nvPicPr>
            <p:cNvPr id="20" name="Graphic 19" descr="Money outline">
              <a:extLst>
                <a:ext uri="{FF2B5EF4-FFF2-40B4-BE49-F238E27FC236}">
                  <a16:creationId xmlns:a16="http://schemas.microsoft.com/office/drawing/2014/main" id="{934F69AF-E1E2-7B09-F448-C4868AAD45D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38919" y="2913530"/>
              <a:ext cx="578223" cy="578223"/>
            </a:xfrm>
            <a:prstGeom prst="rect">
              <a:avLst/>
            </a:prstGeom>
          </p:spPr>
        </p:pic>
        <p:pic>
          <p:nvPicPr>
            <p:cNvPr id="22" name="Graphic 21" descr="Bus with solid fill">
              <a:extLst>
                <a:ext uri="{FF2B5EF4-FFF2-40B4-BE49-F238E27FC236}">
                  <a16:creationId xmlns:a16="http://schemas.microsoft.com/office/drawing/2014/main" id="{FB63ECB0-95AA-D222-7931-83F83BAE521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6232" y="3298839"/>
              <a:ext cx="706911" cy="706911"/>
            </a:xfrm>
            <a:prstGeom prst="rect">
              <a:avLst/>
            </a:prstGeom>
          </p:spPr>
        </p:pic>
        <p:pic>
          <p:nvPicPr>
            <p:cNvPr id="24" name="Graphic 23" descr="Signpost with solid fill">
              <a:extLst>
                <a:ext uri="{FF2B5EF4-FFF2-40B4-BE49-F238E27FC236}">
                  <a16:creationId xmlns:a16="http://schemas.microsoft.com/office/drawing/2014/main" id="{583720C3-E5F6-F5F7-F81E-5484E66A07E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94321" y="2517231"/>
              <a:ext cx="914400" cy="914400"/>
            </a:xfrm>
            <a:prstGeom prst="rect">
              <a:avLst/>
            </a:prstGeom>
          </p:spPr>
        </p:pic>
      </p:grpSp>
      <p:grpSp>
        <p:nvGrpSpPr>
          <p:cNvPr id="32" name="Group 31">
            <a:extLst>
              <a:ext uri="{FF2B5EF4-FFF2-40B4-BE49-F238E27FC236}">
                <a16:creationId xmlns:a16="http://schemas.microsoft.com/office/drawing/2014/main" id="{BDD25101-309A-B47B-A81F-8E74D8B3866D}"/>
              </a:ext>
            </a:extLst>
          </p:cNvPr>
          <p:cNvGrpSpPr/>
          <p:nvPr/>
        </p:nvGrpSpPr>
        <p:grpSpPr>
          <a:xfrm>
            <a:off x="95953" y="4850770"/>
            <a:ext cx="1357732" cy="1428397"/>
            <a:chOff x="103543" y="4185553"/>
            <a:chExt cx="1357732" cy="1428397"/>
          </a:xfrm>
        </p:grpSpPr>
        <p:pic>
          <p:nvPicPr>
            <p:cNvPr id="27" name="Graphic 26" descr="Construction worker male with solid fill">
              <a:extLst>
                <a:ext uri="{FF2B5EF4-FFF2-40B4-BE49-F238E27FC236}">
                  <a16:creationId xmlns:a16="http://schemas.microsoft.com/office/drawing/2014/main" id="{ACA1D08D-E52D-3728-B0B1-ECCCCAB2898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46875" y="4699550"/>
              <a:ext cx="914400" cy="914400"/>
            </a:xfrm>
            <a:prstGeom prst="rect">
              <a:avLst/>
            </a:prstGeom>
          </p:spPr>
        </p:pic>
        <p:pic>
          <p:nvPicPr>
            <p:cNvPr id="29" name="Graphic 28" descr="Bus outline">
              <a:extLst>
                <a:ext uri="{FF2B5EF4-FFF2-40B4-BE49-F238E27FC236}">
                  <a16:creationId xmlns:a16="http://schemas.microsoft.com/office/drawing/2014/main" id="{BDBF30FB-EB23-E8FB-2824-D266B13B4DD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543" y="4784708"/>
              <a:ext cx="578223" cy="578223"/>
            </a:xfrm>
            <a:prstGeom prst="rect">
              <a:avLst/>
            </a:prstGeom>
          </p:spPr>
        </p:pic>
        <p:pic>
          <p:nvPicPr>
            <p:cNvPr id="31" name="Graphic 30" descr="Thumbs Down with solid fill">
              <a:extLst>
                <a:ext uri="{FF2B5EF4-FFF2-40B4-BE49-F238E27FC236}">
                  <a16:creationId xmlns:a16="http://schemas.microsoft.com/office/drawing/2014/main" id="{8C58FD19-C00C-0BC2-81E4-31FF53CCE89A}"/>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65287" y="4185553"/>
              <a:ext cx="914400" cy="914400"/>
            </a:xfrm>
            <a:prstGeom prst="rect">
              <a:avLst/>
            </a:prstGeom>
          </p:spPr>
        </p:pic>
      </p:grpSp>
    </p:spTree>
    <p:extLst>
      <p:ext uri="{BB962C8B-B14F-4D97-AF65-F5344CB8AC3E}">
        <p14:creationId xmlns:p14="http://schemas.microsoft.com/office/powerpoint/2010/main" val="2764061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2B7F9A-B098-210B-CD99-5FFC0F8D4C96}"/>
              </a:ext>
            </a:extLst>
          </p:cNvPr>
          <p:cNvSpPr txBox="1"/>
          <p:nvPr/>
        </p:nvSpPr>
        <p:spPr>
          <a:xfrm>
            <a:off x="0" y="0"/>
            <a:ext cx="3588419" cy="584775"/>
          </a:xfrm>
          <a:prstGeom prst="rect">
            <a:avLst/>
          </a:prstGeom>
          <a:noFill/>
        </p:spPr>
        <p:txBody>
          <a:bodyPr wrap="none" rtlCol="0">
            <a:spAutoFit/>
          </a:bodyPr>
          <a:lstStyle/>
          <a:p>
            <a:pPr algn="ctr"/>
            <a:r>
              <a:rPr lang="en-US" sz="3200" b="1" dirty="0">
                <a:latin typeface="+mj-lt"/>
              </a:rPr>
              <a:t>Life Cycle use-case</a:t>
            </a:r>
          </a:p>
        </p:txBody>
      </p:sp>
      <p:sp>
        <p:nvSpPr>
          <p:cNvPr id="7" name="TextBox 6">
            <a:extLst>
              <a:ext uri="{FF2B5EF4-FFF2-40B4-BE49-F238E27FC236}">
                <a16:creationId xmlns:a16="http://schemas.microsoft.com/office/drawing/2014/main" id="{582F19D1-FE57-DAC0-7E91-55A0BC6D2BAD}"/>
              </a:ext>
            </a:extLst>
          </p:cNvPr>
          <p:cNvSpPr txBox="1"/>
          <p:nvPr/>
        </p:nvSpPr>
        <p:spPr>
          <a:xfrm>
            <a:off x="2413468" y="2971708"/>
            <a:ext cx="2064124" cy="369332"/>
          </a:xfrm>
          <a:prstGeom prst="rect">
            <a:avLst/>
          </a:prstGeom>
          <a:noFill/>
        </p:spPr>
        <p:txBody>
          <a:bodyPr wrap="square">
            <a:spAutoFit/>
          </a:bodyPr>
          <a:lstStyle/>
          <a:p>
            <a:r>
              <a:rPr lang="en-US" b="1" dirty="0"/>
              <a:t>Pre-Arrival Vetting</a:t>
            </a:r>
          </a:p>
        </p:txBody>
      </p:sp>
      <p:sp>
        <p:nvSpPr>
          <p:cNvPr id="11" name="TextBox 10">
            <a:extLst>
              <a:ext uri="{FF2B5EF4-FFF2-40B4-BE49-F238E27FC236}">
                <a16:creationId xmlns:a16="http://schemas.microsoft.com/office/drawing/2014/main" id="{77222DD5-7A40-2D01-7C3E-8A7FC1F967E8}"/>
              </a:ext>
            </a:extLst>
          </p:cNvPr>
          <p:cNvSpPr txBox="1"/>
          <p:nvPr/>
        </p:nvSpPr>
        <p:spPr>
          <a:xfrm>
            <a:off x="8549246" y="2477851"/>
            <a:ext cx="2458571" cy="369332"/>
          </a:xfrm>
          <a:prstGeom prst="rect">
            <a:avLst/>
          </a:prstGeom>
          <a:noFill/>
        </p:spPr>
        <p:txBody>
          <a:bodyPr wrap="square">
            <a:spAutoFit/>
          </a:bodyPr>
          <a:lstStyle/>
          <a:p>
            <a:r>
              <a:rPr lang="en-US" b="1" dirty="0"/>
              <a:t>Booking Confirmation</a:t>
            </a:r>
          </a:p>
        </p:txBody>
      </p:sp>
      <p:sp>
        <p:nvSpPr>
          <p:cNvPr id="15" name="TextBox 14">
            <a:extLst>
              <a:ext uri="{FF2B5EF4-FFF2-40B4-BE49-F238E27FC236}">
                <a16:creationId xmlns:a16="http://schemas.microsoft.com/office/drawing/2014/main" id="{188F68C2-DB8B-B06D-350E-6DB48DB26657}"/>
              </a:ext>
            </a:extLst>
          </p:cNvPr>
          <p:cNvSpPr txBox="1"/>
          <p:nvPr/>
        </p:nvSpPr>
        <p:spPr>
          <a:xfrm>
            <a:off x="6613712" y="5902370"/>
            <a:ext cx="2306171" cy="369332"/>
          </a:xfrm>
          <a:prstGeom prst="rect">
            <a:avLst/>
          </a:prstGeom>
          <a:noFill/>
        </p:spPr>
        <p:txBody>
          <a:bodyPr wrap="square">
            <a:spAutoFit/>
          </a:bodyPr>
          <a:lstStyle/>
          <a:p>
            <a:r>
              <a:rPr lang="en-US" b="1" dirty="0"/>
              <a:t>Check-In Procedure</a:t>
            </a:r>
          </a:p>
        </p:txBody>
      </p:sp>
      <p:pic>
        <p:nvPicPr>
          <p:cNvPr id="3074" name="Picture 2" descr="Detailed vetting process for hostel applicants: A prospective guest filling out an application form on a laptop, a person in an office making phone calls for employment verification, a background check with a police station in the background, and a referee being contacted.. Image 1 of 2">
            <a:extLst>
              <a:ext uri="{FF2B5EF4-FFF2-40B4-BE49-F238E27FC236}">
                <a16:creationId xmlns:a16="http://schemas.microsoft.com/office/drawing/2014/main" id="{E1BECE12-730C-3D40-3C35-EDE28470A7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468" y="996952"/>
            <a:ext cx="1961309" cy="196130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Booking confirmation phase for a hostel: A person receiving an approval notification on their smartphone, making an online payment through a secure payment gateway. Include a checkmark or an 'Approved' stamp to indicate successful booking. The setting should convey a seamless and modern digital transaction.. Image 2 of 2">
            <a:extLst>
              <a:ext uri="{FF2B5EF4-FFF2-40B4-BE49-F238E27FC236}">
                <a16:creationId xmlns:a16="http://schemas.microsoft.com/office/drawing/2014/main" id="{F139D5ED-F95C-241A-EB27-BB74CB9C7A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3583" y="391652"/>
            <a:ext cx="1961309" cy="196130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heck-in procedure at a hostel: A guest arriving at the front desk with a suitcase, presenting their ID and booking confirmation to the receptionist. Include a biometric scanner or key card system for access. Add elements of orientation with a staff member explaining hostel policies and amenities. Image 1 of 2">
            <a:extLst>
              <a:ext uri="{FF2B5EF4-FFF2-40B4-BE49-F238E27FC236}">
                <a16:creationId xmlns:a16="http://schemas.microsoft.com/office/drawing/2014/main" id="{752C3E5D-E542-68DF-3731-5F1C9A7328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3711" y="3521684"/>
            <a:ext cx="2306172" cy="2306172"/>
          </a:xfrm>
          <a:prstGeom prst="rect">
            <a:avLst/>
          </a:prstGeom>
          <a:noFill/>
          <a:extLst>
            <a:ext uri="{909E8E84-426E-40DD-AFC4-6F175D3DCCD1}">
              <a14:hiddenFill xmlns:a14="http://schemas.microsoft.com/office/drawing/2010/main">
                <a:solidFill>
                  <a:srgbClr val="FFFFFF"/>
                </a:solidFill>
              </a14:hiddenFill>
            </a:ext>
          </a:extLst>
        </p:spPr>
      </p:pic>
      <p:sp>
        <p:nvSpPr>
          <p:cNvPr id="26" name="Arrow: Right 25">
            <a:extLst>
              <a:ext uri="{FF2B5EF4-FFF2-40B4-BE49-F238E27FC236}">
                <a16:creationId xmlns:a16="http://schemas.microsoft.com/office/drawing/2014/main" id="{7C61AAA8-546F-D04E-106C-3FAE4D97A221}"/>
              </a:ext>
            </a:extLst>
          </p:cNvPr>
          <p:cNvSpPr/>
          <p:nvPr/>
        </p:nvSpPr>
        <p:spPr>
          <a:xfrm>
            <a:off x="4852846" y="1507571"/>
            <a:ext cx="3218330" cy="466164"/>
          </a:xfrm>
          <a:prstGeom prst="rightArrow">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Curved Left 27">
            <a:extLst>
              <a:ext uri="{FF2B5EF4-FFF2-40B4-BE49-F238E27FC236}">
                <a16:creationId xmlns:a16="http://schemas.microsoft.com/office/drawing/2014/main" id="{040EFA83-5622-7035-BE80-0E32F3DF8699}"/>
              </a:ext>
            </a:extLst>
          </p:cNvPr>
          <p:cNvSpPr/>
          <p:nvPr/>
        </p:nvSpPr>
        <p:spPr>
          <a:xfrm rot="1939194">
            <a:off x="10216131" y="2018299"/>
            <a:ext cx="1037973" cy="3006769"/>
          </a:xfrm>
          <a:prstGeom prst="curvedLeftArrow">
            <a:avLst>
              <a:gd name="adj1" fmla="val 25000"/>
              <a:gd name="adj2" fmla="val 62226"/>
              <a:gd name="adj3" fmla="val 29396"/>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Arrow: Bent 28">
            <a:extLst>
              <a:ext uri="{FF2B5EF4-FFF2-40B4-BE49-F238E27FC236}">
                <a16:creationId xmlns:a16="http://schemas.microsoft.com/office/drawing/2014/main" id="{E2F72EFB-3A23-F60D-CBFE-C365AFAAEB80}"/>
              </a:ext>
            </a:extLst>
          </p:cNvPr>
          <p:cNvSpPr/>
          <p:nvPr/>
        </p:nvSpPr>
        <p:spPr>
          <a:xfrm rot="5400000" flipV="1">
            <a:off x="4566984" y="4810574"/>
            <a:ext cx="2484148" cy="1305907"/>
          </a:xfrm>
          <a:prstGeom prst="bentArrow">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86532080-9BE0-2F42-8B17-2FCBDF414F23}"/>
              </a:ext>
            </a:extLst>
          </p:cNvPr>
          <p:cNvSpPr txBox="1"/>
          <p:nvPr/>
        </p:nvSpPr>
        <p:spPr>
          <a:xfrm>
            <a:off x="663121" y="3445207"/>
            <a:ext cx="1435601" cy="1107996"/>
          </a:xfrm>
          <a:prstGeom prst="rect">
            <a:avLst/>
          </a:prstGeom>
          <a:noFill/>
        </p:spPr>
        <p:txBody>
          <a:bodyPr wrap="square">
            <a:spAutoFit/>
          </a:bodyPr>
          <a:lstStyle/>
          <a:p>
            <a:pPr algn="just"/>
            <a:r>
              <a:rPr lang="en-US" sz="1100" dirty="0"/>
              <a:t>Prospective guests submit applications with personal and employment details, undergo thorough verification. </a:t>
            </a:r>
          </a:p>
        </p:txBody>
      </p:sp>
      <p:grpSp>
        <p:nvGrpSpPr>
          <p:cNvPr id="46" name="Group 45">
            <a:extLst>
              <a:ext uri="{FF2B5EF4-FFF2-40B4-BE49-F238E27FC236}">
                <a16:creationId xmlns:a16="http://schemas.microsoft.com/office/drawing/2014/main" id="{8BE6D921-3AD7-DB6A-AC27-91878603D846}"/>
              </a:ext>
            </a:extLst>
          </p:cNvPr>
          <p:cNvGrpSpPr/>
          <p:nvPr/>
        </p:nvGrpSpPr>
        <p:grpSpPr>
          <a:xfrm>
            <a:off x="650931" y="2770094"/>
            <a:ext cx="1904010" cy="1846730"/>
            <a:chOff x="650931" y="2770094"/>
            <a:chExt cx="1904010" cy="1846730"/>
          </a:xfrm>
        </p:grpSpPr>
        <p:cxnSp>
          <p:nvCxnSpPr>
            <p:cNvPr id="34" name="Straight Connector 33">
              <a:extLst>
                <a:ext uri="{FF2B5EF4-FFF2-40B4-BE49-F238E27FC236}">
                  <a16:creationId xmlns:a16="http://schemas.microsoft.com/office/drawing/2014/main" id="{AA77DACC-F0BB-0928-D854-8DAECB3DC87E}"/>
                </a:ext>
              </a:extLst>
            </p:cNvPr>
            <p:cNvCxnSpPr>
              <a:cxnSpLocks/>
            </p:cNvCxnSpPr>
            <p:nvPr/>
          </p:nvCxnSpPr>
          <p:spPr>
            <a:xfrm flipV="1">
              <a:off x="1676400" y="2770094"/>
              <a:ext cx="878541" cy="647273"/>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45" name="Rectangle: Rounded Corners 44">
              <a:extLst>
                <a:ext uri="{FF2B5EF4-FFF2-40B4-BE49-F238E27FC236}">
                  <a16:creationId xmlns:a16="http://schemas.microsoft.com/office/drawing/2014/main" id="{96DAE07B-247A-1955-612D-14FB2C39C132}"/>
                </a:ext>
              </a:extLst>
            </p:cNvPr>
            <p:cNvSpPr/>
            <p:nvPr/>
          </p:nvSpPr>
          <p:spPr>
            <a:xfrm>
              <a:off x="650931" y="3412793"/>
              <a:ext cx="1435601" cy="1204031"/>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58EEF39C-4EFF-62ED-2200-60CEEE5F67F7}"/>
              </a:ext>
            </a:extLst>
          </p:cNvPr>
          <p:cNvGrpSpPr/>
          <p:nvPr/>
        </p:nvGrpSpPr>
        <p:grpSpPr>
          <a:xfrm rot="10800000" flipH="1">
            <a:off x="5578289" y="185607"/>
            <a:ext cx="3107244" cy="1132204"/>
            <a:chOff x="650931" y="3412793"/>
            <a:chExt cx="2068055" cy="1204031"/>
          </a:xfrm>
        </p:grpSpPr>
        <p:cxnSp>
          <p:nvCxnSpPr>
            <p:cNvPr id="48" name="Straight Connector 47">
              <a:extLst>
                <a:ext uri="{FF2B5EF4-FFF2-40B4-BE49-F238E27FC236}">
                  <a16:creationId xmlns:a16="http://schemas.microsoft.com/office/drawing/2014/main" id="{DBE5F998-3BA2-E671-E290-6CC6C27CA740}"/>
                </a:ext>
              </a:extLst>
            </p:cNvPr>
            <p:cNvCxnSpPr>
              <a:cxnSpLocks/>
            </p:cNvCxnSpPr>
            <p:nvPr/>
          </p:nvCxnSpPr>
          <p:spPr>
            <a:xfrm rot="10800000" flipH="1">
              <a:off x="2074144" y="3495419"/>
              <a:ext cx="644842" cy="392762"/>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377B01D5-C0B4-EC29-565C-9285D058D3B8}"/>
                </a:ext>
              </a:extLst>
            </p:cNvPr>
            <p:cNvSpPr/>
            <p:nvPr/>
          </p:nvSpPr>
          <p:spPr>
            <a:xfrm>
              <a:off x="650931" y="3412793"/>
              <a:ext cx="1435601" cy="1204031"/>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a:extLst>
              <a:ext uri="{FF2B5EF4-FFF2-40B4-BE49-F238E27FC236}">
                <a16:creationId xmlns:a16="http://schemas.microsoft.com/office/drawing/2014/main" id="{A072AF55-FCD1-CDC3-17C7-486DE66CDAAB}"/>
              </a:ext>
            </a:extLst>
          </p:cNvPr>
          <p:cNvSpPr txBox="1"/>
          <p:nvPr/>
        </p:nvSpPr>
        <p:spPr>
          <a:xfrm>
            <a:off x="5578290" y="292387"/>
            <a:ext cx="2238935" cy="900246"/>
          </a:xfrm>
          <a:prstGeom prst="rect">
            <a:avLst/>
          </a:prstGeom>
          <a:noFill/>
        </p:spPr>
        <p:txBody>
          <a:bodyPr wrap="square" rtlCol="0">
            <a:spAutoFit/>
          </a:bodyPr>
          <a:lstStyle/>
          <a:p>
            <a:r>
              <a:rPr lang="en-US" sz="1050" dirty="0"/>
              <a:t>Applicants are notified upon successful vetting, receive booking details, and complete payment based on room category and stay duration.</a:t>
            </a:r>
          </a:p>
        </p:txBody>
      </p:sp>
      <p:grpSp>
        <p:nvGrpSpPr>
          <p:cNvPr id="53" name="Group 52">
            <a:extLst>
              <a:ext uri="{FF2B5EF4-FFF2-40B4-BE49-F238E27FC236}">
                <a16:creationId xmlns:a16="http://schemas.microsoft.com/office/drawing/2014/main" id="{824ACF20-445C-0FE3-7C0F-73DE692CD037}"/>
              </a:ext>
            </a:extLst>
          </p:cNvPr>
          <p:cNvGrpSpPr/>
          <p:nvPr/>
        </p:nvGrpSpPr>
        <p:grpSpPr>
          <a:xfrm rot="3369298" flipH="1" flipV="1">
            <a:off x="9406286" y="4237956"/>
            <a:ext cx="2301129" cy="2554803"/>
            <a:chOff x="422108" y="2558752"/>
            <a:chExt cx="1937144" cy="2644625"/>
          </a:xfrm>
        </p:grpSpPr>
        <p:cxnSp>
          <p:nvCxnSpPr>
            <p:cNvPr id="54" name="Straight Connector 53">
              <a:extLst>
                <a:ext uri="{FF2B5EF4-FFF2-40B4-BE49-F238E27FC236}">
                  <a16:creationId xmlns:a16="http://schemas.microsoft.com/office/drawing/2014/main" id="{D9091422-BBF5-0E6B-2637-8E06F454FFE3}"/>
                </a:ext>
              </a:extLst>
            </p:cNvPr>
            <p:cNvCxnSpPr>
              <a:cxnSpLocks/>
            </p:cNvCxnSpPr>
            <p:nvPr/>
          </p:nvCxnSpPr>
          <p:spPr>
            <a:xfrm rot="18230702">
              <a:off x="1673536" y="2875265"/>
              <a:ext cx="1002230" cy="369203"/>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55" name="Rectangle: Rounded Corners 54">
              <a:extLst>
                <a:ext uri="{FF2B5EF4-FFF2-40B4-BE49-F238E27FC236}">
                  <a16:creationId xmlns:a16="http://schemas.microsoft.com/office/drawing/2014/main" id="{FDE2515A-2E29-DA9A-879C-8C8083C3231D}"/>
                </a:ext>
              </a:extLst>
            </p:cNvPr>
            <p:cNvSpPr/>
            <p:nvPr/>
          </p:nvSpPr>
          <p:spPr>
            <a:xfrm rot="7430702">
              <a:off x="-281940" y="3520172"/>
              <a:ext cx="2387253" cy="979157"/>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58">
            <a:extLst>
              <a:ext uri="{FF2B5EF4-FFF2-40B4-BE49-F238E27FC236}">
                <a16:creationId xmlns:a16="http://schemas.microsoft.com/office/drawing/2014/main" id="{44D11AA9-4DD8-8332-94C2-E346713FD368}"/>
              </a:ext>
            </a:extLst>
          </p:cNvPr>
          <p:cNvSpPr txBox="1"/>
          <p:nvPr/>
        </p:nvSpPr>
        <p:spPr>
          <a:xfrm>
            <a:off x="9778531" y="5387782"/>
            <a:ext cx="2432155" cy="1061829"/>
          </a:xfrm>
          <a:prstGeom prst="rect">
            <a:avLst/>
          </a:prstGeom>
          <a:noFill/>
        </p:spPr>
        <p:txBody>
          <a:bodyPr wrap="square">
            <a:spAutoFit/>
          </a:bodyPr>
          <a:lstStyle/>
          <a:p>
            <a:r>
              <a:rPr lang="en-US" sz="1050" dirty="0"/>
              <a:t>Guests present booking confirmation, undergo additional ID verification, receive orientation on policies and amenities, and are given key cards or biometric access for rooms and common areas.</a:t>
            </a:r>
          </a:p>
        </p:txBody>
      </p:sp>
    </p:spTree>
    <p:extLst>
      <p:ext uri="{BB962C8B-B14F-4D97-AF65-F5344CB8AC3E}">
        <p14:creationId xmlns:p14="http://schemas.microsoft.com/office/powerpoint/2010/main" val="1569761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D306BC-7F28-7A6D-7E15-5C963790CC74}"/>
              </a:ext>
            </a:extLst>
          </p:cNvPr>
          <p:cNvSpPr txBox="1"/>
          <p:nvPr/>
        </p:nvSpPr>
        <p:spPr>
          <a:xfrm>
            <a:off x="4455458" y="2775318"/>
            <a:ext cx="1792941" cy="369332"/>
          </a:xfrm>
          <a:prstGeom prst="rect">
            <a:avLst/>
          </a:prstGeom>
          <a:noFill/>
        </p:spPr>
        <p:txBody>
          <a:bodyPr wrap="square">
            <a:spAutoFit/>
          </a:bodyPr>
          <a:lstStyle/>
          <a:p>
            <a:r>
              <a:rPr lang="en-US" b="1" dirty="0"/>
              <a:t>During the Stay</a:t>
            </a:r>
          </a:p>
        </p:txBody>
      </p:sp>
      <p:sp>
        <p:nvSpPr>
          <p:cNvPr id="6" name="Arrow: Down 5">
            <a:extLst>
              <a:ext uri="{FF2B5EF4-FFF2-40B4-BE49-F238E27FC236}">
                <a16:creationId xmlns:a16="http://schemas.microsoft.com/office/drawing/2014/main" id="{4BD96BFA-06B7-8CE5-1B67-E7F1D131E2CA}"/>
              </a:ext>
            </a:extLst>
          </p:cNvPr>
          <p:cNvSpPr/>
          <p:nvPr/>
        </p:nvSpPr>
        <p:spPr>
          <a:xfrm>
            <a:off x="5145741" y="0"/>
            <a:ext cx="412377" cy="618565"/>
          </a:xfrm>
          <a:prstGeom prst="downArrow">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EAA5DB0-396D-905E-7F00-4E939E8317AD}"/>
              </a:ext>
            </a:extLst>
          </p:cNvPr>
          <p:cNvSpPr txBox="1"/>
          <p:nvPr/>
        </p:nvSpPr>
        <p:spPr>
          <a:xfrm>
            <a:off x="788895" y="4847051"/>
            <a:ext cx="2447365" cy="369332"/>
          </a:xfrm>
          <a:prstGeom prst="rect">
            <a:avLst/>
          </a:prstGeom>
          <a:noFill/>
        </p:spPr>
        <p:txBody>
          <a:bodyPr wrap="square">
            <a:spAutoFit/>
          </a:bodyPr>
          <a:lstStyle/>
          <a:p>
            <a:r>
              <a:rPr lang="en-US" b="1" dirty="0"/>
              <a:t>Incident Management</a:t>
            </a:r>
          </a:p>
        </p:txBody>
      </p:sp>
      <p:sp>
        <p:nvSpPr>
          <p:cNvPr id="11" name="Arrow: Bent 10">
            <a:extLst>
              <a:ext uri="{FF2B5EF4-FFF2-40B4-BE49-F238E27FC236}">
                <a16:creationId xmlns:a16="http://schemas.microsoft.com/office/drawing/2014/main" id="{FE10CE43-32A9-4C97-C290-7D6E0EFE9B8A}"/>
              </a:ext>
            </a:extLst>
          </p:cNvPr>
          <p:cNvSpPr/>
          <p:nvPr/>
        </p:nvSpPr>
        <p:spPr>
          <a:xfrm rot="5400000" flipV="1">
            <a:off x="2361790" y="922064"/>
            <a:ext cx="1222791" cy="2372881"/>
          </a:xfrm>
          <a:prstGeom prst="bentArrow">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098" name="Picture 2" descr="Daily operations within a hostel: A clean and secure room with a key card on the table. Community activities with guests interacting in a common area, a dining hall with various food options, and a laundry room with washers and dryers. Highlight security patrols and CCTV cameras in the background.. Image 1 of 2">
            <a:extLst>
              <a:ext uri="{FF2B5EF4-FFF2-40B4-BE49-F238E27FC236}">
                <a16:creationId xmlns:a16="http://schemas.microsoft.com/office/drawing/2014/main" id="{6E04BCDE-5A97-CB57-95E5-44D14B0E8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1670" y="649052"/>
            <a:ext cx="2095779" cy="2095779"/>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Right 11">
            <a:extLst>
              <a:ext uri="{FF2B5EF4-FFF2-40B4-BE49-F238E27FC236}">
                <a16:creationId xmlns:a16="http://schemas.microsoft.com/office/drawing/2014/main" id="{99BCCA4B-915A-8B33-DF95-6CC058EAB255}"/>
              </a:ext>
            </a:extLst>
          </p:cNvPr>
          <p:cNvSpPr/>
          <p:nvPr/>
        </p:nvSpPr>
        <p:spPr>
          <a:xfrm rot="1075396">
            <a:off x="3724121" y="4088990"/>
            <a:ext cx="2758536" cy="531155"/>
          </a:xfrm>
          <a:prstGeom prst="rightArrow">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id="{1280C1C5-7651-B369-1F32-85C4CE66D9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742" y="2800580"/>
            <a:ext cx="1965791" cy="196579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3AD2DD3-5235-7BB2-B723-DC65AC64BAAD}"/>
              </a:ext>
            </a:extLst>
          </p:cNvPr>
          <p:cNvSpPr txBox="1"/>
          <p:nvPr/>
        </p:nvSpPr>
        <p:spPr>
          <a:xfrm>
            <a:off x="6705149" y="6195092"/>
            <a:ext cx="2447365" cy="369332"/>
          </a:xfrm>
          <a:prstGeom prst="rect">
            <a:avLst/>
          </a:prstGeom>
          <a:noFill/>
        </p:spPr>
        <p:txBody>
          <a:bodyPr wrap="square">
            <a:spAutoFit/>
          </a:bodyPr>
          <a:lstStyle/>
          <a:p>
            <a:r>
              <a:rPr lang="en-US" b="1" dirty="0"/>
              <a:t>Check-Out Procedure</a:t>
            </a:r>
          </a:p>
        </p:txBody>
      </p:sp>
      <p:pic>
        <p:nvPicPr>
          <p:cNvPr id="4102" name="Picture 6" descr="Check-out procedure at a hostel: A guest notifying the front desk of their departure, a staff member inspecting a room for damages, and the guest returning their key card. Include a feedback form being filled out on a tablet or paper and a friendly exchange between the guest and staff.. Image 1 of 2">
            <a:extLst>
              <a:ext uri="{FF2B5EF4-FFF2-40B4-BE49-F238E27FC236}">
                <a16:creationId xmlns:a16="http://schemas.microsoft.com/office/drawing/2014/main" id="{DAED64BA-A9A6-FF1B-B5AE-80260AC18A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3195" y="3753742"/>
            <a:ext cx="2351274" cy="2351274"/>
          </a:xfrm>
          <a:prstGeom prst="rect">
            <a:avLst/>
          </a:prstGeom>
          <a:noFill/>
          <a:extLst>
            <a:ext uri="{909E8E84-426E-40DD-AFC4-6F175D3DCCD1}">
              <a14:hiddenFill xmlns:a14="http://schemas.microsoft.com/office/drawing/2010/main">
                <a:solidFill>
                  <a:srgbClr val="FFFFFF"/>
                </a:solidFill>
              </a14:hiddenFill>
            </a:ext>
          </a:extLst>
        </p:spPr>
      </p:pic>
      <p:sp>
        <p:nvSpPr>
          <p:cNvPr id="19" name="Arrow: Right 18">
            <a:extLst>
              <a:ext uri="{FF2B5EF4-FFF2-40B4-BE49-F238E27FC236}">
                <a16:creationId xmlns:a16="http://schemas.microsoft.com/office/drawing/2014/main" id="{531AEA0D-C60E-3ADC-A009-02F401061EBE}"/>
              </a:ext>
            </a:extLst>
          </p:cNvPr>
          <p:cNvSpPr/>
          <p:nvPr/>
        </p:nvSpPr>
        <p:spPr>
          <a:xfrm rot="17529411">
            <a:off x="8452828" y="2694406"/>
            <a:ext cx="1303283" cy="531155"/>
          </a:xfrm>
          <a:prstGeom prst="rightArrow">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2631BF5A-6C4D-941A-0C63-32FEB5B24C77}"/>
              </a:ext>
            </a:extLst>
          </p:cNvPr>
          <p:cNvSpPr txBox="1"/>
          <p:nvPr/>
        </p:nvSpPr>
        <p:spPr>
          <a:xfrm>
            <a:off x="8041341" y="1886969"/>
            <a:ext cx="2940424" cy="369332"/>
          </a:xfrm>
          <a:prstGeom prst="rect">
            <a:avLst/>
          </a:prstGeom>
          <a:noFill/>
        </p:spPr>
        <p:txBody>
          <a:bodyPr wrap="square">
            <a:spAutoFit/>
          </a:bodyPr>
          <a:lstStyle/>
          <a:p>
            <a:r>
              <a:rPr lang="en-US" b="1" dirty="0"/>
              <a:t>Post-Departure Follow-Up</a:t>
            </a:r>
          </a:p>
        </p:txBody>
      </p:sp>
      <p:pic>
        <p:nvPicPr>
          <p:cNvPr id="4104" name="Picture 8" descr="Post-departure follow-up process: A staff member analyzing feedback on a computer screen, secure digital storage of guest records, and a meeting of the management team discussing improvements based on collected data. Highlight a modern, data-driven approach to enhancing hostel services. Image 1 of 2">
            <a:extLst>
              <a:ext uri="{FF2B5EF4-FFF2-40B4-BE49-F238E27FC236}">
                <a16:creationId xmlns:a16="http://schemas.microsoft.com/office/drawing/2014/main" id="{39321D2F-1631-549B-9015-B76C8543E8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2741" y="193621"/>
            <a:ext cx="1693348" cy="1693348"/>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25196A86-0017-5209-A586-31A0450ACF10}"/>
              </a:ext>
            </a:extLst>
          </p:cNvPr>
          <p:cNvGrpSpPr/>
          <p:nvPr/>
        </p:nvGrpSpPr>
        <p:grpSpPr>
          <a:xfrm rot="10800000" flipH="1">
            <a:off x="1246095" y="73933"/>
            <a:ext cx="3173104" cy="1354300"/>
            <a:chOff x="1194382" y="3268280"/>
            <a:chExt cx="1879818" cy="1204031"/>
          </a:xfrm>
        </p:grpSpPr>
        <p:cxnSp>
          <p:nvCxnSpPr>
            <p:cNvPr id="25" name="Straight Connector 24">
              <a:extLst>
                <a:ext uri="{FF2B5EF4-FFF2-40B4-BE49-F238E27FC236}">
                  <a16:creationId xmlns:a16="http://schemas.microsoft.com/office/drawing/2014/main" id="{9E77AD8B-845E-375B-BFD3-A3817E2C8370}"/>
                </a:ext>
              </a:extLst>
            </p:cNvPr>
            <p:cNvCxnSpPr>
              <a:cxnSpLocks/>
            </p:cNvCxnSpPr>
            <p:nvPr/>
          </p:nvCxnSpPr>
          <p:spPr>
            <a:xfrm rot="10800000" flipH="1">
              <a:off x="2650423" y="3357998"/>
              <a:ext cx="423777" cy="368847"/>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26" name="Rectangle: Rounded Corners 25">
              <a:extLst>
                <a:ext uri="{FF2B5EF4-FFF2-40B4-BE49-F238E27FC236}">
                  <a16:creationId xmlns:a16="http://schemas.microsoft.com/office/drawing/2014/main" id="{A02D12DB-53A4-49C0-84CB-0760C6EAD19A}"/>
                </a:ext>
              </a:extLst>
            </p:cNvPr>
            <p:cNvSpPr/>
            <p:nvPr/>
          </p:nvSpPr>
          <p:spPr>
            <a:xfrm>
              <a:off x="1194382" y="3268280"/>
              <a:ext cx="1459274" cy="1204031"/>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a:extLst>
              <a:ext uri="{FF2B5EF4-FFF2-40B4-BE49-F238E27FC236}">
                <a16:creationId xmlns:a16="http://schemas.microsoft.com/office/drawing/2014/main" id="{78A188C7-3F9F-C85C-CB69-CB7D57F07BCE}"/>
              </a:ext>
            </a:extLst>
          </p:cNvPr>
          <p:cNvSpPr txBox="1"/>
          <p:nvPr/>
        </p:nvSpPr>
        <p:spPr>
          <a:xfrm>
            <a:off x="1250831" y="139376"/>
            <a:ext cx="2475163" cy="1223412"/>
          </a:xfrm>
          <a:prstGeom prst="rect">
            <a:avLst/>
          </a:prstGeom>
          <a:noFill/>
        </p:spPr>
        <p:txBody>
          <a:bodyPr wrap="square">
            <a:spAutoFit/>
          </a:bodyPr>
          <a:lstStyle/>
          <a:p>
            <a:r>
              <a:rPr lang="en-US" sz="1050" dirty="0"/>
              <a:t>Rooms accessible 9 PM - 9 AM; guests vacate for cleaning. Regular patrols and CCTV monitoring for safety. Community activities for networking. On-site cafeteria offers diverse meals. Laundry rooms available. Staff assist with maintenance.</a:t>
            </a:r>
          </a:p>
        </p:txBody>
      </p:sp>
      <p:grpSp>
        <p:nvGrpSpPr>
          <p:cNvPr id="34" name="Group 33">
            <a:extLst>
              <a:ext uri="{FF2B5EF4-FFF2-40B4-BE49-F238E27FC236}">
                <a16:creationId xmlns:a16="http://schemas.microsoft.com/office/drawing/2014/main" id="{0AAB7A4C-19C1-A9BC-8132-83282D37B76A}"/>
              </a:ext>
            </a:extLst>
          </p:cNvPr>
          <p:cNvGrpSpPr/>
          <p:nvPr/>
        </p:nvGrpSpPr>
        <p:grpSpPr>
          <a:xfrm rot="10800000" flipH="1" flipV="1">
            <a:off x="797858" y="4760635"/>
            <a:ext cx="2463232" cy="1944968"/>
            <a:chOff x="-344061" y="2254563"/>
            <a:chExt cx="1459274" cy="2335074"/>
          </a:xfrm>
        </p:grpSpPr>
        <p:cxnSp>
          <p:nvCxnSpPr>
            <p:cNvPr id="35" name="Straight Connector 34">
              <a:extLst>
                <a:ext uri="{FF2B5EF4-FFF2-40B4-BE49-F238E27FC236}">
                  <a16:creationId xmlns:a16="http://schemas.microsoft.com/office/drawing/2014/main" id="{C72E47D0-ECAC-34D0-F470-34EA1E7D9621}"/>
                </a:ext>
              </a:extLst>
            </p:cNvPr>
            <p:cNvCxnSpPr>
              <a:cxnSpLocks/>
            </p:cNvCxnSpPr>
            <p:nvPr/>
          </p:nvCxnSpPr>
          <p:spPr>
            <a:xfrm rot="10800000" flipH="1">
              <a:off x="187029" y="2254563"/>
              <a:ext cx="53948" cy="1131043"/>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36" name="Rectangle: Rounded Corners 35">
              <a:extLst>
                <a:ext uri="{FF2B5EF4-FFF2-40B4-BE49-F238E27FC236}">
                  <a16:creationId xmlns:a16="http://schemas.microsoft.com/office/drawing/2014/main" id="{94AE4D58-4E96-2861-BE9C-AB19A5AA468C}"/>
                </a:ext>
              </a:extLst>
            </p:cNvPr>
            <p:cNvSpPr/>
            <p:nvPr/>
          </p:nvSpPr>
          <p:spPr>
            <a:xfrm>
              <a:off x="-344061" y="3385606"/>
              <a:ext cx="1459274" cy="1204031"/>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9">
            <a:extLst>
              <a:ext uri="{FF2B5EF4-FFF2-40B4-BE49-F238E27FC236}">
                <a16:creationId xmlns:a16="http://schemas.microsoft.com/office/drawing/2014/main" id="{0CB855A5-B9A9-A956-921A-0D65BD842656}"/>
              </a:ext>
            </a:extLst>
          </p:cNvPr>
          <p:cNvSpPr>
            <a:spLocks noChangeArrowheads="1"/>
          </p:cNvSpPr>
          <p:nvPr/>
        </p:nvSpPr>
        <p:spPr bwMode="auto">
          <a:xfrm>
            <a:off x="797858" y="5752808"/>
            <a:ext cx="2528052"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Clear protocols for emergencies, including medical and security threats. Staff trained in conflict resolution to ensure a harmonious living environment.</a:t>
            </a:r>
          </a:p>
        </p:txBody>
      </p:sp>
      <p:grpSp>
        <p:nvGrpSpPr>
          <p:cNvPr id="55" name="Group 54">
            <a:extLst>
              <a:ext uri="{FF2B5EF4-FFF2-40B4-BE49-F238E27FC236}">
                <a16:creationId xmlns:a16="http://schemas.microsoft.com/office/drawing/2014/main" id="{966E2A36-9F8C-D120-86D2-39783DEA9600}"/>
              </a:ext>
            </a:extLst>
          </p:cNvPr>
          <p:cNvGrpSpPr/>
          <p:nvPr/>
        </p:nvGrpSpPr>
        <p:grpSpPr>
          <a:xfrm rot="11338461" flipV="1">
            <a:off x="9069907" y="3075225"/>
            <a:ext cx="2980927" cy="1353927"/>
            <a:chOff x="4986452" y="4623739"/>
            <a:chExt cx="2980927" cy="1127416"/>
          </a:xfrm>
        </p:grpSpPr>
        <p:grpSp>
          <p:nvGrpSpPr>
            <p:cNvPr id="42" name="Group 41">
              <a:extLst>
                <a:ext uri="{FF2B5EF4-FFF2-40B4-BE49-F238E27FC236}">
                  <a16:creationId xmlns:a16="http://schemas.microsoft.com/office/drawing/2014/main" id="{C68CC9DB-24D5-96E9-9E32-5AA72FD4B2ED}"/>
                </a:ext>
              </a:extLst>
            </p:cNvPr>
            <p:cNvGrpSpPr/>
            <p:nvPr/>
          </p:nvGrpSpPr>
          <p:grpSpPr>
            <a:xfrm rot="11539482" flipH="1" flipV="1">
              <a:off x="5003331" y="4623739"/>
              <a:ext cx="2964048" cy="1127416"/>
              <a:chOff x="-366321" y="2331747"/>
              <a:chExt cx="1755968" cy="1353544"/>
            </a:xfrm>
          </p:grpSpPr>
          <p:cxnSp>
            <p:nvCxnSpPr>
              <p:cNvPr id="43" name="Straight Connector 42">
                <a:extLst>
                  <a:ext uri="{FF2B5EF4-FFF2-40B4-BE49-F238E27FC236}">
                    <a16:creationId xmlns:a16="http://schemas.microsoft.com/office/drawing/2014/main" id="{F442E6C9-F43A-90E9-5587-45DDCCA5D243}"/>
                  </a:ext>
                </a:extLst>
              </p:cNvPr>
              <p:cNvCxnSpPr>
                <a:cxnSpLocks/>
              </p:cNvCxnSpPr>
              <p:nvPr/>
            </p:nvCxnSpPr>
            <p:spPr>
              <a:xfrm rot="21398979">
                <a:off x="1098262" y="3349838"/>
                <a:ext cx="291385" cy="335453"/>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44" name="Rectangle: Rounded Corners 43">
                <a:extLst>
                  <a:ext uri="{FF2B5EF4-FFF2-40B4-BE49-F238E27FC236}">
                    <a16:creationId xmlns:a16="http://schemas.microsoft.com/office/drawing/2014/main" id="{D6FA0DBE-4EB0-C856-4F6C-514E37807414}"/>
                  </a:ext>
                </a:extLst>
              </p:cNvPr>
              <p:cNvSpPr/>
              <p:nvPr/>
            </p:nvSpPr>
            <p:spPr>
              <a:xfrm rot="21398979">
                <a:off x="-366321" y="2331747"/>
                <a:ext cx="1459274" cy="1204031"/>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11">
              <a:extLst>
                <a:ext uri="{FF2B5EF4-FFF2-40B4-BE49-F238E27FC236}">
                  <a16:creationId xmlns:a16="http://schemas.microsoft.com/office/drawing/2014/main" id="{FA5D7CD1-B78C-3049-8D8F-200F50397AD9}"/>
                </a:ext>
              </a:extLst>
            </p:cNvPr>
            <p:cNvSpPr>
              <a:spLocks noChangeArrowheads="1"/>
            </p:cNvSpPr>
            <p:nvPr/>
          </p:nvSpPr>
          <p:spPr bwMode="auto">
            <a:xfrm rot="538461">
              <a:off x="4986452" y="4627179"/>
              <a:ext cx="2441321" cy="90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rPr>
                <a:t>Guests notify the front desk 24 hours before check-out. Rooms are inspected for damages. Feedback is collected for service improvement. Key cards or access devices are returned.</a:t>
              </a:r>
            </a:p>
          </p:txBody>
        </p:sp>
      </p:grpSp>
      <p:grpSp>
        <p:nvGrpSpPr>
          <p:cNvPr id="47" name="Group 46">
            <a:extLst>
              <a:ext uri="{FF2B5EF4-FFF2-40B4-BE49-F238E27FC236}">
                <a16:creationId xmlns:a16="http://schemas.microsoft.com/office/drawing/2014/main" id="{A4441224-E94A-C665-2F25-3CCC78446332}"/>
              </a:ext>
            </a:extLst>
          </p:cNvPr>
          <p:cNvGrpSpPr/>
          <p:nvPr/>
        </p:nvGrpSpPr>
        <p:grpSpPr>
          <a:xfrm rot="11297693" flipH="1" flipV="1">
            <a:off x="6573699" y="137718"/>
            <a:ext cx="1984937" cy="1603063"/>
            <a:chOff x="-176185" y="-529220"/>
            <a:chExt cx="1175922" cy="2032985"/>
          </a:xfrm>
        </p:grpSpPr>
        <p:cxnSp>
          <p:nvCxnSpPr>
            <p:cNvPr id="48" name="Straight Connector 47">
              <a:extLst>
                <a:ext uri="{FF2B5EF4-FFF2-40B4-BE49-F238E27FC236}">
                  <a16:creationId xmlns:a16="http://schemas.microsoft.com/office/drawing/2014/main" id="{3A53F5A7-3C79-A48A-59D4-440F3A7414BE}"/>
                </a:ext>
              </a:extLst>
            </p:cNvPr>
            <p:cNvCxnSpPr>
              <a:cxnSpLocks/>
            </p:cNvCxnSpPr>
            <p:nvPr/>
          </p:nvCxnSpPr>
          <p:spPr>
            <a:xfrm rot="10302307" flipH="1" flipV="1">
              <a:off x="647515" y="-77685"/>
              <a:ext cx="352222"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368832AC-16BD-2906-4F5C-2092314E09D0}"/>
                </a:ext>
              </a:extLst>
            </p:cNvPr>
            <p:cNvSpPr/>
            <p:nvPr/>
          </p:nvSpPr>
          <p:spPr>
            <a:xfrm rot="21102307">
              <a:off x="-176185" y="-529220"/>
              <a:ext cx="861857" cy="2032985"/>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a:extLst>
              <a:ext uri="{FF2B5EF4-FFF2-40B4-BE49-F238E27FC236}">
                <a16:creationId xmlns:a16="http://schemas.microsoft.com/office/drawing/2014/main" id="{2CFD7414-5331-C1D4-315D-D56DCBF53834}"/>
              </a:ext>
            </a:extLst>
          </p:cNvPr>
          <p:cNvSpPr txBox="1"/>
          <p:nvPr/>
        </p:nvSpPr>
        <p:spPr>
          <a:xfrm>
            <a:off x="6612665" y="230707"/>
            <a:ext cx="1543892" cy="1384995"/>
          </a:xfrm>
          <a:prstGeom prst="rect">
            <a:avLst/>
          </a:prstGeom>
          <a:noFill/>
        </p:spPr>
        <p:txBody>
          <a:bodyPr wrap="square">
            <a:spAutoFit/>
          </a:bodyPr>
          <a:lstStyle/>
          <a:p>
            <a:r>
              <a:rPr lang="en-US" sz="1050" dirty="0"/>
              <a:t>Analyze collected feedback and data for improvements. Securely store guest information for future reference while maintaining confidentiality.</a:t>
            </a:r>
          </a:p>
        </p:txBody>
      </p:sp>
    </p:spTree>
    <p:extLst>
      <p:ext uri="{BB962C8B-B14F-4D97-AF65-F5344CB8AC3E}">
        <p14:creationId xmlns:p14="http://schemas.microsoft.com/office/powerpoint/2010/main" val="1055208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8D2853-8EC6-7A06-77E5-8F010C336968}"/>
              </a:ext>
            </a:extLst>
          </p:cNvPr>
          <p:cNvSpPr txBox="1"/>
          <p:nvPr/>
        </p:nvSpPr>
        <p:spPr>
          <a:xfrm>
            <a:off x="3361565" y="65575"/>
            <a:ext cx="4876800" cy="523220"/>
          </a:xfrm>
          <a:prstGeom prst="rect">
            <a:avLst/>
          </a:prstGeom>
          <a:noFill/>
        </p:spPr>
        <p:txBody>
          <a:bodyPr wrap="square">
            <a:spAutoFit/>
          </a:bodyPr>
          <a:lstStyle/>
          <a:p>
            <a:r>
              <a:rPr lang="en-US" sz="2800" b="1" dirty="0">
                <a:latin typeface="+mj-lt"/>
              </a:rPr>
              <a:t>Additional</a:t>
            </a:r>
            <a:r>
              <a:rPr lang="en-US" sz="2800" b="1" dirty="0"/>
              <a:t> Security Measures</a:t>
            </a:r>
          </a:p>
        </p:txBody>
      </p:sp>
      <p:sp>
        <p:nvSpPr>
          <p:cNvPr id="19" name="TextBox 18">
            <a:extLst>
              <a:ext uri="{FF2B5EF4-FFF2-40B4-BE49-F238E27FC236}">
                <a16:creationId xmlns:a16="http://schemas.microsoft.com/office/drawing/2014/main" id="{E5C5970D-A986-3C64-9B25-B43A9ECF84E9}"/>
              </a:ext>
            </a:extLst>
          </p:cNvPr>
          <p:cNvSpPr txBox="1"/>
          <p:nvPr/>
        </p:nvSpPr>
        <p:spPr>
          <a:xfrm>
            <a:off x="5660006" y="4323411"/>
            <a:ext cx="2322946" cy="400110"/>
          </a:xfrm>
          <a:prstGeom prst="rect">
            <a:avLst/>
          </a:prstGeom>
          <a:noFill/>
        </p:spPr>
        <p:txBody>
          <a:bodyPr wrap="square">
            <a:spAutoFit/>
          </a:bodyPr>
          <a:lstStyle/>
          <a:p>
            <a:r>
              <a:rPr lang="en-US" sz="2000" b="1" dirty="0">
                <a:solidFill>
                  <a:srgbClr val="85852D"/>
                </a:solidFill>
              </a:rPr>
              <a:t>Security Drills</a:t>
            </a:r>
          </a:p>
        </p:txBody>
      </p:sp>
      <p:sp>
        <p:nvSpPr>
          <p:cNvPr id="20" name="TextBox 19">
            <a:extLst>
              <a:ext uri="{FF2B5EF4-FFF2-40B4-BE49-F238E27FC236}">
                <a16:creationId xmlns:a16="http://schemas.microsoft.com/office/drawing/2014/main" id="{5A949257-7978-0B4F-E64B-20DBD676DADE}"/>
              </a:ext>
            </a:extLst>
          </p:cNvPr>
          <p:cNvSpPr txBox="1"/>
          <p:nvPr/>
        </p:nvSpPr>
        <p:spPr>
          <a:xfrm>
            <a:off x="5744404" y="4747334"/>
            <a:ext cx="2784858" cy="1200329"/>
          </a:xfrm>
          <a:prstGeom prst="rect">
            <a:avLst/>
          </a:prstGeom>
          <a:noFill/>
        </p:spPr>
        <p:txBody>
          <a:bodyPr wrap="square">
            <a:spAutoFit/>
          </a:bodyPr>
          <a:lstStyle/>
          <a:p>
            <a:r>
              <a:rPr lang="en-US" dirty="0">
                <a:solidFill>
                  <a:srgbClr val="002060"/>
                </a:solidFill>
              </a:rPr>
              <a:t>Regular security drills are conducted to ensure guests are familiar with emergency procedures.</a:t>
            </a:r>
          </a:p>
        </p:txBody>
      </p:sp>
      <p:grpSp>
        <p:nvGrpSpPr>
          <p:cNvPr id="23" name="Group 22">
            <a:extLst>
              <a:ext uri="{FF2B5EF4-FFF2-40B4-BE49-F238E27FC236}">
                <a16:creationId xmlns:a16="http://schemas.microsoft.com/office/drawing/2014/main" id="{50802720-A4E4-736B-B114-C2A535ED94EE}"/>
              </a:ext>
            </a:extLst>
          </p:cNvPr>
          <p:cNvGrpSpPr/>
          <p:nvPr/>
        </p:nvGrpSpPr>
        <p:grpSpPr>
          <a:xfrm>
            <a:off x="308590" y="1299191"/>
            <a:ext cx="4597330" cy="2129809"/>
            <a:chOff x="308590" y="1299191"/>
            <a:chExt cx="4597330" cy="2129809"/>
          </a:xfrm>
        </p:grpSpPr>
        <p:sp>
          <p:nvSpPr>
            <p:cNvPr id="9" name="TextBox 8">
              <a:extLst>
                <a:ext uri="{FF2B5EF4-FFF2-40B4-BE49-F238E27FC236}">
                  <a16:creationId xmlns:a16="http://schemas.microsoft.com/office/drawing/2014/main" id="{269AF372-BEA4-AABA-BA27-048CF16BAD5F}"/>
                </a:ext>
              </a:extLst>
            </p:cNvPr>
            <p:cNvSpPr txBox="1"/>
            <p:nvPr/>
          </p:nvSpPr>
          <p:spPr>
            <a:xfrm>
              <a:off x="2521526" y="1299191"/>
              <a:ext cx="2322946" cy="400110"/>
            </a:xfrm>
            <a:prstGeom prst="rect">
              <a:avLst/>
            </a:prstGeom>
            <a:noFill/>
          </p:spPr>
          <p:txBody>
            <a:bodyPr wrap="square">
              <a:spAutoFit/>
            </a:bodyPr>
            <a:lstStyle/>
            <a:p>
              <a:r>
                <a:rPr lang="en-US" sz="2000" b="1" dirty="0">
                  <a:solidFill>
                    <a:srgbClr val="85852D"/>
                  </a:solidFill>
                </a:rPr>
                <a:t>Random Checks</a:t>
              </a:r>
            </a:p>
          </p:txBody>
        </p:sp>
        <p:sp>
          <p:nvSpPr>
            <p:cNvPr id="13" name="TextBox 12">
              <a:extLst>
                <a:ext uri="{FF2B5EF4-FFF2-40B4-BE49-F238E27FC236}">
                  <a16:creationId xmlns:a16="http://schemas.microsoft.com/office/drawing/2014/main" id="{7F8B941C-411B-5B0A-5B12-E9F78B3A5571}"/>
                </a:ext>
              </a:extLst>
            </p:cNvPr>
            <p:cNvSpPr txBox="1"/>
            <p:nvPr/>
          </p:nvSpPr>
          <p:spPr>
            <a:xfrm>
              <a:off x="2499847" y="1789124"/>
              <a:ext cx="2406073" cy="1631216"/>
            </a:xfrm>
            <a:prstGeom prst="rect">
              <a:avLst/>
            </a:prstGeom>
            <a:noFill/>
          </p:spPr>
          <p:txBody>
            <a:bodyPr wrap="square">
              <a:spAutoFit/>
            </a:bodyPr>
            <a:lstStyle/>
            <a:p>
              <a:r>
                <a:rPr lang="en-US" sz="2000" dirty="0">
                  <a:solidFill>
                    <a:srgbClr val="002060"/>
                  </a:solidFill>
                </a:rPr>
                <a:t>Occasional random checks are conducted to ensure compliance with hostel policies</a:t>
              </a:r>
              <a:r>
                <a:rPr lang="en-US" dirty="0">
                  <a:solidFill>
                    <a:srgbClr val="002060"/>
                  </a:solidFill>
                </a:rPr>
                <a:t>.</a:t>
              </a:r>
            </a:p>
          </p:txBody>
        </p:sp>
        <p:pic>
          <p:nvPicPr>
            <p:cNvPr id="5122" name="Picture 2" descr="Security personnel conducting random checks to ensure compliance with hostel policies. Image 1 of 2">
              <a:extLst>
                <a:ext uri="{FF2B5EF4-FFF2-40B4-BE49-F238E27FC236}">
                  <a16:creationId xmlns:a16="http://schemas.microsoft.com/office/drawing/2014/main" id="{6F6BAB0C-25D4-D5D8-6972-1288BC788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590" y="1299191"/>
              <a:ext cx="2129809" cy="212980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6E1D21C2-0E89-928D-6AD8-14B53EFEEF1E}"/>
              </a:ext>
            </a:extLst>
          </p:cNvPr>
          <p:cNvGrpSpPr/>
          <p:nvPr/>
        </p:nvGrpSpPr>
        <p:grpSpPr>
          <a:xfrm>
            <a:off x="7136833" y="1698254"/>
            <a:ext cx="4746577" cy="2203063"/>
            <a:chOff x="7136833" y="1698254"/>
            <a:chExt cx="4746577" cy="2203063"/>
          </a:xfrm>
        </p:grpSpPr>
        <p:sp>
          <p:nvSpPr>
            <p:cNvPr id="17" name="TextBox 16">
              <a:extLst>
                <a:ext uri="{FF2B5EF4-FFF2-40B4-BE49-F238E27FC236}">
                  <a16:creationId xmlns:a16="http://schemas.microsoft.com/office/drawing/2014/main" id="{E1C8B20B-AEC6-CCC7-6AA9-20F819214910}"/>
                </a:ext>
              </a:extLst>
            </p:cNvPr>
            <p:cNvSpPr txBox="1"/>
            <p:nvPr/>
          </p:nvSpPr>
          <p:spPr>
            <a:xfrm>
              <a:off x="9477337" y="1789124"/>
              <a:ext cx="2203062" cy="378565"/>
            </a:xfrm>
            <a:prstGeom prst="rect">
              <a:avLst/>
            </a:prstGeom>
            <a:noFill/>
          </p:spPr>
          <p:txBody>
            <a:bodyPr wrap="square">
              <a:spAutoFit/>
            </a:bodyPr>
            <a:lstStyle/>
            <a:p>
              <a:pPr lvl="0" algn="just">
                <a:lnSpc>
                  <a:spcPct val="107000"/>
                </a:lnSpc>
                <a:spcAft>
                  <a:spcPts val="800"/>
                </a:spcAft>
                <a:buSzPts val="1000"/>
                <a:tabLst>
                  <a:tab pos="457200" algn="l"/>
                </a:tabLst>
              </a:pPr>
              <a:r>
                <a:rPr lang="en-GB" sz="1800" b="1" dirty="0">
                  <a:solidFill>
                    <a:srgbClr val="85852D"/>
                  </a:solidFill>
                  <a:effectLst/>
                  <a:latin typeface="+mj-lt"/>
                  <a:ea typeface="Calibri" panose="020F0502020204030204" pitchFamily="34" charset="0"/>
                  <a:cs typeface="Arial" panose="020B0604020202020204" pitchFamily="34" charset="0"/>
                </a:rPr>
                <a:t>Guest Identification</a:t>
              </a:r>
              <a:endParaRPr lang="en-GB" b="1" dirty="0">
                <a:solidFill>
                  <a:srgbClr val="85852D"/>
                </a:solidFill>
                <a:latin typeface="+mj-lt"/>
                <a:ea typeface="Calibri" panose="020F050202020403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418FCBD3-8C15-5933-27AD-72A543F2D239}"/>
                </a:ext>
              </a:extLst>
            </p:cNvPr>
            <p:cNvSpPr txBox="1"/>
            <p:nvPr/>
          </p:nvSpPr>
          <p:spPr>
            <a:xfrm>
              <a:off x="9477337" y="2253455"/>
              <a:ext cx="2406073" cy="1631216"/>
            </a:xfrm>
            <a:prstGeom prst="rect">
              <a:avLst/>
            </a:prstGeom>
            <a:noFill/>
          </p:spPr>
          <p:txBody>
            <a:bodyPr wrap="square">
              <a:spAutoFit/>
            </a:bodyPr>
            <a:lstStyle/>
            <a:p>
              <a:r>
                <a:rPr lang="en-US" sz="2000" dirty="0">
                  <a:solidFill>
                    <a:srgbClr val="002060"/>
                  </a:solidFill>
                </a:rPr>
                <a:t>Each guest is issued a photo ID specific to LCAH to facilitate easy identification by staff.</a:t>
              </a:r>
            </a:p>
          </p:txBody>
        </p:sp>
        <p:pic>
          <p:nvPicPr>
            <p:cNvPr id="5124" name="Picture 4" descr="Each guest being issued a photo ID specific to LCAH for easy identification by staff. Image 1 of 2">
              <a:extLst>
                <a:ext uri="{FF2B5EF4-FFF2-40B4-BE49-F238E27FC236}">
                  <a16:creationId xmlns:a16="http://schemas.microsoft.com/office/drawing/2014/main" id="{4D14C00A-4BAF-5852-0143-EFCA7F5F55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6833" y="1698254"/>
              <a:ext cx="2203063" cy="2203063"/>
            </a:xfrm>
            <a:prstGeom prst="rect">
              <a:avLst/>
            </a:prstGeom>
            <a:noFill/>
            <a:extLst>
              <a:ext uri="{909E8E84-426E-40DD-AFC4-6F175D3DCCD1}">
                <a14:hiddenFill xmlns:a14="http://schemas.microsoft.com/office/drawing/2010/main">
                  <a:solidFill>
                    <a:srgbClr val="FFFFFF"/>
                  </a:solidFill>
                </a14:hiddenFill>
              </a:ext>
            </a:extLst>
          </p:spPr>
        </p:pic>
      </p:grpSp>
      <p:pic>
        <p:nvPicPr>
          <p:cNvPr id="5126" name="Picture 6" descr="Visualize guests and staff participating in regular security drills to familiarize everyone with emergency procedures. Image 1 of 2">
            <a:extLst>
              <a:ext uri="{FF2B5EF4-FFF2-40B4-BE49-F238E27FC236}">
                <a16:creationId xmlns:a16="http://schemas.microsoft.com/office/drawing/2014/main" id="{5945F304-A7DE-0D1F-5B7A-B3CC1236F8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2152" y="4188572"/>
            <a:ext cx="2317854" cy="23178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560A135C-F360-4CF0-1A35-2DACB10AD259}"/>
              </a:ext>
            </a:extLst>
          </p:cNvPr>
          <p:cNvPicPr>
            <a:picLocks noChangeAspect="1"/>
          </p:cNvPicPr>
          <p:nvPr/>
        </p:nvPicPr>
        <p:blipFill>
          <a:blip r:embed="rId5">
            <a:alphaModFix amt="5000"/>
          </a:blip>
          <a:stretch>
            <a:fillRect/>
          </a:stretch>
        </p:blipFill>
        <p:spPr>
          <a:xfrm>
            <a:off x="2651389" y="179471"/>
            <a:ext cx="6343322" cy="6678529"/>
          </a:xfrm>
          <a:prstGeom prst="rect">
            <a:avLst/>
          </a:prstGeom>
        </p:spPr>
      </p:pic>
    </p:spTree>
    <p:extLst>
      <p:ext uri="{BB962C8B-B14F-4D97-AF65-F5344CB8AC3E}">
        <p14:creationId xmlns:p14="http://schemas.microsoft.com/office/powerpoint/2010/main" val="2855769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grpSp>
        <p:nvGrpSpPr>
          <p:cNvPr id="4" name="Group 3">
            <a:extLst>
              <a:ext uri="{FF2B5EF4-FFF2-40B4-BE49-F238E27FC236}">
                <a16:creationId xmlns:a16="http://schemas.microsoft.com/office/drawing/2014/main" id="{C31F3072-E734-57D2-0492-E9DD1F7303C6}"/>
              </a:ext>
            </a:extLst>
          </p:cNvPr>
          <p:cNvGrpSpPr/>
          <p:nvPr/>
        </p:nvGrpSpPr>
        <p:grpSpPr>
          <a:xfrm>
            <a:off x="603404" y="784100"/>
            <a:ext cx="10985190" cy="4905134"/>
            <a:chOff x="609599" y="1410333"/>
            <a:chExt cx="10985190" cy="4905134"/>
          </a:xfrm>
        </p:grpSpPr>
        <p:grpSp>
          <p:nvGrpSpPr>
            <p:cNvPr id="66" name="Google Shape;66;p16"/>
            <p:cNvGrpSpPr/>
            <p:nvPr/>
          </p:nvGrpSpPr>
          <p:grpSpPr>
            <a:xfrm>
              <a:off x="609601" y="1826655"/>
              <a:ext cx="10985188" cy="4488800"/>
              <a:chOff x="457200" y="1369991"/>
              <a:chExt cx="8238891" cy="3366600"/>
            </a:xfrm>
          </p:grpSpPr>
          <p:sp>
            <p:nvSpPr>
              <p:cNvPr id="67" name="Google Shape;67;p16"/>
              <p:cNvSpPr/>
              <p:nvPr/>
            </p:nvSpPr>
            <p:spPr>
              <a:xfrm>
                <a:off x="5329491" y="1369991"/>
                <a:ext cx="3366600" cy="3366600"/>
              </a:xfrm>
              <a:prstGeom prst="ellipse">
                <a:avLst/>
              </a:prstGeom>
              <a:noFill/>
              <a:ln w="19050"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8" name="Google Shape;68;p16"/>
              <p:cNvSpPr/>
              <p:nvPr/>
            </p:nvSpPr>
            <p:spPr>
              <a:xfrm>
                <a:off x="457200" y="1369991"/>
                <a:ext cx="3366600" cy="3366600"/>
              </a:xfrm>
              <a:prstGeom prst="rect">
                <a:avLst/>
              </a:prstGeom>
              <a:noFill/>
              <a:ln w="19050"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69" name="Google Shape;69;p16"/>
              <p:cNvCxnSpPr/>
              <p:nvPr/>
            </p:nvCxnSpPr>
            <p:spPr>
              <a:xfrm>
                <a:off x="2143725" y="3055110"/>
                <a:ext cx="4874100" cy="2100"/>
              </a:xfrm>
              <a:prstGeom prst="straightConnector1">
                <a:avLst/>
              </a:prstGeom>
              <a:noFill/>
              <a:ln w="19050" cap="rnd" cmpd="sng">
                <a:solidFill>
                  <a:schemeClr val="accent4"/>
                </a:solidFill>
                <a:prstDash val="solid"/>
                <a:round/>
                <a:headEnd type="none" w="med" len="med"/>
                <a:tailEnd type="none" w="med" len="med"/>
              </a:ln>
            </p:spPr>
          </p:cxnSp>
          <p:sp>
            <p:nvSpPr>
              <p:cNvPr id="70" name="Google Shape;70;p16"/>
              <p:cNvSpPr/>
              <p:nvPr/>
            </p:nvSpPr>
            <p:spPr>
              <a:xfrm rot="5400000">
                <a:off x="-368891" y="2211231"/>
                <a:ext cx="3340800" cy="1687800"/>
              </a:xfrm>
              <a:prstGeom prst="triangle">
                <a:avLst>
                  <a:gd name="adj" fmla="val 50000"/>
                </a:avLst>
              </a:prstGeom>
              <a:noFill/>
              <a:ln w="19050"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1" name="Google Shape;71;p16"/>
              <p:cNvSpPr/>
              <p:nvPr/>
            </p:nvSpPr>
            <p:spPr>
              <a:xfrm>
                <a:off x="1698461" y="2614086"/>
                <a:ext cx="884100" cy="884100"/>
              </a:xfrm>
              <a:prstGeom prst="ellipse">
                <a:avLst/>
              </a:prstGeom>
              <a:solidFill>
                <a:srgbClr val="002060"/>
              </a:solidFill>
              <a:ln>
                <a:noFill/>
              </a:ln>
            </p:spPr>
            <p:txBody>
              <a:bodyPr spcFirstLastPara="1" wrap="square" lIns="121900" tIns="121900" rIns="121900" bIns="121900" anchor="ctr" anchorCtr="0">
                <a:noAutofit/>
              </a:bodyPr>
              <a:lstStyle/>
              <a:p>
                <a:endParaRPr sz="2400"/>
              </a:p>
            </p:txBody>
          </p:sp>
          <p:cxnSp>
            <p:nvCxnSpPr>
              <p:cNvPr id="72" name="Google Shape;72;p16"/>
              <p:cNvCxnSpPr>
                <a:endCxn id="67" idx="5"/>
              </p:cNvCxnSpPr>
              <p:nvPr/>
            </p:nvCxnSpPr>
            <p:spPr>
              <a:xfrm>
                <a:off x="7016864" y="3053464"/>
                <a:ext cx="1186200" cy="1190100"/>
              </a:xfrm>
              <a:prstGeom prst="straightConnector1">
                <a:avLst/>
              </a:prstGeom>
              <a:noFill/>
              <a:ln w="19050" cap="rnd" cmpd="sng">
                <a:solidFill>
                  <a:schemeClr val="accent4"/>
                </a:solidFill>
                <a:prstDash val="solid"/>
                <a:round/>
                <a:headEnd type="none" w="med" len="med"/>
                <a:tailEnd type="none" w="med" len="med"/>
              </a:ln>
            </p:spPr>
          </p:cxnSp>
          <p:cxnSp>
            <p:nvCxnSpPr>
              <p:cNvPr id="73" name="Google Shape;73;p16"/>
              <p:cNvCxnSpPr>
                <a:stCxn id="67" idx="7"/>
              </p:cNvCxnSpPr>
              <p:nvPr/>
            </p:nvCxnSpPr>
            <p:spPr>
              <a:xfrm flipH="1">
                <a:off x="7018064" y="1863018"/>
                <a:ext cx="1185000" cy="1190100"/>
              </a:xfrm>
              <a:prstGeom prst="straightConnector1">
                <a:avLst/>
              </a:prstGeom>
              <a:noFill/>
              <a:ln w="19050" cap="rnd" cmpd="sng">
                <a:solidFill>
                  <a:schemeClr val="accent4"/>
                </a:solidFill>
                <a:prstDash val="solid"/>
                <a:round/>
                <a:headEnd type="none" w="med" len="med"/>
                <a:tailEnd type="none" w="med" len="med"/>
              </a:ln>
            </p:spPr>
          </p:cxnSp>
          <p:sp>
            <p:nvSpPr>
              <p:cNvPr id="74" name="Google Shape;74;p16"/>
              <p:cNvSpPr/>
              <p:nvPr/>
            </p:nvSpPr>
            <p:spPr>
              <a:xfrm>
                <a:off x="1854654" y="2767701"/>
                <a:ext cx="571672" cy="571163"/>
              </a:xfrm>
              <a:custGeom>
                <a:avLst/>
                <a:gdLst/>
                <a:ahLst/>
                <a:cxnLst/>
                <a:rect l="l" t="t" r="r" b="b"/>
                <a:pathLst>
                  <a:path w="21343" h="21324" extrusionOk="0">
                    <a:moveTo>
                      <a:pt x="4059" y="657"/>
                    </a:moveTo>
                    <a:cubicBezTo>
                      <a:pt x="4226" y="657"/>
                      <a:pt x="4392" y="695"/>
                      <a:pt x="4549" y="770"/>
                    </a:cubicBezTo>
                    <a:lnTo>
                      <a:pt x="8574" y="2680"/>
                    </a:lnTo>
                    <a:cubicBezTo>
                      <a:pt x="8508" y="2834"/>
                      <a:pt x="8471" y="3001"/>
                      <a:pt x="8471" y="3177"/>
                    </a:cubicBezTo>
                    <a:lnTo>
                      <a:pt x="8471" y="3438"/>
                    </a:lnTo>
                    <a:cubicBezTo>
                      <a:pt x="8034" y="3186"/>
                      <a:pt x="7340" y="2813"/>
                      <a:pt x="6590" y="2509"/>
                    </a:cubicBezTo>
                    <a:cubicBezTo>
                      <a:pt x="5744" y="2167"/>
                      <a:pt x="5032" y="1997"/>
                      <a:pt x="4457" y="1997"/>
                    </a:cubicBezTo>
                    <a:cubicBezTo>
                      <a:pt x="3820" y="1997"/>
                      <a:pt x="3352" y="2206"/>
                      <a:pt x="3056" y="2625"/>
                    </a:cubicBezTo>
                    <a:cubicBezTo>
                      <a:pt x="2952" y="2774"/>
                      <a:pt x="2985" y="2979"/>
                      <a:pt x="3134" y="3083"/>
                    </a:cubicBezTo>
                    <a:cubicBezTo>
                      <a:pt x="3192" y="3124"/>
                      <a:pt x="3260" y="3144"/>
                      <a:pt x="3326" y="3144"/>
                    </a:cubicBezTo>
                    <a:cubicBezTo>
                      <a:pt x="3429" y="3144"/>
                      <a:pt x="3530" y="3096"/>
                      <a:pt x="3593" y="3005"/>
                    </a:cubicBezTo>
                    <a:cubicBezTo>
                      <a:pt x="3771" y="2754"/>
                      <a:pt x="4080" y="2652"/>
                      <a:pt x="4462" y="2652"/>
                    </a:cubicBezTo>
                    <a:cubicBezTo>
                      <a:pt x="5665" y="2652"/>
                      <a:pt x="7595" y="3662"/>
                      <a:pt x="8472" y="4202"/>
                    </a:cubicBezTo>
                    <a:lnTo>
                      <a:pt x="8472" y="5765"/>
                    </a:lnTo>
                    <a:lnTo>
                      <a:pt x="3231" y="4321"/>
                    </a:lnTo>
                    <a:cubicBezTo>
                      <a:pt x="2916" y="4237"/>
                      <a:pt x="2663" y="4030"/>
                      <a:pt x="2513" y="3741"/>
                    </a:cubicBezTo>
                    <a:cubicBezTo>
                      <a:pt x="2366" y="3453"/>
                      <a:pt x="2346" y="3123"/>
                      <a:pt x="2460" y="2820"/>
                    </a:cubicBezTo>
                    <a:lnTo>
                      <a:pt x="2985" y="1405"/>
                    </a:lnTo>
                    <a:cubicBezTo>
                      <a:pt x="3100" y="1101"/>
                      <a:pt x="3326" y="867"/>
                      <a:pt x="3626" y="743"/>
                    </a:cubicBezTo>
                    <a:cubicBezTo>
                      <a:pt x="3767" y="686"/>
                      <a:pt x="3913" y="657"/>
                      <a:pt x="4059" y="657"/>
                    </a:cubicBezTo>
                    <a:close/>
                    <a:moveTo>
                      <a:pt x="17271" y="657"/>
                    </a:moveTo>
                    <a:cubicBezTo>
                      <a:pt x="17416" y="657"/>
                      <a:pt x="17562" y="686"/>
                      <a:pt x="17703" y="743"/>
                    </a:cubicBezTo>
                    <a:cubicBezTo>
                      <a:pt x="18003" y="867"/>
                      <a:pt x="18233" y="1101"/>
                      <a:pt x="18345" y="1405"/>
                    </a:cubicBezTo>
                    <a:lnTo>
                      <a:pt x="18870" y="2820"/>
                    </a:lnTo>
                    <a:cubicBezTo>
                      <a:pt x="18985" y="3125"/>
                      <a:pt x="18964" y="3453"/>
                      <a:pt x="18816" y="3741"/>
                    </a:cubicBezTo>
                    <a:cubicBezTo>
                      <a:pt x="18668" y="4030"/>
                      <a:pt x="18413" y="4237"/>
                      <a:pt x="18100" y="4322"/>
                    </a:cubicBezTo>
                    <a:lnTo>
                      <a:pt x="12859" y="5766"/>
                    </a:lnTo>
                    <a:lnTo>
                      <a:pt x="12859" y="4184"/>
                    </a:lnTo>
                    <a:cubicBezTo>
                      <a:pt x="13750" y="3638"/>
                      <a:pt x="15649" y="2652"/>
                      <a:pt x="16837" y="2652"/>
                    </a:cubicBezTo>
                    <a:cubicBezTo>
                      <a:pt x="17219" y="2652"/>
                      <a:pt x="17527" y="2754"/>
                      <a:pt x="17705" y="3005"/>
                    </a:cubicBezTo>
                    <a:cubicBezTo>
                      <a:pt x="17768" y="3096"/>
                      <a:pt x="17869" y="3144"/>
                      <a:pt x="17972" y="3144"/>
                    </a:cubicBezTo>
                    <a:cubicBezTo>
                      <a:pt x="18039" y="3144"/>
                      <a:pt x="18106" y="3124"/>
                      <a:pt x="18164" y="3083"/>
                    </a:cubicBezTo>
                    <a:cubicBezTo>
                      <a:pt x="18313" y="2979"/>
                      <a:pt x="18346" y="2771"/>
                      <a:pt x="18242" y="2624"/>
                    </a:cubicBezTo>
                    <a:cubicBezTo>
                      <a:pt x="17945" y="2206"/>
                      <a:pt x="17476" y="1996"/>
                      <a:pt x="16839" y="1996"/>
                    </a:cubicBezTo>
                    <a:cubicBezTo>
                      <a:pt x="16265" y="1996"/>
                      <a:pt x="15553" y="2167"/>
                      <a:pt x="14708" y="2509"/>
                    </a:cubicBezTo>
                    <a:cubicBezTo>
                      <a:pt x="13976" y="2806"/>
                      <a:pt x="13297" y="3167"/>
                      <a:pt x="12859" y="3419"/>
                    </a:cubicBezTo>
                    <a:lnTo>
                      <a:pt x="12859" y="3177"/>
                    </a:lnTo>
                    <a:cubicBezTo>
                      <a:pt x="12859" y="2999"/>
                      <a:pt x="12822" y="2831"/>
                      <a:pt x="12757" y="2680"/>
                    </a:cubicBezTo>
                    <a:lnTo>
                      <a:pt x="16780" y="770"/>
                    </a:lnTo>
                    <a:cubicBezTo>
                      <a:pt x="16938" y="695"/>
                      <a:pt x="17104" y="657"/>
                      <a:pt x="17271" y="657"/>
                    </a:cubicBezTo>
                    <a:close/>
                    <a:moveTo>
                      <a:pt x="11603" y="2577"/>
                    </a:moveTo>
                    <a:cubicBezTo>
                      <a:pt x="11933" y="2577"/>
                      <a:pt x="12201" y="2846"/>
                      <a:pt x="12201" y="3177"/>
                    </a:cubicBezTo>
                    <a:lnTo>
                      <a:pt x="12201" y="5899"/>
                    </a:lnTo>
                    <a:cubicBezTo>
                      <a:pt x="12201" y="6229"/>
                      <a:pt x="11933" y="6497"/>
                      <a:pt x="11603" y="6497"/>
                    </a:cubicBezTo>
                    <a:lnTo>
                      <a:pt x="9730" y="6497"/>
                    </a:lnTo>
                    <a:cubicBezTo>
                      <a:pt x="9398" y="6497"/>
                      <a:pt x="9130" y="6229"/>
                      <a:pt x="9130" y="5899"/>
                    </a:cubicBezTo>
                    <a:lnTo>
                      <a:pt x="9130" y="3177"/>
                    </a:lnTo>
                    <a:cubicBezTo>
                      <a:pt x="9128" y="2846"/>
                      <a:pt x="9398" y="2577"/>
                      <a:pt x="9730" y="2577"/>
                    </a:cubicBezTo>
                    <a:close/>
                    <a:moveTo>
                      <a:pt x="11129" y="7156"/>
                    </a:moveTo>
                    <a:cubicBezTo>
                      <a:pt x="11499" y="7646"/>
                      <a:pt x="11842" y="8153"/>
                      <a:pt x="12156" y="8676"/>
                    </a:cubicBezTo>
                    <a:lnTo>
                      <a:pt x="9175" y="8676"/>
                    </a:lnTo>
                    <a:cubicBezTo>
                      <a:pt x="9489" y="8153"/>
                      <a:pt x="9832" y="7646"/>
                      <a:pt x="10202" y="7156"/>
                    </a:cubicBezTo>
                    <a:close/>
                    <a:moveTo>
                      <a:pt x="20675" y="4924"/>
                    </a:moveTo>
                    <a:lnTo>
                      <a:pt x="20675" y="8676"/>
                    </a:lnTo>
                    <a:lnTo>
                      <a:pt x="17132" y="8676"/>
                    </a:lnTo>
                    <a:cubicBezTo>
                      <a:pt x="16668" y="7652"/>
                      <a:pt x="16128" y="6661"/>
                      <a:pt x="15512" y="5720"/>
                    </a:cubicBezTo>
                    <a:lnTo>
                      <a:pt x="18276" y="4959"/>
                    </a:lnTo>
                    <a:cubicBezTo>
                      <a:pt x="18313" y="4947"/>
                      <a:pt x="18351" y="4937"/>
                      <a:pt x="18388" y="4924"/>
                    </a:cubicBezTo>
                    <a:close/>
                    <a:moveTo>
                      <a:pt x="6487" y="5902"/>
                    </a:moveTo>
                    <a:lnTo>
                      <a:pt x="8620" y="6490"/>
                    </a:lnTo>
                    <a:cubicBezTo>
                      <a:pt x="8784" y="6795"/>
                      <a:pt x="9070" y="7028"/>
                      <a:pt x="9413" y="7116"/>
                    </a:cubicBezTo>
                    <a:cubicBezTo>
                      <a:pt x="7874" y="9264"/>
                      <a:pt x="6814" y="11734"/>
                      <a:pt x="6317" y="14328"/>
                    </a:cubicBezTo>
                    <a:cubicBezTo>
                      <a:pt x="5966" y="13816"/>
                      <a:pt x="5640" y="13282"/>
                      <a:pt x="5340" y="12727"/>
                    </a:cubicBezTo>
                    <a:cubicBezTo>
                      <a:pt x="5297" y="12648"/>
                      <a:pt x="5221" y="12589"/>
                      <a:pt x="5131" y="12566"/>
                    </a:cubicBezTo>
                    <a:cubicBezTo>
                      <a:pt x="5104" y="12559"/>
                      <a:pt x="5076" y="12556"/>
                      <a:pt x="5049" y="12556"/>
                    </a:cubicBezTo>
                    <a:cubicBezTo>
                      <a:pt x="4985" y="12556"/>
                      <a:pt x="4923" y="12574"/>
                      <a:pt x="4870" y="12608"/>
                    </a:cubicBezTo>
                    <a:cubicBezTo>
                      <a:pt x="4323" y="12966"/>
                      <a:pt x="3784" y="13358"/>
                      <a:pt x="3267" y="13779"/>
                    </a:cubicBezTo>
                    <a:cubicBezTo>
                      <a:pt x="3801" y="10975"/>
                      <a:pt x="4903" y="8274"/>
                      <a:pt x="6487" y="5902"/>
                    </a:cubicBezTo>
                    <a:close/>
                    <a:moveTo>
                      <a:pt x="14843" y="5904"/>
                    </a:moveTo>
                    <a:cubicBezTo>
                      <a:pt x="16425" y="8275"/>
                      <a:pt x="17527" y="10979"/>
                      <a:pt x="18063" y="13783"/>
                    </a:cubicBezTo>
                    <a:cubicBezTo>
                      <a:pt x="17545" y="13360"/>
                      <a:pt x="17008" y="12966"/>
                      <a:pt x="16459" y="12611"/>
                    </a:cubicBezTo>
                    <a:cubicBezTo>
                      <a:pt x="16406" y="12576"/>
                      <a:pt x="16344" y="12558"/>
                      <a:pt x="16280" y="12558"/>
                    </a:cubicBezTo>
                    <a:cubicBezTo>
                      <a:pt x="16253" y="12558"/>
                      <a:pt x="16225" y="12561"/>
                      <a:pt x="16198" y="12568"/>
                    </a:cubicBezTo>
                    <a:cubicBezTo>
                      <a:pt x="16109" y="12590"/>
                      <a:pt x="16034" y="12650"/>
                      <a:pt x="15990" y="12730"/>
                    </a:cubicBezTo>
                    <a:cubicBezTo>
                      <a:pt x="15690" y="13284"/>
                      <a:pt x="15363" y="13819"/>
                      <a:pt x="15013" y="14329"/>
                    </a:cubicBezTo>
                    <a:cubicBezTo>
                      <a:pt x="14514" y="11734"/>
                      <a:pt x="13455" y="9265"/>
                      <a:pt x="11916" y="7118"/>
                    </a:cubicBezTo>
                    <a:cubicBezTo>
                      <a:pt x="12259" y="7028"/>
                      <a:pt x="12547" y="6797"/>
                      <a:pt x="12710" y="6491"/>
                    </a:cubicBezTo>
                    <a:lnTo>
                      <a:pt x="14843" y="5904"/>
                    </a:lnTo>
                    <a:close/>
                    <a:moveTo>
                      <a:pt x="3914" y="9334"/>
                    </a:moveTo>
                    <a:cubicBezTo>
                      <a:pt x="3219" y="11012"/>
                      <a:pt x="2730" y="12777"/>
                      <a:pt x="2466" y="14569"/>
                    </a:cubicBezTo>
                    <a:cubicBezTo>
                      <a:pt x="2445" y="14708"/>
                      <a:pt x="2513" y="14842"/>
                      <a:pt x="2634" y="14908"/>
                    </a:cubicBezTo>
                    <a:cubicBezTo>
                      <a:pt x="2683" y="14934"/>
                      <a:pt x="2737" y="14947"/>
                      <a:pt x="2791" y="14947"/>
                    </a:cubicBezTo>
                    <a:cubicBezTo>
                      <a:pt x="2870" y="14947"/>
                      <a:pt x="2949" y="14918"/>
                      <a:pt x="3010" y="14863"/>
                    </a:cubicBezTo>
                    <a:cubicBezTo>
                      <a:pt x="3623" y="14316"/>
                      <a:pt x="4267" y="13812"/>
                      <a:pt x="4934" y="13358"/>
                    </a:cubicBezTo>
                    <a:cubicBezTo>
                      <a:pt x="5331" y="14059"/>
                      <a:pt x="5771" y="14732"/>
                      <a:pt x="6244" y="15360"/>
                    </a:cubicBezTo>
                    <a:cubicBezTo>
                      <a:pt x="6308" y="15445"/>
                      <a:pt x="6405" y="15491"/>
                      <a:pt x="6508" y="15491"/>
                    </a:cubicBezTo>
                    <a:cubicBezTo>
                      <a:pt x="6535" y="15491"/>
                      <a:pt x="6561" y="15487"/>
                      <a:pt x="6590" y="15479"/>
                    </a:cubicBezTo>
                    <a:cubicBezTo>
                      <a:pt x="6718" y="15446"/>
                      <a:pt x="6815" y="15341"/>
                      <a:pt x="6833" y="15209"/>
                    </a:cubicBezTo>
                    <a:cubicBezTo>
                      <a:pt x="7124" y="13226"/>
                      <a:pt x="7756" y="11303"/>
                      <a:pt x="8688" y="9538"/>
                    </a:cubicBezTo>
                    <a:lnTo>
                      <a:pt x="8688" y="20662"/>
                    </a:lnTo>
                    <a:lnTo>
                      <a:pt x="2160" y="20662"/>
                    </a:lnTo>
                    <a:lnTo>
                      <a:pt x="2160" y="9334"/>
                    </a:lnTo>
                    <a:close/>
                    <a:moveTo>
                      <a:pt x="11983" y="9334"/>
                    </a:moveTo>
                    <a:lnTo>
                      <a:pt x="11983" y="20662"/>
                    </a:lnTo>
                    <a:lnTo>
                      <a:pt x="9349" y="20662"/>
                    </a:lnTo>
                    <a:lnTo>
                      <a:pt x="9349" y="9334"/>
                    </a:lnTo>
                    <a:close/>
                    <a:moveTo>
                      <a:pt x="4062" y="1"/>
                    </a:moveTo>
                    <a:cubicBezTo>
                      <a:pt x="3831" y="1"/>
                      <a:pt x="3600" y="45"/>
                      <a:pt x="3383" y="134"/>
                    </a:cubicBezTo>
                    <a:cubicBezTo>
                      <a:pt x="2916" y="324"/>
                      <a:pt x="2548" y="704"/>
                      <a:pt x="2372" y="1175"/>
                    </a:cubicBezTo>
                    <a:lnTo>
                      <a:pt x="1845" y="2591"/>
                    </a:lnTo>
                    <a:cubicBezTo>
                      <a:pt x="1671" y="3065"/>
                      <a:pt x="1701" y="3592"/>
                      <a:pt x="1932" y="4042"/>
                    </a:cubicBezTo>
                    <a:cubicBezTo>
                      <a:pt x="1970" y="4120"/>
                      <a:pt x="2018" y="4194"/>
                      <a:pt x="2067" y="4266"/>
                    </a:cubicBezTo>
                    <a:lnTo>
                      <a:pt x="330" y="4266"/>
                    </a:lnTo>
                    <a:cubicBezTo>
                      <a:pt x="148" y="4266"/>
                      <a:pt x="0" y="4412"/>
                      <a:pt x="0" y="4595"/>
                    </a:cubicBezTo>
                    <a:lnTo>
                      <a:pt x="0" y="6965"/>
                    </a:lnTo>
                    <a:cubicBezTo>
                      <a:pt x="0" y="7147"/>
                      <a:pt x="148" y="7295"/>
                      <a:pt x="330" y="7295"/>
                    </a:cubicBezTo>
                    <a:cubicBezTo>
                      <a:pt x="513" y="7295"/>
                      <a:pt x="659" y="7147"/>
                      <a:pt x="659" y="6965"/>
                    </a:cubicBezTo>
                    <a:lnTo>
                      <a:pt x="659" y="4924"/>
                    </a:lnTo>
                    <a:lnTo>
                      <a:pt x="2947" y="4924"/>
                    </a:lnTo>
                    <a:cubicBezTo>
                      <a:pt x="2985" y="4937"/>
                      <a:pt x="3022" y="4947"/>
                      <a:pt x="3059" y="4959"/>
                    </a:cubicBezTo>
                    <a:lnTo>
                      <a:pt x="5825" y="5720"/>
                    </a:lnTo>
                    <a:cubicBezTo>
                      <a:pt x="5212" y="6661"/>
                      <a:pt x="4669" y="7652"/>
                      <a:pt x="4205" y="8676"/>
                    </a:cubicBezTo>
                    <a:lnTo>
                      <a:pt x="662" y="8676"/>
                    </a:lnTo>
                    <a:lnTo>
                      <a:pt x="662" y="8281"/>
                    </a:lnTo>
                    <a:cubicBezTo>
                      <a:pt x="662" y="8099"/>
                      <a:pt x="515" y="7951"/>
                      <a:pt x="331" y="7951"/>
                    </a:cubicBezTo>
                    <a:cubicBezTo>
                      <a:pt x="149" y="7951"/>
                      <a:pt x="2" y="8099"/>
                      <a:pt x="2" y="8281"/>
                    </a:cubicBezTo>
                    <a:lnTo>
                      <a:pt x="2" y="9006"/>
                    </a:lnTo>
                    <a:cubicBezTo>
                      <a:pt x="2" y="9189"/>
                      <a:pt x="149" y="9337"/>
                      <a:pt x="331" y="9337"/>
                    </a:cubicBezTo>
                    <a:lnTo>
                      <a:pt x="1507" y="9337"/>
                    </a:lnTo>
                    <a:lnTo>
                      <a:pt x="1507" y="20994"/>
                    </a:lnTo>
                    <a:cubicBezTo>
                      <a:pt x="1507" y="21175"/>
                      <a:pt x="1654" y="21323"/>
                      <a:pt x="1836" y="21323"/>
                    </a:cubicBezTo>
                    <a:lnTo>
                      <a:pt x="19507" y="21323"/>
                    </a:lnTo>
                    <a:cubicBezTo>
                      <a:pt x="19689" y="21323"/>
                      <a:pt x="19836" y="21175"/>
                      <a:pt x="19836" y="20994"/>
                    </a:cubicBezTo>
                    <a:lnTo>
                      <a:pt x="19836" y="19081"/>
                    </a:lnTo>
                    <a:cubicBezTo>
                      <a:pt x="19836" y="18899"/>
                      <a:pt x="19689" y="18752"/>
                      <a:pt x="19507" y="18752"/>
                    </a:cubicBezTo>
                    <a:cubicBezTo>
                      <a:pt x="19323" y="18752"/>
                      <a:pt x="19176" y="18899"/>
                      <a:pt x="19176" y="19081"/>
                    </a:cubicBezTo>
                    <a:lnTo>
                      <a:pt x="19176" y="20665"/>
                    </a:lnTo>
                    <a:lnTo>
                      <a:pt x="12647" y="20665"/>
                    </a:lnTo>
                    <a:lnTo>
                      <a:pt x="12647" y="9540"/>
                    </a:lnTo>
                    <a:cubicBezTo>
                      <a:pt x="13579" y="11307"/>
                      <a:pt x="14210" y="13227"/>
                      <a:pt x="14501" y="15211"/>
                    </a:cubicBezTo>
                    <a:cubicBezTo>
                      <a:pt x="14520" y="15342"/>
                      <a:pt x="14617" y="15449"/>
                      <a:pt x="14746" y="15482"/>
                    </a:cubicBezTo>
                    <a:cubicBezTo>
                      <a:pt x="14772" y="15490"/>
                      <a:pt x="14799" y="15493"/>
                      <a:pt x="14828" y="15493"/>
                    </a:cubicBezTo>
                    <a:cubicBezTo>
                      <a:pt x="14931" y="15493"/>
                      <a:pt x="15028" y="15446"/>
                      <a:pt x="15090" y="15363"/>
                    </a:cubicBezTo>
                    <a:cubicBezTo>
                      <a:pt x="15564" y="14733"/>
                      <a:pt x="16005" y="14062"/>
                      <a:pt x="16401" y="13360"/>
                    </a:cubicBezTo>
                    <a:cubicBezTo>
                      <a:pt x="17066" y="13813"/>
                      <a:pt x="17712" y="14319"/>
                      <a:pt x="18325" y="14865"/>
                    </a:cubicBezTo>
                    <a:cubicBezTo>
                      <a:pt x="18387" y="14919"/>
                      <a:pt x="18466" y="14948"/>
                      <a:pt x="18546" y="14948"/>
                    </a:cubicBezTo>
                    <a:cubicBezTo>
                      <a:pt x="18599" y="14948"/>
                      <a:pt x="18652" y="14936"/>
                      <a:pt x="18700" y="14909"/>
                    </a:cubicBezTo>
                    <a:cubicBezTo>
                      <a:pt x="18822" y="14844"/>
                      <a:pt x="18891" y="14708"/>
                      <a:pt x="18870" y="14572"/>
                    </a:cubicBezTo>
                    <a:cubicBezTo>
                      <a:pt x="18607" y="12778"/>
                      <a:pt x="18117" y="11015"/>
                      <a:pt x="17423" y="9337"/>
                    </a:cubicBezTo>
                    <a:lnTo>
                      <a:pt x="19177" y="9337"/>
                    </a:lnTo>
                    <a:lnTo>
                      <a:pt x="19177" y="17764"/>
                    </a:lnTo>
                    <a:cubicBezTo>
                      <a:pt x="19177" y="17946"/>
                      <a:pt x="19325" y="18094"/>
                      <a:pt x="19508" y="18094"/>
                    </a:cubicBezTo>
                    <a:cubicBezTo>
                      <a:pt x="19690" y="18094"/>
                      <a:pt x="19838" y="17946"/>
                      <a:pt x="19838" y="17764"/>
                    </a:cubicBezTo>
                    <a:lnTo>
                      <a:pt x="19838" y="9337"/>
                    </a:lnTo>
                    <a:lnTo>
                      <a:pt x="21013" y="9337"/>
                    </a:lnTo>
                    <a:cubicBezTo>
                      <a:pt x="21195" y="9337"/>
                      <a:pt x="21343" y="9189"/>
                      <a:pt x="21343" y="9006"/>
                    </a:cubicBezTo>
                    <a:lnTo>
                      <a:pt x="21343" y="4595"/>
                    </a:lnTo>
                    <a:cubicBezTo>
                      <a:pt x="21334" y="4412"/>
                      <a:pt x="21186" y="4266"/>
                      <a:pt x="21003" y="4266"/>
                    </a:cubicBezTo>
                    <a:lnTo>
                      <a:pt x="19265" y="4266"/>
                    </a:lnTo>
                    <a:cubicBezTo>
                      <a:pt x="19316" y="4194"/>
                      <a:pt x="19362" y="4120"/>
                      <a:pt x="19401" y="4042"/>
                    </a:cubicBezTo>
                    <a:cubicBezTo>
                      <a:pt x="19630" y="3592"/>
                      <a:pt x="19662" y="3065"/>
                      <a:pt x="19487" y="2591"/>
                    </a:cubicBezTo>
                    <a:lnTo>
                      <a:pt x="18961" y="1175"/>
                    </a:lnTo>
                    <a:cubicBezTo>
                      <a:pt x="18786" y="704"/>
                      <a:pt x="18416" y="324"/>
                      <a:pt x="17951" y="134"/>
                    </a:cubicBezTo>
                    <a:cubicBezTo>
                      <a:pt x="17733" y="45"/>
                      <a:pt x="17501" y="1"/>
                      <a:pt x="17270" y="1"/>
                    </a:cubicBezTo>
                    <a:cubicBezTo>
                      <a:pt x="17005" y="1"/>
                      <a:pt x="16741" y="59"/>
                      <a:pt x="16498" y="174"/>
                    </a:cubicBezTo>
                    <a:lnTo>
                      <a:pt x="12334" y="2152"/>
                    </a:lnTo>
                    <a:cubicBezTo>
                      <a:pt x="12128" y="2006"/>
                      <a:pt x="11876" y="1918"/>
                      <a:pt x="11604" y="1918"/>
                    </a:cubicBezTo>
                    <a:lnTo>
                      <a:pt x="9730" y="1918"/>
                    </a:lnTo>
                    <a:cubicBezTo>
                      <a:pt x="9457" y="1918"/>
                      <a:pt x="9205" y="2006"/>
                      <a:pt x="9000" y="2152"/>
                    </a:cubicBezTo>
                    <a:lnTo>
                      <a:pt x="4834" y="174"/>
                    </a:lnTo>
                    <a:cubicBezTo>
                      <a:pt x="4591" y="59"/>
                      <a:pt x="4326" y="1"/>
                      <a:pt x="4062"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75" name="Google Shape;75;p16"/>
              <p:cNvSpPr/>
              <p:nvPr/>
            </p:nvSpPr>
            <p:spPr>
              <a:xfrm>
                <a:off x="6570752" y="2614086"/>
                <a:ext cx="884100" cy="884100"/>
              </a:xfrm>
              <a:prstGeom prst="ellipse">
                <a:avLst/>
              </a:prstGeom>
              <a:solidFill>
                <a:srgbClr val="002060"/>
              </a:solidFill>
              <a:ln>
                <a:noFill/>
              </a:ln>
            </p:spPr>
            <p:txBody>
              <a:bodyPr spcFirstLastPara="1" wrap="square" lIns="121900" tIns="121900" rIns="121900" bIns="121900" anchor="ctr" anchorCtr="0">
                <a:noAutofit/>
              </a:bodyPr>
              <a:lstStyle/>
              <a:p>
                <a:endParaRPr sz="2400"/>
              </a:p>
            </p:txBody>
          </p:sp>
          <p:grpSp>
            <p:nvGrpSpPr>
              <p:cNvPr id="76" name="Google Shape;76;p16"/>
              <p:cNvGrpSpPr/>
              <p:nvPr/>
            </p:nvGrpSpPr>
            <p:grpSpPr>
              <a:xfrm>
                <a:off x="6709807" y="2753150"/>
                <a:ext cx="606070" cy="606013"/>
                <a:chOff x="2298725" y="1183275"/>
                <a:chExt cx="534500" cy="534450"/>
              </a:xfrm>
            </p:grpSpPr>
            <p:sp>
              <p:nvSpPr>
                <p:cNvPr id="77" name="Google Shape;77;p16"/>
                <p:cNvSpPr/>
                <p:nvPr/>
              </p:nvSpPr>
              <p:spPr>
                <a:xfrm>
                  <a:off x="2431450" y="1345700"/>
                  <a:ext cx="38425" cy="66900"/>
                </a:xfrm>
                <a:custGeom>
                  <a:avLst/>
                  <a:gdLst/>
                  <a:ahLst/>
                  <a:cxnLst/>
                  <a:rect l="l" t="t" r="r" b="b"/>
                  <a:pathLst>
                    <a:path w="1537" h="2676" extrusionOk="0">
                      <a:moveTo>
                        <a:pt x="768" y="1"/>
                      </a:moveTo>
                      <a:cubicBezTo>
                        <a:pt x="343" y="1"/>
                        <a:pt x="0" y="344"/>
                        <a:pt x="0" y="769"/>
                      </a:cubicBezTo>
                      <a:lnTo>
                        <a:pt x="0" y="1907"/>
                      </a:lnTo>
                      <a:cubicBezTo>
                        <a:pt x="0" y="2332"/>
                        <a:pt x="343" y="2675"/>
                        <a:pt x="768" y="2675"/>
                      </a:cubicBezTo>
                      <a:cubicBezTo>
                        <a:pt x="1193" y="2675"/>
                        <a:pt x="1536" y="2332"/>
                        <a:pt x="1536" y="1907"/>
                      </a:cubicBezTo>
                      <a:lnTo>
                        <a:pt x="1536" y="769"/>
                      </a:lnTo>
                      <a:cubicBezTo>
                        <a:pt x="1536" y="344"/>
                        <a:pt x="1192" y="1"/>
                        <a:pt x="768"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78" name="Google Shape;78;p16"/>
                <p:cNvSpPr/>
                <p:nvPr/>
              </p:nvSpPr>
              <p:spPr>
                <a:xfrm>
                  <a:off x="2662000" y="1345700"/>
                  <a:ext cx="38425" cy="66900"/>
                </a:xfrm>
                <a:custGeom>
                  <a:avLst/>
                  <a:gdLst/>
                  <a:ahLst/>
                  <a:cxnLst/>
                  <a:rect l="l" t="t" r="r" b="b"/>
                  <a:pathLst>
                    <a:path w="1537" h="2676" extrusionOk="0">
                      <a:moveTo>
                        <a:pt x="767" y="1"/>
                      </a:moveTo>
                      <a:cubicBezTo>
                        <a:pt x="342" y="1"/>
                        <a:pt x="0" y="344"/>
                        <a:pt x="0" y="769"/>
                      </a:cubicBezTo>
                      <a:lnTo>
                        <a:pt x="0" y="1907"/>
                      </a:lnTo>
                      <a:cubicBezTo>
                        <a:pt x="0" y="2332"/>
                        <a:pt x="342" y="2675"/>
                        <a:pt x="767" y="2675"/>
                      </a:cubicBezTo>
                      <a:cubicBezTo>
                        <a:pt x="1194" y="2675"/>
                        <a:pt x="1537" y="2332"/>
                        <a:pt x="1537" y="1907"/>
                      </a:cubicBezTo>
                      <a:lnTo>
                        <a:pt x="1537" y="769"/>
                      </a:lnTo>
                      <a:cubicBezTo>
                        <a:pt x="1537" y="344"/>
                        <a:pt x="1194" y="1"/>
                        <a:pt x="767"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79" name="Google Shape;79;p16"/>
                <p:cNvSpPr/>
                <p:nvPr/>
              </p:nvSpPr>
              <p:spPr>
                <a:xfrm>
                  <a:off x="2298725" y="1183275"/>
                  <a:ext cx="534500" cy="534450"/>
                </a:xfrm>
                <a:custGeom>
                  <a:avLst/>
                  <a:gdLst/>
                  <a:ahLst/>
                  <a:cxnLst/>
                  <a:rect l="l" t="t" r="r" b="b"/>
                  <a:pathLst>
                    <a:path w="21380" h="21378" extrusionOk="0">
                      <a:moveTo>
                        <a:pt x="10689" y="1"/>
                      </a:moveTo>
                      <a:cubicBezTo>
                        <a:pt x="7836" y="1"/>
                        <a:pt x="5151" y="1112"/>
                        <a:pt x="3131" y="3131"/>
                      </a:cubicBezTo>
                      <a:cubicBezTo>
                        <a:pt x="1112" y="5149"/>
                        <a:pt x="1" y="7833"/>
                        <a:pt x="1" y="10689"/>
                      </a:cubicBezTo>
                      <a:cubicBezTo>
                        <a:pt x="1" y="13545"/>
                        <a:pt x="1112" y="16229"/>
                        <a:pt x="3131" y="18248"/>
                      </a:cubicBezTo>
                      <a:cubicBezTo>
                        <a:pt x="5151" y="20266"/>
                        <a:pt x="7833" y="21378"/>
                        <a:pt x="10689" y="21378"/>
                      </a:cubicBezTo>
                      <a:cubicBezTo>
                        <a:pt x="13544" y="21378"/>
                        <a:pt x="16229" y="20266"/>
                        <a:pt x="18248" y="18248"/>
                      </a:cubicBezTo>
                      <a:cubicBezTo>
                        <a:pt x="20268" y="16229"/>
                        <a:pt x="21379" y="13545"/>
                        <a:pt x="21379" y="10689"/>
                      </a:cubicBezTo>
                      <a:cubicBezTo>
                        <a:pt x="21378" y="8103"/>
                        <a:pt x="20442" y="5610"/>
                        <a:pt x="18748" y="3665"/>
                      </a:cubicBezTo>
                      <a:cubicBezTo>
                        <a:pt x="18683" y="3591"/>
                        <a:pt x="18592" y="3553"/>
                        <a:pt x="18500" y="3553"/>
                      </a:cubicBezTo>
                      <a:cubicBezTo>
                        <a:pt x="18424" y="3553"/>
                        <a:pt x="18347" y="3580"/>
                        <a:pt x="18286" y="3634"/>
                      </a:cubicBezTo>
                      <a:cubicBezTo>
                        <a:pt x="18150" y="3753"/>
                        <a:pt x="18135" y="3961"/>
                        <a:pt x="18254" y="4096"/>
                      </a:cubicBezTo>
                      <a:cubicBezTo>
                        <a:pt x="19846" y="5922"/>
                        <a:pt x="20723" y="8262"/>
                        <a:pt x="20723" y="10688"/>
                      </a:cubicBezTo>
                      <a:cubicBezTo>
                        <a:pt x="20723" y="13366"/>
                        <a:pt x="19679" y="15887"/>
                        <a:pt x="17784" y="17781"/>
                      </a:cubicBezTo>
                      <a:cubicBezTo>
                        <a:pt x="15890" y="19676"/>
                        <a:pt x="13369" y="20720"/>
                        <a:pt x="10689" y="20720"/>
                      </a:cubicBezTo>
                      <a:cubicBezTo>
                        <a:pt x="8010" y="20720"/>
                        <a:pt x="5490" y="19676"/>
                        <a:pt x="3595" y="17781"/>
                      </a:cubicBezTo>
                      <a:cubicBezTo>
                        <a:pt x="1701" y="15886"/>
                        <a:pt x="657" y="13366"/>
                        <a:pt x="657" y="10688"/>
                      </a:cubicBezTo>
                      <a:cubicBezTo>
                        <a:pt x="657" y="8007"/>
                        <a:pt x="1701" y="5487"/>
                        <a:pt x="3595" y="3592"/>
                      </a:cubicBezTo>
                      <a:cubicBezTo>
                        <a:pt x="5490" y="1700"/>
                        <a:pt x="8010" y="655"/>
                        <a:pt x="10689" y="655"/>
                      </a:cubicBezTo>
                      <a:cubicBezTo>
                        <a:pt x="13177" y="655"/>
                        <a:pt x="15562" y="1570"/>
                        <a:pt x="17407" y="3236"/>
                      </a:cubicBezTo>
                      <a:cubicBezTo>
                        <a:pt x="17469" y="3292"/>
                        <a:pt x="17547" y="3319"/>
                        <a:pt x="17625" y="3319"/>
                      </a:cubicBezTo>
                      <a:cubicBezTo>
                        <a:pt x="17715" y="3319"/>
                        <a:pt x="17805" y="3282"/>
                        <a:pt x="17869" y="3210"/>
                      </a:cubicBezTo>
                      <a:cubicBezTo>
                        <a:pt x="17990" y="3076"/>
                        <a:pt x="17980" y="2870"/>
                        <a:pt x="17846" y="2748"/>
                      </a:cubicBezTo>
                      <a:cubicBezTo>
                        <a:pt x="15881" y="976"/>
                        <a:pt x="13340" y="1"/>
                        <a:pt x="10689"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80" name="Google Shape;80;p16"/>
                <p:cNvSpPr/>
                <p:nvPr/>
              </p:nvSpPr>
              <p:spPr>
                <a:xfrm>
                  <a:off x="2539250" y="1357225"/>
                  <a:ext cx="53450" cy="88300"/>
                </a:xfrm>
                <a:custGeom>
                  <a:avLst/>
                  <a:gdLst/>
                  <a:ahLst/>
                  <a:cxnLst/>
                  <a:rect l="l" t="t" r="r" b="b"/>
                  <a:pathLst>
                    <a:path w="2138" h="3532" extrusionOk="0">
                      <a:moveTo>
                        <a:pt x="327" y="1"/>
                      </a:moveTo>
                      <a:cubicBezTo>
                        <a:pt x="148" y="1"/>
                        <a:pt x="0" y="148"/>
                        <a:pt x="0" y="327"/>
                      </a:cubicBezTo>
                      <a:lnTo>
                        <a:pt x="0" y="2769"/>
                      </a:lnTo>
                      <a:cubicBezTo>
                        <a:pt x="0" y="3191"/>
                        <a:pt x="343" y="3531"/>
                        <a:pt x="762" y="3531"/>
                      </a:cubicBezTo>
                      <a:lnTo>
                        <a:pt x="1811" y="3531"/>
                      </a:lnTo>
                      <a:cubicBezTo>
                        <a:pt x="1991" y="3531"/>
                        <a:pt x="2138" y="3385"/>
                        <a:pt x="2138" y="3206"/>
                      </a:cubicBezTo>
                      <a:cubicBezTo>
                        <a:pt x="2135" y="3023"/>
                        <a:pt x="1990" y="2878"/>
                        <a:pt x="1809" y="2878"/>
                      </a:cubicBezTo>
                      <a:lnTo>
                        <a:pt x="761" y="2878"/>
                      </a:lnTo>
                      <a:cubicBezTo>
                        <a:pt x="701" y="2878"/>
                        <a:pt x="653" y="2827"/>
                        <a:pt x="653" y="2769"/>
                      </a:cubicBezTo>
                      <a:lnTo>
                        <a:pt x="653" y="327"/>
                      </a:lnTo>
                      <a:cubicBezTo>
                        <a:pt x="653" y="145"/>
                        <a:pt x="506" y="1"/>
                        <a:pt x="327"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81" name="Google Shape;81;p16"/>
                <p:cNvSpPr/>
                <p:nvPr/>
              </p:nvSpPr>
              <p:spPr>
                <a:xfrm>
                  <a:off x="2407800" y="1474950"/>
                  <a:ext cx="316300" cy="157050"/>
                </a:xfrm>
                <a:custGeom>
                  <a:avLst/>
                  <a:gdLst/>
                  <a:ahLst/>
                  <a:cxnLst/>
                  <a:rect l="l" t="t" r="r" b="b"/>
                  <a:pathLst>
                    <a:path w="12652" h="6282" extrusionOk="0">
                      <a:moveTo>
                        <a:pt x="11484" y="2357"/>
                      </a:moveTo>
                      <a:cubicBezTo>
                        <a:pt x="11041" y="3301"/>
                        <a:pt x="10344" y="4107"/>
                        <a:pt x="9467" y="4684"/>
                      </a:cubicBezTo>
                      <a:cubicBezTo>
                        <a:pt x="9068" y="4028"/>
                        <a:pt x="8358" y="3622"/>
                        <a:pt x="7569" y="3622"/>
                      </a:cubicBezTo>
                      <a:cubicBezTo>
                        <a:pt x="7123" y="3622"/>
                        <a:pt x="6690" y="3756"/>
                        <a:pt x="6325" y="4002"/>
                      </a:cubicBezTo>
                      <a:cubicBezTo>
                        <a:pt x="5959" y="3756"/>
                        <a:pt x="5527" y="3622"/>
                        <a:pt x="5082" y="3622"/>
                      </a:cubicBezTo>
                      <a:cubicBezTo>
                        <a:pt x="4293" y="3622"/>
                        <a:pt x="3585" y="4028"/>
                        <a:pt x="3185" y="4684"/>
                      </a:cubicBezTo>
                      <a:cubicBezTo>
                        <a:pt x="2320" y="4113"/>
                        <a:pt x="1617" y="3309"/>
                        <a:pt x="1170" y="2357"/>
                      </a:cubicBezTo>
                      <a:close/>
                      <a:moveTo>
                        <a:pt x="649" y="1"/>
                      </a:moveTo>
                      <a:cubicBezTo>
                        <a:pt x="469" y="1"/>
                        <a:pt x="296" y="80"/>
                        <a:pt x="176" y="214"/>
                      </a:cubicBezTo>
                      <a:cubicBezTo>
                        <a:pt x="57" y="350"/>
                        <a:pt x="0" y="530"/>
                        <a:pt x="21" y="709"/>
                      </a:cubicBezTo>
                      <a:cubicBezTo>
                        <a:pt x="411" y="3886"/>
                        <a:pt x="3122" y="6281"/>
                        <a:pt x="6325" y="6281"/>
                      </a:cubicBezTo>
                      <a:cubicBezTo>
                        <a:pt x="6665" y="6281"/>
                        <a:pt x="7003" y="6255"/>
                        <a:pt x="7337" y="6202"/>
                      </a:cubicBezTo>
                      <a:cubicBezTo>
                        <a:pt x="7516" y="6174"/>
                        <a:pt x="7637" y="6006"/>
                        <a:pt x="7607" y="5827"/>
                      </a:cubicBezTo>
                      <a:cubicBezTo>
                        <a:pt x="7583" y="5666"/>
                        <a:pt x="7445" y="5552"/>
                        <a:pt x="7287" y="5552"/>
                      </a:cubicBezTo>
                      <a:cubicBezTo>
                        <a:pt x="7269" y="5552"/>
                        <a:pt x="7251" y="5554"/>
                        <a:pt x="7233" y="5557"/>
                      </a:cubicBezTo>
                      <a:cubicBezTo>
                        <a:pt x="6935" y="5606"/>
                        <a:pt x="6629" y="5630"/>
                        <a:pt x="6325" y="5630"/>
                      </a:cubicBezTo>
                      <a:cubicBezTo>
                        <a:pt x="5404" y="5630"/>
                        <a:pt x="4527" y="5407"/>
                        <a:pt x="3752" y="5014"/>
                      </a:cubicBezTo>
                      <a:cubicBezTo>
                        <a:pt x="4035" y="4559"/>
                        <a:pt x="4532" y="4278"/>
                        <a:pt x="5084" y="4278"/>
                      </a:cubicBezTo>
                      <a:cubicBezTo>
                        <a:pt x="5462" y="4278"/>
                        <a:pt x="5826" y="4414"/>
                        <a:pt x="6113" y="4662"/>
                      </a:cubicBezTo>
                      <a:cubicBezTo>
                        <a:pt x="6174" y="4715"/>
                        <a:pt x="6250" y="4741"/>
                        <a:pt x="6327" y="4741"/>
                      </a:cubicBezTo>
                      <a:cubicBezTo>
                        <a:pt x="6403" y="4741"/>
                        <a:pt x="6480" y="4715"/>
                        <a:pt x="6541" y="4662"/>
                      </a:cubicBezTo>
                      <a:cubicBezTo>
                        <a:pt x="6827" y="4414"/>
                        <a:pt x="7191" y="4278"/>
                        <a:pt x="7570" y="4278"/>
                      </a:cubicBezTo>
                      <a:cubicBezTo>
                        <a:pt x="8122" y="4278"/>
                        <a:pt x="8619" y="4562"/>
                        <a:pt x="8902" y="5017"/>
                      </a:cubicBezTo>
                      <a:cubicBezTo>
                        <a:pt x="8710" y="5114"/>
                        <a:pt x="8511" y="5200"/>
                        <a:pt x="8307" y="5275"/>
                      </a:cubicBezTo>
                      <a:cubicBezTo>
                        <a:pt x="8137" y="5339"/>
                        <a:pt x="8052" y="5527"/>
                        <a:pt x="8114" y="5697"/>
                      </a:cubicBezTo>
                      <a:cubicBezTo>
                        <a:pt x="8164" y="5830"/>
                        <a:pt x="8287" y="5909"/>
                        <a:pt x="8422" y="5909"/>
                      </a:cubicBezTo>
                      <a:cubicBezTo>
                        <a:pt x="8459" y="5909"/>
                        <a:pt x="8499" y="5901"/>
                        <a:pt x="8537" y="5889"/>
                      </a:cubicBezTo>
                      <a:cubicBezTo>
                        <a:pt x="9613" y="5488"/>
                        <a:pt x="10565" y="4802"/>
                        <a:pt x="11287" y="3904"/>
                      </a:cubicBezTo>
                      <a:cubicBezTo>
                        <a:pt x="11708" y="3377"/>
                        <a:pt x="12042" y="2790"/>
                        <a:pt x="12276" y="2166"/>
                      </a:cubicBezTo>
                      <a:lnTo>
                        <a:pt x="12294" y="2122"/>
                      </a:lnTo>
                      <a:cubicBezTo>
                        <a:pt x="12459" y="1668"/>
                        <a:pt x="12574" y="1197"/>
                        <a:pt x="12634" y="713"/>
                      </a:cubicBezTo>
                      <a:cubicBezTo>
                        <a:pt x="12652" y="530"/>
                        <a:pt x="12595" y="350"/>
                        <a:pt x="12476" y="214"/>
                      </a:cubicBezTo>
                      <a:cubicBezTo>
                        <a:pt x="12356" y="78"/>
                        <a:pt x="12183" y="1"/>
                        <a:pt x="12003" y="1"/>
                      </a:cubicBezTo>
                      <a:lnTo>
                        <a:pt x="3795" y="1"/>
                      </a:lnTo>
                      <a:cubicBezTo>
                        <a:pt x="3614" y="1"/>
                        <a:pt x="3468" y="148"/>
                        <a:pt x="3468" y="327"/>
                      </a:cubicBezTo>
                      <a:cubicBezTo>
                        <a:pt x="3468" y="508"/>
                        <a:pt x="3616" y="654"/>
                        <a:pt x="3795" y="654"/>
                      </a:cubicBezTo>
                      <a:lnTo>
                        <a:pt x="11976" y="654"/>
                      </a:lnTo>
                      <a:cubicBezTo>
                        <a:pt x="11930" y="1013"/>
                        <a:pt x="11851" y="1364"/>
                        <a:pt x="11742" y="1701"/>
                      </a:cubicBezTo>
                      <a:lnTo>
                        <a:pt x="909" y="1701"/>
                      </a:lnTo>
                      <a:cubicBezTo>
                        <a:pt x="798" y="1365"/>
                        <a:pt x="719" y="1015"/>
                        <a:pt x="675" y="654"/>
                      </a:cubicBezTo>
                      <a:lnTo>
                        <a:pt x="2573" y="654"/>
                      </a:lnTo>
                      <a:cubicBezTo>
                        <a:pt x="2754" y="654"/>
                        <a:pt x="2900" y="506"/>
                        <a:pt x="2900" y="327"/>
                      </a:cubicBezTo>
                      <a:cubicBezTo>
                        <a:pt x="2900" y="147"/>
                        <a:pt x="2752" y="1"/>
                        <a:pt x="2573"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sp>
            <p:nvSpPr>
              <p:cNvPr id="82" name="Google Shape;82;p16"/>
              <p:cNvSpPr txBox="1"/>
              <p:nvPr/>
            </p:nvSpPr>
            <p:spPr>
              <a:xfrm>
                <a:off x="6080275" y="1963800"/>
                <a:ext cx="1008900" cy="450000"/>
              </a:xfrm>
              <a:prstGeom prst="rect">
                <a:avLst/>
              </a:prstGeom>
              <a:noFill/>
              <a:ln>
                <a:noFill/>
              </a:ln>
            </p:spPr>
            <p:txBody>
              <a:bodyPr spcFirstLastPara="1" wrap="square" lIns="121900" tIns="121900" rIns="121900" bIns="121900" anchor="t" anchorCtr="0">
                <a:noAutofit/>
              </a:bodyPr>
              <a:lstStyle/>
              <a:p>
                <a:pPr algn="ctr">
                  <a:spcAft>
                    <a:spcPts val="2133"/>
                  </a:spcAft>
                </a:pPr>
                <a:r>
                  <a:rPr lang="en" sz="2133" b="1">
                    <a:solidFill>
                      <a:schemeClr val="dk1"/>
                    </a:solidFill>
                    <a:latin typeface="Fira Sans Condensed"/>
                    <a:ea typeface="Fira Sans Condensed"/>
                    <a:cs typeface="Fira Sans Condensed"/>
                    <a:sym typeface="Fira Sans Condensed"/>
                  </a:rPr>
                  <a:t>Gains</a:t>
                </a:r>
                <a:endParaRPr sz="2133" b="1">
                  <a:solidFill>
                    <a:schemeClr val="dk1"/>
                  </a:solidFill>
                  <a:latin typeface="Fira Sans Condensed"/>
                  <a:ea typeface="Fira Sans Condensed"/>
                  <a:cs typeface="Fira Sans Condensed"/>
                  <a:sym typeface="Fira Sans Condensed"/>
                </a:endParaRPr>
              </a:p>
            </p:txBody>
          </p:sp>
          <p:sp>
            <p:nvSpPr>
              <p:cNvPr id="83" name="Google Shape;83;p16"/>
              <p:cNvSpPr txBox="1"/>
              <p:nvPr/>
            </p:nvSpPr>
            <p:spPr>
              <a:xfrm>
                <a:off x="6080275" y="3688025"/>
                <a:ext cx="1008900" cy="450000"/>
              </a:xfrm>
              <a:prstGeom prst="rect">
                <a:avLst/>
              </a:prstGeom>
              <a:noFill/>
              <a:ln>
                <a:noFill/>
              </a:ln>
            </p:spPr>
            <p:txBody>
              <a:bodyPr spcFirstLastPara="1" wrap="square" lIns="121900" tIns="121900" rIns="121900" bIns="121900" anchor="t" anchorCtr="0">
                <a:noAutofit/>
              </a:bodyPr>
              <a:lstStyle/>
              <a:p>
                <a:pPr algn="ctr">
                  <a:spcAft>
                    <a:spcPts val="2133"/>
                  </a:spcAft>
                </a:pPr>
                <a:r>
                  <a:rPr lang="en" sz="2133" b="1" dirty="0">
                    <a:solidFill>
                      <a:schemeClr val="dk1"/>
                    </a:solidFill>
                    <a:latin typeface="Fira Sans Condensed"/>
                    <a:ea typeface="Fira Sans Condensed"/>
                    <a:cs typeface="Fira Sans Condensed"/>
                    <a:sym typeface="Fira Sans Condensed"/>
                  </a:rPr>
                  <a:t>Pains</a:t>
                </a:r>
                <a:endParaRPr sz="2133" b="1" dirty="0">
                  <a:solidFill>
                    <a:schemeClr val="dk1"/>
                  </a:solidFill>
                  <a:latin typeface="Fira Sans Condensed"/>
                  <a:ea typeface="Fira Sans Condensed"/>
                  <a:cs typeface="Fira Sans Condensed"/>
                  <a:sym typeface="Fira Sans Condensed"/>
                </a:endParaRPr>
              </a:p>
            </p:txBody>
          </p:sp>
          <p:sp>
            <p:nvSpPr>
              <p:cNvPr id="84" name="Google Shape;84;p16"/>
              <p:cNvSpPr txBox="1"/>
              <p:nvPr/>
            </p:nvSpPr>
            <p:spPr>
              <a:xfrm>
                <a:off x="7482375" y="2721200"/>
                <a:ext cx="1117800" cy="669900"/>
              </a:xfrm>
              <a:prstGeom prst="rect">
                <a:avLst/>
              </a:prstGeom>
              <a:noFill/>
              <a:ln>
                <a:noFill/>
              </a:ln>
            </p:spPr>
            <p:txBody>
              <a:bodyPr spcFirstLastPara="1" wrap="square" lIns="121900" tIns="121900" rIns="121900" bIns="121900" anchor="t" anchorCtr="0">
                <a:noAutofit/>
              </a:bodyPr>
              <a:lstStyle/>
              <a:p>
                <a:pPr algn="ctr">
                  <a:spcAft>
                    <a:spcPts val="2133"/>
                  </a:spcAft>
                </a:pPr>
                <a:r>
                  <a:rPr lang="en" sz="2133" b="1">
                    <a:solidFill>
                      <a:schemeClr val="dk1"/>
                    </a:solidFill>
                    <a:latin typeface="Fira Sans Condensed"/>
                    <a:ea typeface="Fira Sans Condensed"/>
                    <a:cs typeface="Fira Sans Condensed"/>
                    <a:sym typeface="Fira Sans Condensed"/>
                  </a:rPr>
                  <a:t>Customer jobs</a:t>
                </a:r>
                <a:endParaRPr sz="2133" b="1">
                  <a:solidFill>
                    <a:schemeClr val="dk1"/>
                  </a:solidFill>
                  <a:latin typeface="Fira Sans Condensed"/>
                  <a:ea typeface="Fira Sans Condensed"/>
                  <a:cs typeface="Fira Sans Condensed"/>
                  <a:sym typeface="Fira Sans Condensed"/>
                </a:endParaRPr>
              </a:p>
            </p:txBody>
          </p:sp>
          <p:sp>
            <p:nvSpPr>
              <p:cNvPr id="85" name="Google Shape;85;p16"/>
              <p:cNvSpPr txBox="1"/>
              <p:nvPr/>
            </p:nvSpPr>
            <p:spPr>
              <a:xfrm>
                <a:off x="2212325" y="3578075"/>
                <a:ext cx="1117800" cy="669900"/>
              </a:xfrm>
              <a:prstGeom prst="rect">
                <a:avLst/>
              </a:prstGeom>
              <a:noFill/>
              <a:ln>
                <a:noFill/>
              </a:ln>
            </p:spPr>
            <p:txBody>
              <a:bodyPr spcFirstLastPara="1" wrap="square" lIns="121900" tIns="121900" rIns="121900" bIns="121900" anchor="t" anchorCtr="0">
                <a:noAutofit/>
              </a:bodyPr>
              <a:lstStyle/>
              <a:p>
                <a:pPr algn="ctr">
                  <a:spcAft>
                    <a:spcPts val="2133"/>
                  </a:spcAft>
                </a:pPr>
                <a:r>
                  <a:rPr lang="en" sz="2133" b="1">
                    <a:solidFill>
                      <a:schemeClr val="dk1"/>
                    </a:solidFill>
                    <a:latin typeface="Fira Sans Condensed"/>
                    <a:ea typeface="Fira Sans Condensed"/>
                    <a:cs typeface="Fira Sans Condensed"/>
                    <a:sym typeface="Fira Sans Condensed"/>
                  </a:rPr>
                  <a:t>Pain relievers</a:t>
                </a:r>
                <a:endParaRPr sz="2133" b="1">
                  <a:solidFill>
                    <a:schemeClr val="dk1"/>
                  </a:solidFill>
                  <a:latin typeface="Fira Sans Condensed"/>
                  <a:ea typeface="Fira Sans Condensed"/>
                  <a:cs typeface="Fira Sans Condensed"/>
                  <a:sym typeface="Fira Sans Condensed"/>
                </a:endParaRPr>
              </a:p>
            </p:txBody>
          </p:sp>
          <p:sp>
            <p:nvSpPr>
              <p:cNvPr id="86" name="Google Shape;86;p16"/>
              <p:cNvSpPr txBox="1"/>
              <p:nvPr/>
            </p:nvSpPr>
            <p:spPr>
              <a:xfrm>
                <a:off x="508025" y="2721213"/>
                <a:ext cx="1117800" cy="669900"/>
              </a:xfrm>
              <a:prstGeom prst="rect">
                <a:avLst/>
              </a:prstGeom>
              <a:noFill/>
              <a:ln>
                <a:noFill/>
              </a:ln>
            </p:spPr>
            <p:txBody>
              <a:bodyPr spcFirstLastPara="1" wrap="square" lIns="121900" tIns="121900" rIns="121900" bIns="121900" anchor="t" anchorCtr="0">
                <a:noAutofit/>
              </a:bodyPr>
              <a:lstStyle/>
              <a:p>
                <a:pPr algn="ctr">
                  <a:spcAft>
                    <a:spcPts val="2133"/>
                  </a:spcAft>
                </a:pPr>
                <a:r>
                  <a:rPr lang="en" sz="2133" b="1">
                    <a:solidFill>
                      <a:schemeClr val="dk1"/>
                    </a:solidFill>
                    <a:latin typeface="Fira Sans Condensed"/>
                    <a:ea typeface="Fira Sans Condensed"/>
                    <a:cs typeface="Fira Sans Condensed"/>
                    <a:sym typeface="Fira Sans Condensed"/>
                  </a:rPr>
                  <a:t>Products &amp; services</a:t>
                </a:r>
                <a:endParaRPr sz="2133" b="1">
                  <a:solidFill>
                    <a:schemeClr val="dk1"/>
                  </a:solidFill>
                  <a:latin typeface="Fira Sans Condensed"/>
                  <a:ea typeface="Fira Sans Condensed"/>
                  <a:cs typeface="Fira Sans Condensed"/>
                  <a:sym typeface="Fira Sans Condensed"/>
                </a:endParaRPr>
              </a:p>
            </p:txBody>
          </p:sp>
          <p:sp>
            <p:nvSpPr>
              <p:cNvPr id="87" name="Google Shape;87;p16"/>
              <p:cNvSpPr txBox="1"/>
              <p:nvPr/>
            </p:nvSpPr>
            <p:spPr>
              <a:xfrm>
                <a:off x="2212325" y="1853850"/>
                <a:ext cx="1117800" cy="669900"/>
              </a:xfrm>
              <a:prstGeom prst="rect">
                <a:avLst/>
              </a:prstGeom>
              <a:noFill/>
              <a:ln>
                <a:noFill/>
              </a:ln>
            </p:spPr>
            <p:txBody>
              <a:bodyPr spcFirstLastPara="1" wrap="square" lIns="121900" tIns="121900" rIns="121900" bIns="121900" anchor="t" anchorCtr="0">
                <a:noAutofit/>
              </a:bodyPr>
              <a:lstStyle/>
              <a:p>
                <a:pPr algn="ctr">
                  <a:spcAft>
                    <a:spcPts val="2133"/>
                  </a:spcAft>
                </a:pPr>
                <a:r>
                  <a:rPr lang="en" sz="2133" b="1">
                    <a:solidFill>
                      <a:schemeClr val="dk1"/>
                    </a:solidFill>
                    <a:latin typeface="Fira Sans Condensed"/>
                    <a:ea typeface="Fira Sans Condensed"/>
                    <a:cs typeface="Fira Sans Condensed"/>
                    <a:sym typeface="Fira Sans Condensed"/>
                  </a:rPr>
                  <a:t>Gain creators</a:t>
                </a:r>
                <a:endParaRPr sz="2133" b="1">
                  <a:solidFill>
                    <a:schemeClr val="dk1"/>
                  </a:solidFill>
                  <a:latin typeface="Fira Sans Condensed"/>
                  <a:ea typeface="Fira Sans Condensed"/>
                  <a:cs typeface="Fira Sans Condensed"/>
                  <a:sym typeface="Fira Sans Condensed"/>
                </a:endParaRPr>
              </a:p>
            </p:txBody>
          </p:sp>
        </p:grpSp>
        <p:sp>
          <p:nvSpPr>
            <p:cNvPr id="89" name="Google Shape;89;p16"/>
            <p:cNvSpPr txBox="1"/>
            <p:nvPr/>
          </p:nvSpPr>
          <p:spPr>
            <a:xfrm>
              <a:off x="7029667" y="3296733"/>
              <a:ext cx="1526000" cy="964400"/>
            </a:xfrm>
            <a:prstGeom prst="rect">
              <a:avLst/>
            </a:prstGeom>
            <a:solidFill>
              <a:srgbClr val="85852D"/>
            </a:solidFill>
            <a:ln>
              <a:noFill/>
            </a:ln>
          </p:spPr>
          <p:txBody>
            <a:bodyPr spcFirstLastPara="1" wrap="square" lIns="121900" tIns="121900" rIns="121900" bIns="121900" anchor="t" anchorCtr="0">
              <a:noAutofit/>
            </a:bodyPr>
            <a:lstStyle/>
            <a:p>
              <a:pPr algn="ctr"/>
              <a:endParaRPr sz="1600" b="1" dirty="0">
                <a:solidFill>
                  <a:schemeClr val="dk1"/>
                </a:solidFill>
                <a:latin typeface="Roboto"/>
                <a:ea typeface="Roboto"/>
                <a:cs typeface="Roboto"/>
                <a:sym typeface="Roboto"/>
              </a:endParaRPr>
            </a:p>
          </p:txBody>
        </p:sp>
        <p:sp>
          <p:nvSpPr>
            <p:cNvPr id="90" name="Google Shape;90;p16"/>
            <p:cNvSpPr txBox="1"/>
            <p:nvPr/>
          </p:nvSpPr>
          <p:spPr>
            <a:xfrm>
              <a:off x="9015750" y="1410333"/>
              <a:ext cx="1564850" cy="964400"/>
            </a:xfrm>
            <a:prstGeom prst="rect">
              <a:avLst/>
            </a:prstGeom>
            <a:solidFill>
              <a:srgbClr val="85852D"/>
            </a:solidFill>
            <a:ln>
              <a:noFill/>
            </a:ln>
          </p:spPr>
          <p:txBody>
            <a:bodyPr spcFirstLastPara="1" wrap="square" lIns="121900" tIns="121900" rIns="121900" bIns="121900" anchor="t" anchorCtr="0">
              <a:noAutofit/>
            </a:bodyPr>
            <a:lstStyle/>
            <a:p>
              <a:pPr algn="ctr"/>
              <a:endParaRPr sz="1600" b="1" dirty="0">
                <a:solidFill>
                  <a:schemeClr val="dk1"/>
                </a:solidFill>
                <a:latin typeface="Roboto"/>
                <a:ea typeface="Roboto"/>
                <a:cs typeface="Roboto"/>
                <a:sym typeface="Roboto"/>
              </a:endParaRPr>
            </a:p>
          </p:txBody>
        </p:sp>
        <p:sp>
          <p:nvSpPr>
            <p:cNvPr id="91" name="Google Shape;91;p16"/>
            <p:cNvSpPr txBox="1"/>
            <p:nvPr/>
          </p:nvSpPr>
          <p:spPr>
            <a:xfrm>
              <a:off x="9364733" y="5067100"/>
              <a:ext cx="1526000" cy="964400"/>
            </a:xfrm>
            <a:prstGeom prst="rect">
              <a:avLst/>
            </a:prstGeom>
            <a:solidFill>
              <a:srgbClr val="85852D"/>
            </a:solidFill>
            <a:ln>
              <a:noFill/>
            </a:ln>
          </p:spPr>
          <p:txBody>
            <a:bodyPr spcFirstLastPara="1" wrap="square" lIns="121900" tIns="121900" rIns="121900" bIns="121900" anchor="t" anchorCtr="0">
              <a:noAutofit/>
            </a:bodyPr>
            <a:lstStyle/>
            <a:p>
              <a:pPr algn="ctr"/>
              <a:endParaRPr sz="1600" b="1" dirty="0">
                <a:solidFill>
                  <a:schemeClr val="dk1"/>
                </a:solidFill>
                <a:latin typeface="Roboto"/>
                <a:ea typeface="Roboto"/>
                <a:cs typeface="Roboto"/>
                <a:sym typeface="Roboto"/>
              </a:endParaRPr>
            </a:p>
          </p:txBody>
        </p:sp>
        <p:sp>
          <p:nvSpPr>
            <p:cNvPr id="93" name="Google Shape;93;p16"/>
            <p:cNvSpPr txBox="1"/>
            <p:nvPr/>
          </p:nvSpPr>
          <p:spPr>
            <a:xfrm>
              <a:off x="4073533" y="4142333"/>
              <a:ext cx="1526000" cy="964400"/>
            </a:xfrm>
            <a:prstGeom prst="rect">
              <a:avLst/>
            </a:prstGeom>
            <a:solidFill>
              <a:srgbClr val="85852D"/>
            </a:solidFill>
            <a:ln>
              <a:noFill/>
            </a:ln>
          </p:spPr>
          <p:txBody>
            <a:bodyPr spcFirstLastPara="1" wrap="square" lIns="121900" tIns="121900" rIns="121900" bIns="121900" anchor="t" anchorCtr="0">
              <a:noAutofit/>
            </a:bodyPr>
            <a:lstStyle/>
            <a:p>
              <a:pPr algn="ctr"/>
              <a:endParaRPr sz="1600" b="1" dirty="0">
                <a:solidFill>
                  <a:schemeClr val="dk1"/>
                </a:solidFill>
                <a:latin typeface="Roboto"/>
                <a:ea typeface="Roboto"/>
                <a:cs typeface="Roboto"/>
                <a:sym typeface="Roboto"/>
              </a:endParaRPr>
            </a:p>
          </p:txBody>
        </p:sp>
        <p:sp>
          <p:nvSpPr>
            <p:cNvPr id="96" name="Google Shape;96;p16"/>
            <p:cNvSpPr txBox="1"/>
            <p:nvPr/>
          </p:nvSpPr>
          <p:spPr>
            <a:xfrm>
              <a:off x="609599" y="2795233"/>
              <a:ext cx="1618319" cy="964400"/>
            </a:xfrm>
            <a:prstGeom prst="rect">
              <a:avLst/>
            </a:prstGeom>
            <a:solidFill>
              <a:srgbClr val="85852D"/>
            </a:solidFill>
            <a:ln>
              <a:noFill/>
            </a:ln>
          </p:spPr>
          <p:txBody>
            <a:bodyPr spcFirstLastPara="1" wrap="square" lIns="121900" tIns="121900" rIns="121900" bIns="121900" anchor="t" anchorCtr="0">
              <a:noAutofit/>
            </a:bodyPr>
            <a:lstStyle/>
            <a:p>
              <a:pPr algn="ctr"/>
              <a:endParaRPr lang="en-US" sz="1100" b="1" dirty="0">
                <a:solidFill>
                  <a:schemeClr val="dk1"/>
                </a:solidFill>
                <a:latin typeface="Roboto"/>
                <a:ea typeface="Roboto"/>
                <a:cs typeface="Roboto"/>
                <a:sym typeface="Roboto"/>
              </a:endParaRPr>
            </a:p>
          </p:txBody>
        </p:sp>
        <p:sp>
          <p:nvSpPr>
            <p:cNvPr id="97" name="Google Shape;97;p16"/>
            <p:cNvSpPr txBox="1"/>
            <p:nvPr/>
          </p:nvSpPr>
          <p:spPr>
            <a:xfrm>
              <a:off x="1511033" y="5351067"/>
              <a:ext cx="1526000" cy="964400"/>
            </a:xfrm>
            <a:prstGeom prst="rect">
              <a:avLst/>
            </a:prstGeom>
            <a:solidFill>
              <a:srgbClr val="85852D"/>
            </a:solidFill>
            <a:ln>
              <a:noFill/>
            </a:ln>
          </p:spPr>
          <p:txBody>
            <a:bodyPr spcFirstLastPara="1" wrap="square" lIns="121900" tIns="121900" rIns="121900" bIns="121900" anchor="t" anchorCtr="0">
              <a:noAutofit/>
            </a:bodyPr>
            <a:lstStyle/>
            <a:p>
              <a:pPr algn="ctr"/>
              <a:endParaRPr sz="1600" b="1" dirty="0">
                <a:solidFill>
                  <a:schemeClr val="dk1"/>
                </a:solidFill>
                <a:latin typeface="Roboto"/>
                <a:ea typeface="Roboto"/>
                <a:cs typeface="Roboto"/>
                <a:sym typeface="Roboto"/>
              </a:endParaRPr>
            </a:p>
          </p:txBody>
        </p:sp>
      </p:grpSp>
      <p:sp>
        <p:nvSpPr>
          <p:cNvPr id="3" name="Title 2">
            <a:extLst>
              <a:ext uri="{FF2B5EF4-FFF2-40B4-BE49-F238E27FC236}">
                <a16:creationId xmlns:a16="http://schemas.microsoft.com/office/drawing/2014/main" id="{5A88B7D1-A06E-8206-47A4-13E222AC0BF7}"/>
              </a:ext>
            </a:extLst>
          </p:cNvPr>
          <p:cNvSpPr>
            <a:spLocks noGrp="1"/>
          </p:cNvSpPr>
          <p:nvPr>
            <p:ph type="title"/>
          </p:nvPr>
        </p:nvSpPr>
        <p:spPr>
          <a:xfrm>
            <a:off x="3724984" y="45253"/>
            <a:ext cx="4905777" cy="983546"/>
          </a:xfrm>
        </p:spPr>
        <p:txBody>
          <a:bodyPr/>
          <a:lstStyle/>
          <a:p>
            <a:r>
              <a:rPr lang="en-US" b="1" dirty="0"/>
              <a:t>Value Proposition</a:t>
            </a:r>
          </a:p>
        </p:txBody>
      </p:sp>
      <p:sp>
        <p:nvSpPr>
          <p:cNvPr id="7" name="TextBox 6">
            <a:extLst>
              <a:ext uri="{FF2B5EF4-FFF2-40B4-BE49-F238E27FC236}">
                <a16:creationId xmlns:a16="http://schemas.microsoft.com/office/drawing/2014/main" id="{9670A93D-AFA3-6E4A-BEFF-6559A87D4B23}"/>
              </a:ext>
            </a:extLst>
          </p:cNvPr>
          <p:cNvSpPr txBox="1"/>
          <p:nvPr/>
        </p:nvSpPr>
        <p:spPr>
          <a:xfrm>
            <a:off x="587945" y="2272169"/>
            <a:ext cx="1795505" cy="900246"/>
          </a:xfrm>
          <a:prstGeom prst="rect">
            <a:avLst/>
          </a:prstGeom>
          <a:noFill/>
        </p:spPr>
        <p:txBody>
          <a:bodyPr wrap="square" rtlCol="0">
            <a:spAutoFit/>
          </a:bodyPr>
          <a:lstStyle/>
          <a:p>
            <a:r>
              <a:rPr lang="en-US" sz="1400" dirty="0"/>
              <a:t>Affordable hostels, amenities, security, networking events.</a:t>
            </a:r>
          </a:p>
          <a:p>
            <a:endParaRPr lang="en-US" sz="1100" dirty="0"/>
          </a:p>
        </p:txBody>
      </p:sp>
      <p:sp>
        <p:nvSpPr>
          <p:cNvPr id="8" name="TextBox 7">
            <a:extLst>
              <a:ext uri="{FF2B5EF4-FFF2-40B4-BE49-F238E27FC236}">
                <a16:creationId xmlns:a16="http://schemas.microsoft.com/office/drawing/2014/main" id="{E04FC3C6-0191-60DC-2242-4CA9F38967CD}"/>
              </a:ext>
            </a:extLst>
          </p:cNvPr>
          <p:cNvSpPr txBox="1"/>
          <p:nvPr/>
        </p:nvSpPr>
        <p:spPr>
          <a:xfrm>
            <a:off x="1493818" y="4796967"/>
            <a:ext cx="1640468" cy="830997"/>
          </a:xfrm>
          <a:prstGeom prst="rect">
            <a:avLst/>
          </a:prstGeom>
          <a:noFill/>
        </p:spPr>
        <p:txBody>
          <a:bodyPr wrap="square" rtlCol="0">
            <a:spAutoFit/>
          </a:bodyPr>
          <a:lstStyle/>
          <a:p>
            <a:r>
              <a:rPr lang="en-US" sz="1200" dirty="0"/>
              <a:t>Convenient, cost-effective, secure, structured networking environment.</a:t>
            </a:r>
          </a:p>
        </p:txBody>
      </p:sp>
      <p:sp>
        <p:nvSpPr>
          <p:cNvPr id="9" name="TextBox 8">
            <a:extLst>
              <a:ext uri="{FF2B5EF4-FFF2-40B4-BE49-F238E27FC236}">
                <a16:creationId xmlns:a16="http://schemas.microsoft.com/office/drawing/2014/main" id="{C57D0BE9-B849-36B8-91F8-C64517C54248}"/>
              </a:ext>
            </a:extLst>
          </p:cNvPr>
          <p:cNvSpPr txBox="1"/>
          <p:nvPr/>
        </p:nvSpPr>
        <p:spPr>
          <a:xfrm>
            <a:off x="4139933" y="3576840"/>
            <a:ext cx="1478956" cy="830997"/>
          </a:xfrm>
          <a:prstGeom prst="rect">
            <a:avLst/>
          </a:prstGeom>
          <a:noFill/>
        </p:spPr>
        <p:txBody>
          <a:bodyPr wrap="square" rtlCol="0">
            <a:spAutoFit/>
          </a:bodyPr>
          <a:lstStyle/>
          <a:p>
            <a:r>
              <a:rPr lang="en-US" sz="1200" dirty="0"/>
              <a:t>Comfort, networking, security, and on-site support.</a:t>
            </a:r>
          </a:p>
        </p:txBody>
      </p:sp>
      <p:sp>
        <p:nvSpPr>
          <p:cNvPr id="13" name="TextBox 12">
            <a:extLst>
              <a:ext uri="{FF2B5EF4-FFF2-40B4-BE49-F238E27FC236}">
                <a16:creationId xmlns:a16="http://schemas.microsoft.com/office/drawing/2014/main" id="{3BD5A730-5C5C-12EC-2818-81F4BB461830}"/>
              </a:ext>
            </a:extLst>
          </p:cNvPr>
          <p:cNvSpPr txBox="1"/>
          <p:nvPr/>
        </p:nvSpPr>
        <p:spPr>
          <a:xfrm>
            <a:off x="9329147" y="4444769"/>
            <a:ext cx="1725421" cy="954107"/>
          </a:xfrm>
          <a:prstGeom prst="rect">
            <a:avLst/>
          </a:prstGeom>
          <a:noFill/>
        </p:spPr>
        <p:txBody>
          <a:bodyPr wrap="square">
            <a:spAutoFit/>
          </a:bodyPr>
          <a:lstStyle/>
          <a:p>
            <a:r>
              <a:rPr lang="en-US" sz="1400" dirty="0"/>
              <a:t>Affordable lodging, professional networking, and feeling secure.</a:t>
            </a:r>
          </a:p>
        </p:txBody>
      </p:sp>
      <p:sp>
        <p:nvSpPr>
          <p:cNvPr id="17" name="TextBox 16">
            <a:extLst>
              <a:ext uri="{FF2B5EF4-FFF2-40B4-BE49-F238E27FC236}">
                <a16:creationId xmlns:a16="http://schemas.microsoft.com/office/drawing/2014/main" id="{0D4CA88C-8802-786B-C3D0-03F6F45ADFFC}"/>
              </a:ext>
            </a:extLst>
          </p:cNvPr>
          <p:cNvSpPr txBox="1"/>
          <p:nvPr/>
        </p:nvSpPr>
        <p:spPr>
          <a:xfrm>
            <a:off x="7112700" y="2716764"/>
            <a:ext cx="1563975" cy="861774"/>
          </a:xfrm>
          <a:prstGeom prst="rect">
            <a:avLst/>
          </a:prstGeom>
          <a:noFill/>
        </p:spPr>
        <p:txBody>
          <a:bodyPr wrap="square">
            <a:spAutoFit/>
          </a:bodyPr>
          <a:lstStyle/>
          <a:p>
            <a:r>
              <a:rPr lang="en-US" sz="1200" dirty="0"/>
              <a:t>Long commutes, high rents, safety concerns, limited networking</a:t>
            </a:r>
            <a:r>
              <a:rPr lang="en-US" sz="1400" dirty="0"/>
              <a:t>.</a:t>
            </a:r>
          </a:p>
        </p:txBody>
      </p:sp>
      <p:sp>
        <p:nvSpPr>
          <p:cNvPr id="21" name="TextBox 20">
            <a:extLst>
              <a:ext uri="{FF2B5EF4-FFF2-40B4-BE49-F238E27FC236}">
                <a16:creationId xmlns:a16="http://schemas.microsoft.com/office/drawing/2014/main" id="{A6E1B4D5-C2FB-0BF0-E667-499E448EFC84}"/>
              </a:ext>
            </a:extLst>
          </p:cNvPr>
          <p:cNvSpPr txBox="1"/>
          <p:nvPr/>
        </p:nvSpPr>
        <p:spPr>
          <a:xfrm>
            <a:off x="9075708" y="770643"/>
            <a:ext cx="1345200" cy="1015663"/>
          </a:xfrm>
          <a:prstGeom prst="rect">
            <a:avLst/>
          </a:prstGeom>
          <a:noFill/>
        </p:spPr>
        <p:txBody>
          <a:bodyPr wrap="square">
            <a:spAutoFit/>
          </a:bodyPr>
          <a:lstStyle/>
          <a:p>
            <a:r>
              <a:rPr lang="en-US" sz="1200" dirty="0"/>
              <a:t>Convenient, affordable, safe lodging; fosters professional networking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D3E4651-DBC3-593A-2BB5-BF94E47156F9}"/>
              </a:ext>
            </a:extLst>
          </p:cNvPr>
          <p:cNvSpPr txBox="1">
            <a:spLocks/>
          </p:cNvSpPr>
          <p:nvPr/>
        </p:nvSpPr>
        <p:spPr>
          <a:xfrm>
            <a:off x="4049451" y="0"/>
            <a:ext cx="2656149" cy="4617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85852D"/>
                </a:solidFill>
              </a:rPr>
              <a:t>Business</a:t>
            </a:r>
            <a:r>
              <a:rPr lang="en-US" sz="2800" b="1" dirty="0"/>
              <a:t> </a:t>
            </a:r>
            <a:r>
              <a:rPr lang="en-US" sz="2800" b="1" dirty="0">
                <a:solidFill>
                  <a:srgbClr val="002060"/>
                </a:solidFill>
              </a:rPr>
              <a:t>Model</a:t>
            </a:r>
          </a:p>
        </p:txBody>
      </p:sp>
      <p:graphicFrame>
        <p:nvGraphicFramePr>
          <p:cNvPr id="3" name="Table 2">
            <a:extLst>
              <a:ext uri="{FF2B5EF4-FFF2-40B4-BE49-F238E27FC236}">
                <a16:creationId xmlns:a16="http://schemas.microsoft.com/office/drawing/2014/main" id="{61B4EDEC-C038-402A-8D34-A0C4BA768E83}"/>
              </a:ext>
            </a:extLst>
          </p:cNvPr>
          <p:cNvGraphicFramePr>
            <a:graphicFrameLocks noGrp="1"/>
          </p:cNvGraphicFramePr>
          <p:nvPr>
            <p:extLst>
              <p:ext uri="{D42A27DB-BD31-4B8C-83A1-F6EECF244321}">
                <p14:modId xmlns:p14="http://schemas.microsoft.com/office/powerpoint/2010/main" val="321622196"/>
              </p:ext>
            </p:extLst>
          </p:nvPr>
        </p:nvGraphicFramePr>
        <p:xfrm>
          <a:off x="544034" y="373296"/>
          <a:ext cx="11103931" cy="6394551"/>
        </p:xfrm>
        <a:graphic>
          <a:graphicData uri="http://schemas.openxmlformats.org/drawingml/2006/table">
            <a:tbl>
              <a:tblPr>
                <a:noFill/>
              </a:tblPr>
              <a:tblGrid>
                <a:gridCol w="2658022">
                  <a:extLst>
                    <a:ext uri="{9D8B030D-6E8A-4147-A177-3AD203B41FA5}">
                      <a16:colId xmlns:a16="http://schemas.microsoft.com/office/drawing/2014/main" val="2413631730"/>
                    </a:ext>
                  </a:extLst>
                </a:gridCol>
                <a:gridCol w="2153265">
                  <a:extLst>
                    <a:ext uri="{9D8B030D-6E8A-4147-A177-3AD203B41FA5}">
                      <a16:colId xmlns:a16="http://schemas.microsoft.com/office/drawing/2014/main" val="2539475421"/>
                    </a:ext>
                  </a:extLst>
                </a:gridCol>
                <a:gridCol w="740679">
                  <a:extLst>
                    <a:ext uri="{9D8B030D-6E8A-4147-A177-3AD203B41FA5}">
                      <a16:colId xmlns:a16="http://schemas.microsoft.com/office/drawing/2014/main" val="1854339507"/>
                    </a:ext>
                  </a:extLst>
                </a:gridCol>
                <a:gridCol w="1388000">
                  <a:extLst>
                    <a:ext uri="{9D8B030D-6E8A-4147-A177-3AD203B41FA5}">
                      <a16:colId xmlns:a16="http://schemas.microsoft.com/office/drawing/2014/main" val="647835473"/>
                    </a:ext>
                  </a:extLst>
                </a:gridCol>
                <a:gridCol w="1965804">
                  <a:extLst>
                    <a:ext uri="{9D8B030D-6E8A-4147-A177-3AD203B41FA5}">
                      <a16:colId xmlns:a16="http://schemas.microsoft.com/office/drawing/2014/main" val="3400616530"/>
                    </a:ext>
                  </a:extLst>
                </a:gridCol>
                <a:gridCol w="2198161">
                  <a:extLst>
                    <a:ext uri="{9D8B030D-6E8A-4147-A177-3AD203B41FA5}">
                      <a16:colId xmlns:a16="http://schemas.microsoft.com/office/drawing/2014/main" val="831667350"/>
                    </a:ext>
                  </a:extLst>
                </a:gridCol>
              </a:tblGrid>
              <a:tr h="2052638">
                <a:tc rowSpan="2">
                  <a:txBody>
                    <a:bodyPr/>
                    <a:lstStyle/>
                    <a:p>
                      <a:pPr marL="0" lvl="0" indent="0" algn="ctr" rtl="0">
                        <a:lnSpc>
                          <a:spcPct val="100000"/>
                        </a:lnSpc>
                        <a:spcBef>
                          <a:spcPts val="0"/>
                        </a:spcBef>
                        <a:spcAft>
                          <a:spcPts val="0"/>
                        </a:spcAft>
                        <a:buNone/>
                      </a:pPr>
                      <a:r>
                        <a:rPr lang="en-US" sz="1600" b="1" dirty="0">
                          <a:solidFill>
                            <a:srgbClr val="85852D"/>
                          </a:solidFill>
                          <a:latin typeface="Work Sans"/>
                          <a:ea typeface="Work Sans"/>
                          <a:cs typeface="Work Sans"/>
                          <a:sym typeface="Work Sans"/>
                        </a:rPr>
                        <a:t>Key Partners</a:t>
                      </a:r>
                    </a:p>
                    <a:p>
                      <a:pPr marL="0" lvl="0" indent="0" algn="l" rtl="0">
                        <a:spcBef>
                          <a:spcPts val="0"/>
                        </a:spcBef>
                        <a:spcAft>
                          <a:spcPts val="0"/>
                        </a:spcAft>
                        <a:buNone/>
                      </a:pPr>
                      <a:endParaRPr lang="en-US" sz="600" dirty="0">
                        <a:solidFill>
                          <a:schemeClr val="dk1"/>
                        </a:solidFill>
                        <a:latin typeface="Nunito"/>
                        <a:ea typeface="Nunito"/>
                        <a:cs typeface="Nunito"/>
                        <a:sym typeface="Nunito"/>
                      </a:endParaRPr>
                    </a:p>
                    <a:p>
                      <a:pPr marL="171450" lvl="0" indent="-171450" algn="l" rtl="0">
                        <a:lnSpc>
                          <a:spcPct val="200000"/>
                        </a:lnSpc>
                        <a:spcBef>
                          <a:spcPts val="0"/>
                        </a:spcBef>
                        <a:spcAft>
                          <a:spcPts val="0"/>
                        </a:spcAft>
                        <a:buFont typeface="Wingdings" panose="05000000000000000000" pitchFamily="2" charset="2"/>
                        <a:buChar char="ü"/>
                      </a:pPr>
                      <a:r>
                        <a:rPr lang="en-US" sz="1000" b="0" dirty="0">
                          <a:solidFill>
                            <a:srgbClr val="002060"/>
                          </a:solidFill>
                          <a:latin typeface="+mn-lt"/>
                          <a:ea typeface="Work Sans"/>
                          <a:cs typeface="Work Sans"/>
                          <a:sym typeface="Work Sans"/>
                        </a:rPr>
                        <a:t>Local businesses for amenities and services (cafeteria, laundry).</a:t>
                      </a:r>
                    </a:p>
                    <a:p>
                      <a:pPr marL="171450" lvl="0" indent="-171450" algn="l" rtl="0">
                        <a:lnSpc>
                          <a:spcPct val="200000"/>
                        </a:lnSpc>
                        <a:spcBef>
                          <a:spcPts val="0"/>
                        </a:spcBef>
                        <a:spcAft>
                          <a:spcPts val="0"/>
                        </a:spcAft>
                        <a:buFont typeface="Wingdings" panose="05000000000000000000" pitchFamily="2" charset="2"/>
                        <a:buChar char="ü"/>
                      </a:pPr>
                      <a:r>
                        <a:rPr lang="en-US" sz="1000" b="0" dirty="0">
                          <a:solidFill>
                            <a:srgbClr val="002060"/>
                          </a:solidFill>
                          <a:latin typeface="+mn-lt"/>
                          <a:ea typeface="Work Sans"/>
                          <a:cs typeface="Work Sans"/>
                          <a:sym typeface="Work Sans"/>
                        </a:rPr>
                        <a:t>Companies on Lagos Island for employee accommodations.</a:t>
                      </a:r>
                    </a:p>
                    <a:p>
                      <a:pPr marL="171450" lvl="0" indent="-171450" algn="l" rtl="0">
                        <a:lnSpc>
                          <a:spcPct val="200000"/>
                        </a:lnSpc>
                        <a:spcBef>
                          <a:spcPts val="0"/>
                        </a:spcBef>
                        <a:spcAft>
                          <a:spcPts val="0"/>
                        </a:spcAft>
                        <a:buFont typeface="Wingdings" panose="05000000000000000000" pitchFamily="2" charset="2"/>
                        <a:buChar char="ü"/>
                      </a:pPr>
                      <a:r>
                        <a:rPr lang="en-US" sz="1000" b="0" dirty="0">
                          <a:solidFill>
                            <a:srgbClr val="002060"/>
                          </a:solidFill>
                          <a:latin typeface="+mn-lt"/>
                          <a:ea typeface="Work Sans"/>
                          <a:cs typeface="Work Sans"/>
                          <a:sym typeface="Work Sans"/>
                        </a:rPr>
                        <a:t>Security firms for vetting and surveillance.</a:t>
                      </a:r>
                    </a:p>
                    <a:p>
                      <a:pPr marL="171450" lvl="0" indent="-171450" algn="l" rtl="0">
                        <a:lnSpc>
                          <a:spcPct val="200000"/>
                        </a:lnSpc>
                        <a:spcBef>
                          <a:spcPts val="0"/>
                        </a:spcBef>
                        <a:spcAft>
                          <a:spcPts val="0"/>
                        </a:spcAft>
                        <a:buFont typeface="Wingdings" panose="05000000000000000000" pitchFamily="2" charset="2"/>
                        <a:buChar char="ü"/>
                      </a:pPr>
                      <a:r>
                        <a:rPr lang="en-US" sz="1000" b="0" dirty="0">
                          <a:solidFill>
                            <a:srgbClr val="002060"/>
                          </a:solidFill>
                          <a:latin typeface="+mn-lt"/>
                          <a:ea typeface="Work Sans"/>
                          <a:cs typeface="Work Sans"/>
                          <a:sym typeface="Work Sans"/>
                        </a:rPr>
                        <a:t>Real estate agencies for property management and expansion.</a:t>
                      </a:r>
                    </a:p>
                    <a:p>
                      <a:pPr marL="0" lvl="0" indent="0" algn="l" rtl="0">
                        <a:spcBef>
                          <a:spcPts val="0"/>
                        </a:spcBef>
                        <a:spcAft>
                          <a:spcPts val="0"/>
                        </a:spcAft>
                        <a:buNone/>
                      </a:pPr>
                      <a:endParaRPr lang="en-US" sz="1000" b="1" dirty="0">
                        <a:solidFill>
                          <a:schemeClr val="dk1"/>
                        </a:solidFill>
                        <a:latin typeface="Work Sans"/>
                        <a:ea typeface="Work Sans"/>
                        <a:cs typeface="Work Sans"/>
                        <a:sym typeface="Work Sans"/>
                      </a:endParaRPr>
                    </a:p>
                  </a:txBody>
                  <a:tcPr marL="91425" marR="91425" marT="91425" marB="91425">
                    <a:lnL w="12700" cap="flat" cmpd="sng" algn="ctr">
                      <a:solidFill>
                        <a:schemeClr val="tx1"/>
                      </a:solidFill>
                      <a:prstDash val="solid"/>
                      <a:round/>
                      <a:headEnd type="none" w="med" len="med"/>
                      <a:tailEnd type="none" w="med" len="med"/>
                    </a:lnL>
                    <a:lnR w="28575" cap="flat" cmpd="sng">
                      <a:solidFill>
                        <a:srgbClr val="D9D9D9"/>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solidFill>
                        <a:srgbClr val="D9D9D9"/>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600" b="1" dirty="0">
                          <a:solidFill>
                            <a:srgbClr val="85852D"/>
                          </a:solidFill>
                          <a:latin typeface="Work Sans"/>
                          <a:ea typeface="Work Sans"/>
                          <a:cs typeface="Work Sans"/>
                          <a:sym typeface="Work Sans"/>
                        </a:rPr>
                        <a:t>Key Activities</a:t>
                      </a:r>
                      <a:endParaRPr lang="en-US" sz="1000" dirty="0">
                        <a:solidFill>
                          <a:srgbClr val="85852D"/>
                        </a:solidFill>
                        <a:latin typeface="Nunito"/>
                        <a:ea typeface="Nunito"/>
                        <a:cs typeface="Nunito"/>
                        <a:sym typeface="Nunito"/>
                      </a:endParaRP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Managing bookings and guest vetting processes.</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Maintaining and securing the property.</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Organizing community events and activities.</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Marketing and promotion to attract new guests and corporate partners.</a:t>
                      </a:r>
                    </a:p>
                    <a:p>
                      <a:pPr marL="0" lvl="0" indent="0" algn="l" rtl="0">
                        <a:spcBef>
                          <a:spcPts val="0"/>
                        </a:spcBef>
                        <a:spcAft>
                          <a:spcPts val="0"/>
                        </a:spcAft>
                        <a:buNone/>
                      </a:pPr>
                      <a:endParaRPr lang="en-US" sz="600" dirty="0">
                        <a:solidFill>
                          <a:schemeClr val="dk1"/>
                        </a:solidFill>
                        <a:latin typeface="Nunito"/>
                        <a:ea typeface="Nunito"/>
                        <a:cs typeface="Nunito"/>
                        <a:sym typeface="Nunito"/>
                      </a:endParaRPr>
                    </a:p>
                  </a:txBody>
                  <a:tcPr marL="91425" marR="91425" marT="91425" marB="91425">
                    <a:lnL w="28575" cap="flat" cmpd="sng" algn="ctr">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rgbClr val="D9D9D9"/>
                      </a:solidFill>
                      <a:prstDash val="solid"/>
                      <a:round/>
                      <a:headEnd type="none" w="sm" len="sm"/>
                      <a:tailEnd type="none" w="sm" len="sm"/>
                    </a:lnB>
                  </a:tcPr>
                </a:tc>
                <a:tc rowSpan="2" gridSpan="2">
                  <a:txBody>
                    <a:bodyPr/>
                    <a:lstStyle/>
                    <a:p>
                      <a:pPr marL="0" lvl="0" indent="0" algn="ctr" rtl="0">
                        <a:lnSpc>
                          <a:spcPct val="100000"/>
                        </a:lnSpc>
                        <a:spcBef>
                          <a:spcPts val="0"/>
                        </a:spcBef>
                        <a:spcAft>
                          <a:spcPts val="0"/>
                        </a:spcAft>
                        <a:buNone/>
                      </a:pPr>
                      <a:r>
                        <a:rPr lang="en-US" sz="1400" b="1" dirty="0">
                          <a:solidFill>
                            <a:srgbClr val="85852D"/>
                          </a:solidFill>
                          <a:latin typeface="Work Sans"/>
                          <a:ea typeface="Work Sans"/>
                          <a:cs typeface="Work Sans"/>
                          <a:sym typeface="Work Sans"/>
                        </a:rPr>
                        <a:t>Value Proportions</a:t>
                      </a:r>
                      <a:endParaRPr lang="en-US" sz="1400" dirty="0">
                        <a:solidFill>
                          <a:srgbClr val="85852D"/>
                        </a:solidFill>
                        <a:latin typeface="Nunito"/>
                        <a:ea typeface="Nunito"/>
                        <a:cs typeface="Nunito"/>
                        <a:sym typeface="Nunito"/>
                      </a:endParaRPr>
                    </a:p>
                    <a:p>
                      <a:pPr marL="171450" lvl="0" indent="-171450" algn="l" rtl="0">
                        <a:lnSpc>
                          <a:spcPct val="20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Affordable and convenient accommodation near workplaces on Lagos Island.</a:t>
                      </a:r>
                    </a:p>
                    <a:p>
                      <a:pPr marL="171450" lvl="0" indent="-171450" algn="l" rtl="0">
                        <a:lnSpc>
                          <a:spcPct val="20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Safe and secure environment with rigorous vetting processes.</a:t>
                      </a:r>
                    </a:p>
                    <a:p>
                      <a:pPr marL="171450" lvl="0" indent="-171450" algn="l" rtl="0">
                        <a:lnSpc>
                          <a:spcPct val="20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Community-oriented living space promoting networking and collaboration.</a:t>
                      </a:r>
                    </a:p>
                    <a:p>
                      <a:pPr marL="171450" lvl="0" indent="-171450" algn="l" rtl="0">
                        <a:lnSpc>
                          <a:spcPct val="20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Comprehensive amenities including dining, laundry, and common areas.</a:t>
                      </a:r>
                    </a:p>
                  </a:txBody>
                  <a:tcPr marL="91425" marR="91425" marT="91425" marB="91425">
                    <a:lnL w="2857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solidFill>
                        <a:srgbClr val="D9D9D9"/>
                      </a:solidFill>
                      <a:prstDash val="solid"/>
                      <a:round/>
                      <a:headEnd type="none" w="sm" len="sm"/>
                      <a:tailEnd type="none" w="sm" len="sm"/>
                    </a:lnB>
                  </a:tcPr>
                </a:tc>
                <a:tc rowSpan="2" hMerge="1">
                  <a:txBody>
                    <a:bodyPr/>
                    <a:lstStyle/>
                    <a:p>
                      <a:endParaRPr lang="en-US"/>
                    </a:p>
                  </a:txBody>
                  <a:tcPr/>
                </a:tc>
                <a:tc>
                  <a:txBody>
                    <a:bodyPr/>
                    <a:lstStyle/>
                    <a:p>
                      <a:pPr marL="0" lvl="0" indent="0" algn="l" rtl="0">
                        <a:lnSpc>
                          <a:spcPct val="100000"/>
                        </a:lnSpc>
                        <a:spcBef>
                          <a:spcPts val="0"/>
                        </a:spcBef>
                        <a:spcAft>
                          <a:spcPts val="0"/>
                        </a:spcAft>
                        <a:buNone/>
                      </a:pPr>
                      <a:r>
                        <a:rPr lang="en-US" sz="1100" b="1" dirty="0">
                          <a:solidFill>
                            <a:srgbClr val="85852D"/>
                          </a:solidFill>
                          <a:latin typeface="Work Sans"/>
                          <a:ea typeface="Work Sans"/>
                          <a:cs typeface="Work Sans"/>
                          <a:sym typeface="Work Sans"/>
                        </a:rPr>
                        <a:t>Customer Relationship</a:t>
                      </a:r>
                    </a:p>
                    <a:p>
                      <a:pPr marL="0" lvl="0" indent="0" algn="l" rtl="0">
                        <a:spcBef>
                          <a:spcPts val="0"/>
                        </a:spcBef>
                        <a:spcAft>
                          <a:spcPts val="0"/>
                        </a:spcAft>
                        <a:buNone/>
                      </a:pPr>
                      <a:endParaRPr lang="en-US" sz="600" dirty="0">
                        <a:solidFill>
                          <a:schemeClr val="dk1"/>
                        </a:solidFill>
                        <a:latin typeface="Nunito"/>
                        <a:ea typeface="Nunito"/>
                        <a:cs typeface="Nunito"/>
                        <a:sym typeface="Nunito"/>
                      </a:endParaRP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Personalized service with dedicated support staff.</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Regular feedback collection and improvement based on guest experiences.</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Community engagement through events and activities.</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Loyalty programs and discounts for repeat customers.</a:t>
                      </a:r>
                    </a:p>
                    <a:p>
                      <a:pPr marL="0" lvl="0" indent="0" algn="l" rtl="0">
                        <a:spcBef>
                          <a:spcPts val="0"/>
                        </a:spcBef>
                        <a:spcAft>
                          <a:spcPts val="0"/>
                        </a:spcAft>
                        <a:buNone/>
                      </a:pPr>
                      <a:endParaRPr lang="en-US" sz="600" dirty="0">
                        <a:solidFill>
                          <a:schemeClr val="dk1"/>
                        </a:solidFill>
                        <a:latin typeface="Nunito"/>
                        <a:ea typeface="Nunito"/>
                        <a:cs typeface="Nunito"/>
                        <a:sym typeface="Nunito"/>
                      </a:endParaRPr>
                    </a:p>
                  </a:txBody>
                  <a:tcPr marL="91425" marR="91425" marT="91425" marB="91425">
                    <a:lnL w="2857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solidFill>
                        <a:srgbClr val="D9D9D9"/>
                      </a:solidFill>
                      <a:prstDash val="solid"/>
                      <a:round/>
                      <a:headEnd type="none" w="sm" len="sm"/>
                      <a:tailEnd type="none" w="sm" len="sm"/>
                    </a:lnB>
                  </a:tcPr>
                </a:tc>
                <a:tc rowSpan="2">
                  <a:txBody>
                    <a:bodyPr/>
                    <a:lstStyle/>
                    <a:p>
                      <a:pPr marL="0" lvl="0" indent="0" algn="l" rtl="0">
                        <a:lnSpc>
                          <a:spcPct val="100000"/>
                        </a:lnSpc>
                        <a:spcBef>
                          <a:spcPts val="0"/>
                        </a:spcBef>
                        <a:spcAft>
                          <a:spcPts val="0"/>
                        </a:spcAft>
                        <a:buFont typeface="Wingdings" panose="05000000000000000000" pitchFamily="2" charset="2"/>
                        <a:buNone/>
                      </a:pPr>
                      <a:r>
                        <a:rPr lang="en-US" sz="1400" b="1" dirty="0">
                          <a:solidFill>
                            <a:srgbClr val="85852D"/>
                          </a:solidFill>
                          <a:latin typeface="Work Sans"/>
                          <a:ea typeface="Work Sans"/>
                          <a:cs typeface="Work Sans"/>
                          <a:sym typeface="Work Sans"/>
                        </a:rPr>
                        <a:t>Customer Segments</a:t>
                      </a:r>
                      <a:endParaRPr lang="en-US" sz="1400" dirty="0">
                        <a:solidFill>
                          <a:srgbClr val="85852D"/>
                        </a:solidFill>
                        <a:latin typeface="Nunito"/>
                        <a:ea typeface="Nunito"/>
                        <a:cs typeface="Nunito"/>
                        <a:sym typeface="Nunito"/>
                      </a:endParaRPr>
                    </a:p>
                    <a:p>
                      <a:pPr marL="171450" lvl="0" indent="-171450" algn="l" rtl="0">
                        <a:lnSpc>
                          <a:spcPct val="20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Professionals working on Lagos Island.</a:t>
                      </a:r>
                    </a:p>
                    <a:p>
                      <a:pPr marL="171450" lvl="0" indent="-171450" algn="l" rtl="0">
                        <a:lnSpc>
                          <a:spcPct val="20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Companies looking to provide accommodation for their employees.</a:t>
                      </a:r>
                    </a:p>
                    <a:p>
                      <a:pPr marL="171450" lvl="0" indent="-171450" algn="l" rtl="0">
                        <a:lnSpc>
                          <a:spcPct val="20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Individuals commuting from the mainland to the island.</a:t>
                      </a:r>
                    </a:p>
                    <a:p>
                      <a:pPr marL="171450" lvl="0" indent="-171450" algn="l" rtl="0">
                        <a:lnSpc>
                          <a:spcPct val="20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Tourists and visitors looking for affordable lodging options.</a:t>
                      </a:r>
                    </a:p>
                    <a:p>
                      <a:pPr marL="0" lvl="0" indent="0" algn="l" rtl="0">
                        <a:lnSpc>
                          <a:spcPct val="100000"/>
                        </a:lnSpc>
                        <a:spcBef>
                          <a:spcPts val="0"/>
                        </a:spcBef>
                        <a:spcAft>
                          <a:spcPts val="0"/>
                        </a:spcAft>
                        <a:buFont typeface="Wingdings" panose="05000000000000000000" pitchFamily="2" charset="2"/>
                        <a:buNone/>
                      </a:pPr>
                      <a:endParaRPr lang="en-US" sz="1400" dirty="0">
                        <a:solidFill>
                          <a:srgbClr val="85852D"/>
                        </a:solidFill>
                        <a:latin typeface="Nunito"/>
                        <a:ea typeface="Nunito"/>
                        <a:cs typeface="Nunito"/>
                        <a:sym typeface="Nunito"/>
                      </a:endParaRPr>
                    </a:p>
                  </a:txBody>
                  <a:tcPr marL="91425" marR="91425" marT="91425" marB="91425">
                    <a:lnL w="28575" cap="flat" cmpd="sng">
                      <a:solidFill>
                        <a:srgbClr val="D9D9D9"/>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solidFill>
                        <a:srgbClr val="D9D9D9"/>
                      </a:solidFill>
                      <a:prstDash val="solid"/>
                      <a:round/>
                      <a:headEnd type="none" w="sm" len="sm"/>
                      <a:tailEnd type="none" w="sm" len="sm"/>
                    </a:lnB>
                  </a:tcPr>
                </a:tc>
                <a:extLst>
                  <a:ext uri="{0D108BD9-81ED-4DB2-BD59-A6C34878D82A}">
                    <a16:rowId xmlns:a16="http://schemas.microsoft.com/office/drawing/2014/main" val="1119487900"/>
                  </a:ext>
                </a:extLst>
              </a:tr>
              <a:tr h="1611293">
                <a:tc vMerge="1">
                  <a:txBody>
                    <a:bodyPr/>
                    <a:lstStyle/>
                    <a:p>
                      <a:endParaRPr lang="en-US"/>
                    </a:p>
                  </a:txBody>
                  <a:tcPr/>
                </a:tc>
                <a:tc>
                  <a:txBody>
                    <a:bodyPr/>
                    <a:lstStyle/>
                    <a:p>
                      <a:pPr marL="0" lvl="0" indent="0" algn="l" rtl="0">
                        <a:lnSpc>
                          <a:spcPct val="150000"/>
                        </a:lnSpc>
                        <a:spcBef>
                          <a:spcPts val="0"/>
                        </a:spcBef>
                        <a:spcAft>
                          <a:spcPts val="0"/>
                        </a:spcAft>
                        <a:buNone/>
                      </a:pPr>
                      <a:r>
                        <a:rPr lang="en-US" sz="1600" b="1" dirty="0">
                          <a:solidFill>
                            <a:srgbClr val="85852D"/>
                          </a:solidFill>
                          <a:latin typeface="Work Sans"/>
                          <a:ea typeface="Work Sans"/>
                          <a:cs typeface="Work Sans"/>
                          <a:sym typeface="Work Sans"/>
                        </a:rPr>
                        <a:t>Key Resources</a:t>
                      </a:r>
                    </a:p>
                    <a:p>
                      <a:pPr marL="0" lvl="0" indent="0" algn="l" rtl="0">
                        <a:spcBef>
                          <a:spcPts val="0"/>
                        </a:spcBef>
                        <a:spcAft>
                          <a:spcPts val="0"/>
                        </a:spcAft>
                        <a:buNone/>
                      </a:pPr>
                      <a:endParaRPr lang="en-US" sz="600" dirty="0">
                        <a:solidFill>
                          <a:schemeClr val="dk1"/>
                        </a:solidFill>
                        <a:latin typeface="Nunito"/>
                        <a:ea typeface="Nunito"/>
                        <a:cs typeface="Nunito"/>
                        <a:sym typeface="Nunito"/>
                      </a:endParaRP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Property and facilities on Lagos Island.</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Technology platform for booking and management.</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Security infrastructure including CCTV and vetting processes.</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Staff including management, support, and security personnel.</a:t>
                      </a:r>
                    </a:p>
                    <a:p>
                      <a:pPr marL="0" lvl="0" indent="0" algn="l" rtl="0">
                        <a:spcBef>
                          <a:spcPts val="0"/>
                        </a:spcBef>
                        <a:spcAft>
                          <a:spcPts val="0"/>
                        </a:spcAft>
                        <a:buNone/>
                      </a:pPr>
                      <a:endParaRPr lang="en-US" sz="600" dirty="0">
                        <a:solidFill>
                          <a:schemeClr val="dk1"/>
                        </a:solidFill>
                        <a:latin typeface="Nunito"/>
                        <a:ea typeface="Nunito"/>
                        <a:cs typeface="Nunito"/>
                        <a:sym typeface="Nunito"/>
                      </a:endParaRPr>
                    </a:p>
                  </a:txBody>
                  <a:tcPr marL="91425" marR="91425" marT="91425" marB="91425">
                    <a:lnL w="28575" cap="flat" cmpd="sng" algn="ctr">
                      <a:solidFill>
                        <a:srgbClr val="D9D9D9"/>
                      </a:solidFill>
                      <a:prstDash val="solid"/>
                      <a:round/>
                      <a:headEnd type="none" w="sm" len="sm"/>
                      <a:tailEnd type="none" w="sm" len="sm"/>
                    </a:lnL>
                    <a:lnR w="28575" cap="flat" cmpd="sng" algn="ctr">
                      <a:solidFill>
                        <a:srgbClr val="D9D9D9"/>
                      </a:solidFill>
                      <a:prstDash val="solid"/>
                      <a:round/>
                      <a:headEnd type="none" w="sm" len="sm"/>
                      <a:tailEnd type="none" w="sm" len="sm"/>
                    </a:lnR>
                    <a:lnT w="28575" cap="flat" cmpd="sng" algn="ctr">
                      <a:solidFill>
                        <a:srgbClr val="D9D9D9"/>
                      </a:solidFill>
                      <a:prstDash val="solid"/>
                      <a:round/>
                      <a:headEnd type="none" w="sm" len="sm"/>
                      <a:tailEnd type="none" w="sm" len="sm"/>
                    </a:lnT>
                    <a:lnB w="28575" cap="flat" cmpd="sng" algn="ctr">
                      <a:solidFill>
                        <a:srgbClr val="D9D9D9"/>
                      </a:solidFill>
                      <a:prstDash val="solid"/>
                      <a:round/>
                      <a:headEnd type="none" w="sm" len="sm"/>
                      <a:tailEnd type="none" w="sm" len="sm"/>
                    </a:lnB>
                  </a:tcPr>
                </a:tc>
                <a:tc gridSpan="2" vMerge="1">
                  <a:txBody>
                    <a:bodyPr/>
                    <a:lstStyle/>
                    <a:p>
                      <a:endParaRPr lang="en-US"/>
                    </a:p>
                  </a:txBody>
                  <a:tcPr/>
                </a:tc>
                <a:tc hMerge="1" vMerge="1">
                  <a:txBody>
                    <a:bodyPr/>
                    <a:lstStyle/>
                    <a:p>
                      <a:endParaRPr lang="en-US"/>
                    </a:p>
                  </a:txBody>
                  <a:tcPr/>
                </a:tc>
                <a:tc>
                  <a:txBody>
                    <a:bodyPr/>
                    <a:lstStyle/>
                    <a:p>
                      <a:pPr marL="0" lvl="0" indent="0" algn="l" rtl="0">
                        <a:lnSpc>
                          <a:spcPct val="150000"/>
                        </a:lnSpc>
                        <a:spcBef>
                          <a:spcPts val="0"/>
                        </a:spcBef>
                        <a:spcAft>
                          <a:spcPts val="0"/>
                        </a:spcAft>
                        <a:buNone/>
                      </a:pPr>
                      <a:r>
                        <a:rPr lang="en-US" sz="1400" b="1" dirty="0">
                          <a:solidFill>
                            <a:srgbClr val="85852D"/>
                          </a:solidFill>
                          <a:latin typeface="Work Sans"/>
                          <a:ea typeface="Work Sans"/>
                          <a:cs typeface="Work Sans"/>
                          <a:sym typeface="Work Sans"/>
                        </a:rPr>
                        <a:t>Channels</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Online booking platform and mobile app.</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Partnerships with companies for bulk bookings.</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Marketing through social media, business forums, and networking events.</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Word of mouth and referrals from satisfied guests.</a:t>
                      </a:r>
                    </a:p>
                    <a:p>
                      <a:pPr marL="0" lvl="0" indent="0" algn="l" rtl="0">
                        <a:lnSpc>
                          <a:spcPct val="150000"/>
                        </a:lnSpc>
                        <a:spcBef>
                          <a:spcPts val="0"/>
                        </a:spcBef>
                        <a:spcAft>
                          <a:spcPts val="0"/>
                        </a:spcAft>
                        <a:buNone/>
                      </a:pPr>
                      <a:endParaRPr lang="en-US" sz="1000" dirty="0">
                        <a:solidFill>
                          <a:srgbClr val="85852D"/>
                        </a:solidFill>
                        <a:latin typeface="Nunito"/>
                        <a:ea typeface="Nunito"/>
                        <a:cs typeface="Nunito"/>
                        <a:sym typeface="Nunito"/>
                      </a:endParaRPr>
                    </a:p>
                  </a:txBody>
                  <a:tcPr marL="91425" marR="91425" marT="91425" marB="91425">
                    <a:lnL w="28575" cap="flat" cmpd="sng" algn="ctr">
                      <a:solidFill>
                        <a:srgbClr val="D9D9D9"/>
                      </a:solidFill>
                      <a:prstDash val="solid"/>
                      <a:round/>
                      <a:headEnd type="none" w="sm" len="sm"/>
                      <a:tailEnd type="none" w="sm" len="sm"/>
                    </a:lnL>
                    <a:lnR w="28575" cap="flat" cmpd="sng" algn="ctr">
                      <a:solidFill>
                        <a:srgbClr val="D9D9D9"/>
                      </a:solidFill>
                      <a:prstDash val="solid"/>
                      <a:round/>
                      <a:headEnd type="none" w="sm" len="sm"/>
                      <a:tailEnd type="none" w="sm" len="sm"/>
                    </a:lnR>
                    <a:lnT w="28575" cap="flat" cmpd="sng" algn="ctr">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741427603"/>
                  </a:ext>
                </a:extLst>
              </a:tr>
              <a:tr h="1368426">
                <a:tc gridSpan="3">
                  <a:txBody>
                    <a:bodyPr/>
                    <a:lstStyle/>
                    <a:p>
                      <a:pPr marL="0" lvl="0" indent="0" algn="l" rtl="0">
                        <a:lnSpc>
                          <a:spcPct val="150000"/>
                        </a:lnSpc>
                        <a:spcBef>
                          <a:spcPts val="0"/>
                        </a:spcBef>
                        <a:spcAft>
                          <a:spcPts val="0"/>
                        </a:spcAft>
                        <a:buNone/>
                      </a:pPr>
                      <a:r>
                        <a:rPr lang="en-US" sz="1600" b="1" dirty="0">
                          <a:solidFill>
                            <a:srgbClr val="85852D"/>
                          </a:solidFill>
                          <a:latin typeface="Work Sans"/>
                          <a:ea typeface="Work Sans"/>
                          <a:cs typeface="Work Sans"/>
                          <a:sym typeface="Work Sans"/>
                        </a:rPr>
                        <a:t>Cost Structure</a:t>
                      </a:r>
                      <a:endParaRPr lang="en-US" sz="900" b="1" dirty="0">
                        <a:solidFill>
                          <a:srgbClr val="85852D"/>
                        </a:solidFill>
                        <a:latin typeface="Work Sans"/>
                        <a:ea typeface="Work Sans"/>
                        <a:cs typeface="Work Sans"/>
                        <a:sym typeface="Work Sans"/>
                      </a:endParaRPr>
                    </a:p>
                    <a:p>
                      <a:pPr marL="171450" lvl="0" indent="-171450" algn="l" rtl="0">
                        <a:lnSpc>
                          <a:spcPct val="150000"/>
                        </a:lnSpc>
                        <a:spcBef>
                          <a:spcPts val="0"/>
                        </a:spcBef>
                        <a:spcAft>
                          <a:spcPts val="0"/>
                        </a:spcAft>
                        <a:buFont typeface="Wingdings" panose="05000000000000000000" pitchFamily="2" charset="2"/>
                        <a:buChar char="ü"/>
                      </a:pPr>
                      <a:r>
                        <a:rPr lang="en-US" sz="800" b="0" dirty="0">
                          <a:solidFill>
                            <a:srgbClr val="002060"/>
                          </a:solidFill>
                          <a:latin typeface="+mn-lt"/>
                          <a:ea typeface="Work Sans"/>
                          <a:cs typeface="Work Sans"/>
                          <a:sym typeface="Work Sans"/>
                        </a:rPr>
                        <a:t>Property rental or acquisition costs.</a:t>
                      </a:r>
                    </a:p>
                    <a:p>
                      <a:pPr marL="171450" lvl="0" indent="-171450" algn="l" rtl="0">
                        <a:lnSpc>
                          <a:spcPct val="150000"/>
                        </a:lnSpc>
                        <a:spcBef>
                          <a:spcPts val="0"/>
                        </a:spcBef>
                        <a:spcAft>
                          <a:spcPts val="0"/>
                        </a:spcAft>
                        <a:buFont typeface="Wingdings" panose="05000000000000000000" pitchFamily="2" charset="2"/>
                        <a:buChar char="ü"/>
                      </a:pPr>
                      <a:r>
                        <a:rPr lang="en-US" sz="800" b="0" dirty="0">
                          <a:solidFill>
                            <a:srgbClr val="002060"/>
                          </a:solidFill>
                          <a:latin typeface="+mn-lt"/>
                          <a:ea typeface="Work Sans"/>
                          <a:cs typeface="Work Sans"/>
                          <a:sym typeface="Work Sans"/>
                        </a:rPr>
                        <a:t>Maintenance and operational costs (utilities, cleaning, staff salaries).</a:t>
                      </a:r>
                    </a:p>
                    <a:p>
                      <a:pPr marL="171450" lvl="0" indent="-171450" algn="l" rtl="0">
                        <a:lnSpc>
                          <a:spcPct val="150000"/>
                        </a:lnSpc>
                        <a:spcBef>
                          <a:spcPts val="0"/>
                        </a:spcBef>
                        <a:spcAft>
                          <a:spcPts val="0"/>
                        </a:spcAft>
                        <a:buFont typeface="Wingdings" panose="05000000000000000000" pitchFamily="2" charset="2"/>
                        <a:buChar char="ü"/>
                      </a:pPr>
                      <a:r>
                        <a:rPr lang="en-US" sz="800" b="0" dirty="0">
                          <a:solidFill>
                            <a:srgbClr val="002060"/>
                          </a:solidFill>
                          <a:latin typeface="+mn-lt"/>
                          <a:ea typeface="Work Sans"/>
                          <a:cs typeface="Work Sans"/>
                          <a:sym typeface="Work Sans"/>
                        </a:rPr>
                        <a:t>Marketing and promotional expenses.</a:t>
                      </a:r>
                    </a:p>
                    <a:p>
                      <a:pPr marL="171450" lvl="0" indent="-171450" algn="l" rtl="0">
                        <a:lnSpc>
                          <a:spcPct val="150000"/>
                        </a:lnSpc>
                        <a:spcBef>
                          <a:spcPts val="0"/>
                        </a:spcBef>
                        <a:spcAft>
                          <a:spcPts val="0"/>
                        </a:spcAft>
                        <a:buFont typeface="Wingdings" panose="05000000000000000000" pitchFamily="2" charset="2"/>
                        <a:buChar char="ü"/>
                      </a:pPr>
                      <a:r>
                        <a:rPr lang="en-US" sz="800" b="0" dirty="0">
                          <a:solidFill>
                            <a:srgbClr val="002060"/>
                          </a:solidFill>
                          <a:latin typeface="+mn-lt"/>
                          <a:ea typeface="Work Sans"/>
                          <a:cs typeface="Work Sans"/>
                          <a:sym typeface="Work Sans"/>
                        </a:rPr>
                        <a:t>Technology development and maintenance.</a:t>
                      </a:r>
                    </a:p>
                    <a:p>
                      <a:pPr marL="171450" lvl="0" indent="-171450" algn="l" rtl="0">
                        <a:lnSpc>
                          <a:spcPct val="150000"/>
                        </a:lnSpc>
                        <a:spcBef>
                          <a:spcPts val="0"/>
                        </a:spcBef>
                        <a:spcAft>
                          <a:spcPts val="0"/>
                        </a:spcAft>
                        <a:buFont typeface="Wingdings" panose="05000000000000000000" pitchFamily="2" charset="2"/>
                        <a:buChar char="ü"/>
                      </a:pPr>
                      <a:r>
                        <a:rPr lang="en-US" sz="800" b="0" dirty="0">
                          <a:solidFill>
                            <a:srgbClr val="002060"/>
                          </a:solidFill>
                          <a:latin typeface="+mn-lt"/>
                          <a:ea typeface="Work Sans"/>
                          <a:cs typeface="Work Sans"/>
                          <a:sym typeface="Work Sans"/>
                        </a:rPr>
                        <a:t>Security measures and personnel.</a:t>
                      </a:r>
                    </a:p>
                  </a:txBody>
                  <a:tcPr marL="91425" marR="91425" marT="91425" marB="91425">
                    <a:lnL w="12700" cap="flat" cmpd="sng" algn="ctr">
                      <a:solidFill>
                        <a:schemeClr val="tx1"/>
                      </a:solidFill>
                      <a:prstDash val="solid"/>
                      <a:round/>
                      <a:headEnd type="none" w="med" len="med"/>
                      <a:tailEnd type="none" w="med" len="med"/>
                    </a:lnL>
                    <a:lnR w="28575" cap="flat" cmpd="sng" algn="ctr">
                      <a:solidFill>
                        <a:srgbClr val="D9D9D9"/>
                      </a:solidFill>
                      <a:prstDash val="solid"/>
                      <a:round/>
                      <a:headEnd type="none" w="sm" len="sm"/>
                      <a:tailEnd type="none" w="sm" len="sm"/>
                    </a:lnR>
                    <a:lnT w="28575" cap="flat" cmpd="sng" algn="ctr">
                      <a:solidFill>
                        <a:srgbClr val="D9D9D9"/>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lvl="0" indent="0" algn="l" rtl="0">
                        <a:lnSpc>
                          <a:spcPct val="150000"/>
                        </a:lnSpc>
                        <a:spcBef>
                          <a:spcPts val="0"/>
                        </a:spcBef>
                        <a:spcAft>
                          <a:spcPts val="0"/>
                        </a:spcAft>
                        <a:buNone/>
                      </a:pPr>
                      <a:r>
                        <a:rPr lang="en-US" sz="1600" b="1" dirty="0">
                          <a:solidFill>
                            <a:srgbClr val="85852D"/>
                          </a:solidFill>
                          <a:latin typeface="Work Sans"/>
                          <a:ea typeface="Work Sans"/>
                          <a:cs typeface="Work Sans"/>
                          <a:sym typeface="Work Sans"/>
                        </a:rPr>
                        <a:t>Revenue Streams</a:t>
                      </a:r>
                    </a:p>
                    <a:p>
                      <a:pPr marL="171450" lvl="0" indent="-171450" algn="l" rtl="0">
                        <a:lnSpc>
                          <a:spcPct val="150000"/>
                        </a:lnSpc>
                        <a:spcBef>
                          <a:spcPts val="0"/>
                        </a:spcBef>
                        <a:spcAft>
                          <a:spcPts val="0"/>
                        </a:spcAft>
                        <a:buFont typeface="Wingdings" panose="05000000000000000000" pitchFamily="2" charset="2"/>
                        <a:buChar char="ü"/>
                      </a:pPr>
                      <a:r>
                        <a:rPr lang="en-US" sz="900" b="0" dirty="0">
                          <a:solidFill>
                            <a:srgbClr val="002060"/>
                          </a:solidFill>
                          <a:latin typeface="+mn-lt"/>
                          <a:ea typeface="Work Sans"/>
                          <a:cs typeface="Work Sans"/>
                          <a:sym typeface="Work Sans"/>
                        </a:rPr>
                        <a:t>Room bookings (daily, weekly, monthly rates).</a:t>
                      </a:r>
                    </a:p>
                    <a:p>
                      <a:pPr marL="171450" lvl="0" indent="-171450" algn="l" rtl="0">
                        <a:lnSpc>
                          <a:spcPct val="150000"/>
                        </a:lnSpc>
                        <a:spcBef>
                          <a:spcPts val="0"/>
                        </a:spcBef>
                        <a:spcAft>
                          <a:spcPts val="0"/>
                        </a:spcAft>
                        <a:buFont typeface="Wingdings" panose="05000000000000000000" pitchFamily="2" charset="2"/>
                        <a:buChar char="ü"/>
                      </a:pPr>
                      <a:r>
                        <a:rPr lang="en-US" sz="900" b="0" dirty="0">
                          <a:solidFill>
                            <a:srgbClr val="002060"/>
                          </a:solidFill>
                          <a:latin typeface="+mn-lt"/>
                          <a:ea typeface="Work Sans"/>
                          <a:cs typeface="Work Sans"/>
                          <a:sym typeface="Work Sans"/>
                        </a:rPr>
                        <a:t>Additional services (laundry, meals, special events).</a:t>
                      </a:r>
                    </a:p>
                    <a:p>
                      <a:pPr marL="171450" lvl="0" indent="-171450" algn="l" rtl="0">
                        <a:lnSpc>
                          <a:spcPct val="150000"/>
                        </a:lnSpc>
                        <a:spcBef>
                          <a:spcPts val="0"/>
                        </a:spcBef>
                        <a:spcAft>
                          <a:spcPts val="0"/>
                        </a:spcAft>
                        <a:buFont typeface="Wingdings" panose="05000000000000000000" pitchFamily="2" charset="2"/>
                        <a:buChar char="ü"/>
                      </a:pPr>
                      <a:r>
                        <a:rPr lang="en-US" sz="900" b="0" dirty="0">
                          <a:solidFill>
                            <a:srgbClr val="002060"/>
                          </a:solidFill>
                          <a:latin typeface="+mn-lt"/>
                          <a:ea typeface="Work Sans"/>
                          <a:cs typeface="Work Sans"/>
                          <a:sym typeface="Work Sans"/>
                        </a:rPr>
                        <a:t>Corporate partnerships and bulk booking agreements.</a:t>
                      </a:r>
                    </a:p>
                    <a:p>
                      <a:pPr marL="171450" lvl="0" indent="-171450" algn="l" rtl="0">
                        <a:lnSpc>
                          <a:spcPct val="150000"/>
                        </a:lnSpc>
                        <a:spcBef>
                          <a:spcPts val="0"/>
                        </a:spcBef>
                        <a:spcAft>
                          <a:spcPts val="0"/>
                        </a:spcAft>
                        <a:buFont typeface="Wingdings" panose="05000000000000000000" pitchFamily="2" charset="2"/>
                        <a:buChar char="ü"/>
                      </a:pPr>
                      <a:r>
                        <a:rPr lang="en-US" sz="900" b="0" dirty="0">
                          <a:solidFill>
                            <a:srgbClr val="002060"/>
                          </a:solidFill>
                          <a:latin typeface="+mn-lt"/>
                          <a:ea typeface="Work Sans"/>
                          <a:cs typeface="Work Sans"/>
                          <a:sym typeface="Work Sans"/>
                        </a:rPr>
                        <a:t>Membership fees for access to exclusive community events and amenities</a:t>
                      </a:r>
                      <a:r>
                        <a:rPr lang="en-US" sz="800" b="0" dirty="0">
                          <a:solidFill>
                            <a:srgbClr val="002060"/>
                          </a:solidFill>
                          <a:latin typeface="+mn-lt"/>
                          <a:ea typeface="Work Sans"/>
                          <a:cs typeface="Work Sans"/>
                          <a:sym typeface="Work Sans"/>
                        </a:rPr>
                        <a:t>.</a:t>
                      </a:r>
                    </a:p>
                  </a:txBody>
                  <a:tcPr marL="91425" marR="91425" marT="91425" marB="91425">
                    <a:lnL w="28575" cap="flat" cmpd="sng" algn="ctr">
                      <a:solidFill>
                        <a:srgbClr val="D9D9D9"/>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solidFill>
                        <a:srgbClr val="D9D9D9"/>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73041969"/>
                  </a:ext>
                </a:extLst>
              </a:tr>
            </a:tbl>
          </a:graphicData>
        </a:graphic>
      </p:graphicFrame>
    </p:spTree>
    <p:extLst>
      <p:ext uri="{BB962C8B-B14F-4D97-AF65-F5344CB8AC3E}">
        <p14:creationId xmlns:p14="http://schemas.microsoft.com/office/powerpoint/2010/main" val="2350984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AB9482-C09B-9802-4391-1DCED2B0EFB3}"/>
              </a:ext>
            </a:extLst>
          </p:cNvPr>
          <p:cNvSpPr txBox="1">
            <a:spLocks/>
          </p:cNvSpPr>
          <p:nvPr/>
        </p:nvSpPr>
        <p:spPr>
          <a:xfrm>
            <a:off x="198296" y="1174272"/>
            <a:ext cx="3383736" cy="4617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85852D"/>
                </a:solidFill>
              </a:rPr>
              <a:t>Consumer</a:t>
            </a:r>
            <a:r>
              <a:rPr lang="en-US" sz="2800" b="1" dirty="0"/>
              <a:t> </a:t>
            </a:r>
            <a:r>
              <a:rPr lang="en-US" sz="2800" b="1" dirty="0">
                <a:solidFill>
                  <a:srgbClr val="002060"/>
                </a:solidFill>
              </a:rPr>
              <a:t>Personas</a:t>
            </a:r>
          </a:p>
        </p:txBody>
      </p:sp>
      <p:cxnSp>
        <p:nvCxnSpPr>
          <p:cNvPr id="5" name="Straight Connector 4">
            <a:extLst>
              <a:ext uri="{FF2B5EF4-FFF2-40B4-BE49-F238E27FC236}">
                <a16:creationId xmlns:a16="http://schemas.microsoft.com/office/drawing/2014/main" id="{745ECCFB-8D11-11D3-A1F3-AAAFC01F1158}"/>
              </a:ext>
            </a:extLst>
          </p:cNvPr>
          <p:cNvCxnSpPr/>
          <p:nvPr/>
        </p:nvCxnSpPr>
        <p:spPr>
          <a:xfrm>
            <a:off x="3628103" y="0"/>
            <a:ext cx="0" cy="6858000"/>
          </a:xfrm>
          <a:prstGeom prst="line">
            <a:avLst/>
          </a:prstGeom>
          <a:ln>
            <a:solidFill>
              <a:srgbClr val="9E9714"/>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46BFEB85-790E-A70C-E6BC-7A4A21F11BEE}"/>
              </a:ext>
            </a:extLst>
          </p:cNvPr>
          <p:cNvCxnSpPr/>
          <p:nvPr/>
        </p:nvCxnSpPr>
        <p:spPr>
          <a:xfrm>
            <a:off x="7843432" y="0"/>
            <a:ext cx="0" cy="6858000"/>
          </a:xfrm>
          <a:prstGeom prst="line">
            <a:avLst/>
          </a:prstGeom>
          <a:ln>
            <a:solidFill>
              <a:srgbClr val="9E9714"/>
            </a:solidFill>
          </a:ln>
        </p:spPr>
        <p:style>
          <a:lnRef idx="2">
            <a:schemeClr val="accent1"/>
          </a:lnRef>
          <a:fillRef idx="0">
            <a:schemeClr val="accent1"/>
          </a:fillRef>
          <a:effectRef idx="1">
            <a:schemeClr val="accent1"/>
          </a:effectRef>
          <a:fontRef idx="minor">
            <a:schemeClr val="tx1"/>
          </a:fontRef>
        </p:style>
      </p:cxnSp>
      <p:grpSp>
        <p:nvGrpSpPr>
          <p:cNvPr id="31" name="Group 30">
            <a:extLst>
              <a:ext uri="{FF2B5EF4-FFF2-40B4-BE49-F238E27FC236}">
                <a16:creationId xmlns:a16="http://schemas.microsoft.com/office/drawing/2014/main" id="{D13EC983-74E0-2DD4-23A3-0349016363A4}"/>
              </a:ext>
            </a:extLst>
          </p:cNvPr>
          <p:cNvGrpSpPr/>
          <p:nvPr/>
        </p:nvGrpSpPr>
        <p:grpSpPr>
          <a:xfrm>
            <a:off x="3628103" y="-261495"/>
            <a:ext cx="4366511" cy="6992912"/>
            <a:chOff x="4032840" y="-169581"/>
            <a:chExt cx="4366511" cy="6992912"/>
          </a:xfrm>
        </p:grpSpPr>
        <p:grpSp>
          <p:nvGrpSpPr>
            <p:cNvPr id="8" name="Group 7">
              <a:extLst>
                <a:ext uri="{FF2B5EF4-FFF2-40B4-BE49-F238E27FC236}">
                  <a16:creationId xmlns:a16="http://schemas.microsoft.com/office/drawing/2014/main" id="{CF2454B0-F00C-F32A-7C8D-343F28C7ECE1}"/>
                </a:ext>
              </a:extLst>
            </p:cNvPr>
            <p:cNvGrpSpPr/>
            <p:nvPr/>
          </p:nvGrpSpPr>
          <p:grpSpPr>
            <a:xfrm>
              <a:off x="4032840" y="1497079"/>
              <a:ext cx="4366511" cy="5326252"/>
              <a:chOff x="53476" y="1084652"/>
              <a:chExt cx="2907723" cy="5522101"/>
            </a:xfrm>
          </p:grpSpPr>
          <p:sp>
            <p:nvSpPr>
              <p:cNvPr id="10" name="TextBox 9">
                <a:extLst>
                  <a:ext uri="{FF2B5EF4-FFF2-40B4-BE49-F238E27FC236}">
                    <a16:creationId xmlns:a16="http://schemas.microsoft.com/office/drawing/2014/main" id="{E4693770-F9E5-57C7-152F-36CBA8DC320F}"/>
                  </a:ext>
                </a:extLst>
              </p:cNvPr>
              <p:cNvSpPr txBox="1"/>
              <p:nvPr/>
            </p:nvSpPr>
            <p:spPr>
              <a:xfrm>
                <a:off x="535857" y="1084652"/>
                <a:ext cx="1853584" cy="606277"/>
              </a:xfrm>
              <a:prstGeom prst="rect">
                <a:avLst/>
              </a:prstGeom>
              <a:noFill/>
            </p:spPr>
            <p:txBody>
              <a:bodyPr wrap="square">
                <a:spAutoFit/>
              </a:bodyPr>
              <a:lstStyle/>
              <a:p>
                <a:pPr algn="ctr"/>
                <a:r>
                  <a:rPr lang="en-GB" sz="1600" b="1" dirty="0">
                    <a:solidFill>
                      <a:srgbClr val="002060"/>
                    </a:solidFill>
                    <a:latin typeface="Mr Gabe" pitchFamily="2" charset="0"/>
                    <a:ea typeface="Roboto slab" pitchFamily="2" charset="0"/>
                    <a:cs typeface="Roboto slab" pitchFamily="2" charset="0"/>
                  </a:rPr>
                  <a:t>Bolaji</a:t>
                </a:r>
                <a:endParaRPr lang="en-GB" sz="1600" b="1" dirty="0">
                  <a:solidFill>
                    <a:srgbClr val="002060"/>
                  </a:solidFill>
                  <a:effectLst/>
                  <a:latin typeface="Mr Gabe" pitchFamily="2" charset="0"/>
                  <a:ea typeface="Roboto slab" pitchFamily="2" charset="0"/>
                  <a:cs typeface="Roboto slab" pitchFamily="2" charset="0"/>
                </a:endParaRPr>
              </a:p>
              <a:p>
                <a:pPr algn="ctr"/>
                <a:r>
                  <a:rPr lang="en-GB" sz="1600" i="1" dirty="0">
                    <a:solidFill>
                      <a:srgbClr val="002060"/>
                    </a:solidFill>
                    <a:effectLst/>
                    <a:latin typeface="Mr Gabe" pitchFamily="2" charset="0"/>
                    <a:ea typeface="Roboto slab" pitchFamily="2" charset="0"/>
                    <a:cs typeface="Roboto slab" pitchFamily="2" charset="0"/>
                  </a:rPr>
                  <a:t>The Corporate Client</a:t>
                </a:r>
                <a:endParaRPr lang="en-US" sz="1100" i="1" dirty="0">
                  <a:solidFill>
                    <a:srgbClr val="002060"/>
                  </a:solidFill>
                  <a:latin typeface="Mr Gabe" pitchFamily="2" charset="0"/>
                  <a:ea typeface="Roboto slab" pitchFamily="2" charset="0"/>
                  <a:cs typeface="Roboto slab" pitchFamily="2" charset="0"/>
                </a:endParaRPr>
              </a:p>
            </p:txBody>
          </p:sp>
          <p:grpSp>
            <p:nvGrpSpPr>
              <p:cNvPr id="11" name="Group 10">
                <a:extLst>
                  <a:ext uri="{FF2B5EF4-FFF2-40B4-BE49-F238E27FC236}">
                    <a16:creationId xmlns:a16="http://schemas.microsoft.com/office/drawing/2014/main" id="{90B6F983-F8C4-7CC9-9E94-B46D4A3E8541}"/>
                  </a:ext>
                </a:extLst>
              </p:cNvPr>
              <p:cNvGrpSpPr/>
              <p:nvPr/>
            </p:nvGrpSpPr>
            <p:grpSpPr>
              <a:xfrm>
                <a:off x="59973" y="1613431"/>
                <a:ext cx="1032386" cy="308975"/>
                <a:chOff x="40309" y="2000827"/>
                <a:chExt cx="1032386" cy="308975"/>
              </a:xfrm>
            </p:grpSpPr>
            <p:sp>
              <p:nvSpPr>
                <p:cNvPr id="29" name="TextBox 28">
                  <a:extLst>
                    <a:ext uri="{FF2B5EF4-FFF2-40B4-BE49-F238E27FC236}">
                      <a16:creationId xmlns:a16="http://schemas.microsoft.com/office/drawing/2014/main" id="{31CFF884-5A66-0C6A-94BC-E5305DE33EE2}"/>
                    </a:ext>
                  </a:extLst>
                </p:cNvPr>
                <p:cNvSpPr txBox="1"/>
                <p:nvPr/>
              </p:nvSpPr>
              <p:spPr>
                <a:xfrm>
                  <a:off x="40309" y="2000827"/>
                  <a:ext cx="1032386" cy="287184"/>
                </a:xfrm>
                <a:prstGeom prst="rect">
                  <a:avLst/>
                </a:prstGeom>
                <a:noFill/>
              </p:spPr>
              <p:txBody>
                <a:bodyPr wrap="square">
                  <a:spAutoFit/>
                </a:bodyPr>
                <a:lstStyle/>
                <a:p>
                  <a:r>
                    <a:rPr lang="en-US" sz="1200" b="1" dirty="0">
                      <a:solidFill>
                        <a:srgbClr val="002060"/>
                      </a:solidFill>
                    </a:rPr>
                    <a:t>Background</a:t>
                  </a:r>
                </a:p>
              </p:txBody>
            </p:sp>
            <p:sp>
              <p:nvSpPr>
                <p:cNvPr id="30" name="Rectangle 29">
                  <a:extLst>
                    <a:ext uri="{FF2B5EF4-FFF2-40B4-BE49-F238E27FC236}">
                      <a16:creationId xmlns:a16="http://schemas.microsoft.com/office/drawing/2014/main" id="{226ACEEB-31C6-4CD5-86A6-97BB80DEDA4A}"/>
                    </a:ext>
                  </a:extLst>
                </p:cNvPr>
                <p:cNvSpPr/>
                <p:nvPr/>
              </p:nvSpPr>
              <p:spPr>
                <a:xfrm>
                  <a:off x="99792" y="2264083"/>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B89D1EBA-1331-67E0-509D-4B1E83914550}"/>
                  </a:ext>
                </a:extLst>
              </p:cNvPr>
              <p:cNvSpPr txBox="1"/>
              <p:nvPr/>
            </p:nvSpPr>
            <p:spPr>
              <a:xfrm>
                <a:off x="53476" y="1904694"/>
                <a:ext cx="2769499" cy="797734"/>
              </a:xfrm>
              <a:prstGeom prst="rect">
                <a:avLst/>
              </a:prstGeom>
              <a:noFill/>
            </p:spPr>
            <p:txBody>
              <a:bodyPr wrap="square">
                <a:spAutoFit/>
              </a:bodyPr>
              <a:lstStyle/>
              <a:p>
                <a:pPr marL="171450" indent="-171450">
                  <a:buFont typeface="Wingdings" panose="05000000000000000000" pitchFamily="2" charset="2"/>
                  <a:buChar char="§"/>
                </a:pPr>
                <a:r>
                  <a:rPr lang="en-US" sz="1100" b="1" dirty="0"/>
                  <a:t>Age: 45</a:t>
                </a:r>
              </a:p>
              <a:p>
                <a:pPr marL="171450" indent="-171450">
                  <a:buFont typeface="Wingdings" panose="05000000000000000000" pitchFamily="2" charset="2"/>
                  <a:buChar char="§"/>
                </a:pPr>
                <a:r>
                  <a:rPr lang="en-US" sz="1100" b="1" dirty="0"/>
                  <a:t>Occupation: </a:t>
                </a:r>
                <a:r>
                  <a:rPr lang="en-US" sz="1100" dirty="0"/>
                  <a:t>HR Manager at a large corporation</a:t>
                </a:r>
              </a:p>
              <a:p>
                <a:pPr marL="171450" indent="-171450">
                  <a:buFont typeface="Wingdings" panose="05000000000000000000" pitchFamily="2" charset="2"/>
                  <a:buChar char="§"/>
                </a:pPr>
                <a:r>
                  <a:rPr lang="en-US" sz="1100" b="1" dirty="0"/>
                  <a:t>Location: </a:t>
                </a:r>
                <a:r>
                  <a:rPr lang="en-US" sz="1100" dirty="0"/>
                  <a:t>Company headquarters on Lagos Island</a:t>
                </a:r>
              </a:p>
              <a:p>
                <a:pPr marL="171450" indent="-171450">
                  <a:buFont typeface="Wingdings" panose="05000000000000000000" pitchFamily="2" charset="2"/>
                  <a:buChar char="§"/>
                </a:pPr>
                <a:r>
                  <a:rPr lang="en-US" sz="1100" b="1" dirty="0"/>
                  <a:t>Family: </a:t>
                </a:r>
                <a:r>
                  <a:rPr lang="en-US" sz="1100" dirty="0"/>
                  <a:t>Married, with three children</a:t>
                </a:r>
              </a:p>
            </p:txBody>
          </p:sp>
          <p:grpSp>
            <p:nvGrpSpPr>
              <p:cNvPr id="13" name="Group 12">
                <a:extLst>
                  <a:ext uri="{FF2B5EF4-FFF2-40B4-BE49-F238E27FC236}">
                    <a16:creationId xmlns:a16="http://schemas.microsoft.com/office/drawing/2014/main" id="{AA21FE97-7D67-77C1-8F7C-91C3EB487346}"/>
                  </a:ext>
                </a:extLst>
              </p:cNvPr>
              <p:cNvGrpSpPr/>
              <p:nvPr/>
            </p:nvGrpSpPr>
            <p:grpSpPr>
              <a:xfrm>
                <a:off x="78664" y="2624538"/>
                <a:ext cx="1258521" cy="287184"/>
                <a:chOff x="32269" y="1968788"/>
                <a:chExt cx="1032386" cy="287184"/>
              </a:xfrm>
            </p:grpSpPr>
            <p:sp>
              <p:nvSpPr>
                <p:cNvPr id="27" name="TextBox 26">
                  <a:extLst>
                    <a:ext uri="{FF2B5EF4-FFF2-40B4-BE49-F238E27FC236}">
                      <a16:creationId xmlns:a16="http://schemas.microsoft.com/office/drawing/2014/main" id="{9DC81CBA-8F01-FBBE-4473-F641FCE88CB3}"/>
                    </a:ext>
                  </a:extLst>
                </p:cNvPr>
                <p:cNvSpPr txBox="1"/>
                <p:nvPr/>
              </p:nvSpPr>
              <p:spPr>
                <a:xfrm>
                  <a:off x="32269" y="1968788"/>
                  <a:ext cx="1032386" cy="287184"/>
                </a:xfrm>
                <a:prstGeom prst="rect">
                  <a:avLst/>
                </a:prstGeom>
                <a:noFill/>
              </p:spPr>
              <p:txBody>
                <a:bodyPr wrap="square">
                  <a:spAutoFit/>
                </a:bodyPr>
                <a:lstStyle/>
                <a:p>
                  <a:r>
                    <a:rPr lang="en-US" sz="1200" b="1" dirty="0">
                      <a:solidFill>
                        <a:srgbClr val="002060"/>
                      </a:solidFill>
                    </a:rPr>
                    <a:t>Demographics</a:t>
                  </a:r>
                </a:p>
              </p:txBody>
            </p:sp>
            <p:sp>
              <p:nvSpPr>
                <p:cNvPr id="28" name="Rectangle 27">
                  <a:extLst>
                    <a:ext uri="{FF2B5EF4-FFF2-40B4-BE49-F238E27FC236}">
                      <a16:creationId xmlns:a16="http://schemas.microsoft.com/office/drawing/2014/main" id="{28BA7FE3-F86E-00D3-CFE7-2E0796E78B11}"/>
                    </a:ext>
                  </a:extLst>
                </p:cNvPr>
                <p:cNvSpPr/>
                <p:nvPr/>
              </p:nvSpPr>
              <p:spPr>
                <a:xfrm>
                  <a:off x="96794" y="2207826"/>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EB60C1EE-59C4-1FD8-7DB5-EF7CADEE0866}"/>
                  </a:ext>
                </a:extLst>
              </p:cNvPr>
              <p:cNvSpPr txBox="1"/>
              <p:nvPr/>
            </p:nvSpPr>
            <p:spPr>
              <a:xfrm>
                <a:off x="70515" y="2920514"/>
                <a:ext cx="2713700" cy="446731"/>
              </a:xfrm>
              <a:prstGeom prst="rect">
                <a:avLst/>
              </a:prstGeom>
              <a:noFill/>
            </p:spPr>
            <p:txBody>
              <a:bodyPr wrap="square">
                <a:spAutoFit/>
              </a:bodyPr>
              <a:lstStyle/>
              <a:p>
                <a:pPr marL="171450" indent="-171450">
                  <a:buFont typeface="Wingdings" panose="05000000000000000000" pitchFamily="2" charset="2"/>
                  <a:buChar char="§"/>
                </a:pPr>
                <a:r>
                  <a:rPr lang="en-US" sz="1100" b="1" dirty="0"/>
                  <a:t>Education: </a:t>
                </a:r>
                <a:r>
                  <a:rPr lang="en-US" sz="1100" dirty="0"/>
                  <a:t>Master's degree in Human Resources</a:t>
                </a:r>
              </a:p>
              <a:p>
                <a:pPr marL="171450" indent="-171450">
                  <a:buFont typeface="Wingdings" panose="05000000000000000000" pitchFamily="2" charset="2"/>
                  <a:buChar char="§"/>
                </a:pPr>
                <a:r>
                  <a:rPr lang="en-US" sz="1100" b="1" dirty="0"/>
                  <a:t>Income: </a:t>
                </a:r>
                <a:r>
                  <a:rPr lang="en-US" sz="1100" dirty="0"/>
                  <a:t>High income bracket</a:t>
                </a:r>
              </a:p>
            </p:txBody>
          </p:sp>
          <p:grpSp>
            <p:nvGrpSpPr>
              <p:cNvPr id="15" name="Group 14">
                <a:extLst>
                  <a:ext uri="{FF2B5EF4-FFF2-40B4-BE49-F238E27FC236}">
                    <a16:creationId xmlns:a16="http://schemas.microsoft.com/office/drawing/2014/main" id="{820BEBE3-04C1-CEB7-CCC6-DFECFB417D9E}"/>
                  </a:ext>
                </a:extLst>
              </p:cNvPr>
              <p:cNvGrpSpPr/>
              <p:nvPr/>
            </p:nvGrpSpPr>
            <p:grpSpPr>
              <a:xfrm>
                <a:off x="70515" y="3336693"/>
                <a:ext cx="1651819" cy="287933"/>
                <a:chOff x="31781" y="1959404"/>
                <a:chExt cx="1032386" cy="287933"/>
              </a:xfrm>
            </p:grpSpPr>
            <p:sp>
              <p:nvSpPr>
                <p:cNvPr id="25" name="TextBox 24">
                  <a:extLst>
                    <a:ext uri="{FF2B5EF4-FFF2-40B4-BE49-F238E27FC236}">
                      <a16:creationId xmlns:a16="http://schemas.microsoft.com/office/drawing/2014/main" id="{6144564B-D3CB-BB72-4BDB-74CC5006F79C}"/>
                    </a:ext>
                  </a:extLst>
                </p:cNvPr>
                <p:cNvSpPr txBox="1"/>
                <p:nvPr/>
              </p:nvSpPr>
              <p:spPr>
                <a:xfrm>
                  <a:off x="31781" y="1959404"/>
                  <a:ext cx="1032386" cy="287185"/>
                </a:xfrm>
                <a:prstGeom prst="rect">
                  <a:avLst/>
                </a:prstGeom>
                <a:noFill/>
              </p:spPr>
              <p:txBody>
                <a:bodyPr wrap="square">
                  <a:spAutoFit/>
                </a:bodyPr>
                <a:lstStyle/>
                <a:p>
                  <a:r>
                    <a:rPr lang="en-US" sz="1200" b="1" dirty="0">
                      <a:solidFill>
                        <a:srgbClr val="002060"/>
                      </a:solidFill>
                    </a:rPr>
                    <a:t>Behaviour and Needs</a:t>
                  </a:r>
                </a:p>
              </p:txBody>
            </p:sp>
            <p:sp>
              <p:nvSpPr>
                <p:cNvPr id="26" name="Rectangle 25">
                  <a:extLst>
                    <a:ext uri="{FF2B5EF4-FFF2-40B4-BE49-F238E27FC236}">
                      <a16:creationId xmlns:a16="http://schemas.microsoft.com/office/drawing/2014/main" id="{F1311EF7-6382-1E14-C47E-D7F651D0C5BC}"/>
                    </a:ext>
                  </a:extLst>
                </p:cNvPr>
                <p:cNvSpPr/>
                <p:nvPr/>
              </p:nvSpPr>
              <p:spPr>
                <a:xfrm>
                  <a:off x="80990" y="2201620"/>
                  <a:ext cx="501444" cy="45717"/>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3EDC8121-9C1B-AF8D-B35B-A7684998ED35}"/>
                  </a:ext>
                </a:extLst>
              </p:cNvPr>
              <p:cNvSpPr txBox="1"/>
              <p:nvPr/>
            </p:nvSpPr>
            <p:spPr>
              <a:xfrm>
                <a:off x="70515" y="3655183"/>
                <a:ext cx="2849666" cy="933349"/>
              </a:xfrm>
              <a:prstGeom prst="rect">
                <a:avLst/>
              </a:prstGeom>
              <a:noFill/>
            </p:spPr>
            <p:txBody>
              <a:bodyPr wrap="square">
                <a:spAutoFit/>
              </a:bodyPr>
              <a:lstStyle/>
              <a:p>
                <a:pPr marL="171450" indent="-171450">
                  <a:buFont typeface="Wingdings" panose="05000000000000000000" pitchFamily="2" charset="2"/>
                  <a:buChar char="§"/>
                </a:pPr>
                <a:r>
                  <a:rPr lang="en-US" sz="1050" dirty="0"/>
                  <a:t>Responsible for arranging accommodation for out-of-town employees and consultants.</a:t>
                </a:r>
              </a:p>
              <a:p>
                <a:pPr marL="171450" indent="-171450">
                  <a:buFont typeface="Wingdings" panose="05000000000000000000" pitchFamily="2" charset="2"/>
                  <a:buChar char="§"/>
                </a:pPr>
                <a:r>
                  <a:rPr lang="en-US" sz="1050" dirty="0"/>
                  <a:t>Seeks affordable, high-quality lodging options for staff to reduce corporate travel expenses.</a:t>
                </a:r>
              </a:p>
              <a:p>
                <a:pPr marL="171450" indent="-171450">
                  <a:buFont typeface="Wingdings" panose="05000000000000000000" pitchFamily="2" charset="2"/>
                  <a:buChar char="§"/>
                </a:pPr>
                <a:r>
                  <a:rPr lang="en-US" sz="1050" dirty="0"/>
                  <a:t>Values reliability, security, and ease of booking.</a:t>
                </a:r>
              </a:p>
            </p:txBody>
          </p:sp>
          <p:grpSp>
            <p:nvGrpSpPr>
              <p:cNvPr id="17" name="Group 16">
                <a:extLst>
                  <a:ext uri="{FF2B5EF4-FFF2-40B4-BE49-F238E27FC236}">
                    <a16:creationId xmlns:a16="http://schemas.microsoft.com/office/drawing/2014/main" id="{E0C0BCEA-64B0-F344-21C7-825B593D93F5}"/>
                  </a:ext>
                </a:extLst>
              </p:cNvPr>
              <p:cNvGrpSpPr/>
              <p:nvPr/>
            </p:nvGrpSpPr>
            <p:grpSpPr>
              <a:xfrm>
                <a:off x="84156" y="4571143"/>
                <a:ext cx="1651819" cy="310043"/>
                <a:chOff x="28018" y="1899576"/>
                <a:chExt cx="1032386" cy="310043"/>
              </a:xfrm>
            </p:grpSpPr>
            <p:sp>
              <p:nvSpPr>
                <p:cNvPr id="23" name="TextBox 22">
                  <a:extLst>
                    <a:ext uri="{FF2B5EF4-FFF2-40B4-BE49-F238E27FC236}">
                      <a16:creationId xmlns:a16="http://schemas.microsoft.com/office/drawing/2014/main" id="{8829430F-33F6-ACE1-0870-38D9483ED288}"/>
                    </a:ext>
                  </a:extLst>
                </p:cNvPr>
                <p:cNvSpPr txBox="1"/>
                <p:nvPr/>
              </p:nvSpPr>
              <p:spPr>
                <a:xfrm>
                  <a:off x="28018" y="1899576"/>
                  <a:ext cx="1032386" cy="287185"/>
                </a:xfrm>
                <a:prstGeom prst="rect">
                  <a:avLst/>
                </a:prstGeom>
                <a:noFill/>
              </p:spPr>
              <p:txBody>
                <a:bodyPr wrap="square">
                  <a:spAutoFit/>
                </a:bodyPr>
                <a:lstStyle/>
                <a:p>
                  <a:r>
                    <a:rPr lang="en-US" sz="1200" b="1" dirty="0">
                      <a:solidFill>
                        <a:srgbClr val="002060"/>
                      </a:solidFill>
                    </a:rPr>
                    <a:t>Pain Points</a:t>
                  </a:r>
                </a:p>
              </p:txBody>
            </p:sp>
            <p:sp>
              <p:nvSpPr>
                <p:cNvPr id="24" name="Rectangle 23">
                  <a:extLst>
                    <a:ext uri="{FF2B5EF4-FFF2-40B4-BE49-F238E27FC236}">
                      <a16:creationId xmlns:a16="http://schemas.microsoft.com/office/drawing/2014/main" id="{2BF3D155-7C49-53BB-B4EF-56A1BFBD56B8}"/>
                    </a:ext>
                  </a:extLst>
                </p:cNvPr>
                <p:cNvSpPr/>
                <p:nvPr/>
              </p:nvSpPr>
              <p:spPr>
                <a:xfrm>
                  <a:off x="68701" y="2163901"/>
                  <a:ext cx="501444" cy="45718"/>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54FA1640-2F0A-E8C3-4B46-1F60B13B7A49}"/>
                  </a:ext>
                </a:extLst>
              </p:cNvPr>
              <p:cNvSpPr txBox="1"/>
              <p:nvPr/>
            </p:nvSpPr>
            <p:spPr>
              <a:xfrm>
                <a:off x="80347" y="4939239"/>
                <a:ext cx="2880852" cy="765825"/>
              </a:xfrm>
              <a:prstGeom prst="rect">
                <a:avLst/>
              </a:prstGeom>
              <a:noFill/>
            </p:spPr>
            <p:txBody>
              <a:bodyPr wrap="square">
                <a:spAutoFit/>
              </a:bodyPr>
              <a:lstStyle/>
              <a:p>
                <a:pPr marL="171450" indent="-171450">
                  <a:buFont typeface="Wingdings" panose="05000000000000000000" pitchFamily="2" charset="2"/>
                  <a:buChar char="§"/>
                </a:pPr>
                <a:r>
                  <a:rPr lang="en-US" sz="1050" dirty="0"/>
                  <a:t>Difficulty finding consistent, quality accommodation for multiple employees.</a:t>
                </a:r>
              </a:p>
              <a:p>
                <a:pPr marL="171450" indent="-171450">
                  <a:buFont typeface="Wingdings" panose="05000000000000000000" pitchFamily="2" charset="2"/>
                  <a:buChar char="§"/>
                </a:pPr>
                <a:r>
                  <a:rPr lang="en-US" sz="1050" dirty="0"/>
                  <a:t>High costs associated with booking hotels for extended stays.</a:t>
                </a:r>
              </a:p>
              <a:p>
                <a:pPr marL="171450" indent="-171450">
                  <a:buFont typeface="Wingdings" panose="05000000000000000000" pitchFamily="2" charset="2"/>
                  <a:buChar char="§"/>
                </a:pPr>
                <a:r>
                  <a:rPr lang="en-US" sz="1050" dirty="0"/>
                  <a:t>Concerns about employee safety and comfort.</a:t>
                </a:r>
              </a:p>
            </p:txBody>
          </p:sp>
          <p:grpSp>
            <p:nvGrpSpPr>
              <p:cNvPr id="19" name="Group 18">
                <a:extLst>
                  <a:ext uri="{FF2B5EF4-FFF2-40B4-BE49-F238E27FC236}">
                    <a16:creationId xmlns:a16="http://schemas.microsoft.com/office/drawing/2014/main" id="{559CB272-1E22-B952-5647-AAF150440B38}"/>
                  </a:ext>
                </a:extLst>
              </p:cNvPr>
              <p:cNvGrpSpPr/>
              <p:nvPr/>
            </p:nvGrpSpPr>
            <p:grpSpPr>
              <a:xfrm>
                <a:off x="125651" y="5686363"/>
                <a:ext cx="1651819" cy="303665"/>
                <a:chOff x="53952" y="1867576"/>
                <a:chExt cx="1032386" cy="303665"/>
              </a:xfrm>
            </p:grpSpPr>
            <p:sp>
              <p:nvSpPr>
                <p:cNvPr id="21" name="TextBox 20">
                  <a:extLst>
                    <a:ext uri="{FF2B5EF4-FFF2-40B4-BE49-F238E27FC236}">
                      <a16:creationId xmlns:a16="http://schemas.microsoft.com/office/drawing/2014/main" id="{A752738B-61EC-C89E-91A0-AF4D9904A58B}"/>
                    </a:ext>
                  </a:extLst>
                </p:cNvPr>
                <p:cNvSpPr txBox="1"/>
                <p:nvPr/>
              </p:nvSpPr>
              <p:spPr>
                <a:xfrm>
                  <a:off x="53952" y="1867576"/>
                  <a:ext cx="1032386" cy="287185"/>
                </a:xfrm>
                <a:prstGeom prst="rect">
                  <a:avLst/>
                </a:prstGeom>
                <a:noFill/>
              </p:spPr>
              <p:txBody>
                <a:bodyPr wrap="square">
                  <a:spAutoFit/>
                </a:bodyPr>
                <a:lstStyle/>
                <a:p>
                  <a:r>
                    <a:rPr lang="en-US" sz="1200" b="1" dirty="0">
                      <a:solidFill>
                        <a:srgbClr val="002060"/>
                      </a:solidFill>
                    </a:rPr>
                    <a:t>Goals</a:t>
                  </a:r>
                </a:p>
              </p:txBody>
            </p:sp>
            <p:sp>
              <p:nvSpPr>
                <p:cNvPr id="22" name="Rectangle 21">
                  <a:extLst>
                    <a:ext uri="{FF2B5EF4-FFF2-40B4-BE49-F238E27FC236}">
                      <a16:creationId xmlns:a16="http://schemas.microsoft.com/office/drawing/2014/main" id="{AF8C842D-CBBC-A141-5573-04AAF874D4F4}"/>
                    </a:ext>
                  </a:extLst>
                </p:cNvPr>
                <p:cNvSpPr/>
                <p:nvPr/>
              </p:nvSpPr>
              <p:spPr>
                <a:xfrm>
                  <a:off x="84802" y="2125522"/>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641F776B-0B25-728A-39BF-BA9815FFEE73}"/>
                  </a:ext>
                </a:extLst>
              </p:cNvPr>
              <p:cNvSpPr txBox="1"/>
              <p:nvPr/>
            </p:nvSpPr>
            <p:spPr>
              <a:xfrm>
                <a:off x="70515" y="6008452"/>
                <a:ext cx="2808647" cy="598301"/>
              </a:xfrm>
              <a:prstGeom prst="rect">
                <a:avLst/>
              </a:prstGeom>
              <a:noFill/>
            </p:spPr>
            <p:txBody>
              <a:bodyPr wrap="square">
                <a:spAutoFit/>
              </a:bodyPr>
              <a:lstStyle/>
              <a:p>
                <a:pPr marL="171450" indent="-171450">
                  <a:buFont typeface="Wingdings" panose="05000000000000000000" pitchFamily="2" charset="2"/>
                  <a:buChar char="§"/>
                </a:pPr>
                <a:r>
                  <a:rPr lang="en-US" sz="1050" dirty="0"/>
                  <a:t>To establish a reliable partnership for staff accommodation needs.</a:t>
                </a:r>
              </a:p>
              <a:p>
                <a:pPr marL="171450" indent="-171450">
                  <a:buFont typeface="Wingdings" panose="05000000000000000000" pitchFamily="2" charset="2"/>
                  <a:buChar char="§"/>
                </a:pPr>
                <a:r>
                  <a:rPr lang="en-US" sz="1050" dirty="0"/>
                  <a:t>To reduce travel and lodging expenses while ensuring employee satisfaction.</a:t>
                </a:r>
              </a:p>
            </p:txBody>
          </p:sp>
        </p:grpSp>
        <p:pic>
          <p:nvPicPr>
            <p:cNvPr id="7170" name="Picture 2" descr="buyer personas">
              <a:extLst>
                <a:ext uri="{FF2B5EF4-FFF2-40B4-BE49-F238E27FC236}">
                  <a16:creationId xmlns:a16="http://schemas.microsoft.com/office/drawing/2014/main" id="{1455710B-C03C-7B54-A41A-131CB0B4B16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3319" b="29868" l="78815" r="95354"/>
                      </a14:imgEffect>
                    </a14:imgLayer>
                  </a14:imgProps>
                </a:ext>
                <a:ext uri="{28A0092B-C50C-407E-A947-70E740481C1C}">
                  <a14:useLocalDpi xmlns:a14="http://schemas.microsoft.com/office/drawing/2010/main" val="0"/>
                </a:ext>
              </a:extLst>
            </a:blip>
            <a:srcRect l="76748" t="-839" r="2579" b="66813"/>
            <a:stretch/>
          </p:blipFill>
          <p:spPr bwMode="auto">
            <a:xfrm>
              <a:off x="5251855" y="-169581"/>
              <a:ext cx="1748789" cy="17845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3DFA5CD8-0651-D4AC-D2A9-7457CEA83554}"/>
              </a:ext>
            </a:extLst>
          </p:cNvPr>
          <p:cNvGrpSpPr/>
          <p:nvPr/>
        </p:nvGrpSpPr>
        <p:grpSpPr>
          <a:xfrm>
            <a:off x="7899821" y="1516059"/>
            <a:ext cx="4292178" cy="5180454"/>
            <a:chOff x="10651" y="1084652"/>
            <a:chExt cx="2858224" cy="5370942"/>
          </a:xfrm>
        </p:grpSpPr>
        <p:sp>
          <p:nvSpPr>
            <p:cNvPr id="35" name="TextBox 34">
              <a:extLst>
                <a:ext uri="{FF2B5EF4-FFF2-40B4-BE49-F238E27FC236}">
                  <a16:creationId xmlns:a16="http://schemas.microsoft.com/office/drawing/2014/main" id="{9D0D1C38-A241-AB7D-B60F-4849A85883DC}"/>
                </a:ext>
              </a:extLst>
            </p:cNvPr>
            <p:cNvSpPr txBox="1"/>
            <p:nvPr/>
          </p:nvSpPr>
          <p:spPr>
            <a:xfrm>
              <a:off x="535857" y="1084652"/>
              <a:ext cx="1853584" cy="606277"/>
            </a:xfrm>
            <a:prstGeom prst="rect">
              <a:avLst/>
            </a:prstGeom>
            <a:noFill/>
          </p:spPr>
          <p:txBody>
            <a:bodyPr wrap="square">
              <a:spAutoFit/>
            </a:bodyPr>
            <a:lstStyle/>
            <a:p>
              <a:pPr algn="ctr"/>
              <a:r>
                <a:rPr lang="en-GB" sz="1600" b="1" dirty="0">
                  <a:solidFill>
                    <a:srgbClr val="002060"/>
                  </a:solidFill>
                  <a:effectLst/>
                  <a:latin typeface="Mr Gabe" pitchFamily="2" charset="0"/>
                  <a:ea typeface="Roboto slab" pitchFamily="2" charset="0"/>
                  <a:cs typeface="Roboto slab" pitchFamily="2" charset="0"/>
                </a:rPr>
                <a:t>Tolu</a:t>
              </a:r>
            </a:p>
            <a:p>
              <a:pPr algn="ctr"/>
              <a:r>
                <a:rPr lang="en-GB" sz="1600" i="1" dirty="0">
                  <a:solidFill>
                    <a:srgbClr val="002060"/>
                  </a:solidFill>
                  <a:effectLst/>
                  <a:latin typeface="Mr Gabe" pitchFamily="2" charset="0"/>
                  <a:ea typeface="Roboto slab" pitchFamily="2" charset="0"/>
                  <a:cs typeface="Roboto slab" pitchFamily="2" charset="0"/>
                </a:rPr>
                <a:t>The Young Entrepreneur</a:t>
              </a:r>
              <a:endParaRPr lang="en-US" sz="1100" i="1" dirty="0">
                <a:solidFill>
                  <a:srgbClr val="002060"/>
                </a:solidFill>
                <a:latin typeface="Mr Gabe" pitchFamily="2" charset="0"/>
                <a:ea typeface="Roboto slab" pitchFamily="2" charset="0"/>
                <a:cs typeface="Roboto slab" pitchFamily="2" charset="0"/>
              </a:endParaRPr>
            </a:p>
          </p:txBody>
        </p:sp>
        <p:grpSp>
          <p:nvGrpSpPr>
            <p:cNvPr id="36" name="Group 35">
              <a:extLst>
                <a:ext uri="{FF2B5EF4-FFF2-40B4-BE49-F238E27FC236}">
                  <a16:creationId xmlns:a16="http://schemas.microsoft.com/office/drawing/2014/main" id="{7E53110A-F41C-ACC1-7BEE-586CA6F2431D}"/>
                </a:ext>
              </a:extLst>
            </p:cNvPr>
            <p:cNvGrpSpPr/>
            <p:nvPr/>
          </p:nvGrpSpPr>
          <p:grpSpPr>
            <a:xfrm>
              <a:off x="59973" y="1613431"/>
              <a:ext cx="1032386" cy="308975"/>
              <a:chOff x="40309" y="2000827"/>
              <a:chExt cx="1032386" cy="308975"/>
            </a:xfrm>
          </p:grpSpPr>
          <p:sp>
            <p:nvSpPr>
              <p:cNvPr id="54" name="TextBox 53">
                <a:extLst>
                  <a:ext uri="{FF2B5EF4-FFF2-40B4-BE49-F238E27FC236}">
                    <a16:creationId xmlns:a16="http://schemas.microsoft.com/office/drawing/2014/main" id="{592FFF22-9315-3D74-DA1A-D0A0BC21F10B}"/>
                  </a:ext>
                </a:extLst>
              </p:cNvPr>
              <p:cNvSpPr txBox="1"/>
              <p:nvPr/>
            </p:nvSpPr>
            <p:spPr>
              <a:xfrm>
                <a:off x="40309" y="2000827"/>
                <a:ext cx="1032386" cy="287184"/>
              </a:xfrm>
              <a:prstGeom prst="rect">
                <a:avLst/>
              </a:prstGeom>
              <a:noFill/>
            </p:spPr>
            <p:txBody>
              <a:bodyPr wrap="square">
                <a:spAutoFit/>
              </a:bodyPr>
              <a:lstStyle/>
              <a:p>
                <a:r>
                  <a:rPr lang="en-US" sz="1200" b="1" dirty="0">
                    <a:solidFill>
                      <a:srgbClr val="002060"/>
                    </a:solidFill>
                  </a:rPr>
                  <a:t>Background</a:t>
                </a:r>
              </a:p>
            </p:txBody>
          </p:sp>
          <p:sp>
            <p:nvSpPr>
              <p:cNvPr id="55" name="Rectangle 54">
                <a:extLst>
                  <a:ext uri="{FF2B5EF4-FFF2-40B4-BE49-F238E27FC236}">
                    <a16:creationId xmlns:a16="http://schemas.microsoft.com/office/drawing/2014/main" id="{E49AFAFB-8A34-9D7F-6106-C491A072565D}"/>
                  </a:ext>
                </a:extLst>
              </p:cNvPr>
              <p:cNvSpPr/>
              <p:nvPr/>
            </p:nvSpPr>
            <p:spPr>
              <a:xfrm>
                <a:off x="99792" y="2264083"/>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a:extLst>
                <a:ext uri="{FF2B5EF4-FFF2-40B4-BE49-F238E27FC236}">
                  <a16:creationId xmlns:a16="http://schemas.microsoft.com/office/drawing/2014/main" id="{1A7336BD-E580-957D-6883-D658696B94CA}"/>
                </a:ext>
              </a:extLst>
            </p:cNvPr>
            <p:cNvSpPr txBox="1"/>
            <p:nvPr/>
          </p:nvSpPr>
          <p:spPr>
            <a:xfrm>
              <a:off x="17500" y="1874606"/>
              <a:ext cx="2851375" cy="797734"/>
            </a:xfrm>
            <a:prstGeom prst="rect">
              <a:avLst/>
            </a:prstGeom>
            <a:noFill/>
          </p:spPr>
          <p:txBody>
            <a:bodyPr wrap="square">
              <a:spAutoFit/>
            </a:bodyPr>
            <a:lstStyle/>
            <a:p>
              <a:pPr marL="171450" indent="-171450">
                <a:buFont typeface="Wingdings" panose="05000000000000000000" pitchFamily="2" charset="2"/>
                <a:buChar char="§"/>
              </a:pPr>
              <a:r>
                <a:rPr lang="en-US" sz="1100" b="1" dirty="0"/>
                <a:t>Age: 28</a:t>
              </a:r>
            </a:p>
            <a:p>
              <a:pPr marL="171450" indent="-171450">
                <a:buFont typeface="Wingdings" panose="05000000000000000000" pitchFamily="2" charset="2"/>
                <a:buChar char="§"/>
              </a:pPr>
              <a:r>
                <a:rPr lang="en-US" sz="1100" b="1" dirty="0"/>
                <a:t>Occupation</a:t>
              </a:r>
              <a:r>
                <a:rPr lang="en-US" sz="1100" dirty="0"/>
                <a:t>: Founder of a tech startup</a:t>
              </a:r>
            </a:p>
            <a:p>
              <a:pPr marL="171450" indent="-171450">
                <a:buFont typeface="Wingdings" panose="05000000000000000000" pitchFamily="2" charset="2"/>
                <a:buChar char="§"/>
              </a:pPr>
              <a:r>
                <a:rPr lang="en-US" sz="1100" b="1" dirty="0"/>
                <a:t>Location</a:t>
              </a:r>
              <a:r>
                <a:rPr lang="en-US" sz="1100" dirty="0"/>
                <a:t>: Lives in Ikeja, frequently meets clients on Lagos Island</a:t>
              </a:r>
            </a:p>
            <a:p>
              <a:pPr marL="171450" indent="-171450">
                <a:buFont typeface="Wingdings" panose="05000000000000000000" pitchFamily="2" charset="2"/>
                <a:buChar char="§"/>
              </a:pPr>
              <a:r>
                <a:rPr lang="en-US" sz="1100" b="1" dirty="0"/>
                <a:t>Family: </a:t>
              </a:r>
              <a:r>
                <a:rPr lang="en-US" sz="1100" dirty="0"/>
                <a:t>Single, living alone</a:t>
              </a:r>
            </a:p>
          </p:txBody>
        </p:sp>
        <p:grpSp>
          <p:nvGrpSpPr>
            <p:cNvPr id="38" name="Group 37">
              <a:extLst>
                <a:ext uri="{FF2B5EF4-FFF2-40B4-BE49-F238E27FC236}">
                  <a16:creationId xmlns:a16="http://schemas.microsoft.com/office/drawing/2014/main" id="{4B0EE10E-0A0B-62BD-FCEB-6B4D510A848F}"/>
                </a:ext>
              </a:extLst>
            </p:cNvPr>
            <p:cNvGrpSpPr/>
            <p:nvPr/>
          </p:nvGrpSpPr>
          <p:grpSpPr>
            <a:xfrm>
              <a:off x="78664" y="2624538"/>
              <a:ext cx="1258521" cy="287184"/>
              <a:chOff x="32269" y="1968788"/>
              <a:chExt cx="1032386" cy="287184"/>
            </a:xfrm>
          </p:grpSpPr>
          <p:sp>
            <p:nvSpPr>
              <p:cNvPr id="52" name="TextBox 51">
                <a:extLst>
                  <a:ext uri="{FF2B5EF4-FFF2-40B4-BE49-F238E27FC236}">
                    <a16:creationId xmlns:a16="http://schemas.microsoft.com/office/drawing/2014/main" id="{7E9C9E99-6401-5F0C-C9F1-D81831750A2D}"/>
                  </a:ext>
                </a:extLst>
              </p:cNvPr>
              <p:cNvSpPr txBox="1"/>
              <p:nvPr/>
            </p:nvSpPr>
            <p:spPr>
              <a:xfrm>
                <a:off x="32269" y="1968788"/>
                <a:ext cx="1032386" cy="287184"/>
              </a:xfrm>
              <a:prstGeom prst="rect">
                <a:avLst/>
              </a:prstGeom>
              <a:noFill/>
            </p:spPr>
            <p:txBody>
              <a:bodyPr wrap="square">
                <a:spAutoFit/>
              </a:bodyPr>
              <a:lstStyle/>
              <a:p>
                <a:r>
                  <a:rPr lang="en-US" sz="1200" b="1" dirty="0">
                    <a:solidFill>
                      <a:srgbClr val="002060"/>
                    </a:solidFill>
                  </a:rPr>
                  <a:t>Demographics</a:t>
                </a:r>
              </a:p>
            </p:txBody>
          </p:sp>
          <p:sp>
            <p:nvSpPr>
              <p:cNvPr id="53" name="Rectangle 52">
                <a:extLst>
                  <a:ext uri="{FF2B5EF4-FFF2-40B4-BE49-F238E27FC236}">
                    <a16:creationId xmlns:a16="http://schemas.microsoft.com/office/drawing/2014/main" id="{BF0C6578-F8A6-22EF-9F47-38977BBAF30E}"/>
                  </a:ext>
                </a:extLst>
              </p:cNvPr>
              <p:cNvSpPr/>
              <p:nvPr/>
            </p:nvSpPr>
            <p:spPr>
              <a:xfrm>
                <a:off x="96794" y="2207826"/>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a:extLst>
                <a:ext uri="{FF2B5EF4-FFF2-40B4-BE49-F238E27FC236}">
                  <a16:creationId xmlns:a16="http://schemas.microsoft.com/office/drawing/2014/main" id="{4C5F68BB-E6BC-E25F-D26C-8027B201604A}"/>
                </a:ext>
              </a:extLst>
            </p:cNvPr>
            <p:cNvSpPr txBox="1"/>
            <p:nvPr/>
          </p:nvSpPr>
          <p:spPr>
            <a:xfrm>
              <a:off x="10651" y="2932113"/>
              <a:ext cx="2713700" cy="446731"/>
            </a:xfrm>
            <a:prstGeom prst="rect">
              <a:avLst/>
            </a:prstGeom>
            <a:noFill/>
          </p:spPr>
          <p:txBody>
            <a:bodyPr wrap="square">
              <a:spAutoFit/>
            </a:bodyPr>
            <a:lstStyle/>
            <a:p>
              <a:pPr marL="171450" indent="-171450">
                <a:buFont typeface="Wingdings" panose="05000000000000000000" pitchFamily="2" charset="2"/>
                <a:buChar char="§"/>
              </a:pPr>
              <a:r>
                <a:rPr lang="en-US" sz="1100" b="1" dirty="0"/>
                <a:t>Education: </a:t>
              </a:r>
              <a:r>
                <a:rPr lang="en-US" sz="1100" dirty="0"/>
                <a:t>Bachelor's degree in Information Technology</a:t>
              </a:r>
            </a:p>
            <a:p>
              <a:pPr marL="171450" indent="-171450">
                <a:buFont typeface="Wingdings" panose="05000000000000000000" pitchFamily="2" charset="2"/>
                <a:buChar char="§"/>
              </a:pPr>
              <a:r>
                <a:rPr lang="en-US" sz="1100" b="1" dirty="0"/>
                <a:t>Income: </a:t>
              </a:r>
              <a:r>
                <a:rPr lang="en-US" sz="1100" dirty="0"/>
                <a:t>Moderate, reinvests most earnings into the startup</a:t>
              </a:r>
            </a:p>
          </p:txBody>
        </p:sp>
        <p:grpSp>
          <p:nvGrpSpPr>
            <p:cNvPr id="40" name="Group 39">
              <a:extLst>
                <a:ext uri="{FF2B5EF4-FFF2-40B4-BE49-F238E27FC236}">
                  <a16:creationId xmlns:a16="http://schemas.microsoft.com/office/drawing/2014/main" id="{5183FCE7-544A-2723-55F2-2DC55DA27EF5}"/>
                </a:ext>
              </a:extLst>
            </p:cNvPr>
            <p:cNvGrpSpPr/>
            <p:nvPr/>
          </p:nvGrpSpPr>
          <p:grpSpPr>
            <a:xfrm>
              <a:off x="70515" y="3336693"/>
              <a:ext cx="1651819" cy="287933"/>
              <a:chOff x="31781" y="1959404"/>
              <a:chExt cx="1032386" cy="287933"/>
            </a:xfrm>
          </p:grpSpPr>
          <p:sp>
            <p:nvSpPr>
              <p:cNvPr id="50" name="TextBox 49">
                <a:extLst>
                  <a:ext uri="{FF2B5EF4-FFF2-40B4-BE49-F238E27FC236}">
                    <a16:creationId xmlns:a16="http://schemas.microsoft.com/office/drawing/2014/main" id="{D759588C-E9F7-7B92-4EBB-DA8621CE11F5}"/>
                  </a:ext>
                </a:extLst>
              </p:cNvPr>
              <p:cNvSpPr txBox="1"/>
              <p:nvPr/>
            </p:nvSpPr>
            <p:spPr>
              <a:xfrm>
                <a:off x="31781" y="1959404"/>
                <a:ext cx="1032386" cy="287185"/>
              </a:xfrm>
              <a:prstGeom prst="rect">
                <a:avLst/>
              </a:prstGeom>
              <a:noFill/>
            </p:spPr>
            <p:txBody>
              <a:bodyPr wrap="square">
                <a:spAutoFit/>
              </a:bodyPr>
              <a:lstStyle/>
              <a:p>
                <a:r>
                  <a:rPr lang="en-US" sz="1200" b="1" dirty="0">
                    <a:solidFill>
                      <a:srgbClr val="002060"/>
                    </a:solidFill>
                  </a:rPr>
                  <a:t>Behaviour and Needs</a:t>
                </a:r>
              </a:p>
            </p:txBody>
          </p:sp>
          <p:sp>
            <p:nvSpPr>
              <p:cNvPr id="51" name="Rectangle 50">
                <a:extLst>
                  <a:ext uri="{FF2B5EF4-FFF2-40B4-BE49-F238E27FC236}">
                    <a16:creationId xmlns:a16="http://schemas.microsoft.com/office/drawing/2014/main" id="{CEB6B2F6-A38F-840C-8174-BE13B125637B}"/>
                  </a:ext>
                </a:extLst>
              </p:cNvPr>
              <p:cNvSpPr/>
              <p:nvPr/>
            </p:nvSpPr>
            <p:spPr>
              <a:xfrm>
                <a:off x="80990" y="2201620"/>
                <a:ext cx="501444" cy="45717"/>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26E2C825-AA2F-B21C-B6B9-79AA7E1A173E}"/>
                </a:ext>
              </a:extLst>
            </p:cNvPr>
            <p:cNvSpPr txBox="1"/>
            <p:nvPr/>
          </p:nvSpPr>
          <p:spPr>
            <a:xfrm>
              <a:off x="10651" y="3635075"/>
              <a:ext cx="2849666" cy="765825"/>
            </a:xfrm>
            <a:prstGeom prst="rect">
              <a:avLst/>
            </a:prstGeom>
            <a:noFill/>
          </p:spPr>
          <p:txBody>
            <a:bodyPr wrap="square">
              <a:spAutoFit/>
            </a:bodyPr>
            <a:lstStyle/>
            <a:p>
              <a:pPr marL="171450" indent="-171450">
                <a:buFont typeface="Wingdings" panose="05000000000000000000" pitchFamily="2" charset="2"/>
                <a:buChar char="§"/>
              </a:pPr>
              <a:r>
                <a:rPr lang="en-US" sz="1050" dirty="0"/>
                <a:t>Frequently travels to Lagos Island for client meetings and networking events.</a:t>
              </a:r>
            </a:p>
            <a:p>
              <a:pPr marL="171450" indent="-171450">
                <a:buFont typeface="Wingdings" panose="05000000000000000000" pitchFamily="2" charset="2"/>
                <a:buChar char="§"/>
              </a:pPr>
              <a:r>
                <a:rPr lang="en-US" sz="1050" dirty="0"/>
                <a:t>Needs budget-friendly accommodation options for overnight stays.</a:t>
              </a:r>
            </a:p>
            <a:p>
              <a:pPr marL="171450" indent="-171450">
                <a:buFont typeface="Wingdings" panose="05000000000000000000" pitchFamily="2" charset="2"/>
                <a:buChar char="§"/>
              </a:pPr>
              <a:r>
                <a:rPr lang="en-US" sz="1050" dirty="0"/>
                <a:t>Prefers an environment that fosters creativity and collaboration.</a:t>
              </a:r>
            </a:p>
          </p:txBody>
        </p:sp>
        <p:grpSp>
          <p:nvGrpSpPr>
            <p:cNvPr id="42" name="Group 41">
              <a:extLst>
                <a:ext uri="{FF2B5EF4-FFF2-40B4-BE49-F238E27FC236}">
                  <a16:creationId xmlns:a16="http://schemas.microsoft.com/office/drawing/2014/main" id="{1A797ADD-81BC-385E-D2F2-8EDD9A9BBB50}"/>
                </a:ext>
              </a:extLst>
            </p:cNvPr>
            <p:cNvGrpSpPr/>
            <p:nvPr/>
          </p:nvGrpSpPr>
          <p:grpSpPr>
            <a:xfrm>
              <a:off x="80527" y="4416694"/>
              <a:ext cx="1651819" cy="309980"/>
              <a:chOff x="25750" y="1745127"/>
              <a:chExt cx="1032386" cy="309980"/>
            </a:xfrm>
          </p:grpSpPr>
          <p:sp>
            <p:nvSpPr>
              <p:cNvPr id="48" name="TextBox 47">
                <a:extLst>
                  <a:ext uri="{FF2B5EF4-FFF2-40B4-BE49-F238E27FC236}">
                    <a16:creationId xmlns:a16="http://schemas.microsoft.com/office/drawing/2014/main" id="{A156861E-0492-02FD-0888-0327FB91DAA0}"/>
                  </a:ext>
                </a:extLst>
              </p:cNvPr>
              <p:cNvSpPr txBox="1"/>
              <p:nvPr/>
            </p:nvSpPr>
            <p:spPr>
              <a:xfrm>
                <a:off x="25750" y="1745127"/>
                <a:ext cx="1032386" cy="287185"/>
              </a:xfrm>
              <a:prstGeom prst="rect">
                <a:avLst/>
              </a:prstGeom>
              <a:noFill/>
            </p:spPr>
            <p:txBody>
              <a:bodyPr wrap="square">
                <a:spAutoFit/>
              </a:bodyPr>
              <a:lstStyle/>
              <a:p>
                <a:r>
                  <a:rPr lang="en-US" sz="1200" b="1" dirty="0">
                    <a:solidFill>
                      <a:srgbClr val="002060"/>
                    </a:solidFill>
                  </a:rPr>
                  <a:t>Pain Points</a:t>
                </a:r>
              </a:p>
            </p:txBody>
          </p:sp>
          <p:sp>
            <p:nvSpPr>
              <p:cNvPr id="49" name="Rectangle 48">
                <a:extLst>
                  <a:ext uri="{FF2B5EF4-FFF2-40B4-BE49-F238E27FC236}">
                    <a16:creationId xmlns:a16="http://schemas.microsoft.com/office/drawing/2014/main" id="{359BA3ED-EBBB-E015-90DB-95FCD9877AA4}"/>
                  </a:ext>
                </a:extLst>
              </p:cNvPr>
              <p:cNvSpPr/>
              <p:nvPr/>
            </p:nvSpPr>
            <p:spPr>
              <a:xfrm>
                <a:off x="70460" y="2009389"/>
                <a:ext cx="501444" cy="45718"/>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Box 42">
              <a:extLst>
                <a:ext uri="{FF2B5EF4-FFF2-40B4-BE49-F238E27FC236}">
                  <a16:creationId xmlns:a16="http://schemas.microsoft.com/office/drawing/2014/main" id="{6C6D7EC7-98A8-D8F9-6CBB-2A6F2F98BB01}"/>
                </a:ext>
              </a:extLst>
            </p:cNvPr>
            <p:cNvSpPr txBox="1"/>
            <p:nvPr/>
          </p:nvSpPr>
          <p:spPr>
            <a:xfrm>
              <a:off x="17500" y="4714957"/>
              <a:ext cx="2791883" cy="765825"/>
            </a:xfrm>
            <a:prstGeom prst="rect">
              <a:avLst/>
            </a:prstGeom>
            <a:noFill/>
          </p:spPr>
          <p:txBody>
            <a:bodyPr wrap="square">
              <a:spAutoFit/>
            </a:bodyPr>
            <a:lstStyle/>
            <a:p>
              <a:pPr marL="171450" indent="-171450">
                <a:buFont typeface="Wingdings" panose="05000000000000000000" pitchFamily="2" charset="2"/>
                <a:buChar char="§"/>
              </a:pPr>
              <a:r>
                <a:rPr lang="en-US" sz="1050" dirty="0"/>
                <a:t>High lodging costs impact the limited budget of a startup founder.</a:t>
              </a:r>
            </a:p>
            <a:p>
              <a:pPr marL="171450" indent="-171450">
                <a:buFont typeface="Wingdings" panose="05000000000000000000" pitchFamily="2" charset="2"/>
                <a:buChar char="§"/>
              </a:pPr>
              <a:r>
                <a:rPr lang="en-US" sz="1050" dirty="0"/>
                <a:t>Lack of affordable options that provide a professional and conducive environment.</a:t>
              </a:r>
            </a:p>
            <a:p>
              <a:pPr marL="171450" indent="-171450">
                <a:buFont typeface="Wingdings" panose="05000000000000000000" pitchFamily="2" charset="2"/>
                <a:buChar char="§"/>
              </a:pPr>
              <a:r>
                <a:rPr lang="en-US" sz="1050" dirty="0"/>
                <a:t>Difficulty managing time effectively with long commutes.</a:t>
              </a:r>
            </a:p>
          </p:txBody>
        </p:sp>
        <p:grpSp>
          <p:nvGrpSpPr>
            <p:cNvPr id="44" name="Group 43">
              <a:extLst>
                <a:ext uri="{FF2B5EF4-FFF2-40B4-BE49-F238E27FC236}">
                  <a16:creationId xmlns:a16="http://schemas.microsoft.com/office/drawing/2014/main" id="{7CA87360-BA01-5275-77C2-EC0CF4874DED}"/>
                </a:ext>
              </a:extLst>
            </p:cNvPr>
            <p:cNvGrpSpPr/>
            <p:nvPr/>
          </p:nvGrpSpPr>
          <p:grpSpPr>
            <a:xfrm>
              <a:off x="87312" y="5480782"/>
              <a:ext cx="1651819" cy="308150"/>
              <a:chOff x="29990" y="1661995"/>
              <a:chExt cx="1032386" cy="308150"/>
            </a:xfrm>
          </p:grpSpPr>
          <p:sp>
            <p:nvSpPr>
              <p:cNvPr id="46" name="TextBox 45">
                <a:extLst>
                  <a:ext uri="{FF2B5EF4-FFF2-40B4-BE49-F238E27FC236}">
                    <a16:creationId xmlns:a16="http://schemas.microsoft.com/office/drawing/2014/main" id="{56F8E9F5-2DF8-216B-FD33-2C4E458744FD}"/>
                  </a:ext>
                </a:extLst>
              </p:cNvPr>
              <p:cNvSpPr txBox="1"/>
              <p:nvPr/>
            </p:nvSpPr>
            <p:spPr>
              <a:xfrm>
                <a:off x="29990" y="1661995"/>
                <a:ext cx="1032386" cy="287184"/>
              </a:xfrm>
              <a:prstGeom prst="rect">
                <a:avLst/>
              </a:prstGeom>
              <a:noFill/>
            </p:spPr>
            <p:txBody>
              <a:bodyPr wrap="square">
                <a:spAutoFit/>
              </a:bodyPr>
              <a:lstStyle/>
              <a:p>
                <a:r>
                  <a:rPr lang="en-US" sz="1200" b="1" dirty="0">
                    <a:solidFill>
                      <a:srgbClr val="002060"/>
                    </a:solidFill>
                  </a:rPr>
                  <a:t>Goals</a:t>
                </a:r>
              </a:p>
            </p:txBody>
          </p:sp>
          <p:sp>
            <p:nvSpPr>
              <p:cNvPr id="47" name="Rectangle 46">
                <a:extLst>
                  <a:ext uri="{FF2B5EF4-FFF2-40B4-BE49-F238E27FC236}">
                    <a16:creationId xmlns:a16="http://schemas.microsoft.com/office/drawing/2014/main" id="{EB89940F-8C80-3002-FCB4-82C5B6E03992}"/>
                  </a:ext>
                </a:extLst>
              </p:cNvPr>
              <p:cNvSpPr/>
              <p:nvPr/>
            </p:nvSpPr>
            <p:spPr>
              <a:xfrm>
                <a:off x="73747" y="1924428"/>
                <a:ext cx="501444" cy="45717"/>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a:extLst>
                <a:ext uri="{FF2B5EF4-FFF2-40B4-BE49-F238E27FC236}">
                  <a16:creationId xmlns:a16="http://schemas.microsoft.com/office/drawing/2014/main" id="{E83525F8-540F-034B-97D0-22E98B69D108}"/>
                </a:ext>
              </a:extLst>
            </p:cNvPr>
            <p:cNvSpPr txBox="1"/>
            <p:nvPr/>
          </p:nvSpPr>
          <p:spPr>
            <a:xfrm>
              <a:off x="50984" y="5857293"/>
              <a:ext cx="2808647" cy="598301"/>
            </a:xfrm>
            <a:prstGeom prst="rect">
              <a:avLst/>
            </a:prstGeom>
            <a:noFill/>
          </p:spPr>
          <p:txBody>
            <a:bodyPr wrap="square">
              <a:spAutoFit/>
            </a:bodyPr>
            <a:lstStyle/>
            <a:p>
              <a:pPr marL="171450" indent="-171450">
                <a:buFont typeface="Wingdings" panose="05000000000000000000" pitchFamily="2" charset="2"/>
                <a:buChar char="§"/>
              </a:pPr>
              <a:r>
                <a:rPr lang="en-US" sz="1050" dirty="0"/>
                <a:t>To find affordable, short-term accommodation that supports professional needs.</a:t>
              </a:r>
            </a:p>
            <a:p>
              <a:pPr marL="171450" indent="-171450">
                <a:buFont typeface="Wingdings" panose="05000000000000000000" pitchFamily="2" charset="2"/>
                <a:buChar char="§"/>
              </a:pPr>
              <a:r>
                <a:rPr lang="en-US" sz="1050" dirty="0"/>
                <a:t>To connect with other entrepreneurs and potential partners.</a:t>
              </a:r>
            </a:p>
          </p:txBody>
        </p:sp>
      </p:grpSp>
      <p:pic>
        <p:nvPicPr>
          <p:cNvPr id="7172" name="Picture 4" descr="buyer personas">
            <a:extLst>
              <a:ext uri="{FF2B5EF4-FFF2-40B4-BE49-F238E27FC236}">
                <a16:creationId xmlns:a16="http://schemas.microsoft.com/office/drawing/2014/main" id="{72768AFC-7B2D-2BA7-D913-7663C3266ADC}"/>
              </a:ext>
            </a:extLst>
          </p:cNvPr>
          <p:cNvPicPr>
            <a:picLocks noChangeAspect="1" noChangeArrowheads="1"/>
          </p:cNvPicPr>
          <p:nvPr/>
        </p:nvPicPr>
        <p:blipFill rotWithShape="1">
          <a:blip r:embed="rId5">
            <a:extLst>
              <a:ext uri="{BEBA8EAE-BF5A-486C-A8C5-ECC9F3942E4B}">
                <a14:imgProps xmlns:a14="http://schemas.microsoft.com/office/drawing/2010/main">
                  <a14:imgLayer r:embed="rId4">
                    <a14:imgEffect>
                      <a14:backgroundRemoval t="4137" b="28889" l="61673" r="76061"/>
                    </a14:imgEffect>
                  </a14:imgLayer>
                </a14:imgProps>
              </a:ext>
              <a:ext uri="{28A0092B-C50C-407E-A947-70E740481C1C}">
                <a14:useLocalDpi xmlns:a14="http://schemas.microsoft.com/office/drawing/2010/main" val="0"/>
              </a:ext>
            </a:extLst>
          </a:blip>
          <a:srcRect l="59875" t="1043" r="22141" b="68017"/>
          <a:stretch/>
        </p:blipFill>
        <p:spPr bwMode="auto">
          <a:xfrm>
            <a:off x="9423598" y="74092"/>
            <a:ext cx="1349976" cy="14400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56">
            <a:extLst>
              <a:ext uri="{FF2B5EF4-FFF2-40B4-BE49-F238E27FC236}">
                <a16:creationId xmlns:a16="http://schemas.microsoft.com/office/drawing/2014/main" id="{DCFECEFD-582A-BC34-A0D7-70E9C92DC8BA}"/>
              </a:ext>
            </a:extLst>
          </p:cNvPr>
          <p:cNvPicPr>
            <a:picLocks noChangeAspect="1"/>
          </p:cNvPicPr>
          <p:nvPr/>
        </p:nvPicPr>
        <p:blipFill>
          <a:blip r:embed="rId6"/>
          <a:stretch>
            <a:fillRect/>
          </a:stretch>
        </p:blipFill>
        <p:spPr>
          <a:xfrm>
            <a:off x="197871" y="1767670"/>
            <a:ext cx="3322659" cy="3322659"/>
          </a:xfrm>
          <a:prstGeom prst="rect">
            <a:avLst/>
          </a:prstGeom>
        </p:spPr>
      </p:pic>
    </p:spTree>
    <p:extLst>
      <p:ext uri="{BB962C8B-B14F-4D97-AF65-F5344CB8AC3E}">
        <p14:creationId xmlns:p14="http://schemas.microsoft.com/office/powerpoint/2010/main" val="3037945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10F0CE1-07EA-F4A5-D46F-214F36AA0B96}"/>
              </a:ext>
            </a:extLst>
          </p:cNvPr>
          <p:cNvCxnSpPr/>
          <p:nvPr/>
        </p:nvCxnSpPr>
        <p:spPr>
          <a:xfrm>
            <a:off x="6096000" y="0"/>
            <a:ext cx="0" cy="6858000"/>
          </a:xfrm>
          <a:prstGeom prst="line">
            <a:avLst/>
          </a:prstGeom>
          <a:ln>
            <a:solidFill>
              <a:srgbClr val="9E9714"/>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72B8D649-B8EB-13B7-E271-7DB6518308FA}"/>
              </a:ext>
            </a:extLst>
          </p:cNvPr>
          <p:cNvCxnSpPr/>
          <p:nvPr/>
        </p:nvCxnSpPr>
        <p:spPr>
          <a:xfrm>
            <a:off x="2900516" y="0"/>
            <a:ext cx="0" cy="6858000"/>
          </a:xfrm>
          <a:prstGeom prst="line">
            <a:avLst/>
          </a:prstGeom>
          <a:ln>
            <a:solidFill>
              <a:srgbClr val="9E9714"/>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B8A2402A-A8EF-A02C-CDA3-C127CCA3245E}"/>
              </a:ext>
            </a:extLst>
          </p:cNvPr>
          <p:cNvCxnSpPr/>
          <p:nvPr/>
        </p:nvCxnSpPr>
        <p:spPr>
          <a:xfrm>
            <a:off x="9271819" y="0"/>
            <a:ext cx="0" cy="6858000"/>
          </a:xfrm>
          <a:prstGeom prst="line">
            <a:avLst/>
          </a:prstGeom>
          <a:ln>
            <a:solidFill>
              <a:srgbClr val="9E9714"/>
            </a:solidFill>
          </a:ln>
        </p:spPr>
        <p:style>
          <a:lnRef idx="2">
            <a:schemeClr val="accent1"/>
          </a:lnRef>
          <a:fillRef idx="0">
            <a:schemeClr val="accent1"/>
          </a:fillRef>
          <a:effectRef idx="1">
            <a:schemeClr val="accent1"/>
          </a:effectRef>
          <a:fontRef idx="minor">
            <a:schemeClr val="tx1"/>
          </a:fontRef>
        </p:style>
      </p:cxnSp>
      <p:grpSp>
        <p:nvGrpSpPr>
          <p:cNvPr id="6148" name="Group 6147">
            <a:extLst>
              <a:ext uri="{FF2B5EF4-FFF2-40B4-BE49-F238E27FC236}">
                <a16:creationId xmlns:a16="http://schemas.microsoft.com/office/drawing/2014/main" id="{A00A4E9A-2A63-2A83-AA27-1352F9405E90}"/>
              </a:ext>
            </a:extLst>
          </p:cNvPr>
          <p:cNvGrpSpPr/>
          <p:nvPr/>
        </p:nvGrpSpPr>
        <p:grpSpPr>
          <a:xfrm>
            <a:off x="2900516" y="1258081"/>
            <a:ext cx="3144636" cy="5589272"/>
            <a:chOff x="-126792" y="1215086"/>
            <a:chExt cx="3088537" cy="5589272"/>
          </a:xfrm>
        </p:grpSpPr>
        <p:sp>
          <p:nvSpPr>
            <p:cNvPr id="6150" name="TextBox 6149">
              <a:extLst>
                <a:ext uri="{FF2B5EF4-FFF2-40B4-BE49-F238E27FC236}">
                  <a16:creationId xmlns:a16="http://schemas.microsoft.com/office/drawing/2014/main" id="{D261ACFA-8E42-BEAA-1A17-19110897554D}"/>
                </a:ext>
              </a:extLst>
            </p:cNvPr>
            <p:cNvSpPr txBox="1"/>
            <p:nvPr/>
          </p:nvSpPr>
          <p:spPr>
            <a:xfrm>
              <a:off x="265455" y="1215086"/>
              <a:ext cx="2635042" cy="469359"/>
            </a:xfrm>
            <a:prstGeom prst="rect">
              <a:avLst/>
            </a:prstGeom>
            <a:noFill/>
          </p:spPr>
          <p:txBody>
            <a:bodyPr wrap="square">
              <a:spAutoFit/>
            </a:bodyPr>
            <a:lstStyle/>
            <a:p>
              <a:pPr algn="ctr"/>
              <a:r>
                <a:rPr lang="en-GB" sz="1400" b="1" dirty="0">
                  <a:solidFill>
                    <a:srgbClr val="002060"/>
                  </a:solidFill>
                  <a:latin typeface="Mr Gabe" pitchFamily="2" charset="0"/>
                  <a:ea typeface="Roboto slab" pitchFamily="2" charset="0"/>
                  <a:cs typeface="Roboto slab" pitchFamily="2" charset="0"/>
                </a:rPr>
                <a:t>Funke</a:t>
              </a:r>
              <a:endParaRPr lang="en-GB" sz="1400" b="1" dirty="0">
                <a:solidFill>
                  <a:srgbClr val="002060"/>
                </a:solidFill>
                <a:effectLst/>
                <a:latin typeface="Mr Gabe" pitchFamily="2" charset="0"/>
                <a:ea typeface="Roboto slab" pitchFamily="2" charset="0"/>
                <a:cs typeface="Roboto slab" pitchFamily="2" charset="0"/>
              </a:endParaRPr>
            </a:p>
            <a:p>
              <a:pPr algn="ctr"/>
              <a:r>
                <a:rPr lang="en-GB" sz="1050" i="1" dirty="0">
                  <a:solidFill>
                    <a:srgbClr val="002060"/>
                  </a:solidFill>
                  <a:effectLst/>
                  <a:latin typeface="Mr Gabe" pitchFamily="2" charset="0"/>
                  <a:ea typeface="Roboto slab" pitchFamily="2" charset="0"/>
                  <a:cs typeface="Roboto slab" pitchFamily="2" charset="0"/>
                </a:rPr>
                <a:t>The Young Graduate</a:t>
              </a:r>
              <a:endParaRPr lang="en-US" sz="1050" i="1" dirty="0">
                <a:solidFill>
                  <a:srgbClr val="002060"/>
                </a:solidFill>
                <a:latin typeface="Mr Gabe" pitchFamily="2" charset="0"/>
                <a:ea typeface="Roboto slab" pitchFamily="2" charset="0"/>
                <a:cs typeface="Roboto slab" pitchFamily="2" charset="0"/>
              </a:endParaRPr>
            </a:p>
          </p:txBody>
        </p:sp>
        <p:grpSp>
          <p:nvGrpSpPr>
            <p:cNvPr id="6151" name="Group 6150">
              <a:extLst>
                <a:ext uri="{FF2B5EF4-FFF2-40B4-BE49-F238E27FC236}">
                  <a16:creationId xmlns:a16="http://schemas.microsoft.com/office/drawing/2014/main" id="{E0C989C5-4489-FF7C-5715-F808081DA4DF}"/>
                </a:ext>
              </a:extLst>
            </p:cNvPr>
            <p:cNvGrpSpPr/>
            <p:nvPr/>
          </p:nvGrpSpPr>
          <p:grpSpPr>
            <a:xfrm>
              <a:off x="-68844" y="1555751"/>
              <a:ext cx="1032386" cy="278811"/>
              <a:chOff x="-88508" y="1943147"/>
              <a:chExt cx="1032386" cy="278811"/>
            </a:xfrm>
          </p:grpSpPr>
          <p:sp>
            <p:nvSpPr>
              <p:cNvPr id="6169" name="TextBox 6168">
                <a:extLst>
                  <a:ext uri="{FF2B5EF4-FFF2-40B4-BE49-F238E27FC236}">
                    <a16:creationId xmlns:a16="http://schemas.microsoft.com/office/drawing/2014/main" id="{B6AB58C1-B7DF-2565-A818-051A02214035}"/>
                  </a:ext>
                </a:extLst>
              </p:cNvPr>
              <p:cNvSpPr txBox="1"/>
              <p:nvPr/>
            </p:nvSpPr>
            <p:spPr>
              <a:xfrm>
                <a:off x="-88508" y="1943147"/>
                <a:ext cx="1032386" cy="261610"/>
              </a:xfrm>
              <a:prstGeom prst="rect">
                <a:avLst/>
              </a:prstGeom>
              <a:noFill/>
            </p:spPr>
            <p:txBody>
              <a:bodyPr wrap="square">
                <a:spAutoFit/>
              </a:bodyPr>
              <a:lstStyle/>
              <a:p>
                <a:r>
                  <a:rPr lang="en-US" sz="1050" b="1" dirty="0">
                    <a:solidFill>
                      <a:srgbClr val="002060"/>
                    </a:solidFill>
                  </a:rPr>
                  <a:t>Background</a:t>
                </a:r>
              </a:p>
            </p:txBody>
          </p:sp>
          <p:sp>
            <p:nvSpPr>
              <p:cNvPr id="6170" name="Rectangle 6169">
                <a:extLst>
                  <a:ext uri="{FF2B5EF4-FFF2-40B4-BE49-F238E27FC236}">
                    <a16:creationId xmlns:a16="http://schemas.microsoft.com/office/drawing/2014/main" id="{87A160C9-7628-BBA4-DD86-D4EDAAEB096D}"/>
                  </a:ext>
                </a:extLst>
              </p:cNvPr>
              <p:cNvSpPr/>
              <p:nvPr/>
            </p:nvSpPr>
            <p:spPr>
              <a:xfrm>
                <a:off x="19663" y="2176239"/>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52" name="TextBox 6151">
              <a:extLst>
                <a:ext uri="{FF2B5EF4-FFF2-40B4-BE49-F238E27FC236}">
                  <a16:creationId xmlns:a16="http://schemas.microsoft.com/office/drawing/2014/main" id="{1CD2B476-FFD1-4578-B80A-9D225CB6F5B3}"/>
                </a:ext>
              </a:extLst>
            </p:cNvPr>
            <p:cNvSpPr txBox="1"/>
            <p:nvPr/>
          </p:nvSpPr>
          <p:spPr>
            <a:xfrm>
              <a:off x="-78836" y="1845778"/>
              <a:ext cx="3013574" cy="861774"/>
            </a:xfrm>
            <a:prstGeom prst="rect">
              <a:avLst/>
            </a:prstGeom>
            <a:noFill/>
          </p:spPr>
          <p:txBody>
            <a:bodyPr wrap="square">
              <a:spAutoFit/>
            </a:bodyPr>
            <a:lstStyle/>
            <a:p>
              <a:pPr marL="171450" indent="-171450">
                <a:buFont typeface="Wingdings" panose="05000000000000000000" pitchFamily="2" charset="2"/>
                <a:buChar char="§"/>
              </a:pPr>
              <a:r>
                <a:rPr lang="en-US" sz="1000" b="1" dirty="0"/>
                <a:t>Age: </a:t>
              </a:r>
              <a:r>
                <a:rPr lang="en-US" sz="1000" dirty="0"/>
                <a:t>24</a:t>
              </a:r>
            </a:p>
            <a:p>
              <a:pPr marL="171450" indent="-171450">
                <a:buFont typeface="Wingdings" panose="05000000000000000000" pitchFamily="2" charset="2"/>
                <a:buChar char="§"/>
              </a:pPr>
              <a:r>
                <a:rPr lang="en-US" sz="1000" b="1" dirty="0"/>
                <a:t>Occupation: </a:t>
              </a:r>
              <a:r>
                <a:rPr lang="en-US" sz="1000" dirty="0"/>
                <a:t>Marketing Intern</a:t>
              </a:r>
            </a:p>
            <a:p>
              <a:pPr marL="171450" indent="-171450">
                <a:buFont typeface="Wingdings" panose="05000000000000000000" pitchFamily="2" charset="2"/>
                <a:buChar char="§"/>
              </a:pPr>
              <a:r>
                <a:rPr lang="en-US" sz="1000" b="1" dirty="0"/>
                <a:t>Location: </a:t>
              </a:r>
              <a:r>
                <a:rPr lang="en-US" sz="1000" dirty="0"/>
                <a:t>Lives with parents in </a:t>
              </a:r>
              <a:r>
                <a:rPr lang="en-US" sz="1000" dirty="0" err="1"/>
                <a:t>Festac</a:t>
              </a:r>
              <a:r>
                <a:rPr lang="en-US" sz="1000" dirty="0"/>
                <a:t>, works on Lagos Island</a:t>
              </a:r>
            </a:p>
            <a:p>
              <a:pPr marL="171450" indent="-171450">
                <a:buFont typeface="Wingdings" panose="05000000000000000000" pitchFamily="2" charset="2"/>
                <a:buChar char="§"/>
              </a:pPr>
              <a:r>
                <a:rPr lang="en-US" sz="1000" b="1" dirty="0"/>
                <a:t>Family: </a:t>
              </a:r>
              <a:r>
                <a:rPr lang="en-US" sz="1000" dirty="0"/>
                <a:t>Single, living with parents</a:t>
              </a:r>
            </a:p>
          </p:txBody>
        </p:sp>
        <p:grpSp>
          <p:nvGrpSpPr>
            <p:cNvPr id="6153" name="Group 6152">
              <a:extLst>
                <a:ext uri="{FF2B5EF4-FFF2-40B4-BE49-F238E27FC236}">
                  <a16:creationId xmlns:a16="http://schemas.microsoft.com/office/drawing/2014/main" id="{05BEF920-D3FA-4543-51BD-91380E6E5D35}"/>
                </a:ext>
              </a:extLst>
            </p:cNvPr>
            <p:cNvGrpSpPr/>
            <p:nvPr/>
          </p:nvGrpSpPr>
          <p:grpSpPr>
            <a:xfrm>
              <a:off x="-73039" y="2650133"/>
              <a:ext cx="1258521" cy="262591"/>
              <a:chOff x="-92176" y="1994383"/>
              <a:chExt cx="1032386" cy="262591"/>
            </a:xfrm>
          </p:grpSpPr>
          <p:sp>
            <p:nvSpPr>
              <p:cNvPr id="6167" name="TextBox 6166">
                <a:extLst>
                  <a:ext uri="{FF2B5EF4-FFF2-40B4-BE49-F238E27FC236}">
                    <a16:creationId xmlns:a16="http://schemas.microsoft.com/office/drawing/2014/main" id="{4AAEF937-7A71-E8F6-5AF9-A954741E061C}"/>
                  </a:ext>
                </a:extLst>
              </p:cNvPr>
              <p:cNvSpPr txBox="1"/>
              <p:nvPr/>
            </p:nvSpPr>
            <p:spPr>
              <a:xfrm>
                <a:off x="-92176" y="1994383"/>
                <a:ext cx="1032386" cy="261610"/>
              </a:xfrm>
              <a:prstGeom prst="rect">
                <a:avLst/>
              </a:prstGeom>
              <a:noFill/>
            </p:spPr>
            <p:txBody>
              <a:bodyPr wrap="square">
                <a:spAutoFit/>
              </a:bodyPr>
              <a:lstStyle/>
              <a:p>
                <a:r>
                  <a:rPr lang="en-US" sz="1100" b="1" dirty="0">
                    <a:solidFill>
                      <a:srgbClr val="002060"/>
                    </a:solidFill>
                  </a:rPr>
                  <a:t>Demographics</a:t>
                </a:r>
              </a:p>
            </p:txBody>
          </p:sp>
          <p:sp>
            <p:nvSpPr>
              <p:cNvPr id="6168" name="Rectangle 6167">
                <a:extLst>
                  <a:ext uri="{FF2B5EF4-FFF2-40B4-BE49-F238E27FC236}">
                    <a16:creationId xmlns:a16="http://schemas.microsoft.com/office/drawing/2014/main" id="{D35AE59F-00CC-EB05-E637-379C75C949CA}"/>
                  </a:ext>
                </a:extLst>
              </p:cNvPr>
              <p:cNvSpPr/>
              <p:nvPr/>
            </p:nvSpPr>
            <p:spPr>
              <a:xfrm>
                <a:off x="-9522" y="2211255"/>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54" name="TextBox 6153">
              <a:extLst>
                <a:ext uri="{FF2B5EF4-FFF2-40B4-BE49-F238E27FC236}">
                  <a16:creationId xmlns:a16="http://schemas.microsoft.com/office/drawing/2014/main" id="{527A2315-082A-3BD4-EA24-929E77DFCA84}"/>
                </a:ext>
              </a:extLst>
            </p:cNvPr>
            <p:cNvSpPr txBox="1"/>
            <p:nvPr/>
          </p:nvSpPr>
          <p:spPr>
            <a:xfrm>
              <a:off x="-51830" y="2933074"/>
              <a:ext cx="2713700" cy="577081"/>
            </a:xfrm>
            <a:prstGeom prst="rect">
              <a:avLst/>
            </a:prstGeom>
            <a:noFill/>
          </p:spPr>
          <p:txBody>
            <a:bodyPr wrap="square">
              <a:spAutoFit/>
            </a:bodyPr>
            <a:lstStyle/>
            <a:p>
              <a:pPr marL="171450" indent="-171450">
                <a:buFont typeface="Wingdings" panose="05000000000000000000" pitchFamily="2" charset="2"/>
                <a:buChar char="§"/>
              </a:pPr>
              <a:r>
                <a:rPr lang="en-US" sz="1050" b="1" dirty="0"/>
                <a:t>Education</a:t>
              </a:r>
              <a:r>
                <a:rPr lang="en-US" sz="1050" dirty="0"/>
                <a:t>: Recently graduated with a degree in Marketing</a:t>
              </a:r>
            </a:p>
            <a:p>
              <a:pPr marL="171450" indent="-171450">
                <a:buFont typeface="Wingdings" panose="05000000000000000000" pitchFamily="2" charset="2"/>
                <a:buChar char="§"/>
              </a:pPr>
              <a:r>
                <a:rPr lang="en-US" sz="1050" b="1" dirty="0"/>
                <a:t>Income: </a:t>
              </a:r>
              <a:r>
                <a:rPr lang="en-US" sz="1050" dirty="0"/>
                <a:t>Entry-level salary</a:t>
              </a:r>
            </a:p>
          </p:txBody>
        </p:sp>
        <p:grpSp>
          <p:nvGrpSpPr>
            <p:cNvPr id="6155" name="Group 6154">
              <a:extLst>
                <a:ext uri="{FF2B5EF4-FFF2-40B4-BE49-F238E27FC236}">
                  <a16:creationId xmlns:a16="http://schemas.microsoft.com/office/drawing/2014/main" id="{890318C1-ACAF-3043-7C64-F451E3B6F5E8}"/>
                </a:ext>
              </a:extLst>
            </p:cNvPr>
            <p:cNvGrpSpPr/>
            <p:nvPr/>
          </p:nvGrpSpPr>
          <p:grpSpPr>
            <a:xfrm>
              <a:off x="-97821" y="3464851"/>
              <a:ext cx="1651819" cy="266419"/>
              <a:chOff x="-73429" y="2087562"/>
              <a:chExt cx="1032386" cy="266419"/>
            </a:xfrm>
          </p:grpSpPr>
          <p:sp>
            <p:nvSpPr>
              <p:cNvPr id="6165" name="TextBox 6164">
                <a:extLst>
                  <a:ext uri="{FF2B5EF4-FFF2-40B4-BE49-F238E27FC236}">
                    <a16:creationId xmlns:a16="http://schemas.microsoft.com/office/drawing/2014/main" id="{FCEB23B7-AFEB-8965-4FAE-BE08FAECE29B}"/>
                  </a:ext>
                </a:extLst>
              </p:cNvPr>
              <p:cNvSpPr txBox="1"/>
              <p:nvPr/>
            </p:nvSpPr>
            <p:spPr>
              <a:xfrm>
                <a:off x="-73429" y="2087562"/>
                <a:ext cx="1032386" cy="261610"/>
              </a:xfrm>
              <a:prstGeom prst="rect">
                <a:avLst/>
              </a:prstGeom>
              <a:noFill/>
            </p:spPr>
            <p:txBody>
              <a:bodyPr wrap="square">
                <a:spAutoFit/>
              </a:bodyPr>
              <a:lstStyle/>
              <a:p>
                <a:r>
                  <a:rPr lang="en-US" sz="1100" b="1" dirty="0">
                    <a:solidFill>
                      <a:srgbClr val="002060"/>
                    </a:solidFill>
                  </a:rPr>
                  <a:t>Behaviour and Needs</a:t>
                </a:r>
              </a:p>
            </p:txBody>
          </p:sp>
          <p:sp>
            <p:nvSpPr>
              <p:cNvPr id="6166" name="Rectangle 6165">
                <a:extLst>
                  <a:ext uri="{FF2B5EF4-FFF2-40B4-BE49-F238E27FC236}">
                    <a16:creationId xmlns:a16="http://schemas.microsoft.com/office/drawing/2014/main" id="{AE71BF0E-2B37-48BA-AC21-DE329830AF18}"/>
                  </a:ext>
                </a:extLst>
              </p:cNvPr>
              <p:cNvSpPr/>
              <p:nvPr/>
            </p:nvSpPr>
            <p:spPr>
              <a:xfrm>
                <a:off x="-16911" y="2308262"/>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56" name="TextBox 6155">
              <a:extLst>
                <a:ext uri="{FF2B5EF4-FFF2-40B4-BE49-F238E27FC236}">
                  <a16:creationId xmlns:a16="http://schemas.microsoft.com/office/drawing/2014/main" id="{07F8C132-B983-5E7C-066C-DA319A1891F9}"/>
                </a:ext>
              </a:extLst>
            </p:cNvPr>
            <p:cNvSpPr txBox="1"/>
            <p:nvPr/>
          </p:nvSpPr>
          <p:spPr>
            <a:xfrm>
              <a:off x="-68844" y="3754512"/>
              <a:ext cx="2900516" cy="1015663"/>
            </a:xfrm>
            <a:prstGeom prst="rect">
              <a:avLst/>
            </a:prstGeom>
            <a:noFill/>
          </p:spPr>
          <p:txBody>
            <a:bodyPr wrap="square">
              <a:spAutoFit/>
            </a:bodyPr>
            <a:lstStyle/>
            <a:p>
              <a:pPr marL="171450" indent="-171450">
                <a:buFont typeface="Wingdings" panose="05000000000000000000" pitchFamily="2" charset="2"/>
                <a:buChar char="§"/>
              </a:pPr>
              <a:r>
                <a:rPr lang="en-US" sz="1000" dirty="0"/>
                <a:t>New to the workforce, looking for cost-effective housing options.</a:t>
              </a:r>
            </a:p>
            <a:p>
              <a:pPr marL="171450" indent="-171450">
                <a:buFont typeface="Wingdings" panose="05000000000000000000" pitchFamily="2" charset="2"/>
                <a:buChar char="§"/>
              </a:pPr>
              <a:r>
                <a:rPr lang="en-US" sz="1000" dirty="0"/>
                <a:t>Needs a supportive community environment to build professional networks.</a:t>
              </a:r>
            </a:p>
            <a:p>
              <a:pPr marL="171450" indent="-171450">
                <a:buFont typeface="Wingdings" panose="05000000000000000000" pitchFamily="2" charset="2"/>
                <a:buChar char="§"/>
              </a:pPr>
              <a:r>
                <a:rPr lang="en-US" sz="1000" dirty="0"/>
                <a:t>Prefers a social living arrangement to meet new people and make friends.</a:t>
              </a:r>
            </a:p>
          </p:txBody>
        </p:sp>
        <p:grpSp>
          <p:nvGrpSpPr>
            <p:cNvPr id="6157" name="Group 6156">
              <a:extLst>
                <a:ext uri="{FF2B5EF4-FFF2-40B4-BE49-F238E27FC236}">
                  <a16:creationId xmlns:a16="http://schemas.microsoft.com/office/drawing/2014/main" id="{67E33060-F188-5751-F0DE-8C497DDF8168}"/>
                </a:ext>
              </a:extLst>
            </p:cNvPr>
            <p:cNvGrpSpPr/>
            <p:nvPr/>
          </p:nvGrpSpPr>
          <p:grpSpPr>
            <a:xfrm>
              <a:off x="-117131" y="4693583"/>
              <a:ext cx="1651819" cy="261610"/>
              <a:chOff x="-97786" y="2022016"/>
              <a:chExt cx="1032386" cy="261610"/>
            </a:xfrm>
          </p:grpSpPr>
          <p:sp>
            <p:nvSpPr>
              <p:cNvPr id="6163" name="TextBox 6162">
                <a:extLst>
                  <a:ext uri="{FF2B5EF4-FFF2-40B4-BE49-F238E27FC236}">
                    <a16:creationId xmlns:a16="http://schemas.microsoft.com/office/drawing/2014/main" id="{23CA9E05-E87D-F613-CDFB-194379324287}"/>
                  </a:ext>
                </a:extLst>
              </p:cNvPr>
              <p:cNvSpPr txBox="1"/>
              <p:nvPr/>
            </p:nvSpPr>
            <p:spPr>
              <a:xfrm>
                <a:off x="-97786" y="2022016"/>
                <a:ext cx="1032386" cy="261610"/>
              </a:xfrm>
              <a:prstGeom prst="rect">
                <a:avLst/>
              </a:prstGeom>
              <a:noFill/>
            </p:spPr>
            <p:txBody>
              <a:bodyPr wrap="square">
                <a:spAutoFit/>
              </a:bodyPr>
              <a:lstStyle/>
              <a:p>
                <a:r>
                  <a:rPr lang="en-US" sz="1100" b="1" dirty="0">
                    <a:solidFill>
                      <a:srgbClr val="002060"/>
                    </a:solidFill>
                  </a:rPr>
                  <a:t>Pain Points</a:t>
                </a:r>
              </a:p>
            </p:txBody>
          </p:sp>
          <p:sp>
            <p:nvSpPr>
              <p:cNvPr id="6164" name="Rectangle 6163">
                <a:extLst>
                  <a:ext uri="{FF2B5EF4-FFF2-40B4-BE49-F238E27FC236}">
                    <a16:creationId xmlns:a16="http://schemas.microsoft.com/office/drawing/2014/main" id="{00A5CB4D-6E93-543D-8159-A67F59D83F01}"/>
                  </a:ext>
                </a:extLst>
              </p:cNvPr>
              <p:cNvSpPr/>
              <p:nvPr/>
            </p:nvSpPr>
            <p:spPr>
              <a:xfrm>
                <a:off x="-37329" y="2229024"/>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58" name="TextBox 6157">
              <a:extLst>
                <a:ext uri="{FF2B5EF4-FFF2-40B4-BE49-F238E27FC236}">
                  <a16:creationId xmlns:a16="http://schemas.microsoft.com/office/drawing/2014/main" id="{ACBE9F48-EB3B-DA5E-59ED-617862297A99}"/>
                </a:ext>
              </a:extLst>
            </p:cNvPr>
            <p:cNvSpPr txBox="1"/>
            <p:nvPr/>
          </p:nvSpPr>
          <p:spPr>
            <a:xfrm>
              <a:off x="-51830" y="4945814"/>
              <a:ext cx="3013575" cy="1015663"/>
            </a:xfrm>
            <a:prstGeom prst="rect">
              <a:avLst/>
            </a:prstGeom>
            <a:noFill/>
          </p:spPr>
          <p:txBody>
            <a:bodyPr wrap="square">
              <a:spAutoFit/>
            </a:bodyPr>
            <a:lstStyle/>
            <a:p>
              <a:pPr marL="171450" indent="-171450">
                <a:buFont typeface="Wingdings" panose="05000000000000000000" pitchFamily="2" charset="2"/>
                <a:buChar char="§"/>
              </a:pPr>
              <a:r>
                <a:rPr lang="en-US" sz="1000" dirty="0"/>
                <a:t>Limited budget restricts access to safe and decent accommodation on Lagos Island.</a:t>
              </a:r>
            </a:p>
            <a:p>
              <a:pPr marL="171450" indent="-171450">
                <a:buFont typeface="Wingdings" panose="05000000000000000000" pitchFamily="2" charset="2"/>
                <a:buChar char="§"/>
              </a:pPr>
              <a:r>
                <a:rPr lang="en-US" sz="1000" dirty="0"/>
                <a:t>Long commute is exhausting and reduces time for personal development and networking.</a:t>
              </a:r>
            </a:p>
            <a:p>
              <a:pPr marL="171450" indent="-171450">
                <a:buFont typeface="Wingdings" panose="05000000000000000000" pitchFamily="2" charset="2"/>
                <a:buChar char="§"/>
              </a:pPr>
              <a:r>
                <a:rPr lang="en-US" sz="1000" dirty="0"/>
                <a:t>Feels isolated and disconnected from peers due to long commute.</a:t>
              </a:r>
            </a:p>
          </p:txBody>
        </p:sp>
        <p:grpSp>
          <p:nvGrpSpPr>
            <p:cNvPr id="6159" name="Group 6158">
              <a:extLst>
                <a:ext uri="{FF2B5EF4-FFF2-40B4-BE49-F238E27FC236}">
                  <a16:creationId xmlns:a16="http://schemas.microsoft.com/office/drawing/2014/main" id="{7FFC4E95-DF99-23ED-07B9-B253B3E01C7A}"/>
                </a:ext>
              </a:extLst>
            </p:cNvPr>
            <p:cNvGrpSpPr/>
            <p:nvPr/>
          </p:nvGrpSpPr>
          <p:grpSpPr>
            <a:xfrm>
              <a:off x="-126792" y="5809503"/>
              <a:ext cx="1651819" cy="276901"/>
              <a:chOff x="-103825" y="1990716"/>
              <a:chExt cx="1032386" cy="276901"/>
            </a:xfrm>
          </p:grpSpPr>
          <p:sp>
            <p:nvSpPr>
              <p:cNvPr id="6161" name="TextBox 6160">
                <a:extLst>
                  <a:ext uri="{FF2B5EF4-FFF2-40B4-BE49-F238E27FC236}">
                    <a16:creationId xmlns:a16="http://schemas.microsoft.com/office/drawing/2014/main" id="{0B9E37AA-B7C8-122C-47DB-E124AE5A6785}"/>
                  </a:ext>
                </a:extLst>
              </p:cNvPr>
              <p:cNvSpPr txBox="1"/>
              <p:nvPr/>
            </p:nvSpPr>
            <p:spPr>
              <a:xfrm>
                <a:off x="-103825" y="1990716"/>
                <a:ext cx="1032386" cy="261610"/>
              </a:xfrm>
              <a:prstGeom prst="rect">
                <a:avLst/>
              </a:prstGeom>
              <a:noFill/>
            </p:spPr>
            <p:txBody>
              <a:bodyPr wrap="square">
                <a:spAutoFit/>
              </a:bodyPr>
              <a:lstStyle/>
              <a:p>
                <a:r>
                  <a:rPr lang="en-US" sz="1100" b="1" dirty="0">
                    <a:solidFill>
                      <a:srgbClr val="002060"/>
                    </a:solidFill>
                  </a:rPr>
                  <a:t>Goals</a:t>
                </a:r>
              </a:p>
            </p:txBody>
          </p:sp>
          <p:sp>
            <p:nvSpPr>
              <p:cNvPr id="6162" name="Rectangle 6161">
                <a:extLst>
                  <a:ext uri="{FF2B5EF4-FFF2-40B4-BE49-F238E27FC236}">
                    <a16:creationId xmlns:a16="http://schemas.microsoft.com/office/drawing/2014/main" id="{C0E88A5A-B2D7-93FA-5B3A-E9752EFBEA33}"/>
                  </a:ext>
                </a:extLst>
              </p:cNvPr>
              <p:cNvSpPr/>
              <p:nvPr/>
            </p:nvSpPr>
            <p:spPr>
              <a:xfrm>
                <a:off x="-45160" y="2221898"/>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60" name="TextBox 6159">
              <a:extLst>
                <a:ext uri="{FF2B5EF4-FFF2-40B4-BE49-F238E27FC236}">
                  <a16:creationId xmlns:a16="http://schemas.microsoft.com/office/drawing/2014/main" id="{65EEC4E5-189C-BC4C-B928-D90D39C46B67}"/>
                </a:ext>
              </a:extLst>
            </p:cNvPr>
            <p:cNvSpPr txBox="1"/>
            <p:nvPr/>
          </p:nvSpPr>
          <p:spPr>
            <a:xfrm>
              <a:off x="-51830" y="6096472"/>
              <a:ext cx="2674364" cy="707886"/>
            </a:xfrm>
            <a:prstGeom prst="rect">
              <a:avLst/>
            </a:prstGeom>
            <a:noFill/>
          </p:spPr>
          <p:txBody>
            <a:bodyPr wrap="square">
              <a:spAutoFit/>
            </a:bodyPr>
            <a:lstStyle/>
            <a:p>
              <a:pPr marL="171450" indent="-171450">
                <a:buFont typeface="Wingdings" panose="05000000000000000000" pitchFamily="2" charset="2"/>
                <a:buChar char="§"/>
              </a:pPr>
              <a:r>
                <a:rPr lang="en-US" sz="1000" dirty="0"/>
                <a:t>To find an affordable place to stay near her workplace.</a:t>
              </a:r>
            </a:p>
            <a:p>
              <a:pPr marL="171450" indent="-171450">
                <a:buFont typeface="Wingdings" panose="05000000000000000000" pitchFamily="2" charset="2"/>
                <a:buChar char="§"/>
              </a:pPr>
              <a:r>
                <a:rPr lang="en-US" sz="1000" dirty="0"/>
                <a:t>To build professional connections and socialize with peers</a:t>
              </a:r>
            </a:p>
          </p:txBody>
        </p:sp>
      </p:grpSp>
      <p:pic>
        <p:nvPicPr>
          <p:cNvPr id="6171" name="Picture 4" descr="buyer personas">
            <a:extLst>
              <a:ext uri="{FF2B5EF4-FFF2-40B4-BE49-F238E27FC236}">
                <a16:creationId xmlns:a16="http://schemas.microsoft.com/office/drawing/2014/main" id="{C0E050A9-D14E-21CC-8D7B-7A400CA43A4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6028" b="28447" l="6918" r="20308"/>
                    </a14:imgEffect>
                  </a14:imgLayer>
                </a14:imgProps>
              </a:ext>
              <a:ext uri="{28A0092B-C50C-407E-A947-70E740481C1C}">
                <a14:useLocalDpi xmlns:a14="http://schemas.microsoft.com/office/drawing/2010/main" val="0"/>
              </a:ext>
            </a:extLst>
          </a:blip>
          <a:srcRect l="5244" t="3226" r="78018" b="68751"/>
          <a:stretch/>
        </p:blipFill>
        <p:spPr bwMode="auto">
          <a:xfrm>
            <a:off x="3869208" y="-156547"/>
            <a:ext cx="1440000" cy="1494743"/>
          </a:xfrm>
          <a:prstGeom prst="rect">
            <a:avLst/>
          </a:prstGeom>
          <a:noFill/>
          <a:extLst>
            <a:ext uri="{909E8E84-426E-40DD-AFC4-6F175D3DCCD1}">
              <a14:hiddenFill xmlns:a14="http://schemas.microsoft.com/office/drawing/2010/main">
                <a:solidFill>
                  <a:srgbClr val="FFFFFF"/>
                </a:solidFill>
              </a14:hiddenFill>
            </a:ext>
          </a:extLst>
        </p:spPr>
      </p:pic>
      <p:grpSp>
        <p:nvGrpSpPr>
          <p:cNvPr id="6224" name="Group 6223">
            <a:extLst>
              <a:ext uri="{FF2B5EF4-FFF2-40B4-BE49-F238E27FC236}">
                <a16:creationId xmlns:a16="http://schemas.microsoft.com/office/drawing/2014/main" id="{0EE4F4BE-CE16-D4C3-D9A2-65F37D4D0758}"/>
              </a:ext>
            </a:extLst>
          </p:cNvPr>
          <p:cNvGrpSpPr/>
          <p:nvPr/>
        </p:nvGrpSpPr>
        <p:grpSpPr>
          <a:xfrm>
            <a:off x="19664" y="-194240"/>
            <a:ext cx="2900516" cy="7026127"/>
            <a:chOff x="19664" y="-194240"/>
            <a:chExt cx="2900516" cy="7026127"/>
          </a:xfrm>
        </p:grpSpPr>
        <p:grpSp>
          <p:nvGrpSpPr>
            <p:cNvPr id="6147" name="Group 6146">
              <a:extLst>
                <a:ext uri="{FF2B5EF4-FFF2-40B4-BE49-F238E27FC236}">
                  <a16:creationId xmlns:a16="http://schemas.microsoft.com/office/drawing/2014/main" id="{A4C870EF-B8E2-0B1D-1791-C985B9DFCFD7}"/>
                </a:ext>
              </a:extLst>
            </p:cNvPr>
            <p:cNvGrpSpPr/>
            <p:nvPr/>
          </p:nvGrpSpPr>
          <p:grpSpPr>
            <a:xfrm>
              <a:off x="19664" y="1206907"/>
              <a:ext cx="2900516" cy="5624980"/>
              <a:chOff x="19664" y="1206907"/>
              <a:chExt cx="2900516" cy="5624980"/>
            </a:xfrm>
          </p:grpSpPr>
          <p:sp>
            <p:nvSpPr>
              <p:cNvPr id="8" name="TextBox 7">
                <a:extLst>
                  <a:ext uri="{FF2B5EF4-FFF2-40B4-BE49-F238E27FC236}">
                    <a16:creationId xmlns:a16="http://schemas.microsoft.com/office/drawing/2014/main" id="{25004BFD-399E-2F15-0EC0-60E917DC3FB0}"/>
                  </a:ext>
                </a:extLst>
              </p:cNvPr>
              <p:cNvSpPr txBox="1"/>
              <p:nvPr/>
            </p:nvSpPr>
            <p:spPr>
              <a:xfrm>
                <a:off x="152394" y="1206907"/>
                <a:ext cx="2635042" cy="523220"/>
              </a:xfrm>
              <a:prstGeom prst="rect">
                <a:avLst/>
              </a:prstGeom>
              <a:noFill/>
            </p:spPr>
            <p:txBody>
              <a:bodyPr wrap="square">
                <a:spAutoFit/>
              </a:bodyPr>
              <a:lstStyle/>
              <a:p>
                <a:pPr algn="ctr"/>
                <a:r>
                  <a:rPr lang="en-GB" sz="1400" b="1" dirty="0">
                    <a:solidFill>
                      <a:srgbClr val="002060"/>
                    </a:solidFill>
                    <a:effectLst/>
                    <a:latin typeface="Mr Gabe" pitchFamily="2" charset="0"/>
                    <a:ea typeface="Roboto slab" pitchFamily="2" charset="0"/>
                    <a:cs typeface="Roboto slab" pitchFamily="2" charset="0"/>
                  </a:rPr>
                  <a:t>Adewale</a:t>
                </a:r>
              </a:p>
              <a:p>
                <a:pPr algn="ctr"/>
                <a:r>
                  <a:rPr lang="en-GB" sz="1400" i="1" dirty="0">
                    <a:solidFill>
                      <a:srgbClr val="002060"/>
                    </a:solidFill>
                    <a:effectLst/>
                    <a:latin typeface="Mr Gabe" pitchFamily="2" charset="0"/>
                    <a:ea typeface="Roboto slab" pitchFamily="2" charset="0"/>
                    <a:cs typeface="Roboto slab" pitchFamily="2" charset="0"/>
                  </a:rPr>
                  <a:t>The Commuting Professional</a:t>
                </a:r>
                <a:endParaRPr lang="en-US" sz="1050" i="1" dirty="0">
                  <a:solidFill>
                    <a:srgbClr val="002060"/>
                  </a:solidFill>
                  <a:latin typeface="Mr Gabe" pitchFamily="2" charset="0"/>
                  <a:ea typeface="Roboto slab" pitchFamily="2" charset="0"/>
                  <a:cs typeface="Roboto slab" pitchFamily="2" charset="0"/>
                </a:endParaRPr>
              </a:p>
            </p:txBody>
          </p:sp>
          <p:grpSp>
            <p:nvGrpSpPr>
              <p:cNvPr id="17" name="Group 16">
                <a:extLst>
                  <a:ext uri="{FF2B5EF4-FFF2-40B4-BE49-F238E27FC236}">
                    <a16:creationId xmlns:a16="http://schemas.microsoft.com/office/drawing/2014/main" id="{BB69BC60-6BD9-9988-DE00-91A6ED8F1A42}"/>
                  </a:ext>
                </a:extLst>
              </p:cNvPr>
              <p:cNvGrpSpPr/>
              <p:nvPr/>
            </p:nvGrpSpPr>
            <p:grpSpPr>
              <a:xfrm>
                <a:off x="19664" y="1654712"/>
                <a:ext cx="1032386" cy="261610"/>
                <a:chOff x="0" y="2042108"/>
                <a:chExt cx="1032386" cy="261610"/>
              </a:xfrm>
            </p:grpSpPr>
            <p:sp>
              <p:nvSpPr>
                <p:cNvPr id="12" name="TextBox 11">
                  <a:extLst>
                    <a:ext uri="{FF2B5EF4-FFF2-40B4-BE49-F238E27FC236}">
                      <a16:creationId xmlns:a16="http://schemas.microsoft.com/office/drawing/2014/main" id="{115AE357-0871-958F-8B51-25D6D2B15D8F}"/>
                    </a:ext>
                  </a:extLst>
                </p:cNvPr>
                <p:cNvSpPr txBox="1"/>
                <p:nvPr/>
              </p:nvSpPr>
              <p:spPr>
                <a:xfrm>
                  <a:off x="0" y="2042108"/>
                  <a:ext cx="1032386" cy="261610"/>
                </a:xfrm>
                <a:prstGeom prst="rect">
                  <a:avLst/>
                </a:prstGeom>
                <a:noFill/>
              </p:spPr>
              <p:txBody>
                <a:bodyPr wrap="square">
                  <a:spAutoFit/>
                </a:bodyPr>
                <a:lstStyle/>
                <a:p>
                  <a:r>
                    <a:rPr lang="en-US" sz="1050" b="1" dirty="0">
                      <a:solidFill>
                        <a:srgbClr val="002060"/>
                      </a:solidFill>
                    </a:rPr>
                    <a:t>Background</a:t>
                  </a:r>
                </a:p>
              </p:txBody>
            </p:sp>
            <p:sp>
              <p:nvSpPr>
                <p:cNvPr id="13" name="Rectangle 12">
                  <a:extLst>
                    <a:ext uri="{FF2B5EF4-FFF2-40B4-BE49-F238E27FC236}">
                      <a16:creationId xmlns:a16="http://schemas.microsoft.com/office/drawing/2014/main" id="{A291D519-4F7F-F9B4-3D74-28AC2CA5910A}"/>
                    </a:ext>
                  </a:extLst>
                </p:cNvPr>
                <p:cNvSpPr/>
                <p:nvPr/>
              </p:nvSpPr>
              <p:spPr>
                <a:xfrm>
                  <a:off x="100289" y="2253083"/>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D40DA549-EB3F-BC39-A1FC-5A677E649BEB}"/>
                  </a:ext>
                </a:extLst>
              </p:cNvPr>
              <p:cNvSpPr txBox="1"/>
              <p:nvPr/>
            </p:nvSpPr>
            <p:spPr>
              <a:xfrm>
                <a:off x="19664" y="1886120"/>
                <a:ext cx="2713702" cy="861774"/>
              </a:xfrm>
              <a:prstGeom prst="rect">
                <a:avLst/>
              </a:prstGeom>
              <a:noFill/>
            </p:spPr>
            <p:txBody>
              <a:bodyPr wrap="square">
                <a:spAutoFit/>
              </a:bodyPr>
              <a:lstStyle/>
              <a:p>
                <a:pPr marL="171450" indent="-171450">
                  <a:buFont typeface="Wingdings" panose="05000000000000000000" pitchFamily="2" charset="2"/>
                  <a:buChar char="§"/>
                </a:pPr>
                <a:r>
                  <a:rPr lang="en-US" sz="1000" b="1" dirty="0"/>
                  <a:t>Age</a:t>
                </a:r>
                <a:r>
                  <a:rPr lang="en-US" sz="1000" dirty="0"/>
                  <a:t>: 35</a:t>
                </a:r>
              </a:p>
              <a:p>
                <a:pPr marL="171450" indent="-171450">
                  <a:buFont typeface="Wingdings" panose="05000000000000000000" pitchFamily="2" charset="2"/>
                  <a:buChar char="§"/>
                </a:pPr>
                <a:r>
                  <a:rPr lang="en-US" sz="1000" b="1" dirty="0"/>
                  <a:t>Occupation</a:t>
                </a:r>
                <a:r>
                  <a:rPr lang="en-US" sz="1000" dirty="0"/>
                  <a:t>: Senior Software Engineer</a:t>
                </a:r>
              </a:p>
              <a:p>
                <a:pPr marL="171450" indent="-171450">
                  <a:buFont typeface="Wingdings" panose="05000000000000000000" pitchFamily="2" charset="2"/>
                  <a:buChar char="§"/>
                </a:pPr>
                <a:r>
                  <a:rPr lang="en-US" sz="1000" b="1" dirty="0"/>
                  <a:t>Location</a:t>
                </a:r>
                <a:r>
                  <a:rPr lang="en-US" sz="1000" dirty="0"/>
                  <a:t>: Resides in Ikorodu, works on Lagos Island</a:t>
                </a:r>
              </a:p>
              <a:p>
                <a:pPr marL="171450" indent="-171450">
                  <a:buFont typeface="Wingdings" panose="05000000000000000000" pitchFamily="2" charset="2"/>
                  <a:buChar char="§"/>
                </a:pPr>
                <a:r>
                  <a:rPr lang="en-US" sz="1000" b="1" dirty="0"/>
                  <a:t>Family</a:t>
                </a:r>
                <a:r>
                  <a:rPr lang="en-US" sz="1000" dirty="0"/>
                  <a:t>: Married with two children</a:t>
                </a:r>
              </a:p>
            </p:txBody>
          </p:sp>
          <p:grpSp>
            <p:nvGrpSpPr>
              <p:cNvPr id="26" name="Group 25">
                <a:extLst>
                  <a:ext uri="{FF2B5EF4-FFF2-40B4-BE49-F238E27FC236}">
                    <a16:creationId xmlns:a16="http://schemas.microsoft.com/office/drawing/2014/main" id="{117395CC-40C2-A8E9-E80B-4AA58C8130AC}"/>
                  </a:ext>
                </a:extLst>
              </p:cNvPr>
              <p:cNvGrpSpPr/>
              <p:nvPr/>
            </p:nvGrpSpPr>
            <p:grpSpPr>
              <a:xfrm>
                <a:off x="39327" y="2697858"/>
                <a:ext cx="1258521" cy="261610"/>
                <a:chOff x="0" y="2042108"/>
                <a:chExt cx="1032386" cy="261610"/>
              </a:xfrm>
            </p:grpSpPr>
            <p:sp>
              <p:nvSpPr>
                <p:cNvPr id="28" name="TextBox 27">
                  <a:extLst>
                    <a:ext uri="{FF2B5EF4-FFF2-40B4-BE49-F238E27FC236}">
                      <a16:creationId xmlns:a16="http://schemas.microsoft.com/office/drawing/2014/main" id="{D86CB0C0-55D8-AAAA-4141-62E25665943B}"/>
                    </a:ext>
                  </a:extLst>
                </p:cNvPr>
                <p:cNvSpPr txBox="1"/>
                <p:nvPr/>
              </p:nvSpPr>
              <p:spPr>
                <a:xfrm>
                  <a:off x="0" y="2042108"/>
                  <a:ext cx="1032386" cy="261610"/>
                </a:xfrm>
                <a:prstGeom prst="rect">
                  <a:avLst/>
                </a:prstGeom>
                <a:noFill/>
              </p:spPr>
              <p:txBody>
                <a:bodyPr wrap="square">
                  <a:spAutoFit/>
                </a:bodyPr>
                <a:lstStyle/>
                <a:p>
                  <a:r>
                    <a:rPr lang="en-US" sz="1100" b="1" dirty="0">
                      <a:solidFill>
                        <a:srgbClr val="002060"/>
                      </a:solidFill>
                    </a:rPr>
                    <a:t>Demographics</a:t>
                  </a:r>
                </a:p>
              </p:txBody>
            </p:sp>
            <p:sp>
              <p:nvSpPr>
                <p:cNvPr id="30" name="Rectangle 29">
                  <a:extLst>
                    <a:ext uri="{FF2B5EF4-FFF2-40B4-BE49-F238E27FC236}">
                      <a16:creationId xmlns:a16="http://schemas.microsoft.com/office/drawing/2014/main" id="{5B7EDEE0-87E1-59AB-E6DB-6EFF0142D043}"/>
                    </a:ext>
                  </a:extLst>
                </p:cNvPr>
                <p:cNvSpPr/>
                <p:nvPr/>
              </p:nvSpPr>
              <p:spPr>
                <a:xfrm>
                  <a:off x="86297" y="2248103"/>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FD3735BB-C7E2-4D0B-1FB3-6595A06D3AA2}"/>
                  </a:ext>
                </a:extLst>
              </p:cNvPr>
              <p:cNvSpPr txBox="1"/>
              <p:nvPr/>
            </p:nvSpPr>
            <p:spPr>
              <a:xfrm>
                <a:off x="29499" y="2932832"/>
                <a:ext cx="2713700" cy="577081"/>
              </a:xfrm>
              <a:prstGeom prst="rect">
                <a:avLst/>
              </a:prstGeom>
              <a:noFill/>
            </p:spPr>
            <p:txBody>
              <a:bodyPr wrap="square">
                <a:spAutoFit/>
              </a:bodyPr>
              <a:lstStyle/>
              <a:p>
                <a:pPr marL="171450" indent="-171450">
                  <a:buFont typeface="Wingdings" panose="05000000000000000000" pitchFamily="2" charset="2"/>
                  <a:buChar char="§"/>
                </a:pPr>
                <a:r>
                  <a:rPr lang="en-US" sz="1050" b="1" dirty="0"/>
                  <a:t>Education</a:t>
                </a:r>
                <a:r>
                  <a:rPr lang="en-US" sz="1050" dirty="0"/>
                  <a:t>: Bachelor's degree in Computer Science</a:t>
                </a:r>
              </a:p>
              <a:p>
                <a:pPr marL="171450" indent="-171450">
                  <a:buFont typeface="Wingdings" panose="05000000000000000000" pitchFamily="2" charset="2"/>
                  <a:buChar char="§"/>
                </a:pPr>
                <a:r>
                  <a:rPr lang="en-US" sz="1050" b="1" dirty="0"/>
                  <a:t>Income</a:t>
                </a:r>
                <a:r>
                  <a:rPr lang="en-US" sz="1050" dirty="0"/>
                  <a:t>: Middle-income bracket</a:t>
                </a:r>
              </a:p>
            </p:txBody>
          </p:sp>
          <p:grpSp>
            <p:nvGrpSpPr>
              <p:cNvPr id="42" name="Group 41">
                <a:extLst>
                  <a:ext uri="{FF2B5EF4-FFF2-40B4-BE49-F238E27FC236}">
                    <a16:creationId xmlns:a16="http://schemas.microsoft.com/office/drawing/2014/main" id="{EE964EEC-13C6-9D25-5E02-C6B385E4F505}"/>
                  </a:ext>
                </a:extLst>
              </p:cNvPr>
              <p:cNvGrpSpPr/>
              <p:nvPr/>
            </p:nvGrpSpPr>
            <p:grpSpPr>
              <a:xfrm>
                <a:off x="19665" y="3419397"/>
                <a:ext cx="1651819" cy="261610"/>
                <a:chOff x="0" y="2042108"/>
                <a:chExt cx="1032386" cy="261610"/>
              </a:xfrm>
            </p:grpSpPr>
            <p:sp>
              <p:nvSpPr>
                <p:cNvPr id="44" name="TextBox 43">
                  <a:extLst>
                    <a:ext uri="{FF2B5EF4-FFF2-40B4-BE49-F238E27FC236}">
                      <a16:creationId xmlns:a16="http://schemas.microsoft.com/office/drawing/2014/main" id="{19468E1E-5B6A-5695-1B28-3C09ED19C60D}"/>
                    </a:ext>
                  </a:extLst>
                </p:cNvPr>
                <p:cNvSpPr txBox="1"/>
                <p:nvPr/>
              </p:nvSpPr>
              <p:spPr>
                <a:xfrm>
                  <a:off x="0" y="2042108"/>
                  <a:ext cx="1032386" cy="261610"/>
                </a:xfrm>
                <a:prstGeom prst="rect">
                  <a:avLst/>
                </a:prstGeom>
                <a:noFill/>
              </p:spPr>
              <p:txBody>
                <a:bodyPr wrap="square">
                  <a:spAutoFit/>
                </a:bodyPr>
                <a:lstStyle/>
                <a:p>
                  <a:r>
                    <a:rPr lang="en-US" sz="1100" b="1" dirty="0">
                      <a:solidFill>
                        <a:srgbClr val="002060"/>
                      </a:solidFill>
                    </a:rPr>
                    <a:t>Behaviour and Needs</a:t>
                  </a:r>
                </a:p>
              </p:txBody>
            </p:sp>
            <p:sp>
              <p:nvSpPr>
                <p:cNvPr id="46" name="Rectangle 45">
                  <a:extLst>
                    <a:ext uri="{FF2B5EF4-FFF2-40B4-BE49-F238E27FC236}">
                      <a16:creationId xmlns:a16="http://schemas.microsoft.com/office/drawing/2014/main" id="{E1AA218A-E09C-8660-246A-3EF0E12ABC0B}"/>
                    </a:ext>
                  </a:extLst>
                </p:cNvPr>
                <p:cNvSpPr/>
                <p:nvPr/>
              </p:nvSpPr>
              <p:spPr>
                <a:xfrm>
                  <a:off x="62369" y="2232877"/>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a:extLst>
                  <a:ext uri="{FF2B5EF4-FFF2-40B4-BE49-F238E27FC236}">
                    <a16:creationId xmlns:a16="http://schemas.microsoft.com/office/drawing/2014/main" id="{8D7D0307-DE2A-1F82-6A56-DAD593A7DA85}"/>
                  </a:ext>
                </a:extLst>
              </p:cNvPr>
              <p:cNvSpPr txBox="1"/>
              <p:nvPr/>
            </p:nvSpPr>
            <p:spPr>
              <a:xfrm>
                <a:off x="19664" y="3653999"/>
                <a:ext cx="2900516" cy="1169551"/>
              </a:xfrm>
              <a:prstGeom prst="rect">
                <a:avLst/>
              </a:prstGeom>
              <a:noFill/>
            </p:spPr>
            <p:txBody>
              <a:bodyPr wrap="square">
                <a:spAutoFit/>
              </a:bodyPr>
              <a:lstStyle/>
              <a:p>
                <a:pPr marL="171450" indent="-171450">
                  <a:buFont typeface="Wingdings" panose="05000000000000000000" pitchFamily="2" charset="2"/>
                  <a:buChar char="§"/>
                </a:pPr>
                <a:r>
                  <a:rPr lang="en-US" sz="1000" dirty="0"/>
                  <a:t>Commutes 3 hours daily to and from work due to traffic congestion.</a:t>
                </a:r>
              </a:p>
              <a:p>
                <a:pPr marL="171450" indent="-171450">
                  <a:buFont typeface="Wingdings" panose="05000000000000000000" pitchFamily="2" charset="2"/>
                  <a:buChar char="§"/>
                </a:pPr>
                <a:r>
                  <a:rPr lang="en-US" sz="1000" dirty="0"/>
                  <a:t>Seeks affordable and convenient accommodation close to his workplace to reduce commuting stress.</a:t>
                </a:r>
              </a:p>
              <a:p>
                <a:pPr marL="171450" indent="-171450">
                  <a:buFont typeface="Wingdings" panose="05000000000000000000" pitchFamily="2" charset="2"/>
                  <a:buChar char="§"/>
                </a:pPr>
                <a:r>
                  <a:rPr lang="en-US" sz="1000" dirty="0"/>
                  <a:t>Values security and privacy, prefers a quiet environment for focused work.</a:t>
                </a:r>
              </a:p>
            </p:txBody>
          </p:sp>
          <p:grpSp>
            <p:nvGrpSpPr>
              <p:cNvPr id="52" name="Group 51">
                <a:extLst>
                  <a:ext uri="{FF2B5EF4-FFF2-40B4-BE49-F238E27FC236}">
                    <a16:creationId xmlns:a16="http://schemas.microsoft.com/office/drawing/2014/main" id="{00FD81F3-5E77-D3A2-24D0-2A80A2A1ED8F}"/>
                  </a:ext>
                </a:extLst>
              </p:cNvPr>
              <p:cNvGrpSpPr/>
              <p:nvPr/>
            </p:nvGrpSpPr>
            <p:grpSpPr>
              <a:xfrm>
                <a:off x="39327" y="4713675"/>
                <a:ext cx="1651819" cy="261610"/>
                <a:chOff x="0" y="2042108"/>
                <a:chExt cx="1032386" cy="261610"/>
              </a:xfrm>
            </p:grpSpPr>
            <p:sp>
              <p:nvSpPr>
                <p:cNvPr id="53" name="TextBox 52">
                  <a:extLst>
                    <a:ext uri="{FF2B5EF4-FFF2-40B4-BE49-F238E27FC236}">
                      <a16:creationId xmlns:a16="http://schemas.microsoft.com/office/drawing/2014/main" id="{9E89ADF6-77E1-139F-F167-D07017F85F1A}"/>
                    </a:ext>
                  </a:extLst>
                </p:cNvPr>
                <p:cNvSpPr txBox="1"/>
                <p:nvPr/>
              </p:nvSpPr>
              <p:spPr>
                <a:xfrm>
                  <a:off x="0" y="2042108"/>
                  <a:ext cx="1032386" cy="261610"/>
                </a:xfrm>
                <a:prstGeom prst="rect">
                  <a:avLst/>
                </a:prstGeom>
                <a:noFill/>
              </p:spPr>
              <p:txBody>
                <a:bodyPr wrap="square">
                  <a:spAutoFit/>
                </a:bodyPr>
                <a:lstStyle/>
                <a:p>
                  <a:r>
                    <a:rPr lang="en-US" sz="1100" b="1" dirty="0">
                      <a:solidFill>
                        <a:srgbClr val="002060"/>
                      </a:solidFill>
                    </a:rPr>
                    <a:t>Pain Points</a:t>
                  </a:r>
                </a:p>
              </p:txBody>
            </p:sp>
            <p:sp>
              <p:nvSpPr>
                <p:cNvPr id="54" name="Rectangle 53">
                  <a:extLst>
                    <a:ext uri="{FF2B5EF4-FFF2-40B4-BE49-F238E27FC236}">
                      <a16:creationId xmlns:a16="http://schemas.microsoft.com/office/drawing/2014/main" id="{F1AB0DC9-CFB2-8871-76EC-8ABC449929AF}"/>
                    </a:ext>
                  </a:extLst>
                </p:cNvPr>
                <p:cNvSpPr/>
                <p:nvPr/>
              </p:nvSpPr>
              <p:spPr>
                <a:xfrm>
                  <a:off x="70667" y="2242613"/>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a:extLst>
                  <a:ext uri="{FF2B5EF4-FFF2-40B4-BE49-F238E27FC236}">
                    <a16:creationId xmlns:a16="http://schemas.microsoft.com/office/drawing/2014/main" id="{B7DA01C5-21FB-2D8E-9607-89997051E7FC}"/>
                  </a:ext>
                </a:extLst>
              </p:cNvPr>
              <p:cNvSpPr txBox="1"/>
              <p:nvPr/>
            </p:nvSpPr>
            <p:spPr>
              <a:xfrm>
                <a:off x="29496" y="4945484"/>
                <a:ext cx="2880852" cy="1015663"/>
              </a:xfrm>
              <a:prstGeom prst="rect">
                <a:avLst/>
              </a:prstGeom>
              <a:noFill/>
            </p:spPr>
            <p:txBody>
              <a:bodyPr wrap="square">
                <a:spAutoFit/>
              </a:bodyPr>
              <a:lstStyle/>
              <a:p>
                <a:pPr marL="171450" indent="-171450">
                  <a:buFont typeface="Wingdings" panose="05000000000000000000" pitchFamily="2" charset="2"/>
                  <a:buChar char="§"/>
                </a:pPr>
                <a:r>
                  <a:rPr lang="en-US" sz="1000" dirty="0"/>
                  <a:t>Long daily commute reduces family time and personal relaxation.</a:t>
                </a:r>
              </a:p>
              <a:p>
                <a:pPr marL="171450" indent="-171450">
                  <a:buFont typeface="Wingdings" panose="05000000000000000000" pitchFamily="2" charset="2"/>
                  <a:buChar char="§"/>
                </a:pPr>
                <a:r>
                  <a:rPr lang="en-US" sz="1000" dirty="0"/>
                  <a:t>High rental costs on Lagos Island make moving closer financially challenging.</a:t>
                </a:r>
              </a:p>
              <a:p>
                <a:pPr marL="171450" indent="-171450">
                  <a:buFont typeface="Wingdings" panose="05000000000000000000" pitchFamily="2" charset="2"/>
                  <a:buChar char="§"/>
                </a:pPr>
                <a:r>
                  <a:rPr lang="en-US" sz="1000" dirty="0"/>
                  <a:t>Unreliable public transport adds to commuting woes.</a:t>
                </a:r>
              </a:p>
            </p:txBody>
          </p:sp>
          <p:grpSp>
            <p:nvGrpSpPr>
              <p:cNvPr id="59" name="Group 58">
                <a:extLst>
                  <a:ext uri="{FF2B5EF4-FFF2-40B4-BE49-F238E27FC236}">
                    <a16:creationId xmlns:a16="http://schemas.microsoft.com/office/drawing/2014/main" id="{191AAEAE-407F-C037-C5E8-DF66AA4A07E8}"/>
                  </a:ext>
                </a:extLst>
              </p:cNvPr>
              <p:cNvGrpSpPr/>
              <p:nvPr/>
            </p:nvGrpSpPr>
            <p:grpSpPr>
              <a:xfrm>
                <a:off x="39328" y="5860895"/>
                <a:ext cx="1651819" cy="261610"/>
                <a:chOff x="0" y="2042108"/>
                <a:chExt cx="1032386" cy="261610"/>
              </a:xfrm>
            </p:grpSpPr>
            <p:sp>
              <p:nvSpPr>
                <p:cNvPr id="60" name="TextBox 59">
                  <a:extLst>
                    <a:ext uri="{FF2B5EF4-FFF2-40B4-BE49-F238E27FC236}">
                      <a16:creationId xmlns:a16="http://schemas.microsoft.com/office/drawing/2014/main" id="{C2FA2771-B777-B4AA-1EE3-FB40A480929C}"/>
                    </a:ext>
                  </a:extLst>
                </p:cNvPr>
                <p:cNvSpPr txBox="1"/>
                <p:nvPr/>
              </p:nvSpPr>
              <p:spPr>
                <a:xfrm>
                  <a:off x="0" y="2042108"/>
                  <a:ext cx="1032386" cy="261610"/>
                </a:xfrm>
                <a:prstGeom prst="rect">
                  <a:avLst/>
                </a:prstGeom>
                <a:noFill/>
              </p:spPr>
              <p:txBody>
                <a:bodyPr wrap="square">
                  <a:spAutoFit/>
                </a:bodyPr>
                <a:lstStyle/>
                <a:p>
                  <a:r>
                    <a:rPr lang="en-US" sz="1100" b="1" dirty="0">
                      <a:solidFill>
                        <a:srgbClr val="002060"/>
                      </a:solidFill>
                    </a:rPr>
                    <a:t>Goals</a:t>
                  </a:r>
                </a:p>
              </p:txBody>
            </p:sp>
            <p:sp>
              <p:nvSpPr>
                <p:cNvPr id="61" name="Rectangle 60">
                  <a:extLst>
                    <a:ext uri="{FF2B5EF4-FFF2-40B4-BE49-F238E27FC236}">
                      <a16:creationId xmlns:a16="http://schemas.microsoft.com/office/drawing/2014/main" id="{BECF1618-2A77-1801-C062-4A80E758B0AB}"/>
                    </a:ext>
                  </a:extLst>
                </p:cNvPr>
                <p:cNvSpPr/>
                <p:nvPr/>
              </p:nvSpPr>
              <p:spPr>
                <a:xfrm>
                  <a:off x="70667" y="2242613"/>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45" name="TextBox 6144">
                <a:extLst>
                  <a:ext uri="{FF2B5EF4-FFF2-40B4-BE49-F238E27FC236}">
                    <a16:creationId xmlns:a16="http://schemas.microsoft.com/office/drawing/2014/main" id="{C0210733-2004-66F2-D6B3-6E3DAAB429E4}"/>
                  </a:ext>
                </a:extLst>
              </p:cNvPr>
              <p:cNvSpPr txBox="1"/>
              <p:nvPr/>
            </p:nvSpPr>
            <p:spPr>
              <a:xfrm>
                <a:off x="78664" y="6124001"/>
                <a:ext cx="2674364" cy="707886"/>
              </a:xfrm>
              <a:prstGeom prst="rect">
                <a:avLst/>
              </a:prstGeom>
              <a:noFill/>
            </p:spPr>
            <p:txBody>
              <a:bodyPr wrap="square">
                <a:spAutoFit/>
              </a:bodyPr>
              <a:lstStyle/>
              <a:p>
                <a:pPr marL="171450" indent="-171450">
                  <a:buFont typeface="Wingdings" panose="05000000000000000000" pitchFamily="2" charset="2"/>
                  <a:buChar char="§"/>
                </a:pPr>
                <a:r>
                  <a:rPr lang="en-US" sz="1000" dirty="0"/>
                  <a:t>To find a safe and affordable place to stay during workdays.</a:t>
                </a:r>
              </a:p>
              <a:p>
                <a:pPr marL="171450" indent="-171450">
                  <a:buFont typeface="Wingdings" panose="05000000000000000000" pitchFamily="2" charset="2"/>
                  <a:buChar char="§"/>
                </a:pPr>
                <a:r>
                  <a:rPr lang="en-US" sz="1000" dirty="0"/>
                  <a:t>To reduce commuting time and enhance work-life balance.</a:t>
                </a:r>
              </a:p>
            </p:txBody>
          </p:sp>
        </p:grpSp>
        <p:pic>
          <p:nvPicPr>
            <p:cNvPr id="6172" name="Picture 6" descr="buyer personas">
              <a:extLst>
                <a:ext uri="{FF2B5EF4-FFF2-40B4-BE49-F238E27FC236}">
                  <a16:creationId xmlns:a16="http://schemas.microsoft.com/office/drawing/2014/main" id="{5C7327E3-74B1-9208-01F4-9DA8D7453B8C}"/>
                </a:ext>
              </a:extLst>
            </p:cNvPr>
            <p:cNvPicPr>
              <a:picLocks noChangeAspect="1" noChangeArrowheads="1"/>
            </p:cNvPicPr>
            <p:nvPr/>
          </p:nvPicPr>
          <p:blipFill rotWithShape="1">
            <a:blip r:embed="rId5">
              <a:extLst>
                <a:ext uri="{BEBA8EAE-BF5A-486C-A8C5-ECC9F3942E4B}">
                  <a14:imgProps xmlns:a14="http://schemas.microsoft.com/office/drawing/2010/main">
                    <a14:imgLayer r:embed="rId4">
                      <a14:imgEffect>
                        <a14:backgroundRemoval t="39680" b="62081" l="6442" r="20157"/>
                      </a14:imgEffect>
                    </a14:imgLayer>
                  </a14:imgProps>
                </a:ext>
                <a:ext uri="{28A0092B-C50C-407E-A947-70E740481C1C}">
                  <a14:useLocalDpi xmlns:a14="http://schemas.microsoft.com/office/drawing/2010/main" val="0"/>
                </a:ext>
              </a:extLst>
            </a:blip>
            <a:srcRect l="4728" t="36880" r="78129" b="35119"/>
            <a:stretch/>
          </p:blipFill>
          <p:spPr bwMode="auto">
            <a:xfrm>
              <a:off x="765098" y="-194240"/>
              <a:ext cx="1440000" cy="14583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174" name="Group 6173">
            <a:extLst>
              <a:ext uri="{FF2B5EF4-FFF2-40B4-BE49-F238E27FC236}">
                <a16:creationId xmlns:a16="http://schemas.microsoft.com/office/drawing/2014/main" id="{5C235D9B-97AB-2B6A-26C6-297BF18E96B4}"/>
              </a:ext>
            </a:extLst>
          </p:cNvPr>
          <p:cNvGrpSpPr/>
          <p:nvPr/>
        </p:nvGrpSpPr>
        <p:grpSpPr>
          <a:xfrm>
            <a:off x="6156710" y="1268728"/>
            <a:ext cx="3124939" cy="5517144"/>
            <a:chOff x="-78836" y="1215086"/>
            <a:chExt cx="3069191" cy="5517144"/>
          </a:xfrm>
        </p:grpSpPr>
        <p:sp>
          <p:nvSpPr>
            <p:cNvPr id="6175" name="TextBox 6174">
              <a:extLst>
                <a:ext uri="{FF2B5EF4-FFF2-40B4-BE49-F238E27FC236}">
                  <a16:creationId xmlns:a16="http://schemas.microsoft.com/office/drawing/2014/main" id="{445D402E-CACC-50F1-2201-262DCCA6616E}"/>
                </a:ext>
              </a:extLst>
            </p:cNvPr>
            <p:cNvSpPr txBox="1"/>
            <p:nvPr/>
          </p:nvSpPr>
          <p:spPr>
            <a:xfrm>
              <a:off x="265455" y="1215086"/>
              <a:ext cx="2635042" cy="469359"/>
            </a:xfrm>
            <a:prstGeom prst="rect">
              <a:avLst/>
            </a:prstGeom>
            <a:noFill/>
          </p:spPr>
          <p:txBody>
            <a:bodyPr wrap="square">
              <a:spAutoFit/>
            </a:bodyPr>
            <a:lstStyle/>
            <a:p>
              <a:pPr algn="ctr"/>
              <a:r>
                <a:rPr lang="en-GB" sz="1400" b="1" dirty="0">
                  <a:solidFill>
                    <a:srgbClr val="002060"/>
                  </a:solidFill>
                  <a:effectLst/>
                  <a:latin typeface="Mr Gabe" pitchFamily="2" charset="0"/>
                  <a:ea typeface="Roboto slab" pitchFamily="2" charset="0"/>
                  <a:cs typeface="Roboto slab" pitchFamily="2" charset="0"/>
                </a:rPr>
                <a:t>Chinedu</a:t>
              </a:r>
            </a:p>
            <a:p>
              <a:pPr algn="ctr"/>
              <a:r>
                <a:rPr lang="en-GB" sz="1050" i="1" dirty="0">
                  <a:solidFill>
                    <a:srgbClr val="002060"/>
                  </a:solidFill>
                  <a:effectLst/>
                  <a:latin typeface="Mr Gabe" pitchFamily="2" charset="0"/>
                  <a:ea typeface="Roboto slab" pitchFamily="2" charset="0"/>
                  <a:cs typeface="Roboto slab" pitchFamily="2" charset="0"/>
                </a:rPr>
                <a:t>The Remote Freelancer</a:t>
              </a:r>
              <a:endParaRPr lang="en-US" sz="1050" i="1" dirty="0">
                <a:solidFill>
                  <a:srgbClr val="002060"/>
                </a:solidFill>
                <a:latin typeface="Mr Gabe" pitchFamily="2" charset="0"/>
                <a:ea typeface="Roboto slab" pitchFamily="2" charset="0"/>
                <a:cs typeface="Roboto slab" pitchFamily="2" charset="0"/>
              </a:endParaRPr>
            </a:p>
          </p:txBody>
        </p:sp>
        <p:grpSp>
          <p:nvGrpSpPr>
            <p:cNvPr id="6176" name="Group 6175">
              <a:extLst>
                <a:ext uri="{FF2B5EF4-FFF2-40B4-BE49-F238E27FC236}">
                  <a16:creationId xmlns:a16="http://schemas.microsoft.com/office/drawing/2014/main" id="{82E42057-FFA3-6EAA-7F00-AF6962D75C57}"/>
                </a:ext>
              </a:extLst>
            </p:cNvPr>
            <p:cNvGrpSpPr/>
            <p:nvPr/>
          </p:nvGrpSpPr>
          <p:grpSpPr>
            <a:xfrm>
              <a:off x="-68844" y="1555751"/>
              <a:ext cx="1032386" cy="278811"/>
              <a:chOff x="-88508" y="1943147"/>
              <a:chExt cx="1032386" cy="278811"/>
            </a:xfrm>
          </p:grpSpPr>
          <p:sp>
            <p:nvSpPr>
              <p:cNvPr id="6194" name="TextBox 6193">
                <a:extLst>
                  <a:ext uri="{FF2B5EF4-FFF2-40B4-BE49-F238E27FC236}">
                    <a16:creationId xmlns:a16="http://schemas.microsoft.com/office/drawing/2014/main" id="{B38DF5A3-6DAB-A492-E83F-F50AFA975A24}"/>
                  </a:ext>
                </a:extLst>
              </p:cNvPr>
              <p:cNvSpPr txBox="1"/>
              <p:nvPr/>
            </p:nvSpPr>
            <p:spPr>
              <a:xfrm>
                <a:off x="-88508" y="1943147"/>
                <a:ext cx="1032386" cy="261610"/>
              </a:xfrm>
              <a:prstGeom prst="rect">
                <a:avLst/>
              </a:prstGeom>
              <a:noFill/>
            </p:spPr>
            <p:txBody>
              <a:bodyPr wrap="square">
                <a:spAutoFit/>
              </a:bodyPr>
              <a:lstStyle/>
              <a:p>
                <a:r>
                  <a:rPr lang="en-US" sz="1050" b="1" dirty="0">
                    <a:solidFill>
                      <a:srgbClr val="002060"/>
                    </a:solidFill>
                  </a:rPr>
                  <a:t>Background</a:t>
                </a:r>
              </a:p>
            </p:txBody>
          </p:sp>
          <p:sp>
            <p:nvSpPr>
              <p:cNvPr id="6195" name="Rectangle 6194">
                <a:extLst>
                  <a:ext uri="{FF2B5EF4-FFF2-40B4-BE49-F238E27FC236}">
                    <a16:creationId xmlns:a16="http://schemas.microsoft.com/office/drawing/2014/main" id="{D190DFA4-B9C8-2DB9-4F93-C3A73F103D38}"/>
                  </a:ext>
                </a:extLst>
              </p:cNvPr>
              <p:cNvSpPr/>
              <p:nvPr/>
            </p:nvSpPr>
            <p:spPr>
              <a:xfrm>
                <a:off x="19663" y="2176239"/>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77" name="TextBox 6176">
              <a:extLst>
                <a:ext uri="{FF2B5EF4-FFF2-40B4-BE49-F238E27FC236}">
                  <a16:creationId xmlns:a16="http://schemas.microsoft.com/office/drawing/2014/main" id="{9256F2D2-0D25-9FEA-5D64-DFD299593A23}"/>
                </a:ext>
              </a:extLst>
            </p:cNvPr>
            <p:cNvSpPr txBox="1"/>
            <p:nvPr/>
          </p:nvSpPr>
          <p:spPr>
            <a:xfrm>
              <a:off x="-78836" y="1845778"/>
              <a:ext cx="3013574" cy="861774"/>
            </a:xfrm>
            <a:prstGeom prst="rect">
              <a:avLst/>
            </a:prstGeom>
            <a:noFill/>
          </p:spPr>
          <p:txBody>
            <a:bodyPr wrap="square">
              <a:spAutoFit/>
            </a:bodyPr>
            <a:lstStyle/>
            <a:p>
              <a:pPr marL="171450" indent="-171450">
                <a:buFont typeface="Wingdings" panose="05000000000000000000" pitchFamily="2" charset="2"/>
                <a:buChar char="§"/>
              </a:pPr>
              <a:r>
                <a:rPr lang="en-US" sz="1000" b="1" dirty="0"/>
                <a:t>Age: </a:t>
              </a:r>
              <a:r>
                <a:rPr lang="en-US" sz="1000" dirty="0"/>
                <a:t>30</a:t>
              </a:r>
            </a:p>
            <a:p>
              <a:pPr marL="171450" indent="-171450">
                <a:buFont typeface="Wingdings" panose="05000000000000000000" pitchFamily="2" charset="2"/>
                <a:buChar char="§"/>
              </a:pPr>
              <a:r>
                <a:rPr lang="en-US" sz="1000" b="1" dirty="0"/>
                <a:t>Occupation: </a:t>
              </a:r>
              <a:r>
                <a:rPr lang="en-US" sz="1000" dirty="0"/>
                <a:t>Freelance Graphic Designer</a:t>
              </a:r>
            </a:p>
            <a:p>
              <a:pPr marL="171450" indent="-171450">
                <a:buFont typeface="Wingdings" panose="05000000000000000000" pitchFamily="2" charset="2"/>
                <a:buChar char="§"/>
              </a:pPr>
              <a:r>
                <a:rPr lang="en-US" sz="1000" b="1" dirty="0"/>
                <a:t>Location: </a:t>
              </a:r>
              <a:r>
                <a:rPr lang="en-US" sz="1000" dirty="0"/>
                <a:t>Travels frequently between Lagos and Abuja</a:t>
              </a:r>
            </a:p>
            <a:p>
              <a:pPr marL="171450" indent="-171450">
                <a:buFont typeface="Wingdings" panose="05000000000000000000" pitchFamily="2" charset="2"/>
                <a:buChar char="§"/>
              </a:pPr>
              <a:r>
                <a:rPr lang="en-US" sz="1000" b="1" dirty="0"/>
                <a:t>Family: </a:t>
              </a:r>
              <a:r>
                <a:rPr lang="en-US" sz="1000" dirty="0"/>
                <a:t>Single, living alone</a:t>
              </a:r>
            </a:p>
          </p:txBody>
        </p:sp>
        <p:grpSp>
          <p:nvGrpSpPr>
            <p:cNvPr id="6178" name="Group 6177">
              <a:extLst>
                <a:ext uri="{FF2B5EF4-FFF2-40B4-BE49-F238E27FC236}">
                  <a16:creationId xmlns:a16="http://schemas.microsoft.com/office/drawing/2014/main" id="{BB7FBDA4-9990-C7EC-A899-2CE660F42450}"/>
                </a:ext>
              </a:extLst>
            </p:cNvPr>
            <p:cNvGrpSpPr/>
            <p:nvPr/>
          </p:nvGrpSpPr>
          <p:grpSpPr>
            <a:xfrm>
              <a:off x="-73039" y="2650133"/>
              <a:ext cx="1258521" cy="262591"/>
              <a:chOff x="-92176" y="1994383"/>
              <a:chExt cx="1032386" cy="262591"/>
            </a:xfrm>
          </p:grpSpPr>
          <p:sp>
            <p:nvSpPr>
              <p:cNvPr id="6192" name="TextBox 6191">
                <a:extLst>
                  <a:ext uri="{FF2B5EF4-FFF2-40B4-BE49-F238E27FC236}">
                    <a16:creationId xmlns:a16="http://schemas.microsoft.com/office/drawing/2014/main" id="{15D7439C-4E8C-83DA-796E-359157534BA8}"/>
                  </a:ext>
                </a:extLst>
              </p:cNvPr>
              <p:cNvSpPr txBox="1"/>
              <p:nvPr/>
            </p:nvSpPr>
            <p:spPr>
              <a:xfrm>
                <a:off x="-92176" y="1994383"/>
                <a:ext cx="1032386" cy="261610"/>
              </a:xfrm>
              <a:prstGeom prst="rect">
                <a:avLst/>
              </a:prstGeom>
              <a:noFill/>
            </p:spPr>
            <p:txBody>
              <a:bodyPr wrap="square">
                <a:spAutoFit/>
              </a:bodyPr>
              <a:lstStyle/>
              <a:p>
                <a:r>
                  <a:rPr lang="en-US" sz="1100" b="1" dirty="0">
                    <a:solidFill>
                      <a:srgbClr val="002060"/>
                    </a:solidFill>
                  </a:rPr>
                  <a:t>Demographics</a:t>
                </a:r>
              </a:p>
            </p:txBody>
          </p:sp>
          <p:sp>
            <p:nvSpPr>
              <p:cNvPr id="6193" name="Rectangle 6192">
                <a:extLst>
                  <a:ext uri="{FF2B5EF4-FFF2-40B4-BE49-F238E27FC236}">
                    <a16:creationId xmlns:a16="http://schemas.microsoft.com/office/drawing/2014/main" id="{38AAFBE2-75A3-72B8-C5A9-6084C85CA8F5}"/>
                  </a:ext>
                </a:extLst>
              </p:cNvPr>
              <p:cNvSpPr/>
              <p:nvPr/>
            </p:nvSpPr>
            <p:spPr>
              <a:xfrm>
                <a:off x="-9522" y="2211255"/>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79" name="TextBox 6178">
              <a:extLst>
                <a:ext uri="{FF2B5EF4-FFF2-40B4-BE49-F238E27FC236}">
                  <a16:creationId xmlns:a16="http://schemas.microsoft.com/office/drawing/2014/main" id="{B3C9E79A-5957-87CA-23E9-4B2E8B2F7ECF}"/>
                </a:ext>
              </a:extLst>
            </p:cNvPr>
            <p:cNvSpPr txBox="1"/>
            <p:nvPr/>
          </p:nvSpPr>
          <p:spPr>
            <a:xfrm>
              <a:off x="-51830" y="2933074"/>
              <a:ext cx="2713700" cy="415498"/>
            </a:xfrm>
            <a:prstGeom prst="rect">
              <a:avLst/>
            </a:prstGeom>
            <a:noFill/>
          </p:spPr>
          <p:txBody>
            <a:bodyPr wrap="square">
              <a:spAutoFit/>
            </a:bodyPr>
            <a:lstStyle/>
            <a:p>
              <a:pPr marL="171450" indent="-171450">
                <a:buFont typeface="Wingdings" panose="05000000000000000000" pitchFamily="2" charset="2"/>
                <a:buChar char="§"/>
              </a:pPr>
              <a:r>
                <a:rPr lang="en-US" sz="1050" b="1" dirty="0"/>
                <a:t>Education: </a:t>
              </a:r>
              <a:r>
                <a:rPr lang="en-US" sz="1050" dirty="0"/>
                <a:t>Bachelor's degree in Fine Arts</a:t>
              </a:r>
            </a:p>
            <a:p>
              <a:pPr marL="171450" indent="-171450">
                <a:buFont typeface="Wingdings" panose="05000000000000000000" pitchFamily="2" charset="2"/>
                <a:buChar char="§"/>
              </a:pPr>
              <a:r>
                <a:rPr lang="en-US" sz="1050" b="1" dirty="0"/>
                <a:t>Income: </a:t>
              </a:r>
              <a:r>
                <a:rPr lang="en-US" sz="1050" dirty="0"/>
                <a:t>Varies based on projects</a:t>
              </a:r>
            </a:p>
          </p:txBody>
        </p:sp>
        <p:grpSp>
          <p:nvGrpSpPr>
            <p:cNvPr id="6180" name="Group 6179">
              <a:extLst>
                <a:ext uri="{FF2B5EF4-FFF2-40B4-BE49-F238E27FC236}">
                  <a16:creationId xmlns:a16="http://schemas.microsoft.com/office/drawing/2014/main" id="{712ECD32-D37C-0C50-2427-D7C69AD06E00}"/>
                </a:ext>
              </a:extLst>
            </p:cNvPr>
            <p:cNvGrpSpPr/>
            <p:nvPr/>
          </p:nvGrpSpPr>
          <p:grpSpPr>
            <a:xfrm>
              <a:off x="-51829" y="3288028"/>
              <a:ext cx="1651819" cy="273274"/>
              <a:chOff x="-44684" y="1910739"/>
              <a:chExt cx="1032386" cy="273274"/>
            </a:xfrm>
          </p:grpSpPr>
          <p:sp>
            <p:nvSpPr>
              <p:cNvPr id="6190" name="TextBox 6189">
                <a:extLst>
                  <a:ext uri="{FF2B5EF4-FFF2-40B4-BE49-F238E27FC236}">
                    <a16:creationId xmlns:a16="http://schemas.microsoft.com/office/drawing/2014/main" id="{DDE37BB1-A814-9E97-A622-359E55C9CD4C}"/>
                  </a:ext>
                </a:extLst>
              </p:cNvPr>
              <p:cNvSpPr txBox="1"/>
              <p:nvPr/>
            </p:nvSpPr>
            <p:spPr>
              <a:xfrm>
                <a:off x="-44684" y="1910739"/>
                <a:ext cx="1032386" cy="261610"/>
              </a:xfrm>
              <a:prstGeom prst="rect">
                <a:avLst/>
              </a:prstGeom>
              <a:noFill/>
            </p:spPr>
            <p:txBody>
              <a:bodyPr wrap="square">
                <a:spAutoFit/>
              </a:bodyPr>
              <a:lstStyle/>
              <a:p>
                <a:r>
                  <a:rPr lang="en-US" sz="1100" b="1" dirty="0">
                    <a:solidFill>
                      <a:srgbClr val="002060"/>
                    </a:solidFill>
                  </a:rPr>
                  <a:t>Behaviour and Needs</a:t>
                </a:r>
              </a:p>
            </p:txBody>
          </p:sp>
          <p:sp>
            <p:nvSpPr>
              <p:cNvPr id="6191" name="Rectangle 6190">
                <a:extLst>
                  <a:ext uri="{FF2B5EF4-FFF2-40B4-BE49-F238E27FC236}">
                    <a16:creationId xmlns:a16="http://schemas.microsoft.com/office/drawing/2014/main" id="{9664B51C-0745-BAF1-C0DB-456E955F61D9}"/>
                  </a:ext>
                </a:extLst>
              </p:cNvPr>
              <p:cNvSpPr/>
              <p:nvPr/>
            </p:nvSpPr>
            <p:spPr>
              <a:xfrm>
                <a:off x="13626" y="2138294"/>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81" name="TextBox 6180">
              <a:extLst>
                <a:ext uri="{FF2B5EF4-FFF2-40B4-BE49-F238E27FC236}">
                  <a16:creationId xmlns:a16="http://schemas.microsoft.com/office/drawing/2014/main" id="{7E2467CF-DF16-8131-A7A0-E6F273ACE2DE}"/>
                </a:ext>
              </a:extLst>
            </p:cNvPr>
            <p:cNvSpPr txBox="1"/>
            <p:nvPr/>
          </p:nvSpPr>
          <p:spPr>
            <a:xfrm>
              <a:off x="-65712" y="3557831"/>
              <a:ext cx="3056067" cy="1015663"/>
            </a:xfrm>
            <a:prstGeom prst="rect">
              <a:avLst/>
            </a:prstGeom>
            <a:noFill/>
          </p:spPr>
          <p:txBody>
            <a:bodyPr wrap="square">
              <a:spAutoFit/>
            </a:bodyPr>
            <a:lstStyle/>
            <a:p>
              <a:pPr marL="171450" indent="-171450">
                <a:buFont typeface="Wingdings" panose="05000000000000000000" pitchFamily="2" charset="2"/>
                <a:buChar char="§"/>
              </a:pPr>
              <a:r>
                <a:rPr lang="en-US" sz="1000" dirty="0"/>
                <a:t>Requires flexible accommodation solutions due to frequent travel.</a:t>
              </a:r>
            </a:p>
            <a:p>
              <a:pPr marL="171450" indent="-171450">
                <a:buFont typeface="Wingdings" panose="05000000000000000000" pitchFamily="2" charset="2"/>
                <a:buChar char="§"/>
              </a:pPr>
              <a:r>
                <a:rPr lang="en-US" sz="1000" dirty="0"/>
                <a:t>Values high-speed internet and a conducive work environment.</a:t>
              </a:r>
            </a:p>
            <a:p>
              <a:pPr marL="171450" indent="-171450">
                <a:buFont typeface="Wingdings" panose="05000000000000000000" pitchFamily="2" charset="2"/>
                <a:buChar char="§"/>
              </a:pPr>
              <a:r>
                <a:rPr lang="en-US" sz="1000" dirty="0"/>
                <a:t>Prefers a community-oriented setting to network with other freelancers and professionals.</a:t>
              </a:r>
            </a:p>
          </p:txBody>
        </p:sp>
        <p:grpSp>
          <p:nvGrpSpPr>
            <p:cNvPr id="6182" name="Group 6181">
              <a:extLst>
                <a:ext uri="{FF2B5EF4-FFF2-40B4-BE49-F238E27FC236}">
                  <a16:creationId xmlns:a16="http://schemas.microsoft.com/office/drawing/2014/main" id="{F65E034A-76E2-4851-E85F-94CA985EC7F8}"/>
                </a:ext>
              </a:extLst>
            </p:cNvPr>
            <p:cNvGrpSpPr/>
            <p:nvPr/>
          </p:nvGrpSpPr>
          <p:grpSpPr>
            <a:xfrm>
              <a:off x="-56526" y="4498726"/>
              <a:ext cx="1651819" cy="261610"/>
              <a:chOff x="-59908" y="1827159"/>
              <a:chExt cx="1032386" cy="261610"/>
            </a:xfrm>
          </p:grpSpPr>
          <p:sp>
            <p:nvSpPr>
              <p:cNvPr id="6188" name="TextBox 6187">
                <a:extLst>
                  <a:ext uri="{FF2B5EF4-FFF2-40B4-BE49-F238E27FC236}">
                    <a16:creationId xmlns:a16="http://schemas.microsoft.com/office/drawing/2014/main" id="{9845F8BE-BF27-3B5F-FB99-73312C7728FD}"/>
                  </a:ext>
                </a:extLst>
              </p:cNvPr>
              <p:cNvSpPr txBox="1"/>
              <p:nvPr/>
            </p:nvSpPr>
            <p:spPr>
              <a:xfrm>
                <a:off x="-59908" y="1827159"/>
                <a:ext cx="1032386" cy="261610"/>
              </a:xfrm>
              <a:prstGeom prst="rect">
                <a:avLst/>
              </a:prstGeom>
              <a:noFill/>
            </p:spPr>
            <p:txBody>
              <a:bodyPr wrap="square">
                <a:spAutoFit/>
              </a:bodyPr>
              <a:lstStyle/>
              <a:p>
                <a:r>
                  <a:rPr lang="en-US" sz="1100" b="1" dirty="0">
                    <a:solidFill>
                      <a:srgbClr val="002060"/>
                    </a:solidFill>
                  </a:rPr>
                  <a:t>Pain Points</a:t>
                </a:r>
              </a:p>
            </p:txBody>
          </p:sp>
          <p:sp>
            <p:nvSpPr>
              <p:cNvPr id="6189" name="Rectangle 6188">
                <a:extLst>
                  <a:ext uri="{FF2B5EF4-FFF2-40B4-BE49-F238E27FC236}">
                    <a16:creationId xmlns:a16="http://schemas.microsoft.com/office/drawing/2014/main" id="{2BD0B327-E739-BB07-B7B0-FE37F3685B73}"/>
                  </a:ext>
                </a:extLst>
              </p:cNvPr>
              <p:cNvSpPr/>
              <p:nvPr/>
            </p:nvSpPr>
            <p:spPr>
              <a:xfrm>
                <a:off x="-6121" y="2033665"/>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83" name="TextBox 6182">
              <a:extLst>
                <a:ext uri="{FF2B5EF4-FFF2-40B4-BE49-F238E27FC236}">
                  <a16:creationId xmlns:a16="http://schemas.microsoft.com/office/drawing/2014/main" id="{BD7EBAD5-9FE8-BBFD-8920-C4398E6596E8}"/>
                </a:ext>
              </a:extLst>
            </p:cNvPr>
            <p:cNvSpPr txBox="1"/>
            <p:nvPr/>
          </p:nvSpPr>
          <p:spPr>
            <a:xfrm>
              <a:off x="-70968" y="4780713"/>
              <a:ext cx="3013575" cy="1015663"/>
            </a:xfrm>
            <a:prstGeom prst="rect">
              <a:avLst/>
            </a:prstGeom>
            <a:noFill/>
          </p:spPr>
          <p:txBody>
            <a:bodyPr wrap="square">
              <a:spAutoFit/>
            </a:bodyPr>
            <a:lstStyle/>
            <a:p>
              <a:pPr marL="171450" indent="-171450">
                <a:buFont typeface="Wingdings" panose="05000000000000000000" pitchFamily="2" charset="2"/>
                <a:buChar char="§"/>
              </a:pPr>
              <a:r>
                <a:rPr lang="en-US" sz="1000" dirty="0"/>
                <a:t>Difficulty finding short-term accommodation that meets professional needs.</a:t>
              </a:r>
            </a:p>
            <a:p>
              <a:pPr marL="171450" indent="-171450">
                <a:buFont typeface="Wingdings" panose="05000000000000000000" pitchFamily="2" charset="2"/>
                <a:buChar char="§"/>
              </a:pPr>
              <a:r>
                <a:rPr lang="en-US" sz="1000" dirty="0"/>
                <a:t>High costs of hotels and short-let apartments on Lagos Island.</a:t>
              </a:r>
            </a:p>
            <a:p>
              <a:pPr marL="171450" indent="-171450">
                <a:buFont typeface="Wingdings" panose="05000000000000000000" pitchFamily="2" charset="2"/>
                <a:buChar char="§"/>
              </a:pPr>
              <a:r>
                <a:rPr lang="en-US" sz="1000" dirty="0"/>
                <a:t>Lack of stable internet and quiet workspace in many accommodations.</a:t>
              </a:r>
            </a:p>
          </p:txBody>
        </p:sp>
        <p:grpSp>
          <p:nvGrpSpPr>
            <p:cNvPr id="6184" name="Group 6183">
              <a:extLst>
                <a:ext uri="{FF2B5EF4-FFF2-40B4-BE49-F238E27FC236}">
                  <a16:creationId xmlns:a16="http://schemas.microsoft.com/office/drawing/2014/main" id="{620C5AD7-E42A-DB82-4C12-C7E619E07267}"/>
                </a:ext>
              </a:extLst>
            </p:cNvPr>
            <p:cNvGrpSpPr/>
            <p:nvPr/>
          </p:nvGrpSpPr>
          <p:grpSpPr>
            <a:xfrm>
              <a:off x="-57933" y="5684814"/>
              <a:ext cx="1651819" cy="276103"/>
              <a:chOff x="-60788" y="1866027"/>
              <a:chExt cx="1032386" cy="276103"/>
            </a:xfrm>
          </p:grpSpPr>
          <p:sp>
            <p:nvSpPr>
              <p:cNvPr id="6186" name="TextBox 6185">
                <a:extLst>
                  <a:ext uri="{FF2B5EF4-FFF2-40B4-BE49-F238E27FC236}">
                    <a16:creationId xmlns:a16="http://schemas.microsoft.com/office/drawing/2014/main" id="{A2920C53-04D7-0A06-48AD-6CC5E0C819AD}"/>
                  </a:ext>
                </a:extLst>
              </p:cNvPr>
              <p:cNvSpPr txBox="1"/>
              <p:nvPr/>
            </p:nvSpPr>
            <p:spPr>
              <a:xfrm>
                <a:off x="-60788" y="1866027"/>
                <a:ext cx="1032386" cy="261610"/>
              </a:xfrm>
              <a:prstGeom prst="rect">
                <a:avLst/>
              </a:prstGeom>
              <a:noFill/>
            </p:spPr>
            <p:txBody>
              <a:bodyPr wrap="square">
                <a:spAutoFit/>
              </a:bodyPr>
              <a:lstStyle/>
              <a:p>
                <a:r>
                  <a:rPr lang="en-US" sz="1100" b="1" dirty="0">
                    <a:solidFill>
                      <a:srgbClr val="002060"/>
                    </a:solidFill>
                  </a:rPr>
                  <a:t>Goals</a:t>
                </a:r>
              </a:p>
            </p:txBody>
          </p:sp>
          <p:sp>
            <p:nvSpPr>
              <p:cNvPr id="6187" name="Rectangle 6186">
                <a:extLst>
                  <a:ext uri="{FF2B5EF4-FFF2-40B4-BE49-F238E27FC236}">
                    <a16:creationId xmlns:a16="http://schemas.microsoft.com/office/drawing/2014/main" id="{F0F13AE5-C112-2452-F4DE-ADAEEDEF9D99}"/>
                  </a:ext>
                </a:extLst>
              </p:cNvPr>
              <p:cNvSpPr/>
              <p:nvPr/>
            </p:nvSpPr>
            <p:spPr>
              <a:xfrm>
                <a:off x="-2613" y="2096411"/>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85" name="TextBox 6184">
              <a:extLst>
                <a:ext uri="{FF2B5EF4-FFF2-40B4-BE49-F238E27FC236}">
                  <a16:creationId xmlns:a16="http://schemas.microsoft.com/office/drawing/2014/main" id="{6B228210-91F9-22F2-E2C9-EA01C87C4AF1}"/>
                </a:ext>
              </a:extLst>
            </p:cNvPr>
            <p:cNvSpPr txBox="1"/>
            <p:nvPr/>
          </p:nvSpPr>
          <p:spPr>
            <a:xfrm>
              <a:off x="-69578" y="6024344"/>
              <a:ext cx="2970073" cy="707886"/>
            </a:xfrm>
            <a:prstGeom prst="rect">
              <a:avLst/>
            </a:prstGeom>
            <a:noFill/>
          </p:spPr>
          <p:txBody>
            <a:bodyPr wrap="square">
              <a:spAutoFit/>
            </a:bodyPr>
            <a:lstStyle/>
            <a:p>
              <a:pPr marL="171450" indent="-171450">
                <a:buFont typeface="Wingdings" panose="05000000000000000000" pitchFamily="2" charset="2"/>
                <a:buChar char="§"/>
              </a:pPr>
              <a:r>
                <a:rPr lang="en-US" sz="1000" dirty="0"/>
                <a:t>To find affordable, flexible lodging options with reliable amenities.</a:t>
              </a:r>
            </a:p>
            <a:p>
              <a:pPr marL="171450" indent="-171450">
                <a:buFont typeface="Wingdings" panose="05000000000000000000" pitchFamily="2" charset="2"/>
                <a:buChar char="§"/>
              </a:pPr>
              <a:r>
                <a:rPr lang="en-US" sz="1000" dirty="0"/>
                <a:t>To connect with other freelancers and potential clients.</a:t>
              </a:r>
            </a:p>
          </p:txBody>
        </p:sp>
      </p:grpSp>
      <p:grpSp>
        <p:nvGrpSpPr>
          <p:cNvPr id="6200" name="Group 6199">
            <a:extLst>
              <a:ext uri="{FF2B5EF4-FFF2-40B4-BE49-F238E27FC236}">
                <a16:creationId xmlns:a16="http://schemas.microsoft.com/office/drawing/2014/main" id="{67E23A86-ECF2-9E1B-B1A0-859B5208FD4C}"/>
              </a:ext>
            </a:extLst>
          </p:cNvPr>
          <p:cNvGrpSpPr/>
          <p:nvPr/>
        </p:nvGrpSpPr>
        <p:grpSpPr>
          <a:xfrm>
            <a:off x="9301316" y="1223291"/>
            <a:ext cx="3130304" cy="5598703"/>
            <a:chOff x="-84105" y="1017494"/>
            <a:chExt cx="3074460" cy="5598703"/>
          </a:xfrm>
        </p:grpSpPr>
        <p:sp>
          <p:nvSpPr>
            <p:cNvPr id="6201" name="TextBox 6200">
              <a:extLst>
                <a:ext uri="{FF2B5EF4-FFF2-40B4-BE49-F238E27FC236}">
                  <a16:creationId xmlns:a16="http://schemas.microsoft.com/office/drawing/2014/main" id="{3A574DF1-59EA-9ED7-9A73-399BC05FC1D5}"/>
                </a:ext>
              </a:extLst>
            </p:cNvPr>
            <p:cNvSpPr txBox="1"/>
            <p:nvPr/>
          </p:nvSpPr>
          <p:spPr>
            <a:xfrm>
              <a:off x="13007" y="1017494"/>
              <a:ext cx="2635042" cy="469359"/>
            </a:xfrm>
            <a:prstGeom prst="rect">
              <a:avLst/>
            </a:prstGeom>
            <a:noFill/>
          </p:spPr>
          <p:txBody>
            <a:bodyPr wrap="square">
              <a:spAutoFit/>
            </a:bodyPr>
            <a:lstStyle/>
            <a:p>
              <a:pPr algn="ctr"/>
              <a:r>
                <a:rPr lang="en-GB" sz="1400" b="1" dirty="0">
                  <a:solidFill>
                    <a:srgbClr val="002060"/>
                  </a:solidFill>
                  <a:latin typeface="Mr Gabe" pitchFamily="2" charset="0"/>
                  <a:ea typeface="Roboto slab" pitchFamily="2" charset="0"/>
                  <a:cs typeface="Roboto slab" pitchFamily="2" charset="0"/>
                </a:rPr>
                <a:t>Nneka</a:t>
              </a:r>
              <a:endParaRPr lang="en-GB" sz="1400" b="1" dirty="0">
                <a:solidFill>
                  <a:srgbClr val="002060"/>
                </a:solidFill>
                <a:effectLst/>
                <a:latin typeface="Mr Gabe" pitchFamily="2" charset="0"/>
                <a:ea typeface="Roboto slab" pitchFamily="2" charset="0"/>
                <a:cs typeface="Roboto slab" pitchFamily="2" charset="0"/>
              </a:endParaRPr>
            </a:p>
            <a:p>
              <a:pPr algn="ctr"/>
              <a:r>
                <a:rPr lang="en-GB" sz="1050" i="1" dirty="0">
                  <a:solidFill>
                    <a:srgbClr val="002060"/>
                  </a:solidFill>
                  <a:effectLst/>
                  <a:latin typeface="Mr Gabe" pitchFamily="2" charset="0"/>
                  <a:ea typeface="Roboto slab" pitchFamily="2" charset="0"/>
                  <a:cs typeface="Roboto slab" pitchFamily="2" charset="0"/>
                </a:rPr>
                <a:t>The Visiting Business Traveler</a:t>
              </a:r>
              <a:endParaRPr lang="en-US" sz="1050" i="1" dirty="0">
                <a:solidFill>
                  <a:srgbClr val="002060"/>
                </a:solidFill>
                <a:latin typeface="Mr Gabe" pitchFamily="2" charset="0"/>
                <a:ea typeface="Roboto slab" pitchFamily="2" charset="0"/>
                <a:cs typeface="Roboto slab" pitchFamily="2" charset="0"/>
              </a:endParaRPr>
            </a:p>
          </p:txBody>
        </p:sp>
        <p:grpSp>
          <p:nvGrpSpPr>
            <p:cNvPr id="6202" name="Group 6201">
              <a:extLst>
                <a:ext uri="{FF2B5EF4-FFF2-40B4-BE49-F238E27FC236}">
                  <a16:creationId xmlns:a16="http://schemas.microsoft.com/office/drawing/2014/main" id="{C3711036-A2FE-CBB5-031F-0B0B8775364E}"/>
                </a:ext>
              </a:extLst>
            </p:cNvPr>
            <p:cNvGrpSpPr/>
            <p:nvPr/>
          </p:nvGrpSpPr>
          <p:grpSpPr>
            <a:xfrm>
              <a:off x="-57932" y="1494170"/>
              <a:ext cx="1032386" cy="291117"/>
              <a:chOff x="-77596" y="1881566"/>
              <a:chExt cx="1032386" cy="291117"/>
            </a:xfrm>
          </p:grpSpPr>
          <p:sp>
            <p:nvSpPr>
              <p:cNvPr id="6220" name="TextBox 6219">
                <a:extLst>
                  <a:ext uri="{FF2B5EF4-FFF2-40B4-BE49-F238E27FC236}">
                    <a16:creationId xmlns:a16="http://schemas.microsoft.com/office/drawing/2014/main" id="{0AB6B222-1F7F-93F3-6939-2FF2B9075CF1}"/>
                  </a:ext>
                </a:extLst>
              </p:cNvPr>
              <p:cNvSpPr txBox="1"/>
              <p:nvPr/>
            </p:nvSpPr>
            <p:spPr>
              <a:xfrm>
                <a:off x="-77596" y="1881566"/>
                <a:ext cx="1032386" cy="261610"/>
              </a:xfrm>
              <a:prstGeom prst="rect">
                <a:avLst/>
              </a:prstGeom>
              <a:noFill/>
            </p:spPr>
            <p:txBody>
              <a:bodyPr wrap="square">
                <a:spAutoFit/>
              </a:bodyPr>
              <a:lstStyle/>
              <a:p>
                <a:r>
                  <a:rPr lang="en-US" sz="1050" b="1" dirty="0">
                    <a:solidFill>
                      <a:srgbClr val="002060"/>
                    </a:solidFill>
                  </a:rPr>
                  <a:t>Background</a:t>
                </a:r>
              </a:p>
            </p:txBody>
          </p:sp>
          <p:sp>
            <p:nvSpPr>
              <p:cNvPr id="6221" name="Rectangle 6220">
                <a:extLst>
                  <a:ext uri="{FF2B5EF4-FFF2-40B4-BE49-F238E27FC236}">
                    <a16:creationId xmlns:a16="http://schemas.microsoft.com/office/drawing/2014/main" id="{C8441984-343B-D482-C526-2BD81C6049FE}"/>
                  </a:ext>
                </a:extLst>
              </p:cNvPr>
              <p:cNvSpPr/>
              <p:nvPr/>
            </p:nvSpPr>
            <p:spPr>
              <a:xfrm>
                <a:off x="35113" y="2126964"/>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03" name="TextBox 6202">
              <a:extLst>
                <a:ext uri="{FF2B5EF4-FFF2-40B4-BE49-F238E27FC236}">
                  <a16:creationId xmlns:a16="http://schemas.microsoft.com/office/drawing/2014/main" id="{941A8AE7-9770-A98D-EC07-215DDA0CCC7D}"/>
                </a:ext>
              </a:extLst>
            </p:cNvPr>
            <p:cNvSpPr txBox="1"/>
            <p:nvPr/>
          </p:nvSpPr>
          <p:spPr>
            <a:xfrm>
              <a:off x="-70967" y="1786572"/>
              <a:ext cx="3013574" cy="861774"/>
            </a:xfrm>
            <a:prstGeom prst="rect">
              <a:avLst/>
            </a:prstGeom>
            <a:noFill/>
          </p:spPr>
          <p:txBody>
            <a:bodyPr wrap="square">
              <a:spAutoFit/>
            </a:bodyPr>
            <a:lstStyle/>
            <a:p>
              <a:pPr marL="171450" indent="-171450">
                <a:buFont typeface="Wingdings" panose="05000000000000000000" pitchFamily="2" charset="2"/>
                <a:buChar char="§"/>
              </a:pPr>
              <a:r>
                <a:rPr lang="en-US" sz="1000" b="1" dirty="0"/>
                <a:t>Age: </a:t>
              </a:r>
              <a:r>
                <a:rPr lang="en-US" sz="1000" dirty="0"/>
                <a:t>40</a:t>
              </a:r>
            </a:p>
            <a:p>
              <a:pPr marL="171450" indent="-171450">
                <a:buFont typeface="Wingdings" panose="05000000000000000000" pitchFamily="2" charset="2"/>
                <a:buChar char="§"/>
              </a:pPr>
              <a:r>
                <a:rPr lang="en-US" sz="1000" b="1" dirty="0"/>
                <a:t>Occupation: </a:t>
              </a:r>
              <a:r>
                <a:rPr lang="en-US" sz="1000" dirty="0"/>
                <a:t>Regional Sales Manager</a:t>
              </a:r>
            </a:p>
            <a:p>
              <a:pPr marL="171450" indent="-171450">
                <a:buFont typeface="Wingdings" panose="05000000000000000000" pitchFamily="2" charset="2"/>
                <a:buChar char="§"/>
              </a:pPr>
              <a:r>
                <a:rPr lang="en-US" sz="1000" b="1" dirty="0"/>
                <a:t>Location: </a:t>
              </a:r>
              <a:r>
                <a:rPr lang="en-US" sz="1000" dirty="0"/>
                <a:t>Based in Port Harcourt, travels to Lagos frequently</a:t>
              </a:r>
            </a:p>
            <a:p>
              <a:pPr marL="171450" indent="-171450">
                <a:buFont typeface="Wingdings" panose="05000000000000000000" pitchFamily="2" charset="2"/>
                <a:buChar char="§"/>
              </a:pPr>
              <a:r>
                <a:rPr lang="en-US" sz="1000" b="1" dirty="0"/>
                <a:t>Family: </a:t>
              </a:r>
              <a:r>
                <a:rPr lang="en-US" sz="1000" dirty="0"/>
                <a:t>Married, with two children</a:t>
              </a:r>
            </a:p>
          </p:txBody>
        </p:sp>
        <p:grpSp>
          <p:nvGrpSpPr>
            <p:cNvPr id="6204" name="Group 6203">
              <a:extLst>
                <a:ext uri="{FF2B5EF4-FFF2-40B4-BE49-F238E27FC236}">
                  <a16:creationId xmlns:a16="http://schemas.microsoft.com/office/drawing/2014/main" id="{C5083334-162C-866A-CA2D-C4B47BA89D32}"/>
                </a:ext>
              </a:extLst>
            </p:cNvPr>
            <p:cNvGrpSpPr/>
            <p:nvPr/>
          </p:nvGrpSpPr>
          <p:grpSpPr>
            <a:xfrm>
              <a:off x="-73039" y="2650133"/>
              <a:ext cx="1258521" cy="262591"/>
              <a:chOff x="-92176" y="1994383"/>
              <a:chExt cx="1032386" cy="262591"/>
            </a:xfrm>
          </p:grpSpPr>
          <p:sp>
            <p:nvSpPr>
              <p:cNvPr id="6218" name="TextBox 6217">
                <a:extLst>
                  <a:ext uri="{FF2B5EF4-FFF2-40B4-BE49-F238E27FC236}">
                    <a16:creationId xmlns:a16="http://schemas.microsoft.com/office/drawing/2014/main" id="{0EE99C25-946D-F74B-936F-FC595CB4BE0A}"/>
                  </a:ext>
                </a:extLst>
              </p:cNvPr>
              <p:cNvSpPr txBox="1"/>
              <p:nvPr/>
            </p:nvSpPr>
            <p:spPr>
              <a:xfrm>
                <a:off x="-92176" y="1994383"/>
                <a:ext cx="1032386" cy="261610"/>
              </a:xfrm>
              <a:prstGeom prst="rect">
                <a:avLst/>
              </a:prstGeom>
              <a:noFill/>
            </p:spPr>
            <p:txBody>
              <a:bodyPr wrap="square">
                <a:spAutoFit/>
              </a:bodyPr>
              <a:lstStyle/>
              <a:p>
                <a:r>
                  <a:rPr lang="en-US" sz="1100" b="1" dirty="0">
                    <a:solidFill>
                      <a:srgbClr val="002060"/>
                    </a:solidFill>
                  </a:rPr>
                  <a:t>Demographics</a:t>
                </a:r>
              </a:p>
            </p:txBody>
          </p:sp>
          <p:sp>
            <p:nvSpPr>
              <p:cNvPr id="6219" name="Rectangle 6218">
                <a:extLst>
                  <a:ext uri="{FF2B5EF4-FFF2-40B4-BE49-F238E27FC236}">
                    <a16:creationId xmlns:a16="http://schemas.microsoft.com/office/drawing/2014/main" id="{98CF7E1A-919F-6068-184F-CBFF41D67AE1}"/>
                  </a:ext>
                </a:extLst>
              </p:cNvPr>
              <p:cNvSpPr/>
              <p:nvPr/>
            </p:nvSpPr>
            <p:spPr>
              <a:xfrm>
                <a:off x="-9522" y="2211255"/>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05" name="TextBox 6204">
              <a:extLst>
                <a:ext uri="{FF2B5EF4-FFF2-40B4-BE49-F238E27FC236}">
                  <a16:creationId xmlns:a16="http://schemas.microsoft.com/office/drawing/2014/main" id="{A0820F5A-26BE-5477-1C52-D0EFFAC8FC2F}"/>
                </a:ext>
              </a:extLst>
            </p:cNvPr>
            <p:cNvSpPr txBox="1"/>
            <p:nvPr/>
          </p:nvSpPr>
          <p:spPr>
            <a:xfrm>
              <a:off x="-84105" y="2913243"/>
              <a:ext cx="2902018" cy="415498"/>
            </a:xfrm>
            <a:prstGeom prst="rect">
              <a:avLst/>
            </a:prstGeom>
            <a:noFill/>
          </p:spPr>
          <p:txBody>
            <a:bodyPr wrap="square">
              <a:spAutoFit/>
            </a:bodyPr>
            <a:lstStyle/>
            <a:p>
              <a:pPr marL="171450" indent="-171450">
                <a:buFont typeface="Wingdings" panose="05000000000000000000" pitchFamily="2" charset="2"/>
                <a:buChar char="§"/>
              </a:pPr>
              <a:r>
                <a:rPr lang="en-US" sz="1050" b="1" dirty="0"/>
                <a:t>Education: </a:t>
              </a:r>
              <a:r>
                <a:rPr lang="en-US" sz="1050" dirty="0"/>
                <a:t>MBA in Business Administration</a:t>
              </a:r>
            </a:p>
            <a:p>
              <a:pPr marL="171450" indent="-171450">
                <a:buFont typeface="Wingdings" panose="05000000000000000000" pitchFamily="2" charset="2"/>
                <a:buChar char="§"/>
              </a:pPr>
              <a:r>
                <a:rPr lang="en-US" sz="1050" b="1" dirty="0"/>
                <a:t>Income: </a:t>
              </a:r>
              <a:r>
                <a:rPr lang="en-US" sz="1050" dirty="0"/>
                <a:t>Upper-middle income bracket</a:t>
              </a:r>
            </a:p>
          </p:txBody>
        </p:sp>
        <p:grpSp>
          <p:nvGrpSpPr>
            <p:cNvPr id="6206" name="Group 6205">
              <a:extLst>
                <a:ext uri="{FF2B5EF4-FFF2-40B4-BE49-F238E27FC236}">
                  <a16:creationId xmlns:a16="http://schemas.microsoft.com/office/drawing/2014/main" id="{18ECC865-E27F-3113-4642-68C2AC2581AC}"/>
                </a:ext>
              </a:extLst>
            </p:cNvPr>
            <p:cNvGrpSpPr/>
            <p:nvPr/>
          </p:nvGrpSpPr>
          <p:grpSpPr>
            <a:xfrm>
              <a:off x="-51829" y="3288028"/>
              <a:ext cx="1651819" cy="273274"/>
              <a:chOff x="-44684" y="1910739"/>
              <a:chExt cx="1032386" cy="273274"/>
            </a:xfrm>
          </p:grpSpPr>
          <p:sp>
            <p:nvSpPr>
              <p:cNvPr id="6216" name="TextBox 6215">
                <a:extLst>
                  <a:ext uri="{FF2B5EF4-FFF2-40B4-BE49-F238E27FC236}">
                    <a16:creationId xmlns:a16="http://schemas.microsoft.com/office/drawing/2014/main" id="{F336C4F1-5644-8053-75E8-5FDAD3AA3F1C}"/>
                  </a:ext>
                </a:extLst>
              </p:cNvPr>
              <p:cNvSpPr txBox="1"/>
              <p:nvPr/>
            </p:nvSpPr>
            <p:spPr>
              <a:xfrm>
                <a:off x="-44684" y="1910739"/>
                <a:ext cx="1032386" cy="261610"/>
              </a:xfrm>
              <a:prstGeom prst="rect">
                <a:avLst/>
              </a:prstGeom>
              <a:noFill/>
            </p:spPr>
            <p:txBody>
              <a:bodyPr wrap="square">
                <a:spAutoFit/>
              </a:bodyPr>
              <a:lstStyle/>
              <a:p>
                <a:r>
                  <a:rPr lang="en-US" sz="1100" b="1" dirty="0">
                    <a:solidFill>
                      <a:srgbClr val="002060"/>
                    </a:solidFill>
                  </a:rPr>
                  <a:t>Behaviour and Needs</a:t>
                </a:r>
              </a:p>
            </p:txBody>
          </p:sp>
          <p:sp>
            <p:nvSpPr>
              <p:cNvPr id="6217" name="Rectangle 6216">
                <a:extLst>
                  <a:ext uri="{FF2B5EF4-FFF2-40B4-BE49-F238E27FC236}">
                    <a16:creationId xmlns:a16="http://schemas.microsoft.com/office/drawing/2014/main" id="{2378AF8A-F51A-45BE-EE17-8FD63F3ACFE8}"/>
                  </a:ext>
                </a:extLst>
              </p:cNvPr>
              <p:cNvSpPr/>
              <p:nvPr/>
            </p:nvSpPr>
            <p:spPr>
              <a:xfrm>
                <a:off x="13626" y="2138294"/>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07" name="TextBox 6206">
              <a:extLst>
                <a:ext uri="{FF2B5EF4-FFF2-40B4-BE49-F238E27FC236}">
                  <a16:creationId xmlns:a16="http://schemas.microsoft.com/office/drawing/2014/main" id="{46C9CC38-62D8-2ADA-DA49-8CE91FF5F552}"/>
                </a:ext>
              </a:extLst>
            </p:cNvPr>
            <p:cNvSpPr txBox="1"/>
            <p:nvPr/>
          </p:nvSpPr>
          <p:spPr>
            <a:xfrm>
              <a:off x="-65712" y="3557831"/>
              <a:ext cx="3056067" cy="1015663"/>
            </a:xfrm>
            <a:prstGeom prst="rect">
              <a:avLst/>
            </a:prstGeom>
            <a:noFill/>
          </p:spPr>
          <p:txBody>
            <a:bodyPr wrap="square">
              <a:spAutoFit/>
            </a:bodyPr>
            <a:lstStyle/>
            <a:p>
              <a:pPr marL="171450" indent="-171450">
                <a:buFont typeface="Wingdings" panose="05000000000000000000" pitchFamily="2" charset="2"/>
                <a:buChar char="§"/>
              </a:pPr>
              <a:r>
                <a:rPr lang="en-US" sz="1000" dirty="0"/>
                <a:t>Frequently visits Lagos Island for business meetings and projects.</a:t>
              </a:r>
            </a:p>
            <a:p>
              <a:pPr marL="171450" indent="-171450">
                <a:buFont typeface="Wingdings" panose="05000000000000000000" pitchFamily="2" charset="2"/>
                <a:buChar char="§"/>
              </a:pPr>
              <a:r>
                <a:rPr lang="en-US" sz="1000" dirty="0"/>
                <a:t>Prefers accommodation that balances comfort and affordability.</a:t>
              </a:r>
            </a:p>
            <a:p>
              <a:pPr marL="171450" indent="-171450">
                <a:buFont typeface="Wingdings" panose="05000000000000000000" pitchFamily="2" charset="2"/>
                <a:buChar char="§"/>
              </a:pPr>
              <a:r>
                <a:rPr lang="en-US" sz="1000" dirty="0"/>
                <a:t>Needs a secure place to stay with access to business facilities.</a:t>
              </a:r>
            </a:p>
          </p:txBody>
        </p:sp>
        <p:grpSp>
          <p:nvGrpSpPr>
            <p:cNvPr id="6208" name="Group 6207">
              <a:extLst>
                <a:ext uri="{FF2B5EF4-FFF2-40B4-BE49-F238E27FC236}">
                  <a16:creationId xmlns:a16="http://schemas.microsoft.com/office/drawing/2014/main" id="{97BC4753-CE73-6331-9D16-D7F57607C1B9}"/>
                </a:ext>
              </a:extLst>
            </p:cNvPr>
            <p:cNvGrpSpPr/>
            <p:nvPr/>
          </p:nvGrpSpPr>
          <p:grpSpPr>
            <a:xfrm>
              <a:off x="-56526" y="4498726"/>
              <a:ext cx="1651819" cy="265434"/>
              <a:chOff x="-59908" y="1827159"/>
              <a:chExt cx="1032386" cy="265434"/>
            </a:xfrm>
          </p:grpSpPr>
          <p:sp>
            <p:nvSpPr>
              <p:cNvPr id="6214" name="TextBox 6213">
                <a:extLst>
                  <a:ext uri="{FF2B5EF4-FFF2-40B4-BE49-F238E27FC236}">
                    <a16:creationId xmlns:a16="http://schemas.microsoft.com/office/drawing/2014/main" id="{5E51C19B-3EFD-A5E6-745A-C1218E7CCADA}"/>
                  </a:ext>
                </a:extLst>
              </p:cNvPr>
              <p:cNvSpPr txBox="1"/>
              <p:nvPr/>
            </p:nvSpPr>
            <p:spPr>
              <a:xfrm>
                <a:off x="-59908" y="1827159"/>
                <a:ext cx="1032386" cy="261610"/>
              </a:xfrm>
              <a:prstGeom prst="rect">
                <a:avLst/>
              </a:prstGeom>
              <a:noFill/>
            </p:spPr>
            <p:txBody>
              <a:bodyPr wrap="square">
                <a:spAutoFit/>
              </a:bodyPr>
              <a:lstStyle/>
              <a:p>
                <a:r>
                  <a:rPr lang="en-US" sz="1100" b="1" dirty="0">
                    <a:solidFill>
                      <a:srgbClr val="002060"/>
                    </a:solidFill>
                  </a:rPr>
                  <a:t>Pain Points</a:t>
                </a:r>
              </a:p>
            </p:txBody>
          </p:sp>
          <p:sp>
            <p:nvSpPr>
              <p:cNvPr id="6215" name="Rectangle 6214">
                <a:extLst>
                  <a:ext uri="{FF2B5EF4-FFF2-40B4-BE49-F238E27FC236}">
                    <a16:creationId xmlns:a16="http://schemas.microsoft.com/office/drawing/2014/main" id="{BD0895D9-59A6-3710-B88D-00B19E0BB5AA}"/>
                  </a:ext>
                </a:extLst>
              </p:cNvPr>
              <p:cNvSpPr/>
              <p:nvPr/>
            </p:nvSpPr>
            <p:spPr>
              <a:xfrm>
                <a:off x="1338" y="2046874"/>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09" name="TextBox 6208">
              <a:extLst>
                <a:ext uri="{FF2B5EF4-FFF2-40B4-BE49-F238E27FC236}">
                  <a16:creationId xmlns:a16="http://schemas.microsoft.com/office/drawing/2014/main" id="{F314B138-5F93-05AD-6A62-454C2606C1D2}"/>
                </a:ext>
              </a:extLst>
            </p:cNvPr>
            <p:cNvSpPr txBox="1"/>
            <p:nvPr/>
          </p:nvSpPr>
          <p:spPr>
            <a:xfrm>
              <a:off x="-70968" y="4780713"/>
              <a:ext cx="3013575" cy="861774"/>
            </a:xfrm>
            <a:prstGeom prst="rect">
              <a:avLst/>
            </a:prstGeom>
            <a:noFill/>
          </p:spPr>
          <p:txBody>
            <a:bodyPr wrap="square">
              <a:spAutoFit/>
            </a:bodyPr>
            <a:lstStyle/>
            <a:p>
              <a:pPr marL="171450" indent="-171450">
                <a:buFont typeface="Wingdings" panose="05000000000000000000" pitchFamily="2" charset="2"/>
                <a:buChar char="§"/>
              </a:pPr>
              <a:r>
                <a:rPr lang="en-US" sz="1000" dirty="0"/>
                <a:t>High costs of hotels in Lagos Island for frequent visits.</a:t>
              </a:r>
            </a:p>
            <a:p>
              <a:pPr marL="171450" indent="-171450">
                <a:buFont typeface="Wingdings" panose="05000000000000000000" pitchFamily="2" charset="2"/>
                <a:buChar char="§"/>
              </a:pPr>
              <a:r>
                <a:rPr lang="en-US" sz="1000" dirty="0"/>
                <a:t>Inconvenience of booking and finding suitable accommodation on short notice.</a:t>
              </a:r>
            </a:p>
            <a:p>
              <a:pPr marL="171450" indent="-171450">
                <a:buFont typeface="Wingdings" panose="05000000000000000000" pitchFamily="2" charset="2"/>
                <a:buChar char="§"/>
              </a:pPr>
              <a:r>
                <a:rPr lang="en-US" sz="1000" dirty="0"/>
                <a:t>Safety concerns in unfamiliar locations.</a:t>
              </a:r>
            </a:p>
          </p:txBody>
        </p:sp>
        <p:grpSp>
          <p:nvGrpSpPr>
            <p:cNvPr id="6210" name="Group 6209">
              <a:extLst>
                <a:ext uri="{FF2B5EF4-FFF2-40B4-BE49-F238E27FC236}">
                  <a16:creationId xmlns:a16="http://schemas.microsoft.com/office/drawing/2014/main" id="{2D381870-38FF-DF91-1CFA-4FC6F8636116}"/>
                </a:ext>
              </a:extLst>
            </p:cNvPr>
            <p:cNvGrpSpPr/>
            <p:nvPr/>
          </p:nvGrpSpPr>
          <p:grpSpPr>
            <a:xfrm>
              <a:off x="-49880" y="5587771"/>
              <a:ext cx="1651819" cy="284469"/>
              <a:chOff x="-55755" y="1768984"/>
              <a:chExt cx="1032386" cy="284469"/>
            </a:xfrm>
          </p:grpSpPr>
          <p:sp>
            <p:nvSpPr>
              <p:cNvPr id="6212" name="TextBox 6211">
                <a:extLst>
                  <a:ext uri="{FF2B5EF4-FFF2-40B4-BE49-F238E27FC236}">
                    <a16:creationId xmlns:a16="http://schemas.microsoft.com/office/drawing/2014/main" id="{0EFCC67E-3883-BAE7-9C36-0F323B74C69A}"/>
                  </a:ext>
                </a:extLst>
              </p:cNvPr>
              <p:cNvSpPr txBox="1"/>
              <p:nvPr/>
            </p:nvSpPr>
            <p:spPr>
              <a:xfrm>
                <a:off x="-55755" y="1768984"/>
                <a:ext cx="1032386" cy="261610"/>
              </a:xfrm>
              <a:prstGeom prst="rect">
                <a:avLst/>
              </a:prstGeom>
              <a:noFill/>
            </p:spPr>
            <p:txBody>
              <a:bodyPr wrap="square">
                <a:spAutoFit/>
              </a:bodyPr>
              <a:lstStyle/>
              <a:p>
                <a:r>
                  <a:rPr lang="en-US" sz="1100" b="1" dirty="0">
                    <a:solidFill>
                      <a:srgbClr val="002060"/>
                    </a:solidFill>
                  </a:rPr>
                  <a:t>Goals</a:t>
                </a:r>
              </a:p>
            </p:txBody>
          </p:sp>
          <p:sp>
            <p:nvSpPr>
              <p:cNvPr id="6213" name="Rectangle 6212">
                <a:extLst>
                  <a:ext uri="{FF2B5EF4-FFF2-40B4-BE49-F238E27FC236}">
                    <a16:creationId xmlns:a16="http://schemas.microsoft.com/office/drawing/2014/main" id="{3115B852-1C6C-0018-CE18-3CB7551600A6}"/>
                  </a:ext>
                </a:extLst>
              </p:cNvPr>
              <p:cNvSpPr/>
              <p:nvPr/>
            </p:nvSpPr>
            <p:spPr>
              <a:xfrm>
                <a:off x="-11245" y="2007734"/>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11" name="TextBox 6210">
              <a:extLst>
                <a:ext uri="{FF2B5EF4-FFF2-40B4-BE49-F238E27FC236}">
                  <a16:creationId xmlns:a16="http://schemas.microsoft.com/office/drawing/2014/main" id="{04574AE4-41CC-0486-105F-7A8AF9E3E8EF}"/>
                </a:ext>
              </a:extLst>
            </p:cNvPr>
            <p:cNvSpPr txBox="1"/>
            <p:nvPr/>
          </p:nvSpPr>
          <p:spPr>
            <a:xfrm>
              <a:off x="-80619" y="5908311"/>
              <a:ext cx="2835630" cy="707886"/>
            </a:xfrm>
            <a:prstGeom prst="rect">
              <a:avLst/>
            </a:prstGeom>
            <a:noFill/>
          </p:spPr>
          <p:txBody>
            <a:bodyPr wrap="square">
              <a:spAutoFit/>
            </a:bodyPr>
            <a:lstStyle/>
            <a:p>
              <a:pPr marL="171450" indent="-171450">
                <a:buFont typeface="Wingdings" panose="05000000000000000000" pitchFamily="2" charset="2"/>
                <a:buChar char="§"/>
              </a:pPr>
              <a:r>
                <a:rPr lang="en-US" sz="1000" dirty="0"/>
                <a:t>To secure a reliable and comfortable place to stay during business trips.</a:t>
              </a:r>
            </a:p>
            <a:p>
              <a:pPr marL="171450" indent="-171450">
                <a:buFont typeface="Wingdings" panose="05000000000000000000" pitchFamily="2" charset="2"/>
                <a:buChar char="§"/>
              </a:pPr>
              <a:r>
                <a:rPr lang="en-US" sz="1000" dirty="0"/>
                <a:t>To minimize travel-related stress and expenses.</a:t>
              </a:r>
            </a:p>
          </p:txBody>
        </p:sp>
      </p:grpSp>
      <p:pic>
        <p:nvPicPr>
          <p:cNvPr id="6222" name="Picture 10" descr="buyer personas">
            <a:extLst>
              <a:ext uri="{FF2B5EF4-FFF2-40B4-BE49-F238E27FC236}">
                <a16:creationId xmlns:a16="http://schemas.microsoft.com/office/drawing/2014/main" id="{D512C36A-9798-7BA0-D3B7-168ACA3C5E6A}"/>
              </a:ext>
            </a:extLst>
          </p:cNvPr>
          <p:cNvPicPr>
            <a:picLocks noChangeAspect="1" noChangeArrowheads="1"/>
          </p:cNvPicPr>
          <p:nvPr/>
        </p:nvPicPr>
        <p:blipFill rotWithShape="1">
          <a:blip r:embed="rId6">
            <a:extLst>
              <a:ext uri="{BEBA8EAE-BF5A-486C-A8C5-ECC9F3942E4B}">
                <a14:imgProps xmlns:a14="http://schemas.microsoft.com/office/drawing/2010/main">
                  <a14:imgLayer r:embed="rId4">
                    <a14:imgEffect>
                      <a14:backgroundRemoval t="40942" b="62105" l="62062" r="75580"/>
                    </a14:imgEffect>
                  </a14:imgLayer>
                </a14:imgProps>
              </a:ext>
              <a:ext uri="{28A0092B-C50C-407E-A947-70E740481C1C}">
                <a14:useLocalDpi xmlns:a14="http://schemas.microsoft.com/office/drawing/2010/main" val="0"/>
              </a:ext>
            </a:extLst>
          </a:blip>
          <a:srcRect l="60372" t="38297" r="22730" b="35250"/>
          <a:stretch/>
        </p:blipFill>
        <p:spPr bwMode="auto">
          <a:xfrm>
            <a:off x="9960593" y="-5857"/>
            <a:ext cx="1483649" cy="1440000"/>
          </a:xfrm>
          <a:prstGeom prst="rect">
            <a:avLst/>
          </a:prstGeom>
          <a:noFill/>
          <a:extLst>
            <a:ext uri="{909E8E84-426E-40DD-AFC4-6F175D3DCCD1}">
              <a14:hiddenFill xmlns:a14="http://schemas.microsoft.com/office/drawing/2010/main">
                <a:solidFill>
                  <a:srgbClr val="FFFFFF"/>
                </a:solidFill>
              </a14:hiddenFill>
            </a:ext>
          </a:extLst>
        </p:spPr>
      </p:pic>
      <p:pic>
        <p:nvPicPr>
          <p:cNvPr id="6223" name="Picture 12" descr="buyer personas">
            <a:extLst>
              <a:ext uri="{FF2B5EF4-FFF2-40B4-BE49-F238E27FC236}">
                <a16:creationId xmlns:a16="http://schemas.microsoft.com/office/drawing/2014/main" id="{340CA611-547E-EEC7-5FF7-72399A4A37DD}"/>
              </a:ext>
            </a:extLst>
          </p:cNvPr>
          <p:cNvPicPr>
            <a:picLocks noChangeAspect="1" noChangeArrowheads="1"/>
          </p:cNvPicPr>
          <p:nvPr/>
        </p:nvPicPr>
        <p:blipFill rotWithShape="1">
          <a:blip r:embed="rId7">
            <a:extLst>
              <a:ext uri="{BEBA8EAE-BF5A-486C-A8C5-ECC9F3942E4B}">
                <a14:imgProps xmlns:a14="http://schemas.microsoft.com/office/drawing/2010/main">
                  <a14:imgLayer r:embed="rId4">
                    <a14:imgEffect>
                      <a14:backgroundRemoval t="7471" b="28433" l="43878" r="57274"/>
                    </a14:imgEffect>
                  </a14:imgLayer>
                </a14:imgProps>
              </a:ext>
              <a:ext uri="{28A0092B-C50C-407E-A947-70E740481C1C}">
                <a14:useLocalDpi xmlns:a14="http://schemas.microsoft.com/office/drawing/2010/main" val="0"/>
              </a:ext>
            </a:extLst>
          </a:blip>
          <a:srcRect l="42203" t="4851" r="41051" b="68947"/>
          <a:stretch/>
        </p:blipFill>
        <p:spPr bwMode="auto">
          <a:xfrm>
            <a:off x="7215872" y="179262"/>
            <a:ext cx="1484320" cy="14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22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1230D6-6C1F-3620-0EAE-3A0E4B261B34}"/>
              </a:ext>
            </a:extLst>
          </p:cNvPr>
          <p:cNvSpPr txBox="1"/>
          <p:nvPr/>
        </p:nvSpPr>
        <p:spPr>
          <a:xfrm>
            <a:off x="367252" y="725988"/>
            <a:ext cx="11457495" cy="6186309"/>
          </a:xfrm>
          <a:prstGeom prst="rect">
            <a:avLst/>
          </a:prstGeom>
          <a:noFill/>
        </p:spPr>
        <p:txBody>
          <a:bodyPr wrap="square">
            <a:spAutoFit/>
          </a:bodyPr>
          <a:lstStyle/>
          <a:p>
            <a:pPr marL="285750" indent="-285750" algn="just">
              <a:buFont typeface="Wingdings" panose="05000000000000000000" pitchFamily="2" charset="2"/>
              <a:buChar char="ü"/>
            </a:pPr>
            <a:r>
              <a:rPr lang="en-US" dirty="0"/>
              <a:t>Oni, S. I., &amp; Okanlawon, K. R. (2011). The Lagos State Bus Rapid Transit System: An overview. </a:t>
            </a:r>
            <a:r>
              <a:rPr lang="en-US" b="1" dirty="0"/>
              <a:t>Journal of Transport Geography, </a:t>
            </a:r>
            <a:r>
              <a:rPr lang="en-US" dirty="0"/>
              <a:t>19(4), 1218-1222.</a:t>
            </a:r>
          </a:p>
          <a:p>
            <a:pPr marL="285750" indent="-285750" algn="just">
              <a:buFont typeface="Wingdings" panose="05000000000000000000" pitchFamily="2" charset="2"/>
              <a:buChar char="ü"/>
            </a:pPr>
            <a:r>
              <a:rPr lang="en-US" dirty="0"/>
              <a:t>Ibem, E. O. (2011). Public-private partnerships (PPPs) in housing provision in Lagos Megacity Region, Nigeria. </a:t>
            </a:r>
            <a:r>
              <a:rPr lang="en-US" b="1" dirty="0"/>
              <a:t>International Journal of Housing Policy</a:t>
            </a:r>
            <a:r>
              <a:rPr lang="en-US" dirty="0"/>
              <a:t>, 11(2), 133-154.</a:t>
            </a:r>
          </a:p>
          <a:p>
            <a:pPr marL="285750" indent="-285750" algn="just">
              <a:buFont typeface="Wingdings" panose="05000000000000000000" pitchFamily="2" charset="2"/>
              <a:buChar char="ü"/>
            </a:pPr>
            <a:r>
              <a:rPr lang="en-US" dirty="0"/>
              <a:t>Afolabi, O. J., &amp; Gbadamosi, K. T. (2017). The rise of ride-hailing services in Lagos, Nigeria: Opportunities and challenges. </a:t>
            </a:r>
            <a:r>
              <a:rPr lang="en-US" b="1" dirty="0"/>
              <a:t>Journal of Sustainable Development in Africa</a:t>
            </a:r>
            <a:r>
              <a:rPr lang="en-US" dirty="0"/>
              <a:t>, 19(1), 118-129.</a:t>
            </a:r>
          </a:p>
          <a:p>
            <a:pPr marL="285750" indent="-285750" algn="just">
              <a:buFont typeface="Wingdings" panose="05000000000000000000" pitchFamily="2" charset="2"/>
              <a:buChar char="ü"/>
            </a:pPr>
            <a:r>
              <a:rPr lang="en-US" dirty="0"/>
              <a:t>Olukoju, A. (2003). Infrastructure development and urban facilities in Lagos, 1861-2000. </a:t>
            </a:r>
            <a:r>
              <a:rPr lang="en-US" b="1" dirty="0"/>
              <a:t>Ibadan Journal of History,</a:t>
            </a:r>
            <a:r>
              <a:rPr lang="en-US" dirty="0"/>
              <a:t> 12(2), 45-67.</a:t>
            </a:r>
          </a:p>
          <a:p>
            <a:pPr marL="285750" indent="-285750" algn="just">
              <a:buFont typeface="Wingdings" panose="05000000000000000000" pitchFamily="2" charset="2"/>
              <a:buChar char="ü"/>
            </a:pPr>
            <a:r>
              <a:rPr lang="en-US" dirty="0"/>
              <a:t>Adeola, F. O. (2010). Corporate transportation solutions and their impact on urban traffic congestion in Lagos. </a:t>
            </a:r>
            <a:r>
              <a:rPr lang="en-US" b="1" dirty="0"/>
              <a:t>Journal of Urban Transportation</a:t>
            </a:r>
            <a:r>
              <a:rPr lang="en-US" dirty="0"/>
              <a:t>, 15(3), 89-102.</a:t>
            </a:r>
          </a:p>
          <a:p>
            <a:pPr marL="285750" indent="-285750" algn="just">
              <a:buFont typeface="Wingdings" panose="05000000000000000000" pitchFamily="2" charset="2"/>
              <a:buChar char="ü"/>
            </a:pPr>
            <a:r>
              <a:rPr lang="en-US" dirty="0"/>
              <a:t>Ting, H., &amp; Chien, S. (2013). Co-living as an innovative housing solution for urban millennials. </a:t>
            </a:r>
            <a:r>
              <a:rPr lang="en-US" b="1" dirty="0"/>
              <a:t>Urban Studies Journal, 50(6)</a:t>
            </a:r>
            <a:r>
              <a:rPr lang="en-US" dirty="0"/>
              <a:t>, 1123-1140.</a:t>
            </a:r>
          </a:p>
          <a:p>
            <a:pPr marL="285750" indent="-285750" algn="just">
              <a:buFont typeface="Wingdings" panose="05000000000000000000" pitchFamily="2" charset="2"/>
              <a:buChar char="ü"/>
            </a:pPr>
            <a:r>
              <a:rPr lang="en-US" dirty="0" err="1"/>
              <a:t>Akinmoladun</a:t>
            </a:r>
            <a:r>
              <a:rPr lang="en-US" dirty="0"/>
              <a:t>, O. I., &amp; </a:t>
            </a:r>
            <a:r>
              <a:rPr lang="en-US" dirty="0" err="1"/>
              <a:t>Oluwoye</a:t>
            </a:r>
            <a:r>
              <a:rPr lang="en-US" dirty="0"/>
              <a:t>, J. (2007). An assessment of why the problems of housing shortages persist in developing countries: A case of study of Lagos Metropolis, Nigeria. </a:t>
            </a:r>
            <a:r>
              <a:rPr lang="en-US" b="1" dirty="0"/>
              <a:t>Pakistan Journal of Social Sciences</a:t>
            </a:r>
            <a:r>
              <a:rPr lang="en-US" dirty="0"/>
              <a:t>, 4(4), 589-598.</a:t>
            </a:r>
          </a:p>
          <a:p>
            <a:pPr marL="285750" indent="-285750" algn="just">
              <a:buFont typeface="Wingdings" panose="05000000000000000000" pitchFamily="2" charset="2"/>
              <a:buChar char="ü"/>
            </a:pPr>
            <a:r>
              <a:rPr lang="en-US" dirty="0"/>
              <a:t>Smith, M. K. (2014). Co-living as a response to urban housing challenges: A case study analysis. </a:t>
            </a:r>
            <a:r>
              <a:rPr lang="en-US" b="1" dirty="0"/>
              <a:t>Journal of Urban Development,</a:t>
            </a:r>
            <a:r>
              <a:rPr lang="en-US" dirty="0"/>
              <a:t> 30(2), 147-160.</a:t>
            </a:r>
          </a:p>
          <a:p>
            <a:pPr marL="285750" indent="-285750" algn="just">
              <a:buFont typeface="Wingdings" panose="05000000000000000000" pitchFamily="2" charset="2"/>
              <a:buChar char="ü"/>
            </a:pPr>
            <a:r>
              <a:rPr lang="en-US" dirty="0" err="1"/>
              <a:t>Koslowsky</a:t>
            </a:r>
            <a:r>
              <a:rPr lang="en-US" dirty="0"/>
              <a:t>, M., </a:t>
            </a:r>
            <a:r>
              <a:rPr lang="en-US" dirty="0" err="1"/>
              <a:t>Aizer</a:t>
            </a:r>
            <a:r>
              <a:rPr lang="en-US" dirty="0"/>
              <a:t>, A., &amp; Krausz, M. (1995). Stressor and personal variables in the commuting experience. </a:t>
            </a:r>
            <a:r>
              <a:rPr lang="en-US" b="1" dirty="0"/>
              <a:t>International Journal of Manpower</a:t>
            </a:r>
            <a:r>
              <a:rPr lang="en-US" dirty="0"/>
              <a:t>, 16(2), 27-36.</a:t>
            </a:r>
          </a:p>
          <a:p>
            <a:pPr marL="285750" indent="-285750" algn="just">
              <a:buFont typeface="Wingdings" panose="05000000000000000000" pitchFamily="2" charset="2"/>
              <a:buChar char="ü"/>
            </a:pPr>
            <a:r>
              <a:rPr lang="en-US" dirty="0"/>
              <a:t>Li, B., Akintoye, A., Edwards, P. J., &amp; Hardcastle, C. (2005). The allocation of risk in PPP/PFI construction projects in the UK</a:t>
            </a:r>
            <a:r>
              <a:rPr lang="en-US" b="1" dirty="0"/>
              <a:t>. International Journal of Project Management</a:t>
            </a:r>
            <a:r>
              <a:rPr lang="en-US" dirty="0"/>
              <a:t>, 23(1), 25-35.</a:t>
            </a:r>
          </a:p>
          <a:p>
            <a:pPr marL="285750" indent="-285750" algn="just">
              <a:buFont typeface="Wingdings" panose="05000000000000000000" pitchFamily="2" charset="2"/>
              <a:buChar char="ü"/>
            </a:pPr>
            <a:endParaRPr lang="en-US" dirty="0"/>
          </a:p>
        </p:txBody>
      </p:sp>
      <p:sp>
        <p:nvSpPr>
          <p:cNvPr id="6" name="TextBox 5">
            <a:extLst>
              <a:ext uri="{FF2B5EF4-FFF2-40B4-BE49-F238E27FC236}">
                <a16:creationId xmlns:a16="http://schemas.microsoft.com/office/drawing/2014/main" id="{A0BD31D3-5188-8A16-0FAF-19784DF1F1D4}"/>
              </a:ext>
            </a:extLst>
          </p:cNvPr>
          <p:cNvSpPr txBox="1"/>
          <p:nvPr/>
        </p:nvSpPr>
        <p:spPr>
          <a:xfrm>
            <a:off x="4496309" y="202768"/>
            <a:ext cx="2980255" cy="523220"/>
          </a:xfrm>
          <a:prstGeom prst="rect">
            <a:avLst/>
          </a:prstGeom>
          <a:noFill/>
        </p:spPr>
        <p:txBody>
          <a:bodyPr wrap="square" rtlCol="0">
            <a:spAutoFit/>
          </a:bodyPr>
          <a:lstStyle/>
          <a:p>
            <a:pPr algn="ctr"/>
            <a:r>
              <a:rPr lang="en-US" sz="2800" b="1" dirty="0">
                <a:solidFill>
                  <a:srgbClr val="002060"/>
                </a:solidFill>
                <a:latin typeface="Montserrat" panose="00000500000000000000" pitchFamily="2" charset="0"/>
                <a:ea typeface="Roboto slab" pitchFamily="2" charset="0"/>
                <a:cs typeface="Roboto slab" pitchFamily="2" charset="0"/>
              </a:rPr>
              <a:t>REFERENCES</a:t>
            </a:r>
          </a:p>
        </p:txBody>
      </p:sp>
    </p:spTree>
    <p:extLst>
      <p:ext uri="{BB962C8B-B14F-4D97-AF65-F5344CB8AC3E}">
        <p14:creationId xmlns:p14="http://schemas.microsoft.com/office/powerpoint/2010/main" val="2553367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1ABD18-F358-D787-DCE9-5B1B194B0ED5}"/>
              </a:ext>
            </a:extLst>
          </p:cNvPr>
          <p:cNvSpPr txBox="1"/>
          <p:nvPr/>
        </p:nvSpPr>
        <p:spPr>
          <a:xfrm>
            <a:off x="4809103" y="202768"/>
            <a:ext cx="2748144" cy="523220"/>
          </a:xfrm>
          <a:prstGeom prst="rect">
            <a:avLst/>
          </a:prstGeom>
          <a:noFill/>
        </p:spPr>
        <p:txBody>
          <a:bodyPr wrap="square" rtlCol="0">
            <a:spAutoFit/>
          </a:bodyPr>
          <a:lstStyle/>
          <a:p>
            <a:pPr algn="ctr"/>
            <a:r>
              <a:rPr lang="en-US" sz="2800" b="1" dirty="0">
                <a:solidFill>
                  <a:srgbClr val="002060"/>
                </a:solidFill>
                <a:latin typeface="Montserrat" panose="00000500000000000000" pitchFamily="2" charset="0"/>
                <a:ea typeface="Roboto slab" pitchFamily="2" charset="0"/>
                <a:cs typeface="Roboto slab" pitchFamily="2" charset="0"/>
              </a:rPr>
              <a:t>REFERENCES</a:t>
            </a:r>
          </a:p>
        </p:txBody>
      </p:sp>
      <p:sp>
        <p:nvSpPr>
          <p:cNvPr id="6" name="TextBox 5">
            <a:extLst>
              <a:ext uri="{FF2B5EF4-FFF2-40B4-BE49-F238E27FC236}">
                <a16:creationId xmlns:a16="http://schemas.microsoft.com/office/drawing/2014/main" id="{AACB6556-7CC6-4BB0-55F8-A077F3D16770}"/>
              </a:ext>
            </a:extLst>
          </p:cNvPr>
          <p:cNvSpPr txBox="1"/>
          <p:nvPr/>
        </p:nvSpPr>
        <p:spPr>
          <a:xfrm>
            <a:off x="379476" y="1054900"/>
            <a:ext cx="11379708" cy="1200329"/>
          </a:xfrm>
          <a:prstGeom prst="rect">
            <a:avLst/>
          </a:prstGeom>
          <a:noFill/>
        </p:spPr>
        <p:txBody>
          <a:bodyPr wrap="square">
            <a:spAutoFit/>
          </a:bodyPr>
          <a:lstStyle/>
          <a:p>
            <a:pPr marL="285750" indent="-285750" algn="just">
              <a:buFont typeface="Wingdings" panose="05000000000000000000" pitchFamily="2" charset="2"/>
              <a:buChar char="ü"/>
            </a:pPr>
            <a:r>
              <a:rPr lang="en-US" dirty="0" err="1"/>
              <a:t>Hamari</a:t>
            </a:r>
            <a:r>
              <a:rPr lang="en-US" dirty="0"/>
              <a:t>, J., </a:t>
            </a:r>
            <a:r>
              <a:rPr lang="en-US" dirty="0" err="1"/>
              <a:t>Sjöklint</a:t>
            </a:r>
            <a:r>
              <a:rPr lang="en-US" dirty="0"/>
              <a:t>, M., &amp; </a:t>
            </a:r>
            <a:r>
              <a:rPr lang="en-US" dirty="0" err="1"/>
              <a:t>Ukkonen</a:t>
            </a:r>
            <a:r>
              <a:rPr lang="en-US" dirty="0"/>
              <a:t>, A. (2016). The sharing economy: Why people participate in collaborative consumption</a:t>
            </a:r>
            <a:r>
              <a:rPr lang="en-US" b="1" dirty="0"/>
              <a:t>. Journal of the Association for Information Science and Technology</a:t>
            </a:r>
            <a:r>
              <a:rPr lang="en-US" dirty="0"/>
              <a:t>, 67(9), 2047-2059.</a:t>
            </a:r>
          </a:p>
          <a:p>
            <a:pPr marL="285750" indent="-285750" algn="just">
              <a:buFont typeface="Wingdings" panose="05000000000000000000" pitchFamily="2" charset="2"/>
              <a:buChar char="ü"/>
            </a:pPr>
            <a:r>
              <a:rPr lang="en-US" dirty="0" err="1"/>
              <a:t>Glaeser</a:t>
            </a:r>
            <a:r>
              <a:rPr lang="en-US" dirty="0"/>
              <a:t>, E. L., &amp; Kahn, M. E. (2004). Sprawl and urban growth. In Handbook of Regional and Urban Economics (Vol. 4, pp. 2481-2527). </a:t>
            </a:r>
            <a:r>
              <a:rPr lang="en-US" b="1" dirty="0"/>
              <a:t>Elsevier.</a:t>
            </a:r>
          </a:p>
        </p:txBody>
      </p:sp>
    </p:spTree>
    <p:extLst>
      <p:ext uri="{BB962C8B-B14F-4D97-AF65-F5344CB8AC3E}">
        <p14:creationId xmlns:p14="http://schemas.microsoft.com/office/powerpoint/2010/main" val="1078561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84BDC2-A461-8640-7D57-1CB24E0DF43A}"/>
              </a:ext>
            </a:extLst>
          </p:cNvPr>
          <p:cNvSpPr txBox="1"/>
          <p:nvPr/>
        </p:nvSpPr>
        <p:spPr>
          <a:xfrm>
            <a:off x="3263154" y="122213"/>
            <a:ext cx="4921622" cy="523220"/>
          </a:xfrm>
          <a:prstGeom prst="rect">
            <a:avLst/>
          </a:prstGeom>
          <a:noFill/>
        </p:spPr>
        <p:txBody>
          <a:bodyPr wrap="square" rtlCol="0">
            <a:spAutoFit/>
          </a:bodyPr>
          <a:lstStyle/>
          <a:p>
            <a:r>
              <a:rPr lang="en-US" sz="2800" b="1" dirty="0">
                <a:solidFill>
                  <a:srgbClr val="002060"/>
                </a:solidFill>
                <a:latin typeface="Montserrat" panose="00000500000000000000" pitchFamily="2" charset="0"/>
                <a:ea typeface="Roboto slab" pitchFamily="2" charset="0"/>
                <a:cs typeface="Roboto slab" pitchFamily="2" charset="0"/>
              </a:rPr>
              <a:t>PROBLEM STATEMENT</a:t>
            </a:r>
          </a:p>
        </p:txBody>
      </p:sp>
      <p:pic>
        <p:nvPicPr>
          <p:cNvPr id="1026" name="Picture 2" descr="5 Creative Ways of Managing Traffic Congestion in Lagos">
            <a:extLst>
              <a:ext uri="{FF2B5EF4-FFF2-40B4-BE49-F238E27FC236}">
                <a16:creationId xmlns:a16="http://schemas.microsoft.com/office/drawing/2014/main" id="{58634E4E-60E1-D2CE-23F4-42B5249C8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2081" y="793288"/>
            <a:ext cx="5500465" cy="539693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4" name="Rectangle 3">
            <a:extLst>
              <a:ext uri="{FF2B5EF4-FFF2-40B4-BE49-F238E27FC236}">
                <a16:creationId xmlns:a16="http://schemas.microsoft.com/office/drawing/2014/main" id="{3015D47B-B4B0-4ABF-6B51-AA1015F22758}"/>
              </a:ext>
            </a:extLst>
          </p:cNvPr>
          <p:cNvSpPr>
            <a:spLocks noChangeArrowheads="1"/>
          </p:cNvSpPr>
          <p:nvPr/>
        </p:nvSpPr>
        <p:spPr bwMode="auto">
          <a:xfrm>
            <a:off x="1457506" y="1584987"/>
            <a:ext cx="568984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US" sz="1600" dirty="0"/>
              <a:t>The cumulative impact of prolonged commuting—coupled with safety risks during early morning and late evening hours—adversely affects workers' physical and mental health. Heightened stress levels contribute to decreased productivity and increased absenteeism, compromising overall job performance.</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BB13799C-7E17-A17A-8D39-395828F6EED3}"/>
              </a:ext>
            </a:extLst>
          </p:cNvPr>
          <p:cNvSpPr>
            <a:spLocks noChangeArrowheads="1"/>
          </p:cNvSpPr>
          <p:nvPr/>
        </p:nvSpPr>
        <p:spPr bwMode="auto">
          <a:xfrm>
            <a:off x="1457506" y="3973578"/>
            <a:ext cx="568984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US" sz="1600" dirty="0"/>
              <a:t>Long commute times rob workers of precious personal time, affecting their ability to engage in family life, personal activities, and adequate rest. The imbalance created between work and personal life perpetuates a cycle of stress and dissatisfaction among employees.</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grpSp>
        <p:nvGrpSpPr>
          <p:cNvPr id="14" name="Group 13">
            <a:extLst>
              <a:ext uri="{FF2B5EF4-FFF2-40B4-BE49-F238E27FC236}">
                <a16:creationId xmlns:a16="http://schemas.microsoft.com/office/drawing/2014/main" id="{6A908406-1673-79B4-33F3-E5CED638084D}"/>
              </a:ext>
            </a:extLst>
          </p:cNvPr>
          <p:cNvGrpSpPr/>
          <p:nvPr/>
        </p:nvGrpSpPr>
        <p:grpSpPr>
          <a:xfrm>
            <a:off x="115361" y="1531122"/>
            <a:ext cx="1515070" cy="1422828"/>
            <a:chOff x="115361" y="1531122"/>
            <a:chExt cx="1515070" cy="1422828"/>
          </a:xfrm>
        </p:grpSpPr>
        <p:pic>
          <p:nvPicPr>
            <p:cNvPr id="6" name="Graphic 5" descr="Warning">
              <a:extLst>
                <a:ext uri="{FF2B5EF4-FFF2-40B4-BE49-F238E27FC236}">
                  <a16:creationId xmlns:a16="http://schemas.microsoft.com/office/drawing/2014/main" id="{52113EE6-AE15-92C8-0993-D58B76C635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27368">
              <a:off x="172582" y="1867052"/>
              <a:ext cx="1086898" cy="1086898"/>
            </a:xfrm>
            <a:prstGeom prst="rect">
              <a:avLst/>
            </a:prstGeom>
          </p:spPr>
        </p:pic>
        <p:pic>
          <p:nvPicPr>
            <p:cNvPr id="8" name="Graphic 7" descr="Stopwatch 75% with solid fill">
              <a:extLst>
                <a:ext uri="{FF2B5EF4-FFF2-40B4-BE49-F238E27FC236}">
                  <a16:creationId xmlns:a16="http://schemas.microsoft.com/office/drawing/2014/main" id="{2FCB8065-6570-801A-9667-111EF0D727B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6031" y="1531122"/>
              <a:ext cx="914400" cy="914400"/>
            </a:xfrm>
            <a:prstGeom prst="rect">
              <a:avLst/>
            </a:prstGeom>
          </p:spPr>
        </p:pic>
        <p:pic>
          <p:nvPicPr>
            <p:cNvPr id="12" name="Graphic 11" descr="Sling with solid fill">
              <a:extLst>
                <a:ext uri="{FF2B5EF4-FFF2-40B4-BE49-F238E27FC236}">
                  <a16:creationId xmlns:a16="http://schemas.microsoft.com/office/drawing/2014/main" id="{66723301-D0F5-4EC9-46D7-B457CC541C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390767">
              <a:off x="115361" y="1668207"/>
              <a:ext cx="640230" cy="640230"/>
            </a:xfrm>
            <a:prstGeom prst="rect">
              <a:avLst/>
            </a:prstGeom>
          </p:spPr>
        </p:pic>
      </p:grpSp>
      <p:grpSp>
        <p:nvGrpSpPr>
          <p:cNvPr id="30" name="Group 29">
            <a:extLst>
              <a:ext uri="{FF2B5EF4-FFF2-40B4-BE49-F238E27FC236}">
                <a16:creationId xmlns:a16="http://schemas.microsoft.com/office/drawing/2014/main" id="{87F91E61-8B8E-2F5E-A5F7-74A658D98A50}"/>
              </a:ext>
            </a:extLst>
          </p:cNvPr>
          <p:cNvGrpSpPr/>
          <p:nvPr/>
        </p:nvGrpSpPr>
        <p:grpSpPr>
          <a:xfrm>
            <a:off x="27874" y="3782450"/>
            <a:ext cx="1501255" cy="1520244"/>
            <a:chOff x="27874" y="3782450"/>
            <a:chExt cx="1501255" cy="1520244"/>
          </a:xfrm>
        </p:grpSpPr>
        <p:pic>
          <p:nvPicPr>
            <p:cNvPr id="19" name="Graphic 18" descr="Angry face outline with solid fill">
              <a:extLst>
                <a:ext uri="{FF2B5EF4-FFF2-40B4-BE49-F238E27FC236}">
                  <a16:creationId xmlns:a16="http://schemas.microsoft.com/office/drawing/2014/main" id="{E7EC7975-B1B6-54B5-3C45-821486D5FD7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0800">
              <a:off x="614729" y="3782450"/>
              <a:ext cx="914400" cy="914400"/>
            </a:xfrm>
            <a:prstGeom prst="rect">
              <a:avLst/>
            </a:prstGeom>
          </p:spPr>
        </p:pic>
        <p:pic>
          <p:nvPicPr>
            <p:cNvPr id="23" name="Graphic 22" descr="Briefcase with solid fill">
              <a:extLst>
                <a:ext uri="{FF2B5EF4-FFF2-40B4-BE49-F238E27FC236}">
                  <a16:creationId xmlns:a16="http://schemas.microsoft.com/office/drawing/2014/main" id="{08BFD015-F7F9-6AA1-83D7-D1653E360E5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86351" y="4531539"/>
              <a:ext cx="771155" cy="771155"/>
            </a:xfrm>
            <a:prstGeom prst="rect">
              <a:avLst/>
            </a:prstGeom>
          </p:spPr>
        </p:pic>
        <p:pic>
          <p:nvPicPr>
            <p:cNvPr id="28" name="Graphic 27" descr="Office worker male with solid fill">
              <a:extLst>
                <a:ext uri="{FF2B5EF4-FFF2-40B4-BE49-F238E27FC236}">
                  <a16:creationId xmlns:a16="http://schemas.microsoft.com/office/drawing/2014/main" id="{73A81696-461F-AE1C-82D9-8AF0436A09D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7874" y="3973578"/>
              <a:ext cx="914400" cy="914400"/>
            </a:xfrm>
            <a:prstGeom prst="rect">
              <a:avLst/>
            </a:prstGeom>
          </p:spPr>
        </p:pic>
      </p:grpSp>
    </p:spTree>
    <p:extLst>
      <p:ext uri="{BB962C8B-B14F-4D97-AF65-F5344CB8AC3E}">
        <p14:creationId xmlns:p14="http://schemas.microsoft.com/office/powerpoint/2010/main" val="2929747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1" name="Rectangle 20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Rectangle 20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CDCEB3F9-A511-3EF4-A283-7F105996D65A}"/>
              </a:ext>
            </a:extLst>
          </p:cNvPr>
          <p:cNvSpPr txBox="1"/>
          <p:nvPr/>
        </p:nvSpPr>
        <p:spPr>
          <a:xfrm>
            <a:off x="863690" y="73919"/>
            <a:ext cx="11462993" cy="461665"/>
          </a:xfrm>
          <a:prstGeom prst="rect">
            <a:avLst/>
          </a:prstGeom>
          <a:noFill/>
        </p:spPr>
        <p:txBody>
          <a:bodyPr wrap="square" rtlCol="0">
            <a:spAutoFit/>
          </a:bodyPr>
          <a:lstStyle/>
          <a:p>
            <a:r>
              <a:rPr lang="en-US" sz="2400" b="1" dirty="0">
                <a:solidFill>
                  <a:srgbClr val="002060"/>
                </a:solidFill>
                <a:latin typeface="Montserrat" panose="00000500000000000000" pitchFamily="2" charset="0"/>
                <a:ea typeface="Roboto slab" pitchFamily="2" charset="0"/>
                <a:cs typeface="Roboto slab" pitchFamily="2" charset="0"/>
              </a:rPr>
              <a:t>Existing Solutions to Commuting and Housing Challenges in Lagos</a:t>
            </a:r>
          </a:p>
        </p:txBody>
      </p:sp>
      <p:sp>
        <p:nvSpPr>
          <p:cNvPr id="7" name="TextBox 6">
            <a:extLst>
              <a:ext uri="{FF2B5EF4-FFF2-40B4-BE49-F238E27FC236}">
                <a16:creationId xmlns:a16="http://schemas.microsoft.com/office/drawing/2014/main" id="{4E057434-616A-9C35-F291-8BDFF1E599C9}"/>
              </a:ext>
            </a:extLst>
          </p:cNvPr>
          <p:cNvSpPr txBox="1"/>
          <p:nvPr/>
        </p:nvSpPr>
        <p:spPr>
          <a:xfrm>
            <a:off x="1363837" y="749751"/>
            <a:ext cx="9684376" cy="772391"/>
          </a:xfrm>
          <a:prstGeom prst="rect">
            <a:avLst/>
          </a:prstGeom>
          <a:noFill/>
        </p:spPr>
        <p:txBody>
          <a:bodyPr wrap="square">
            <a:spAutoFit/>
          </a:bodyPr>
          <a:lstStyle/>
          <a:p>
            <a:pPr algn="just">
              <a:lnSpc>
                <a:spcPct val="107000"/>
              </a:lnSpc>
              <a:spcAft>
                <a:spcPts val="800"/>
              </a:spcAft>
            </a:pPr>
            <a:r>
              <a:rPr lang="en-GB" sz="1400" dirty="0">
                <a:effectLst/>
                <a:latin typeface="Lora" pitchFamily="2" charset="0"/>
                <a:ea typeface="Calibri" panose="020F0502020204030204" pitchFamily="34" charset="0"/>
                <a:cs typeface="Arial" panose="020B0604020202020204" pitchFamily="34" charset="0"/>
              </a:rPr>
              <a:t>Several approaches have been attempted to address the commuting and housing challenges faced by Lagos workers, particularly those commuting between the mainland and Lagos Island. Below are some of the notable solutions along with scholarly citations.</a:t>
            </a:r>
            <a:endParaRPr lang="en-US" sz="1400" dirty="0">
              <a:effectLst/>
              <a:latin typeface="Lora" pitchFamily="2" charset="0"/>
              <a:ea typeface="Calibri" panose="020F0502020204030204" pitchFamily="34" charset="0"/>
              <a:cs typeface="Arial" panose="020B0604020202020204" pitchFamily="34" charset="0"/>
            </a:endParaRPr>
          </a:p>
        </p:txBody>
      </p:sp>
      <p:pic>
        <p:nvPicPr>
          <p:cNvPr id="2052" name="Picture 4" descr="solutions, applications Commons, soluciones Icon">
            <a:extLst>
              <a:ext uri="{FF2B5EF4-FFF2-40B4-BE49-F238E27FC236}">
                <a16:creationId xmlns:a16="http://schemas.microsoft.com/office/drawing/2014/main" id="{88835D37-7452-8901-68FB-86EAFD391F42}"/>
              </a:ext>
            </a:extLst>
          </p:cNvPr>
          <p:cNvPicPr>
            <a:picLocks noChangeAspect="1" noChangeArrowheads="1"/>
          </p:cNvPicPr>
          <p:nvPr/>
        </p:nvPicPr>
        <p:blipFill>
          <a:blip r:embed="rId2">
            <a:duotone>
              <a:prstClr val="black"/>
              <a:srgbClr val="85852D">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23194" y="518385"/>
            <a:ext cx="1140643" cy="1140643"/>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A9D89601-2A9C-3C20-D9BB-4EEAE4585E11}"/>
              </a:ext>
            </a:extLst>
          </p:cNvPr>
          <p:cNvGrpSpPr/>
          <p:nvPr/>
        </p:nvGrpSpPr>
        <p:grpSpPr>
          <a:xfrm>
            <a:off x="-1" y="1741135"/>
            <a:ext cx="11906055" cy="1446550"/>
            <a:chOff x="-1" y="1659027"/>
            <a:chExt cx="11906055" cy="1446550"/>
          </a:xfrm>
        </p:grpSpPr>
        <p:sp>
          <p:nvSpPr>
            <p:cNvPr id="11" name="TextBox 10">
              <a:extLst>
                <a:ext uri="{FF2B5EF4-FFF2-40B4-BE49-F238E27FC236}">
                  <a16:creationId xmlns:a16="http://schemas.microsoft.com/office/drawing/2014/main" id="{EE3ECB80-4AE8-5F77-25F5-6D289A2540CC}"/>
                </a:ext>
              </a:extLst>
            </p:cNvPr>
            <p:cNvSpPr txBox="1"/>
            <p:nvPr/>
          </p:nvSpPr>
          <p:spPr>
            <a:xfrm>
              <a:off x="-1" y="1659027"/>
              <a:ext cx="1272620" cy="1446550"/>
            </a:xfrm>
            <a:prstGeom prst="rect">
              <a:avLst/>
            </a:prstGeom>
            <a:noFill/>
          </p:spPr>
          <p:txBody>
            <a:bodyPr wrap="square">
              <a:spAutoFit/>
            </a:bodyPr>
            <a:lstStyle/>
            <a:p>
              <a:r>
                <a:rPr lang="en-US" sz="8800" dirty="0">
                  <a:solidFill>
                    <a:srgbClr val="9E9714"/>
                  </a:solidFill>
                </a:rPr>
                <a:t>1 </a:t>
              </a:r>
              <a:endParaRPr lang="en-US" sz="3200" dirty="0"/>
            </a:p>
          </p:txBody>
        </p:sp>
        <p:sp>
          <p:nvSpPr>
            <p:cNvPr id="13" name="TextBox 12">
              <a:extLst>
                <a:ext uri="{FF2B5EF4-FFF2-40B4-BE49-F238E27FC236}">
                  <a16:creationId xmlns:a16="http://schemas.microsoft.com/office/drawing/2014/main" id="{B17BE627-2B5A-78BE-8584-71C322FE0769}"/>
                </a:ext>
              </a:extLst>
            </p:cNvPr>
            <p:cNvSpPr txBox="1"/>
            <p:nvPr/>
          </p:nvSpPr>
          <p:spPr>
            <a:xfrm>
              <a:off x="636308" y="1885930"/>
              <a:ext cx="9582347" cy="400110"/>
            </a:xfrm>
            <a:prstGeom prst="rect">
              <a:avLst/>
            </a:prstGeom>
            <a:noFill/>
          </p:spPr>
          <p:txBody>
            <a:bodyPr wrap="square">
              <a:spAutoFit/>
            </a:bodyPr>
            <a:lstStyle/>
            <a:p>
              <a:r>
                <a:rPr lang="en-US" sz="2000" b="1" dirty="0">
                  <a:solidFill>
                    <a:srgbClr val="9E9714"/>
                  </a:solidFill>
                </a:rPr>
                <a:t>Improved Public Transportation Infrastructure - Bus Rapid Transit (BRT) System</a:t>
              </a:r>
            </a:p>
          </p:txBody>
        </p:sp>
        <p:sp>
          <p:nvSpPr>
            <p:cNvPr id="17" name="TextBox 16">
              <a:extLst>
                <a:ext uri="{FF2B5EF4-FFF2-40B4-BE49-F238E27FC236}">
                  <a16:creationId xmlns:a16="http://schemas.microsoft.com/office/drawing/2014/main" id="{E48AB63D-4AE6-DD68-3771-2C270271685C}"/>
                </a:ext>
              </a:extLst>
            </p:cNvPr>
            <p:cNvSpPr txBox="1"/>
            <p:nvPr/>
          </p:nvSpPr>
          <p:spPr>
            <a:xfrm>
              <a:off x="623060" y="2200874"/>
              <a:ext cx="11282994" cy="646331"/>
            </a:xfrm>
            <a:prstGeom prst="rect">
              <a:avLst/>
            </a:prstGeom>
            <a:noFill/>
          </p:spPr>
          <p:txBody>
            <a:bodyPr wrap="square">
              <a:spAutoFit/>
            </a:bodyPr>
            <a:lstStyle/>
            <a:p>
              <a:pPr algn="just"/>
              <a:r>
                <a:rPr lang="en-US" dirty="0"/>
                <a:t>Lagos introduced the BRT system in 2008 to provide a more efficient and reliable public transportation option. The BRT system uses dedicated lanes to reduce travel time and alleviate traffic congestion.</a:t>
              </a:r>
            </a:p>
          </p:txBody>
        </p:sp>
        <p:sp>
          <p:nvSpPr>
            <p:cNvPr id="19" name="TextBox 18">
              <a:extLst>
                <a:ext uri="{FF2B5EF4-FFF2-40B4-BE49-F238E27FC236}">
                  <a16:creationId xmlns:a16="http://schemas.microsoft.com/office/drawing/2014/main" id="{69E00FC7-A48E-2BE2-1C41-3134F8442BB9}"/>
                </a:ext>
              </a:extLst>
            </p:cNvPr>
            <p:cNvSpPr txBox="1"/>
            <p:nvPr/>
          </p:nvSpPr>
          <p:spPr>
            <a:xfrm>
              <a:off x="962638" y="2772847"/>
              <a:ext cx="10864858" cy="283604"/>
            </a:xfrm>
            <a:prstGeom prst="rect">
              <a:avLst/>
            </a:prstGeom>
            <a:noFill/>
          </p:spPr>
          <p:txBody>
            <a:bodyPr wrap="square">
              <a:spAutoFit/>
            </a:bodyPr>
            <a:lstStyle/>
            <a:p>
              <a:pPr lvl="0" algn="just">
                <a:lnSpc>
                  <a:spcPct val="107000"/>
                </a:lnSpc>
                <a:spcAft>
                  <a:spcPts val="800"/>
                </a:spcAft>
                <a:buSzPts val="1000"/>
                <a:tabLst>
                  <a:tab pos="457200" algn="l"/>
                </a:tabLst>
              </a:pPr>
              <a:r>
                <a:rPr lang="en-GB" sz="1200" dirty="0">
                  <a:effectLst/>
                  <a:latin typeface="Mr Gabe" pitchFamily="2" charset="0"/>
                  <a:ea typeface="Calibri" panose="020F0502020204030204" pitchFamily="34" charset="0"/>
                  <a:cs typeface="Arial" panose="020B0604020202020204" pitchFamily="34" charset="0"/>
                </a:rPr>
                <a:t>"</a:t>
              </a:r>
              <a:r>
                <a:rPr lang="en-GB" sz="1200" i="1" dirty="0">
                  <a:solidFill>
                    <a:srgbClr val="002060"/>
                  </a:solidFill>
                  <a:effectLst/>
                  <a:latin typeface="Mr Gabe" pitchFamily="2" charset="0"/>
                  <a:ea typeface="Calibri" panose="020F0502020204030204" pitchFamily="34" charset="0"/>
                  <a:cs typeface="Arial" panose="020B0604020202020204" pitchFamily="34" charset="0"/>
                </a:rPr>
                <a:t>The implementation of the BRT system in Lagos has significantly improved the efficiency of public transportation, reducing travel time for commuters" (Oni &amp; </a:t>
              </a:r>
              <a:r>
                <a:rPr lang="en-GB" sz="1200" i="1" dirty="0" err="1">
                  <a:solidFill>
                    <a:srgbClr val="002060"/>
                  </a:solidFill>
                  <a:effectLst/>
                  <a:latin typeface="Mr Gabe" pitchFamily="2" charset="0"/>
                  <a:ea typeface="Calibri" panose="020F0502020204030204" pitchFamily="34" charset="0"/>
                  <a:cs typeface="Arial" panose="020B0604020202020204" pitchFamily="34" charset="0"/>
                </a:rPr>
                <a:t>Okanlawon</a:t>
              </a:r>
              <a:r>
                <a:rPr lang="en-GB" sz="1200" i="1" dirty="0">
                  <a:solidFill>
                    <a:srgbClr val="002060"/>
                  </a:solidFill>
                  <a:effectLst/>
                  <a:latin typeface="Mr Gabe" pitchFamily="2" charset="0"/>
                  <a:ea typeface="Calibri" panose="020F0502020204030204" pitchFamily="34" charset="0"/>
                  <a:cs typeface="Arial" panose="020B0604020202020204" pitchFamily="34" charset="0"/>
                </a:rPr>
                <a:t>, 2011).</a:t>
              </a:r>
              <a:endParaRPr lang="en-US" sz="1200" i="1" dirty="0">
                <a:solidFill>
                  <a:srgbClr val="002060"/>
                </a:solidFill>
                <a:effectLst/>
                <a:latin typeface="Mr Gabe" pitchFamily="2" charset="0"/>
                <a:ea typeface="Calibri" panose="020F0502020204030204" pitchFamily="34" charset="0"/>
                <a:cs typeface="Arial" panose="020B0604020202020204" pitchFamily="34" charset="0"/>
              </a:endParaRPr>
            </a:p>
          </p:txBody>
        </p:sp>
      </p:grpSp>
      <p:grpSp>
        <p:nvGrpSpPr>
          <p:cNvPr id="21" name="Group 20">
            <a:extLst>
              <a:ext uri="{FF2B5EF4-FFF2-40B4-BE49-F238E27FC236}">
                <a16:creationId xmlns:a16="http://schemas.microsoft.com/office/drawing/2014/main" id="{F6819528-6120-739C-A6DC-ABDE1F66AFFD}"/>
              </a:ext>
            </a:extLst>
          </p:cNvPr>
          <p:cNvGrpSpPr/>
          <p:nvPr/>
        </p:nvGrpSpPr>
        <p:grpSpPr>
          <a:xfrm flipH="1">
            <a:off x="223193" y="3092822"/>
            <a:ext cx="12238173" cy="1890027"/>
            <a:chOff x="10204" y="1613971"/>
            <a:chExt cx="12316271" cy="1517900"/>
          </a:xfrm>
        </p:grpSpPr>
        <p:sp>
          <p:nvSpPr>
            <p:cNvPr id="22" name="TextBox 21">
              <a:extLst>
                <a:ext uri="{FF2B5EF4-FFF2-40B4-BE49-F238E27FC236}">
                  <a16:creationId xmlns:a16="http://schemas.microsoft.com/office/drawing/2014/main" id="{1042C8FF-82C6-0431-5F70-F6056D75D5D4}"/>
                </a:ext>
              </a:extLst>
            </p:cNvPr>
            <p:cNvSpPr txBox="1"/>
            <p:nvPr/>
          </p:nvSpPr>
          <p:spPr>
            <a:xfrm>
              <a:off x="274870" y="1613971"/>
              <a:ext cx="1145154" cy="1446550"/>
            </a:xfrm>
            <a:prstGeom prst="rect">
              <a:avLst/>
            </a:prstGeom>
            <a:noFill/>
          </p:spPr>
          <p:txBody>
            <a:bodyPr wrap="square">
              <a:spAutoFit/>
            </a:bodyPr>
            <a:lstStyle/>
            <a:p>
              <a:r>
                <a:rPr lang="en-US" sz="8800" dirty="0">
                  <a:solidFill>
                    <a:srgbClr val="9E9714"/>
                  </a:solidFill>
                </a:rPr>
                <a:t> 2</a:t>
              </a:r>
              <a:endParaRPr lang="en-US" sz="3200" dirty="0"/>
            </a:p>
          </p:txBody>
        </p:sp>
        <p:sp>
          <p:nvSpPr>
            <p:cNvPr id="23" name="TextBox 22">
              <a:extLst>
                <a:ext uri="{FF2B5EF4-FFF2-40B4-BE49-F238E27FC236}">
                  <a16:creationId xmlns:a16="http://schemas.microsoft.com/office/drawing/2014/main" id="{68A3D8ED-6323-FE3F-303E-AE525BB22A6D}"/>
                </a:ext>
              </a:extLst>
            </p:cNvPr>
            <p:cNvSpPr txBox="1"/>
            <p:nvPr/>
          </p:nvSpPr>
          <p:spPr>
            <a:xfrm>
              <a:off x="1096141" y="1903101"/>
              <a:ext cx="9481665" cy="321332"/>
            </a:xfrm>
            <a:prstGeom prst="rect">
              <a:avLst/>
            </a:prstGeom>
            <a:noFill/>
          </p:spPr>
          <p:txBody>
            <a:bodyPr wrap="square">
              <a:spAutoFit/>
            </a:bodyPr>
            <a:lstStyle/>
            <a:p>
              <a:r>
                <a:rPr lang="en-US" sz="2000" b="1" dirty="0">
                  <a:solidFill>
                    <a:srgbClr val="9E9714"/>
                  </a:solidFill>
                </a:rPr>
                <a:t>Development of Affordable Housing Projects - Public-Private Partnerships (PPP)</a:t>
              </a:r>
            </a:p>
          </p:txBody>
        </p:sp>
        <p:sp>
          <p:nvSpPr>
            <p:cNvPr id="24" name="TextBox 23">
              <a:extLst>
                <a:ext uri="{FF2B5EF4-FFF2-40B4-BE49-F238E27FC236}">
                  <a16:creationId xmlns:a16="http://schemas.microsoft.com/office/drawing/2014/main" id="{4F3E787E-565C-A531-FD74-437EF4BEB80B}"/>
                </a:ext>
              </a:extLst>
            </p:cNvPr>
            <p:cNvSpPr txBox="1"/>
            <p:nvPr/>
          </p:nvSpPr>
          <p:spPr>
            <a:xfrm>
              <a:off x="1096142" y="2257296"/>
              <a:ext cx="11230333" cy="741536"/>
            </a:xfrm>
            <a:prstGeom prst="rect">
              <a:avLst/>
            </a:prstGeom>
            <a:noFill/>
          </p:spPr>
          <p:txBody>
            <a:bodyPr wrap="square">
              <a:spAutoFit/>
            </a:bodyPr>
            <a:lstStyle/>
            <a:p>
              <a:pPr algn="just"/>
              <a:r>
                <a:rPr lang="en-US" dirty="0"/>
                <a:t>The Lagos State Government has engaged in PPPs to develop affordable housing units aimed at reducing the housing deficit. Projects like the Lagos Homes scheme have been initiated to provide affordable housing for middle and low-income earners.</a:t>
              </a:r>
            </a:p>
          </p:txBody>
        </p:sp>
        <p:sp>
          <p:nvSpPr>
            <p:cNvPr id="25" name="TextBox 24">
              <a:extLst>
                <a:ext uri="{FF2B5EF4-FFF2-40B4-BE49-F238E27FC236}">
                  <a16:creationId xmlns:a16="http://schemas.microsoft.com/office/drawing/2014/main" id="{9B1BDC7D-8700-CEBA-F274-07C21E49052C}"/>
                </a:ext>
              </a:extLst>
            </p:cNvPr>
            <p:cNvSpPr txBox="1"/>
            <p:nvPr/>
          </p:nvSpPr>
          <p:spPr>
            <a:xfrm>
              <a:off x="10204" y="2904106"/>
              <a:ext cx="10864858" cy="227765"/>
            </a:xfrm>
            <a:prstGeom prst="rect">
              <a:avLst/>
            </a:prstGeom>
            <a:noFill/>
          </p:spPr>
          <p:txBody>
            <a:bodyPr wrap="square">
              <a:spAutoFit/>
            </a:bodyPr>
            <a:lstStyle/>
            <a:p>
              <a:pPr lvl="0" algn="just">
                <a:lnSpc>
                  <a:spcPct val="107000"/>
                </a:lnSpc>
                <a:spcAft>
                  <a:spcPts val="800"/>
                </a:spcAft>
                <a:buSzPts val="1000"/>
                <a:tabLst>
                  <a:tab pos="457200" algn="l"/>
                </a:tabLst>
              </a:pPr>
              <a:r>
                <a:rPr lang="en-US" sz="1200" dirty="0">
                  <a:solidFill>
                    <a:srgbClr val="002060"/>
                  </a:solidFill>
                  <a:effectLst/>
                  <a:latin typeface="Mr Gabe" pitchFamily="2" charset="0"/>
                  <a:ea typeface="Calibri" panose="020F0502020204030204" pitchFamily="34" charset="0"/>
                  <a:cs typeface="Arial" panose="020B0604020202020204" pitchFamily="34" charset="0"/>
                </a:rPr>
                <a:t>"Public-private partnerships in Lagos have facilitated the development of affordable housing, addressing the significant housing deficit in the city" (Ibem, 2011).</a:t>
              </a:r>
              <a:endParaRPr lang="en-US" sz="1200" i="1" dirty="0">
                <a:solidFill>
                  <a:srgbClr val="002060"/>
                </a:solidFill>
                <a:effectLst/>
                <a:latin typeface="Mr Gabe" pitchFamily="2" charset="0"/>
                <a:ea typeface="Calibri" panose="020F0502020204030204" pitchFamily="34" charset="0"/>
                <a:cs typeface="Arial" panose="020B0604020202020204" pitchFamily="34" charset="0"/>
              </a:endParaRPr>
            </a:p>
          </p:txBody>
        </p:sp>
      </p:grpSp>
      <p:grpSp>
        <p:nvGrpSpPr>
          <p:cNvPr id="26" name="Group 25">
            <a:extLst>
              <a:ext uri="{FF2B5EF4-FFF2-40B4-BE49-F238E27FC236}">
                <a16:creationId xmlns:a16="http://schemas.microsoft.com/office/drawing/2014/main" id="{6D064E64-ED0A-5506-8379-788132B5601F}"/>
              </a:ext>
            </a:extLst>
          </p:cNvPr>
          <p:cNvGrpSpPr/>
          <p:nvPr/>
        </p:nvGrpSpPr>
        <p:grpSpPr>
          <a:xfrm>
            <a:off x="88649" y="4966984"/>
            <a:ext cx="12014700" cy="1672072"/>
            <a:chOff x="-1" y="1659027"/>
            <a:chExt cx="12014700" cy="1672072"/>
          </a:xfrm>
        </p:grpSpPr>
        <p:sp>
          <p:nvSpPr>
            <p:cNvPr id="27" name="TextBox 26">
              <a:extLst>
                <a:ext uri="{FF2B5EF4-FFF2-40B4-BE49-F238E27FC236}">
                  <a16:creationId xmlns:a16="http://schemas.microsoft.com/office/drawing/2014/main" id="{508EB00C-F2F4-156F-506A-50F5CB339393}"/>
                </a:ext>
              </a:extLst>
            </p:cNvPr>
            <p:cNvSpPr txBox="1"/>
            <p:nvPr/>
          </p:nvSpPr>
          <p:spPr>
            <a:xfrm>
              <a:off x="-1" y="1659027"/>
              <a:ext cx="1272620" cy="1446550"/>
            </a:xfrm>
            <a:prstGeom prst="rect">
              <a:avLst/>
            </a:prstGeom>
            <a:noFill/>
          </p:spPr>
          <p:txBody>
            <a:bodyPr wrap="square">
              <a:spAutoFit/>
            </a:bodyPr>
            <a:lstStyle/>
            <a:p>
              <a:r>
                <a:rPr lang="en-US" sz="8800" dirty="0">
                  <a:solidFill>
                    <a:srgbClr val="9E9714"/>
                  </a:solidFill>
                </a:rPr>
                <a:t>3 </a:t>
              </a:r>
              <a:endParaRPr lang="en-US" sz="3200" dirty="0"/>
            </a:p>
          </p:txBody>
        </p:sp>
        <p:sp>
          <p:nvSpPr>
            <p:cNvPr id="28" name="TextBox 27">
              <a:extLst>
                <a:ext uri="{FF2B5EF4-FFF2-40B4-BE49-F238E27FC236}">
                  <a16:creationId xmlns:a16="http://schemas.microsoft.com/office/drawing/2014/main" id="{00091F95-DD22-BF97-AEF0-F3C7D2727AEE}"/>
                </a:ext>
              </a:extLst>
            </p:cNvPr>
            <p:cNvSpPr txBox="1"/>
            <p:nvPr/>
          </p:nvSpPr>
          <p:spPr>
            <a:xfrm>
              <a:off x="636308" y="1885930"/>
              <a:ext cx="9965037" cy="400110"/>
            </a:xfrm>
            <a:prstGeom prst="rect">
              <a:avLst/>
            </a:prstGeom>
            <a:noFill/>
          </p:spPr>
          <p:txBody>
            <a:bodyPr wrap="square">
              <a:spAutoFit/>
            </a:bodyPr>
            <a:lstStyle/>
            <a:p>
              <a:r>
                <a:rPr lang="en-US" sz="2000" b="1" dirty="0">
                  <a:solidFill>
                    <a:srgbClr val="9E9714"/>
                  </a:solidFill>
                </a:rPr>
                <a:t>Improved Public Transportation Infrastructure  - Ride-Hailing Platforms </a:t>
              </a:r>
            </a:p>
          </p:txBody>
        </p:sp>
        <p:sp>
          <p:nvSpPr>
            <p:cNvPr id="29" name="TextBox 28">
              <a:extLst>
                <a:ext uri="{FF2B5EF4-FFF2-40B4-BE49-F238E27FC236}">
                  <a16:creationId xmlns:a16="http://schemas.microsoft.com/office/drawing/2014/main" id="{96090E06-492B-D22F-5EC9-1B7B76851247}"/>
                </a:ext>
              </a:extLst>
            </p:cNvPr>
            <p:cNvSpPr txBox="1"/>
            <p:nvPr/>
          </p:nvSpPr>
          <p:spPr>
            <a:xfrm>
              <a:off x="623060" y="2200874"/>
              <a:ext cx="11194344" cy="923330"/>
            </a:xfrm>
            <a:prstGeom prst="rect">
              <a:avLst/>
            </a:prstGeom>
            <a:noFill/>
          </p:spPr>
          <p:txBody>
            <a:bodyPr wrap="square">
              <a:spAutoFit/>
            </a:bodyPr>
            <a:lstStyle/>
            <a:p>
              <a:pPr algn="just"/>
              <a:r>
                <a:rPr lang="en-US" dirty="0"/>
                <a:t>Services like Uber and Bolt have become popular in Lagos, offering a convenient alternative to traditional public transportation. These services provide flexible and relatively efficient commuting options for those who can afford them.</a:t>
              </a:r>
            </a:p>
          </p:txBody>
        </p:sp>
        <p:sp>
          <p:nvSpPr>
            <p:cNvPr id="30" name="TextBox 29">
              <a:extLst>
                <a:ext uri="{FF2B5EF4-FFF2-40B4-BE49-F238E27FC236}">
                  <a16:creationId xmlns:a16="http://schemas.microsoft.com/office/drawing/2014/main" id="{1DBA847C-C390-2E7F-7A59-9456F148E162}"/>
                </a:ext>
              </a:extLst>
            </p:cNvPr>
            <p:cNvSpPr txBox="1"/>
            <p:nvPr/>
          </p:nvSpPr>
          <p:spPr>
            <a:xfrm>
              <a:off x="550326" y="3047495"/>
              <a:ext cx="11464373" cy="283604"/>
            </a:xfrm>
            <a:prstGeom prst="rect">
              <a:avLst/>
            </a:prstGeom>
            <a:noFill/>
          </p:spPr>
          <p:txBody>
            <a:bodyPr wrap="square">
              <a:spAutoFit/>
            </a:bodyPr>
            <a:lstStyle/>
            <a:p>
              <a:pPr lvl="0" algn="just">
                <a:lnSpc>
                  <a:spcPct val="107000"/>
                </a:lnSpc>
                <a:spcAft>
                  <a:spcPts val="800"/>
                </a:spcAft>
                <a:buSzPts val="1000"/>
                <a:tabLst>
                  <a:tab pos="457200" algn="l"/>
                </a:tabLst>
              </a:pPr>
              <a:r>
                <a:rPr lang="en-US" sz="1200" dirty="0">
                  <a:solidFill>
                    <a:srgbClr val="002060"/>
                  </a:solidFill>
                  <a:effectLst/>
                  <a:latin typeface="Mr Gabe" pitchFamily="2" charset="0"/>
                  <a:ea typeface="Calibri" panose="020F0502020204030204" pitchFamily="34" charset="0"/>
                  <a:cs typeface="Arial" panose="020B0604020202020204" pitchFamily="34" charset="0"/>
                </a:rPr>
                <a:t>"Ride-hailing services have emerged as a significant alternative to traditional public transportation in Lagos, offering flexibility and convenience to commuters" (Afolabi &amp; Gbadamosi, 2017).</a:t>
              </a:r>
              <a:endParaRPr lang="en-US" sz="1200" i="1" dirty="0">
                <a:solidFill>
                  <a:srgbClr val="002060"/>
                </a:solidFill>
                <a:effectLst/>
                <a:latin typeface="Mr Gabe" pitchFamily="2"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1067897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7F6706-BFE8-3905-2F2B-C76989A495BE}"/>
              </a:ext>
            </a:extLst>
          </p:cNvPr>
          <p:cNvSpPr txBox="1"/>
          <p:nvPr/>
        </p:nvSpPr>
        <p:spPr>
          <a:xfrm>
            <a:off x="612842" y="183735"/>
            <a:ext cx="12286072" cy="461665"/>
          </a:xfrm>
          <a:prstGeom prst="rect">
            <a:avLst/>
          </a:prstGeom>
          <a:noFill/>
        </p:spPr>
        <p:txBody>
          <a:bodyPr wrap="square" rtlCol="0">
            <a:spAutoFit/>
          </a:bodyPr>
          <a:lstStyle/>
          <a:p>
            <a:r>
              <a:rPr lang="en-US" sz="2400" b="1" dirty="0">
                <a:solidFill>
                  <a:srgbClr val="002060"/>
                </a:solidFill>
                <a:latin typeface="Montserrat" panose="00000500000000000000" pitchFamily="2" charset="0"/>
                <a:ea typeface="Roboto slab" pitchFamily="2" charset="0"/>
                <a:cs typeface="Roboto slab" pitchFamily="2" charset="0"/>
              </a:rPr>
              <a:t>Existing Solutions to Commuting and Housing Challenges in Lagos</a:t>
            </a:r>
          </a:p>
        </p:txBody>
      </p:sp>
      <p:grpSp>
        <p:nvGrpSpPr>
          <p:cNvPr id="3" name="Group 2">
            <a:extLst>
              <a:ext uri="{FF2B5EF4-FFF2-40B4-BE49-F238E27FC236}">
                <a16:creationId xmlns:a16="http://schemas.microsoft.com/office/drawing/2014/main" id="{E20C347A-5785-6E31-CF7D-450A623E06E5}"/>
              </a:ext>
            </a:extLst>
          </p:cNvPr>
          <p:cNvGrpSpPr/>
          <p:nvPr/>
        </p:nvGrpSpPr>
        <p:grpSpPr>
          <a:xfrm>
            <a:off x="-10219" y="715547"/>
            <a:ext cx="12600494" cy="1730154"/>
            <a:chOff x="-1" y="1659027"/>
            <a:chExt cx="12600494" cy="1730154"/>
          </a:xfrm>
        </p:grpSpPr>
        <p:sp>
          <p:nvSpPr>
            <p:cNvPr id="4" name="TextBox 3">
              <a:extLst>
                <a:ext uri="{FF2B5EF4-FFF2-40B4-BE49-F238E27FC236}">
                  <a16:creationId xmlns:a16="http://schemas.microsoft.com/office/drawing/2014/main" id="{9AE0E4D4-1D8A-8FDB-4F46-336FED612796}"/>
                </a:ext>
              </a:extLst>
            </p:cNvPr>
            <p:cNvSpPr txBox="1"/>
            <p:nvPr/>
          </p:nvSpPr>
          <p:spPr>
            <a:xfrm>
              <a:off x="-1" y="1659027"/>
              <a:ext cx="1272620" cy="1446550"/>
            </a:xfrm>
            <a:prstGeom prst="rect">
              <a:avLst/>
            </a:prstGeom>
            <a:noFill/>
          </p:spPr>
          <p:txBody>
            <a:bodyPr wrap="square">
              <a:spAutoFit/>
            </a:bodyPr>
            <a:lstStyle/>
            <a:p>
              <a:r>
                <a:rPr lang="en-US" sz="8800" dirty="0">
                  <a:solidFill>
                    <a:srgbClr val="9E9714"/>
                  </a:solidFill>
                </a:rPr>
                <a:t>4 </a:t>
              </a:r>
              <a:endParaRPr lang="en-US" sz="3200" dirty="0"/>
            </a:p>
          </p:txBody>
        </p:sp>
        <p:sp>
          <p:nvSpPr>
            <p:cNvPr id="5" name="TextBox 4">
              <a:extLst>
                <a:ext uri="{FF2B5EF4-FFF2-40B4-BE49-F238E27FC236}">
                  <a16:creationId xmlns:a16="http://schemas.microsoft.com/office/drawing/2014/main" id="{116AC96D-7ACF-4D39-3AA2-DB55AACB4919}"/>
                </a:ext>
              </a:extLst>
            </p:cNvPr>
            <p:cNvSpPr txBox="1"/>
            <p:nvPr/>
          </p:nvSpPr>
          <p:spPr>
            <a:xfrm>
              <a:off x="636309" y="1885930"/>
              <a:ext cx="6278250" cy="400110"/>
            </a:xfrm>
            <a:prstGeom prst="rect">
              <a:avLst/>
            </a:prstGeom>
            <a:noFill/>
          </p:spPr>
          <p:txBody>
            <a:bodyPr wrap="square">
              <a:spAutoFit/>
            </a:bodyPr>
            <a:lstStyle/>
            <a:p>
              <a:r>
                <a:rPr lang="en-US" sz="2000" b="1" dirty="0">
                  <a:solidFill>
                    <a:srgbClr val="9E9714"/>
                  </a:solidFill>
                </a:rPr>
                <a:t>Expansion of Rail Services - Lagos Light Rail Project</a:t>
              </a:r>
            </a:p>
          </p:txBody>
        </p:sp>
        <p:sp>
          <p:nvSpPr>
            <p:cNvPr id="6" name="TextBox 5">
              <a:extLst>
                <a:ext uri="{FF2B5EF4-FFF2-40B4-BE49-F238E27FC236}">
                  <a16:creationId xmlns:a16="http://schemas.microsoft.com/office/drawing/2014/main" id="{B3C88E30-55B2-8F6F-2045-CA72A71B085A}"/>
                </a:ext>
              </a:extLst>
            </p:cNvPr>
            <p:cNvSpPr txBox="1"/>
            <p:nvPr/>
          </p:nvSpPr>
          <p:spPr>
            <a:xfrm>
              <a:off x="623060" y="2200874"/>
              <a:ext cx="11462993" cy="923330"/>
            </a:xfrm>
            <a:prstGeom prst="rect">
              <a:avLst/>
            </a:prstGeom>
            <a:noFill/>
          </p:spPr>
          <p:txBody>
            <a:bodyPr wrap="square">
              <a:spAutoFit/>
            </a:bodyPr>
            <a:lstStyle/>
            <a:p>
              <a:pPr algn="just"/>
              <a:r>
                <a:rPr lang="en-US" dirty="0"/>
                <a:t>The Lagos State Government has been developing the Lagos Rail Mass Transit (LRMT) system to provide a more efficient and large-capacity public transport option. The Blue Line, which connects the mainland to Lagos Island, is a major part of this initiative.</a:t>
              </a:r>
            </a:p>
          </p:txBody>
        </p:sp>
        <p:sp>
          <p:nvSpPr>
            <p:cNvPr id="7" name="TextBox 6">
              <a:extLst>
                <a:ext uri="{FF2B5EF4-FFF2-40B4-BE49-F238E27FC236}">
                  <a16:creationId xmlns:a16="http://schemas.microsoft.com/office/drawing/2014/main" id="{914F1749-F97F-2DE4-72E8-415DBC0FE241}"/>
                </a:ext>
              </a:extLst>
            </p:cNvPr>
            <p:cNvSpPr txBox="1"/>
            <p:nvPr/>
          </p:nvSpPr>
          <p:spPr>
            <a:xfrm>
              <a:off x="1735635" y="3105577"/>
              <a:ext cx="10864858" cy="283604"/>
            </a:xfrm>
            <a:prstGeom prst="rect">
              <a:avLst/>
            </a:prstGeom>
            <a:noFill/>
          </p:spPr>
          <p:txBody>
            <a:bodyPr wrap="square">
              <a:spAutoFit/>
            </a:bodyPr>
            <a:lstStyle/>
            <a:p>
              <a:pPr lvl="0" algn="just">
                <a:lnSpc>
                  <a:spcPct val="107000"/>
                </a:lnSpc>
                <a:spcAft>
                  <a:spcPts val="800"/>
                </a:spcAft>
                <a:buSzPts val="1000"/>
                <a:tabLst>
                  <a:tab pos="457200" algn="l"/>
                </a:tabLst>
              </a:pPr>
              <a:r>
                <a:rPr lang="en-US" sz="1200" dirty="0">
                  <a:solidFill>
                    <a:srgbClr val="002060"/>
                  </a:solidFill>
                  <a:effectLst/>
                  <a:latin typeface="Mr Gabe" pitchFamily="2" charset="0"/>
                  <a:ea typeface="Calibri" panose="020F0502020204030204" pitchFamily="34" charset="0"/>
                  <a:cs typeface="Arial" panose="020B0604020202020204" pitchFamily="34" charset="0"/>
                </a:rPr>
                <a:t>"The Lagos Light Rail Project is expected to significantly enhance public transportation efficiency and reduce congestion on key commuter routes" (Olukoju, 2003).</a:t>
              </a:r>
              <a:endParaRPr lang="en-US" sz="1200" i="1" dirty="0">
                <a:solidFill>
                  <a:srgbClr val="002060"/>
                </a:solidFill>
                <a:effectLst/>
                <a:latin typeface="Mr Gabe" pitchFamily="2" charset="0"/>
                <a:ea typeface="Calibri" panose="020F0502020204030204" pitchFamily="34" charset="0"/>
                <a:cs typeface="Arial" panose="020B0604020202020204" pitchFamily="34" charset="0"/>
              </a:endParaRPr>
            </a:p>
          </p:txBody>
        </p:sp>
      </p:grpSp>
      <p:grpSp>
        <p:nvGrpSpPr>
          <p:cNvPr id="8" name="Group 7">
            <a:extLst>
              <a:ext uri="{FF2B5EF4-FFF2-40B4-BE49-F238E27FC236}">
                <a16:creationId xmlns:a16="http://schemas.microsoft.com/office/drawing/2014/main" id="{47933702-88C0-C294-D97B-A8E22E30E40A}"/>
              </a:ext>
            </a:extLst>
          </p:cNvPr>
          <p:cNvGrpSpPr/>
          <p:nvPr/>
        </p:nvGrpSpPr>
        <p:grpSpPr>
          <a:xfrm flipH="1">
            <a:off x="282605" y="2850051"/>
            <a:ext cx="13949456" cy="1562249"/>
            <a:chOff x="-1759434" y="1762891"/>
            <a:chExt cx="14038474" cy="1254658"/>
          </a:xfrm>
        </p:grpSpPr>
        <p:sp>
          <p:nvSpPr>
            <p:cNvPr id="9" name="TextBox 8">
              <a:extLst>
                <a:ext uri="{FF2B5EF4-FFF2-40B4-BE49-F238E27FC236}">
                  <a16:creationId xmlns:a16="http://schemas.microsoft.com/office/drawing/2014/main" id="{70DEA713-DDDD-E9A2-005F-223B0EA2C505}"/>
                </a:ext>
              </a:extLst>
            </p:cNvPr>
            <p:cNvSpPr txBox="1"/>
            <p:nvPr/>
          </p:nvSpPr>
          <p:spPr>
            <a:xfrm>
              <a:off x="198973" y="1762891"/>
              <a:ext cx="1145154" cy="1161739"/>
            </a:xfrm>
            <a:prstGeom prst="rect">
              <a:avLst/>
            </a:prstGeom>
            <a:noFill/>
          </p:spPr>
          <p:txBody>
            <a:bodyPr wrap="square">
              <a:spAutoFit/>
            </a:bodyPr>
            <a:lstStyle/>
            <a:p>
              <a:r>
                <a:rPr lang="en-US" sz="8800" dirty="0">
                  <a:solidFill>
                    <a:srgbClr val="9E9714"/>
                  </a:solidFill>
                </a:rPr>
                <a:t> 5</a:t>
              </a:r>
              <a:endParaRPr lang="en-US" sz="3200" dirty="0"/>
            </a:p>
          </p:txBody>
        </p:sp>
        <p:sp>
          <p:nvSpPr>
            <p:cNvPr id="10" name="TextBox 9">
              <a:extLst>
                <a:ext uri="{FF2B5EF4-FFF2-40B4-BE49-F238E27FC236}">
                  <a16:creationId xmlns:a16="http://schemas.microsoft.com/office/drawing/2014/main" id="{9698614D-C24C-3D83-C7F0-1000E754A50F}"/>
                </a:ext>
              </a:extLst>
            </p:cNvPr>
            <p:cNvSpPr txBox="1"/>
            <p:nvPr/>
          </p:nvSpPr>
          <p:spPr>
            <a:xfrm>
              <a:off x="-1759434" y="1872982"/>
              <a:ext cx="9481665" cy="321332"/>
            </a:xfrm>
            <a:prstGeom prst="rect">
              <a:avLst/>
            </a:prstGeom>
            <a:noFill/>
          </p:spPr>
          <p:txBody>
            <a:bodyPr wrap="square">
              <a:spAutoFit/>
            </a:bodyPr>
            <a:lstStyle/>
            <a:p>
              <a:r>
                <a:rPr lang="en-US" sz="2000" b="1" dirty="0">
                  <a:solidFill>
                    <a:srgbClr val="9E9714"/>
                  </a:solidFill>
                </a:rPr>
                <a:t>Employee Shuttle Services - Corporate Shuttle Services</a:t>
              </a:r>
            </a:p>
          </p:txBody>
        </p:sp>
        <p:sp>
          <p:nvSpPr>
            <p:cNvPr id="11" name="TextBox 10">
              <a:extLst>
                <a:ext uri="{FF2B5EF4-FFF2-40B4-BE49-F238E27FC236}">
                  <a16:creationId xmlns:a16="http://schemas.microsoft.com/office/drawing/2014/main" id="{CBFCEBCD-E029-C911-C309-1471D6C86B4D}"/>
                </a:ext>
              </a:extLst>
            </p:cNvPr>
            <p:cNvSpPr txBox="1"/>
            <p:nvPr/>
          </p:nvSpPr>
          <p:spPr>
            <a:xfrm>
              <a:off x="1048707" y="2141167"/>
              <a:ext cx="11230333" cy="741536"/>
            </a:xfrm>
            <a:prstGeom prst="rect">
              <a:avLst/>
            </a:prstGeom>
            <a:noFill/>
          </p:spPr>
          <p:txBody>
            <a:bodyPr wrap="square">
              <a:spAutoFit/>
            </a:bodyPr>
            <a:lstStyle/>
            <a:p>
              <a:pPr algn="just"/>
              <a:r>
                <a:rPr lang="en-US" dirty="0"/>
                <a:t>Some organizations provide shuttle services for their employees, reducing the need for individual commuting and helping to manage travel schedules more effectively. This initiative helps in reducing the number of cars on the road, thereby alleviating traffic congestion.</a:t>
              </a:r>
            </a:p>
          </p:txBody>
        </p:sp>
        <p:sp>
          <p:nvSpPr>
            <p:cNvPr id="12" name="TextBox 11">
              <a:extLst>
                <a:ext uri="{FF2B5EF4-FFF2-40B4-BE49-F238E27FC236}">
                  <a16:creationId xmlns:a16="http://schemas.microsoft.com/office/drawing/2014/main" id="{95011F81-9FB2-5EF1-4FD0-57CAAAC908A2}"/>
                </a:ext>
              </a:extLst>
            </p:cNvPr>
            <p:cNvSpPr txBox="1"/>
            <p:nvPr/>
          </p:nvSpPr>
          <p:spPr>
            <a:xfrm>
              <a:off x="-340813" y="2789784"/>
              <a:ext cx="10864858" cy="227765"/>
            </a:xfrm>
            <a:prstGeom prst="rect">
              <a:avLst/>
            </a:prstGeom>
            <a:noFill/>
          </p:spPr>
          <p:txBody>
            <a:bodyPr wrap="square">
              <a:spAutoFit/>
            </a:bodyPr>
            <a:lstStyle/>
            <a:p>
              <a:pPr lvl="0" algn="just">
                <a:lnSpc>
                  <a:spcPct val="107000"/>
                </a:lnSpc>
                <a:spcAft>
                  <a:spcPts val="800"/>
                </a:spcAft>
                <a:buSzPts val="1000"/>
                <a:tabLst>
                  <a:tab pos="457200" algn="l"/>
                </a:tabLst>
              </a:pPr>
              <a:r>
                <a:rPr lang="en-US" sz="1200" dirty="0">
                  <a:solidFill>
                    <a:srgbClr val="002060"/>
                  </a:solidFill>
                  <a:effectLst/>
                  <a:latin typeface="Mr Gabe" pitchFamily="2" charset="0"/>
                  <a:ea typeface="Calibri" panose="020F0502020204030204" pitchFamily="34" charset="0"/>
                  <a:cs typeface="Arial" panose="020B0604020202020204" pitchFamily="34" charset="0"/>
                </a:rPr>
                <a:t>"Employee shuttle services have been shown to effectively reduce traffic congestion and improve commuting efficiency for corporate workers" (Adeola, 2010).</a:t>
              </a:r>
              <a:endParaRPr lang="en-US" sz="1200" i="1" dirty="0">
                <a:solidFill>
                  <a:srgbClr val="002060"/>
                </a:solidFill>
                <a:effectLst/>
                <a:latin typeface="Mr Gabe" pitchFamily="2" charset="0"/>
                <a:ea typeface="Calibri" panose="020F0502020204030204" pitchFamily="34" charset="0"/>
                <a:cs typeface="Arial" panose="020B0604020202020204" pitchFamily="34" charset="0"/>
              </a:endParaRPr>
            </a:p>
          </p:txBody>
        </p:sp>
      </p:grpSp>
      <p:grpSp>
        <p:nvGrpSpPr>
          <p:cNvPr id="13" name="Group 12">
            <a:extLst>
              <a:ext uri="{FF2B5EF4-FFF2-40B4-BE49-F238E27FC236}">
                <a16:creationId xmlns:a16="http://schemas.microsoft.com/office/drawing/2014/main" id="{58153E48-0B9E-049A-1EDD-5EBD50C3EA30}"/>
              </a:ext>
            </a:extLst>
          </p:cNvPr>
          <p:cNvGrpSpPr/>
          <p:nvPr/>
        </p:nvGrpSpPr>
        <p:grpSpPr>
          <a:xfrm>
            <a:off x="69795" y="4747423"/>
            <a:ext cx="13086845" cy="1730154"/>
            <a:chOff x="-1" y="1659027"/>
            <a:chExt cx="13086845" cy="1730154"/>
          </a:xfrm>
        </p:grpSpPr>
        <p:sp>
          <p:nvSpPr>
            <p:cNvPr id="14" name="TextBox 13">
              <a:extLst>
                <a:ext uri="{FF2B5EF4-FFF2-40B4-BE49-F238E27FC236}">
                  <a16:creationId xmlns:a16="http://schemas.microsoft.com/office/drawing/2014/main" id="{5958C75E-1F4D-735F-FFC7-0421561C5515}"/>
                </a:ext>
              </a:extLst>
            </p:cNvPr>
            <p:cNvSpPr txBox="1"/>
            <p:nvPr/>
          </p:nvSpPr>
          <p:spPr>
            <a:xfrm>
              <a:off x="-1" y="1659027"/>
              <a:ext cx="1272620" cy="1446550"/>
            </a:xfrm>
            <a:prstGeom prst="rect">
              <a:avLst/>
            </a:prstGeom>
            <a:noFill/>
          </p:spPr>
          <p:txBody>
            <a:bodyPr wrap="square">
              <a:spAutoFit/>
            </a:bodyPr>
            <a:lstStyle/>
            <a:p>
              <a:r>
                <a:rPr lang="en-US" sz="8800" dirty="0">
                  <a:solidFill>
                    <a:srgbClr val="9E9714"/>
                  </a:solidFill>
                </a:rPr>
                <a:t>6 </a:t>
              </a:r>
              <a:endParaRPr lang="en-US" sz="3200" dirty="0"/>
            </a:p>
          </p:txBody>
        </p:sp>
        <p:sp>
          <p:nvSpPr>
            <p:cNvPr id="15" name="TextBox 14">
              <a:extLst>
                <a:ext uri="{FF2B5EF4-FFF2-40B4-BE49-F238E27FC236}">
                  <a16:creationId xmlns:a16="http://schemas.microsoft.com/office/drawing/2014/main" id="{376C6F88-FE9E-CA85-A15C-E8745B7022F9}"/>
                </a:ext>
              </a:extLst>
            </p:cNvPr>
            <p:cNvSpPr txBox="1"/>
            <p:nvPr/>
          </p:nvSpPr>
          <p:spPr>
            <a:xfrm>
              <a:off x="636308" y="1885930"/>
              <a:ext cx="9965037" cy="400110"/>
            </a:xfrm>
            <a:prstGeom prst="rect">
              <a:avLst/>
            </a:prstGeom>
            <a:noFill/>
          </p:spPr>
          <p:txBody>
            <a:bodyPr wrap="square">
              <a:spAutoFit/>
            </a:bodyPr>
            <a:lstStyle/>
            <a:p>
              <a:r>
                <a:rPr lang="en-US" sz="2000" b="1" dirty="0">
                  <a:solidFill>
                    <a:srgbClr val="9E9714"/>
                  </a:solidFill>
                </a:rPr>
                <a:t>Co-Living Spaces - Co-Living Communities</a:t>
              </a:r>
            </a:p>
          </p:txBody>
        </p:sp>
        <p:sp>
          <p:nvSpPr>
            <p:cNvPr id="16" name="TextBox 15">
              <a:extLst>
                <a:ext uri="{FF2B5EF4-FFF2-40B4-BE49-F238E27FC236}">
                  <a16:creationId xmlns:a16="http://schemas.microsoft.com/office/drawing/2014/main" id="{3C090B4F-D347-0911-9F44-BA191B25C91B}"/>
                </a:ext>
              </a:extLst>
            </p:cNvPr>
            <p:cNvSpPr txBox="1"/>
            <p:nvPr/>
          </p:nvSpPr>
          <p:spPr>
            <a:xfrm>
              <a:off x="623060" y="2200874"/>
              <a:ext cx="11194344" cy="923330"/>
            </a:xfrm>
            <a:prstGeom prst="rect">
              <a:avLst/>
            </a:prstGeom>
            <a:noFill/>
          </p:spPr>
          <p:txBody>
            <a:bodyPr wrap="square">
              <a:spAutoFit/>
            </a:bodyPr>
            <a:lstStyle/>
            <a:p>
              <a:pPr algn="just"/>
              <a:r>
                <a:rPr lang="en-US" dirty="0"/>
                <a:t>Co-living spaces provide shared living arrangements, often with communal facilities and a focus on community and networking. These spaces are designed to offer affordable living solutions, especially for young professionals and remote workers.</a:t>
              </a:r>
            </a:p>
          </p:txBody>
        </p:sp>
        <p:sp>
          <p:nvSpPr>
            <p:cNvPr id="17" name="TextBox 16">
              <a:extLst>
                <a:ext uri="{FF2B5EF4-FFF2-40B4-BE49-F238E27FC236}">
                  <a16:creationId xmlns:a16="http://schemas.microsoft.com/office/drawing/2014/main" id="{B5348B73-79A5-B776-C3FA-02B47F5FD78F}"/>
                </a:ext>
              </a:extLst>
            </p:cNvPr>
            <p:cNvSpPr txBox="1"/>
            <p:nvPr/>
          </p:nvSpPr>
          <p:spPr>
            <a:xfrm>
              <a:off x="1622471" y="3105577"/>
              <a:ext cx="11464373" cy="283604"/>
            </a:xfrm>
            <a:prstGeom prst="rect">
              <a:avLst/>
            </a:prstGeom>
            <a:noFill/>
          </p:spPr>
          <p:txBody>
            <a:bodyPr wrap="square">
              <a:spAutoFit/>
            </a:bodyPr>
            <a:lstStyle/>
            <a:p>
              <a:pPr lvl="0" algn="just">
                <a:lnSpc>
                  <a:spcPct val="107000"/>
                </a:lnSpc>
                <a:spcAft>
                  <a:spcPts val="800"/>
                </a:spcAft>
                <a:buSzPts val="1000"/>
                <a:tabLst>
                  <a:tab pos="457200" algn="l"/>
                </a:tabLst>
              </a:pPr>
              <a:r>
                <a:rPr lang="en-US" sz="1200" dirty="0">
                  <a:solidFill>
                    <a:srgbClr val="002060"/>
                  </a:solidFill>
                  <a:effectLst/>
                  <a:latin typeface="Mr Gabe" pitchFamily="2" charset="0"/>
                  <a:ea typeface="Calibri" panose="020F0502020204030204" pitchFamily="34" charset="0"/>
                  <a:cs typeface="Arial" panose="020B0604020202020204" pitchFamily="34" charset="0"/>
                </a:rPr>
                <a:t>"Co-living spaces represent an innovative approach to urban housing, fostering community while addressing affordability and convenience" (Ting &amp; Chien, 2013).</a:t>
              </a:r>
              <a:endParaRPr lang="en-US" sz="1200" i="1" dirty="0">
                <a:solidFill>
                  <a:srgbClr val="002060"/>
                </a:solidFill>
                <a:effectLst/>
                <a:latin typeface="Mr Gabe" pitchFamily="2"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2512522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0C3F0F-CFA8-C384-942A-72CFEA22F1BE}"/>
              </a:ext>
            </a:extLst>
          </p:cNvPr>
          <p:cNvPicPr>
            <a:picLocks noChangeAspect="1"/>
          </p:cNvPicPr>
          <p:nvPr/>
        </p:nvPicPr>
        <p:blipFill rotWithShape="1">
          <a:blip r:embed="rId2"/>
          <a:srcRect l="11091"/>
          <a:stretch/>
        </p:blipFill>
        <p:spPr>
          <a:xfrm>
            <a:off x="1"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5" name="TextBox 4">
            <a:extLst>
              <a:ext uri="{FF2B5EF4-FFF2-40B4-BE49-F238E27FC236}">
                <a16:creationId xmlns:a16="http://schemas.microsoft.com/office/drawing/2014/main" id="{744B6D94-3C3E-3CC5-5B00-594E1B61FD02}"/>
              </a:ext>
            </a:extLst>
          </p:cNvPr>
          <p:cNvSpPr txBox="1"/>
          <p:nvPr/>
        </p:nvSpPr>
        <p:spPr>
          <a:xfrm>
            <a:off x="6246829" y="801279"/>
            <a:ext cx="5659225" cy="4967926"/>
          </a:xfrm>
          <a:prstGeom prst="rect">
            <a:avLst/>
          </a:prstGeom>
        </p:spPr>
        <p:txBody>
          <a:bodyPr vert="horz" lIns="91440" tIns="45720" rIns="91440" bIns="45720" rtlCol="0">
            <a:normAutofit/>
          </a:bodyPr>
          <a:lstStyle/>
          <a:p>
            <a:pPr algn="just">
              <a:lnSpc>
                <a:spcPct val="90000"/>
              </a:lnSpc>
              <a:spcAft>
                <a:spcPts val="600"/>
              </a:spcAft>
            </a:pPr>
            <a:r>
              <a:rPr lang="en-US" sz="2400" dirty="0"/>
              <a:t>While these solutions have contributed to addressing some aspects of the commuting and housing challenges in Lagos, significant gaps remain, particularly in terms of affordable and convenient housing options near workplaces on Lagos Island.</a:t>
            </a:r>
          </a:p>
          <a:p>
            <a:pPr algn="just">
              <a:lnSpc>
                <a:spcPct val="90000"/>
              </a:lnSpc>
              <a:spcAft>
                <a:spcPts val="600"/>
              </a:spcAft>
            </a:pPr>
            <a:endParaRPr lang="en-US" sz="2400" dirty="0"/>
          </a:p>
          <a:p>
            <a:pPr algn="just">
              <a:lnSpc>
                <a:spcPct val="90000"/>
              </a:lnSpc>
              <a:spcAft>
                <a:spcPts val="600"/>
              </a:spcAft>
            </a:pPr>
            <a:endParaRPr lang="en-US" sz="2400" dirty="0"/>
          </a:p>
          <a:p>
            <a:pPr algn="just">
              <a:lnSpc>
                <a:spcPct val="90000"/>
              </a:lnSpc>
              <a:spcAft>
                <a:spcPts val="600"/>
              </a:spcAft>
            </a:pPr>
            <a:r>
              <a:rPr lang="en-US" sz="2400" dirty="0"/>
              <a:t>The proposed co-accommodation hostel project aims to fill this gap by providing a cost-effective and practical solution for workers, thereby enhancing their overall quality of life and productivity.</a:t>
            </a:r>
          </a:p>
        </p:txBody>
      </p:sp>
    </p:spTree>
    <p:extLst>
      <p:ext uri="{BB962C8B-B14F-4D97-AF65-F5344CB8AC3E}">
        <p14:creationId xmlns:p14="http://schemas.microsoft.com/office/powerpoint/2010/main" val="174470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3E72FA3-BD00-444A-AD9B-E6C3D069C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0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D1902C08-43E8-FA62-72D0-4461EA175A13}"/>
              </a:ext>
            </a:extLst>
          </p:cNvPr>
          <p:cNvGrpSpPr/>
          <p:nvPr/>
        </p:nvGrpSpPr>
        <p:grpSpPr>
          <a:xfrm>
            <a:off x="1191515" y="20348"/>
            <a:ext cx="8991100" cy="972329"/>
            <a:chOff x="1191515" y="20348"/>
            <a:chExt cx="8991100" cy="972329"/>
          </a:xfrm>
        </p:grpSpPr>
        <p:pic>
          <p:nvPicPr>
            <p:cNvPr id="6" name="Picture 5">
              <a:extLst>
                <a:ext uri="{FF2B5EF4-FFF2-40B4-BE49-F238E27FC236}">
                  <a16:creationId xmlns:a16="http://schemas.microsoft.com/office/drawing/2014/main" id="{9E032299-C2E7-114B-8CC3-35B1917B2E2B}"/>
                </a:ext>
              </a:extLst>
            </p:cNvPr>
            <p:cNvPicPr>
              <a:picLocks noChangeAspect="1"/>
            </p:cNvPicPr>
            <p:nvPr/>
          </p:nvPicPr>
          <p:blipFill>
            <a:blip r:embed="rId2"/>
            <a:stretch>
              <a:fillRect/>
            </a:stretch>
          </p:blipFill>
          <p:spPr>
            <a:xfrm>
              <a:off x="1191515" y="40210"/>
              <a:ext cx="900244" cy="900244"/>
            </a:xfrm>
            <a:prstGeom prst="rect">
              <a:avLst/>
            </a:prstGeom>
          </p:spPr>
        </p:pic>
        <p:pic>
          <p:nvPicPr>
            <p:cNvPr id="4" name="Picture 3">
              <a:extLst>
                <a:ext uri="{FF2B5EF4-FFF2-40B4-BE49-F238E27FC236}">
                  <a16:creationId xmlns:a16="http://schemas.microsoft.com/office/drawing/2014/main" id="{5DE5674E-E391-AD44-1F05-DC5726185D9B}"/>
                </a:ext>
              </a:extLst>
            </p:cNvPr>
            <p:cNvPicPr>
              <a:picLocks noChangeAspect="1"/>
            </p:cNvPicPr>
            <p:nvPr/>
          </p:nvPicPr>
          <p:blipFill>
            <a:blip r:embed="rId3"/>
            <a:stretch>
              <a:fillRect/>
            </a:stretch>
          </p:blipFill>
          <p:spPr>
            <a:xfrm>
              <a:off x="9210286" y="20348"/>
              <a:ext cx="972329" cy="972329"/>
            </a:xfrm>
            <a:prstGeom prst="rect">
              <a:avLst/>
            </a:prstGeom>
          </p:spPr>
        </p:pic>
      </p:grpSp>
      <p:grpSp>
        <p:nvGrpSpPr>
          <p:cNvPr id="30" name="Group 29">
            <a:extLst>
              <a:ext uri="{FF2B5EF4-FFF2-40B4-BE49-F238E27FC236}">
                <a16:creationId xmlns:a16="http://schemas.microsoft.com/office/drawing/2014/main" id="{688BC48B-F7DC-3D8B-B799-EC37C501A949}"/>
              </a:ext>
            </a:extLst>
          </p:cNvPr>
          <p:cNvGrpSpPr/>
          <p:nvPr/>
        </p:nvGrpSpPr>
        <p:grpSpPr>
          <a:xfrm>
            <a:off x="142150" y="1297972"/>
            <a:ext cx="4197349" cy="4552671"/>
            <a:chOff x="410633" y="-2742213"/>
            <a:chExt cx="6161567" cy="6683169"/>
          </a:xfrm>
        </p:grpSpPr>
        <p:grpSp>
          <p:nvGrpSpPr>
            <p:cNvPr id="15" name="Group 14">
              <a:extLst>
                <a:ext uri="{FF2B5EF4-FFF2-40B4-BE49-F238E27FC236}">
                  <a16:creationId xmlns:a16="http://schemas.microsoft.com/office/drawing/2014/main" id="{664C71B3-77CE-B414-13F3-3283BEFC8753}"/>
                </a:ext>
              </a:extLst>
            </p:cNvPr>
            <p:cNvGrpSpPr/>
            <p:nvPr/>
          </p:nvGrpSpPr>
          <p:grpSpPr>
            <a:xfrm>
              <a:off x="410633" y="-2742213"/>
              <a:ext cx="6161567" cy="6035684"/>
              <a:chOff x="410633" y="-2742213"/>
              <a:chExt cx="6161567" cy="6035684"/>
            </a:xfrm>
          </p:grpSpPr>
          <p:sp>
            <p:nvSpPr>
              <p:cNvPr id="10" name="TextBox 9">
                <a:extLst>
                  <a:ext uri="{FF2B5EF4-FFF2-40B4-BE49-F238E27FC236}">
                    <a16:creationId xmlns:a16="http://schemas.microsoft.com/office/drawing/2014/main" id="{3FA2AC9A-E2E6-A4D7-DADA-33BCA9576513}"/>
                  </a:ext>
                </a:extLst>
              </p:cNvPr>
              <p:cNvSpPr txBox="1"/>
              <p:nvPr/>
            </p:nvSpPr>
            <p:spPr>
              <a:xfrm>
                <a:off x="414558" y="715696"/>
                <a:ext cx="6157642" cy="496986"/>
              </a:xfrm>
              <a:prstGeom prst="rect">
                <a:avLst/>
              </a:prstGeom>
              <a:noFill/>
            </p:spPr>
            <p:txBody>
              <a:bodyPr wrap="square">
                <a:spAutoFit/>
              </a:bodyPr>
              <a:lstStyle/>
              <a:p>
                <a:pPr defTabSz="621792">
                  <a:spcAft>
                    <a:spcPts val="600"/>
                  </a:spcAft>
                </a:pPr>
                <a:r>
                  <a:rPr lang="en-US" sz="1600" b="1" kern="1200" dirty="0">
                    <a:solidFill>
                      <a:srgbClr val="9E9714"/>
                    </a:solidFill>
                    <a:latin typeface="+mn-lt"/>
                    <a:ea typeface="+mn-ea"/>
                    <a:cs typeface="+mn-cs"/>
                  </a:rPr>
                  <a:t>High Demand for Affordable Housing</a:t>
                </a:r>
                <a:endParaRPr lang="en-US" sz="2800" b="1" dirty="0">
                  <a:solidFill>
                    <a:srgbClr val="9E9714"/>
                  </a:solidFill>
                </a:endParaRPr>
              </a:p>
            </p:txBody>
          </p:sp>
          <p:sp>
            <p:nvSpPr>
              <p:cNvPr id="12" name="TextBox 11">
                <a:extLst>
                  <a:ext uri="{FF2B5EF4-FFF2-40B4-BE49-F238E27FC236}">
                    <a16:creationId xmlns:a16="http://schemas.microsoft.com/office/drawing/2014/main" id="{1EBB53E8-C439-3303-67B9-ABED5062AAB8}"/>
                  </a:ext>
                </a:extLst>
              </p:cNvPr>
              <p:cNvSpPr txBox="1"/>
              <p:nvPr/>
            </p:nvSpPr>
            <p:spPr>
              <a:xfrm>
                <a:off x="410633" y="1260345"/>
                <a:ext cx="5099715" cy="2033126"/>
              </a:xfrm>
              <a:prstGeom prst="rect">
                <a:avLst/>
              </a:prstGeom>
              <a:noFill/>
            </p:spPr>
            <p:txBody>
              <a:bodyPr wrap="square">
                <a:spAutoFit/>
              </a:bodyPr>
              <a:lstStyle/>
              <a:p>
                <a:pPr algn="just" defTabSz="621792">
                  <a:spcAft>
                    <a:spcPts val="600"/>
                  </a:spcAft>
                </a:pPr>
                <a:r>
                  <a:rPr lang="en-GB" sz="1200" kern="1200" dirty="0">
                    <a:solidFill>
                      <a:schemeClr val="tx1"/>
                    </a:solidFill>
                    <a:latin typeface="Roboto slab" pitchFamily="2" charset="0"/>
                    <a:ea typeface="Roboto slab" pitchFamily="2" charset="0"/>
                    <a:cs typeface="Roboto slab" pitchFamily="2" charset="0"/>
                  </a:rPr>
                  <a:t>There is a substantial demand for affordable housing in Lagos, especially on Lagos Island, where the cost of living is considerably higher compared to the mainland. Workers commuting from the mainland to the island daily are in dire need of economical lodging options closer to their workplaces.</a:t>
                </a:r>
                <a:endParaRPr lang="en-US" sz="2400" dirty="0">
                  <a:latin typeface="Roboto slab" pitchFamily="2" charset="0"/>
                  <a:ea typeface="Roboto slab" pitchFamily="2" charset="0"/>
                  <a:cs typeface="Roboto slab" pitchFamily="2" charset="0"/>
                </a:endParaRPr>
              </a:p>
            </p:txBody>
          </p:sp>
          <p:pic>
            <p:nvPicPr>
              <p:cNvPr id="14" name="Picture 13">
                <a:extLst>
                  <a:ext uri="{FF2B5EF4-FFF2-40B4-BE49-F238E27FC236}">
                    <a16:creationId xmlns:a16="http://schemas.microsoft.com/office/drawing/2014/main" id="{B53C91C0-D283-3DF2-04F8-E7945C63EFE6}"/>
                  </a:ext>
                </a:extLst>
              </p:cNvPr>
              <p:cNvPicPr>
                <a:picLocks noChangeAspect="1"/>
              </p:cNvPicPr>
              <p:nvPr/>
            </p:nvPicPr>
            <p:blipFill>
              <a:blip r:embed="rId4">
                <a:duotone>
                  <a:prstClr val="black"/>
                  <a:srgbClr val="9E9714">
                    <a:tint val="45000"/>
                    <a:satMod val="400000"/>
                  </a:srgbClr>
                </a:duotone>
              </a:blip>
              <a:stretch>
                <a:fillRect/>
              </a:stretch>
            </p:blipFill>
            <p:spPr>
              <a:xfrm>
                <a:off x="983328" y="-2742213"/>
                <a:ext cx="3537969" cy="3537968"/>
              </a:xfrm>
              <a:prstGeom prst="rect">
                <a:avLst/>
              </a:prstGeom>
            </p:spPr>
          </p:pic>
        </p:grpSp>
        <p:sp>
          <p:nvSpPr>
            <p:cNvPr id="23" name="TextBox 22">
              <a:extLst>
                <a:ext uri="{FF2B5EF4-FFF2-40B4-BE49-F238E27FC236}">
                  <a16:creationId xmlns:a16="http://schemas.microsoft.com/office/drawing/2014/main" id="{7825D8A1-04F1-47E1-CDAD-7A17AF181970}"/>
                </a:ext>
              </a:extLst>
            </p:cNvPr>
            <p:cNvSpPr txBox="1"/>
            <p:nvPr/>
          </p:nvSpPr>
          <p:spPr>
            <a:xfrm>
              <a:off x="1771706" y="3534331"/>
              <a:ext cx="3664452" cy="406625"/>
            </a:xfrm>
            <a:prstGeom prst="rect">
              <a:avLst/>
            </a:prstGeom>
            <a:noFill/>
          </p:spPr>
          <p:txBody>
            <a:bodyPr wrap="square">
              <a:spAutoFit/>
            </a:bodyPr>
            <a:lstStyle/>
            <a:p>
              <a:pPr defTabSz="621792">
                <a:spcAft>
                  <a:spcPts val="600"/>
                </a:spcAft>
              </a:pPr>
              <a:r>
                <a:rPr lang="en-US" sz="1200" i="1" kern="1200" dirty="0">
                  <a:solidFill>
                    <a:srgbClr val="002060"/>
                  </a:solidFill>
                  <a:latin typeface="Mr Gabe" pitchFamily="2" charset="0"/>
                  <a:ea typeface="+mn-ea"/>
                  <a:cs typeface="+mn-cs"/>
                </a:rPr>
                <a:t>~(</a:t>
              </a:r>
              <a:r>
                <a:rPr lang="en-US" sz="1200" i="1" kern="1200" dirty="0" err="1">
                  <a:solidFill>
                    <a:srgbClr val="002060"/>
                  </a:solidFill>
                  <a:latin typeface="Mr Gabe" pitchFamily="2" charset="0"/>
                  <a:ea typeface="+mn-ea"/>
                  <a:cs typeface="+mn-cs"/>
                </a:rPr>
                <a:t>Akinmoladun</a:t>
              </a:r>
              <a:r>
                <a:rPr lang="en-US" sz="1200" i="1" kern="1200" dirty="0">
                  <a:solidFill>
                    <a:srgbClr val="002060"/>
                  </a:solidFill>
                  <a:latin typeface="Mr Gabe" pitchFamily="2" charset="0"/>
                  <a:ea typeface="+mn-ea"/>
                  <a:cs typeface="+mn-cs"/>
                </a:rPr>
                <a:t> &amp; </a:t>
              </a:r>
              <a:r>
                <a:rPr lang="en-US" sz="1200" i="1" kern="1200" dirty="0" err="1">
                  <a:solidFill>
                    <a:srgbClr val="002060"/>
                  </a:solidFill>
                  <a:latin typeface="Mr Gabe" pitchFamily="2" charset="0"/>
                  <a:ea typeface="+mn-ea"/>
                  <a:cs typeface="+mn-cs"/>
                </a:rPr>
                <a:t>Oluwoye</a:t>
              </a:r>
              <a:r>
                <a:rPr lang="en-US" sz="1200" i="1" kern="1200" dirty="0">
                  <a:solidFill>
                    <a:srgbClr val="002060"/>
                  </a:solidFill>
                  <a:latin typeface="Mr Gabe" pitchFamily="2" charset="0"/>
                  <a:ea typeface="+mn-ea"/>
                  <a:cs typeface="+mn-cs"/>
                </a:rPr>
                <a:t>, 2007).</a:t>
              </a:r>
              <a:endParaRPr lang="en-US" sz="2400" i="1" dirty="0">
                <a:solidFill>
                  <a:srgbClr val="002060"/>
                </a:solidFill>
                <a:latin typeface="Mr Gabe" pitchFamily="2" charset="0"/>
              </a:endParaRPr>
            </a:p>
          </p:txBody>
        </p:sp>
      </p:grpSp>
      <p:grpSp>
        <p:nvGrpSpPr>
          <p:cNvPr id="37" name="Group 36">
            <a:extLst>
              <a:ext uri="{FF2B5EF4-FFF2-40B4-BE49-F238E27FC236}">
                <a16:creationId xmlns:a16="http://schemas.microsoft.com/office/drawing/2014/main" id="{32FE0E02-538C-1984-023C-552B3D796425}"/>
              </a:ext>
            </a:extLst>
          </p:cNvPr>
          <p:cNvGrpSpPr/>
          <p:nvPr/>
        </p:nvGrpSpPr>
        <p:grpSpPr>
          <a:xfrm>
            <a:off x="4059328" y="1506689"/>
            <a:ext cx="4516524" cy="4066955"/>
            <a:chOff x="4036396" y="1506688"/>
            <a:chExt cx="4516524" cy="4066955"/>
          </a:xfrm>
        </p:grpSpPr>
        <p:pic>
          <p:nvPicPr>
            <p:cNvPr id="34" name="Picture 33">
              <a:extLst>
                <a:ext uri="{FF2B5EF4-FFF2-40B4-BE49-F238E27FC236}">
                  <a16:creationId xmlns:a16="http://schemas.microsoft.com/office/drawing/2014/main" id="{0AA4DAED-7600-8C60-F96B-839AABF028C3}"/>
                </a:ext>
              </a:extLst>
            </p:cNvPr>
            <p:cNvPicPr>
              <a:picLocks noChangeAspect="1"/>
            </p:cNvPicPr>
            <p:nvPr/>
          </p:nvPicPr>
          <p:blipFill>
            <a:blip r:embed="rId5">
              <a:duotone>
                <a:prstClr val="black"/>
                <a:srgbClr val="9E9714">
                  <a:tint val="45000"/>
                  <a:satMod val="400000"/>
                </a:srgbClr>
              </a:duotone>
            </a:blip>
            <a:stretch>
              <a:fillRect/>
            </a:stretch>
          </p:blipFill>
          <p:spPr>
            <a:xfrm>
              <a:off x="4894305" y="1506688"/>
              <a:ext cx="2279878" cy="2146861"/>
            </a:xfrm>
            <a:prstGeom prst="rect">
              <a:avLst/>
            </a:prstGeom>
          </p:spPr>
        </p:pic>
        <p:grpSp>
          <p:nvGrpSpPr>
            <p:cNvPr id="31" name="Group 30">
              <a:extLst>
                <a:ext uri="{FF2B5EF4-FFF2-40B4-BE49-F238E27FC236}">
                  <a16:creationId xmlns:a16="http://schemas.microsoft.com/office/drawing/2014/main" id="{B901046A-482F-B999-370E-0C1F04415CE8}"/>
                </a:ext>
              </a:extLst>
            </p:cNvPr>
            <p:cNvGrpSpPr/>
            <p:nvPr/>
          </p:nvGrpSpPr>
          <p:grpSpPr>
            <a:xfrm>
              <a:off x="4036396" y="3716993"/>
              <a:ext cx="4516524" cy="1856650"/>
              <a:chOff x="747792" y="3879837"/>
              <a:chExt cx="5550827" cy="2547265"/>
            </a:xfrm>
          </p:grpSpPr>
          <p:grpSp>
            <p:nvGrpSpPr>
              <p:cNvPr id="16" name="Group 15">
                <a:extLst>
                  <a:ext uri="{FF2B5EF4-FFF2-40B4-BE49-F238E27FC236}">
                    <a16:creationId xmlns:a16="http://schemas.microsoft.com/office/drawing/2014/main" id="{B0021662-E534-1D47-9CC9-E557C4EA7D6B}"/>
                  </a:ext>
                </a:extLst>
              </p:cNvPr>
              <p:cNvGrpSpPr/>
              <p:nvPr/>
            </p:nvGrpSpPr>
            <p:grpSpPr>
              <a:xfrm>
                <a:off x="747792" y="3879837"/>
                <a:ext cx="5550827" cy="2170374"/>
                <a:chOff x="747792" y="1069078"/>
                <a:chExt cx="5550827" cy="2170374"/>
              </a:xfrm>
            </p:grpSpPr>
            <p:sp>
              <p:nvSpPr>
                <p:cNvPr id="17" name="TextBox 16">
                  <a:extLst>
                    <a:ext uri="{FF2B5EF4-FFF2-40B4-BE49-F238E27FC236}">
                      <a16:creationId xmlns:a16="http://schemas.microsoft.com/office/drawing/2014/main" id="{642E4F97-1DE3-77D3-F70F-9F5BFEA67EA1}"/>
                    </a:ext>
                  </a:extLst>
                </p:cNvPr>
                <p:cNvSpPr txBox="1"/>
                <p:nvPr/>
              </p:nvSpPr>
              <p:spPr>
                <a:xfrm>
                  <a:off x="747792" y="1069078"/>
                  <a:ext cx="5550827" cy="464485"/>
                </a:xfrm>
                <a:prstGeom prst="rect">
                  <a:avLst/>
                </a:prstGeom>
                <a:noFill/>
              </p:spPr>
              <p:txBody>
                <a:bodyPr wrap="square">
                  <a:spAutoFit/>
                </a:bodyPr>
                <a:lstStyle/>
                <a:p>
                  <a:pPr defTabSz="658368">
                    <a:spcAft>
                      <a:spcPts val="600"/>
                    </a:spcAft>
                  </a:pPr>
                  <a:r>
                    <a:rPr lang="en-US" sz="1600" b="1" kern="1200" dirty="0">
                      <a:solidFill>
                        <a:srgbClr val="9E9714"/>
                      </a:solidFill>
                      <a:latin typeface="+mn-lt"/>
                      <a:ea typeface="+mn-ea"/>
                      <a:cs typeface="+mn-cs"/>
                    </a:rPr>
                    <a:t>Potential for Co-Accommodation Hostels</a:t>
                  </a:r>
                  <a:endParaRPr lang="en-US" sz="2400" b="1" dirty="0">
                    <a:solidFill>
                      <a:srgbClr val="9E9714"/>
                    </a:solidFill>
                  </a:endParaRPr>
                </a:p>
              </p:txBody>
            </p:sp>
            <p:sp>
              <p:nvSpPr>
                <p:cNvPr id="18" name="TextBox 17">
                  <a:extLst>
                    <a:ext uri="{FF2B5EF4-FFF2-40B4-BE49-F238E27FC236}">
                      <a16:creationId xmlns:a16="http://schemas.microsoft.com/office/drawing/2014/main" id="{7A37C4B6-6706-CBC3-E345-0E0ADD7114D1}"/>
                    </a:ext>
                  </a:extLst>
                </p:cNvPr>
                <p:cNvSpPr txBox="1"/>
                <p:nvPr/>
              </p:nvSpPr>
              <p:spPr>
                <a:xfrm>
                  <a:off x="747792" y="1592639"/>
                  <a:ext cx="4910728" cy="1646813"/>
                </a:xfrm>
                <a:prstGeom prst="rect">
                  <a:avLst/>
                </a:prstGeom>
                <a:noFill/>
              </p:spPr>
              <p:txBody>
                <a:bodyPr wrap="square">
                  <a:spAutoFit/>
                </a:bodyPr>
                <a:lstStyle/>
                <a:p>
                  <a:pPr algn="just" defTabSz="658368">
                    <a:spcAft>
                      <a:spcPts val="600"/>
                    </a:spcAft>
                  </a:pPr>
                  <a:r>
                    <a:rPr lang="en-US" sz="1200" kern="1200" dirty="0">
                      <a:solidFill>
                        <a:schemeClr val="tx1"/>
                      </a:solidFill>
                      <a:latin typeface="Roboto slab" pitchFamily="2" charset="0"/>
                      <a:ea typeface="Roboto slab" pitchFamily="2" charset="0"/>
                      <a:cs typeface="Roboto slab" pitchFamily="2" charset="0"/>
                    </a:rPr>
                    <a:t>The concept of co-accommodation hostels presents a viable solution to the housing and commuting challenges in Lagos. These hostels can offer affordable, convenient, and secure lodging for workers, reducing commute times and improving their quality of life.</a:t>
                  </a:r>
                  <a:endParaRPr lang="en-US" sz="2400" dirty="0">
                    <a:latin typeface="Roboto slab" pitchFamily="2" charset="0"/>
                    <a:ea typeface="Roboto slab" pitchFamily="2" charset="0"/>
                    <a:cs typeface="Roboto slab" pitchFamily="2" charset="0"/>
                  </a:endParaRPr>
                </a:p>
              </p:txBody>
            </p:sp>
          </p:grpSp>
          <p:sp>
            <p:nvSpPr>
              <p:cNvPr id="24" name="TextBox 23">
                <a:extLst>
                  <a:ext uri="{FF2B5EF4-FFF2-40B4-BE49-F238E27FC236}">
                    <a16:creationId xmlns:a16="http://schemas.microsoft.com/office/drawing/2014/main" id="{458217AE-FF99-38CB-71E5-8B4EDDE381FC}"/>
                  </a:ext>
                </a:extLst>
              </p:cNvPr>
              <p:cNvSpPr txBox="1"/>
              <p:nvPr/>
            </p:nvSpPr>
            <p:spPr>
              <a:xfrm>
                <a:off x="3602443" y="6047068"/>
                <a:ext cx="2148081" cy="380034"/>
              </a:xfrm>
              <a:prstGeom prst="rect">
                <a:avLst/>
              </a:prstGeom>
              <a:noFill/>
            </p:spPr>
            <p:txBody>
              <a:bodyPr wrap="square">
                <a:spAutoFit/>
              </a:bodyPr>
              <a:lstStyle/>
              <a:p>
                <a:pPr defTabSz="658368">
                  <a:spcAft>
                    <a:spcPts val="600"/>
                  </a:spcAft>
                </a:pPr>
                <a:r>
                  <a:rPr lang="en-US" sz="1200" i="1" kern="1200" dirty="0">
                    <a:solidFill>
                      <a:srgbClr val="002060"/>
                    </a:solidFill>
                    <a:latin typeface="Mr Gabe" pitchFamily="2" charset="0"/>
                    <a:ea typeface="+mn-ea"/>
                    <a:cs typeface="+mn-cs"/>
                  </a:rPr>
                  <a:t>~(Smith, 2014).</a:t>
                </a:r>
                <a:endParaRPr lang="en-US" sz="2000" i="1" dirty="0">
                  <a:solidFill>
                    <a:srgbClr val="002060"/>
                  </a:solidFill>
                  <a:latin typeface="Mr Gabe" pitchFamily="2" charset="0"/>
                </a:endParaRPr>
              </a:p>
            </p:txBody>
          </p:sp>
        </p:grpSp>
      </p:grpSp>
      <p:grpSp>
        <p:nvGrpSpPr>
          <p:cNvPr id="38" name="Group 37">
            <a:extLst>
              <a:ext uri="{FF2B5EF4-FFF2-40B4-BE49-F238E27FC236}">
                <a16:creationId xmlns:a16="http://schemas.microsoft.com/office/drawing/2014/main" id="{65F79167-15B3-86CF-8FC6-866870E57714}"/>
              </a:ext>
            </a:extLst>
          </p:cNvPr>
          <p:cNvGrpSpPr/>
          <p:nvPr/>
        </p:nvGrpSpPr>
        <p:grpSpPr>
          <a:xfrm>
            <a:off x="8282206" y="1296099"/>
            <a:ext cx="3855945" cy="4187496"/>
            <a:chOff x="8230338" y="1300634"/>
            <a:chExt cx="3855945" cy="4187496"/>
          </a:xfrm>
        </p:grpSpPr>
        <p:grpSp>
          <p:nvGrpSpPr>
            <p:cNvPr id="32" name="Group 31">
              <a:extLst>
                <a:ext uri="{FF2B5EF4-FFF2-40B4-BE49-F238E27FC236}">
                  <a16:creationId xmlns:a16="http://schemas.microsoft.com/office/drawing/2014/main" id="{7A82554C-9986-1A46-C7FF-5851BFEB326D}"/>
                </a:ext>
              </a:extLst>
            </p:cNvPr>
            <p:cNvGrpSpPr/>
            <p:nvPr/>
          </p:nvGrpSpPr>
          <p:grpSpPr>
            <a:xfrm>
              <a:off x="8230338" y="3687650"/>
              <a:ext cx="3855945" cy="1800480"/>
              <a:chOff x="6581363" y="2108491"/>
              <a:chExt cx="4766134" cy="2709472"/>
            </a:xfrm>
          </p:grpSpPr>
          <p:grpSp>
            <p:nvGrpSpPr>
              <p:cNvPr id="25" name="Group 24">
                <a:extLst>
                  <a:ext uri="{FF2B5EF4-FFF2-40B4-BE49-F238E27FC236}">
                    <a16:creationId xmlns:a16="http://schemas.microsoft.com/office/drawing/2014/main" id="{78E211DE-8919-1953-DF7F-26246399549A}"/>
                  </a:ext>
                </a:extLst>
              </p:cNvPr>
              <p:cNvGrpSpPr/>
              <p:nvPr/>
            </p:nvGrpSpPr>
            <p:grpSpPr>
              <a:xfrm>
                <a:off x="6581363" y="2108491"/>
                <a:ext cx="4766134" cy="2243557"/>
                <a:chOff x="794515" y="926262"/>
                <a:chExt cx="5203594" cy="2243557"/>
              </a:xfrm>
            </p:grpSpPr>
            <p:sp>
              <p:nvSpPr>
                <p:cNvPr id="26" name="TextBox 25">
                  <a:extLst>
                    <a:ext uri="{FF2B5EF4-FFF2-40B4-BE49-F238E27FC236}">
                      <a16:creationId xmlns:a16="http://schemas.microsoft.com/office/drawing/2014/main" id="{7CF47ADB-F910-E785-26D6-6730D27BC404}"/>
                    </a:ext>
                  </a:extLst>
                </p:cNvPr>
                <p:cNvSpPr txBox="1"/>
                <p:nvPr/>
              </p:nvSpPr>
              <p:spPr>
                <a:xfrm>
                  <a:off x="794515" y="926262"/>
                  <a:ext cx="5203594" cy="880005"/>
                </a:xfrm>
                <a:prstGeom prst="rect">
                  <a:avLst/>
                </a:prstGeom>
                <a:noFill/>
              </p:spPr>
              <p:txBody>
                <a:bodyPr wrap="square">
                  <a:spAutoFit/>
                </a:bodyPr>
                <a:lstStyle/>
                <a:p>
                  <a:pPr defTabSz="603504">
                    <a:spcAft>
                      <a:spcPts val="600"/>
                    </a:spcAft>
                  </a:pPr>
                  <a:r>
                    <a:rPr lang="en-US" sz="1600" b="1" kern="1200" dirty="0">
                      <a:solidFill>
                        <a:srgbClr val="9E9714"/>
                      </a:solidFill>
                      <a:latin typeface="+mn-lt"/>
                      <a:ea typeface="+mn-ea"/>
                      <a:cs typeface="+mn-cs"/>
                    </a:rPr>
                    <a:t>Enhanced Productivity and Well-being</a:t>
                  </a:r>
                  <a:endParaRPr lang="en-US" sz="2800" b="1" dirty="0">
                    <a:solidFill>
                      <a:srgbClr val="9E9714"/>
                    </a:solidFill>
                  </a:endParaRPr>
                </a:p>
              </p:txBody>
            </p:sp>
            <p:sp>
              <p:nvSpPr>
                <p:cNvPr id="27" name="TextBox 26">
                  <a:extLst>
                    <a:ext uri="{FF2B5EF4-FFF2-40B4-BE49-F238E27FC236}">
                      <a16:creationId xmlns:a16="http://schemas.microsoft.com/office/drawing/2014/main" id="{1EE57914-A024-8ECB-E1CB-6DF91BFD8031}"/>
                    </a:ext>
                  </a:extLst>
                </p:cNvPr>
                <p:cNvSpPr txBox="1"/>
                <p:nvPr/>
              </p:nvSpPr>
              <p:spPr>
                <a:xfrm>
                  <a:off x="842429" y="1502439"/>
                  <a:ext cx="4864829" cy="1667380"/>
                </a:xfrm>
                <a:prstGeom prst="rect">
                  <a:avLst/>
                </a:prstGeom>
                <a:noFill/>
              </p:spPr>
              <p:txBody>
                <a:bodyPr wrap="square">
                  <a:spAutoFit/>
                </a:bodyPr>
                <a:lstStyle/>
                <a:p>
                  <a:pPr algn="just" defTabSz="603504">
                    <a:spcAft>
                      <a:spcPts val="600"/>
                    </a:spcAft>
                  </a:pPr>
                  <a:r>
                    <a:rPr lang="en-US" sz="1100" kern="1200" dirty="0">
                      <a:solidFill>
                        <a:schemeClr val="tx1"/>
                      </a:solidFill>
                      <a:latin typeface="Roboto slab" pitchFamily="2" charset="0"/>
                      <a:ea typeface="Roboto slab" pitchFamily="2" charset="0"/>
                      <a:cs typeface="Roboto slab" pitchFamily="2" charset="0"/>
                    </a:rPr>
                    <a:t>Reducing commute times and providing convenient housing solutions can significantly enhance workers' productivity and overall well-being. Long commutes are associated with increased stress, health issues, and reduced job satisfaction.</a:t>
                  </a:r>
                  <a:endParaRPr lang="en-US" sz="2400" dirty="0">
                    <a:latin typeface="Roboto slab" pitchFamily="2" charset="0"/>
                    <a:ea typeface="Roboto slab" pitchFamily="2" charset="0"/>
                    <a:cs typeface="Roboto slab" pitchFamily="2" charset="0"/>
                  </a:endParaRPr>
                </a:p>
              </p:txBody>
            </p:sp>
          </p:grpSp>
          <p:sp>
            <p:nvSpPr>
              <p:cNvPr id="29" name="TextBox 28">
                <a:extLst>
                  <a:ext uri="{FF2B5EF4-FFF2-40B4-BE49-F238E27FC236}">
                    <a16:creationId xmlns:a16="http://schemas.microsoft.com/office/drawing/2014/main" id="{F8490F0C-7AFC-8395-D9DE-139DECDFB689}"/>
                  </a:ext>
                </a:extLst>
              </p:cNvPr>
              <p:cNvSpPr txBox="1"/>
              <p:nvPr/>
            </p:nvSpPr>
            <p:spPr>
              <a:xfrm>
                <a:off x="8754757" y="4401118"/>
                <a:ext cx="2152651" cy="416845"/>
              </a:xfrm>
              <a:prstGeom prst="rect">
                <a:avLst/>
              </a:prstGeom>
              <a:noFill/>
            </p:spPr>
            <p:txBody>
              <a:bodyPr wrap="square">
                <a:spAutoFit/>
              </a:bodyPr>
              <a:lstStyle/>
              <a:p>
                <a:pPr defTabSz="603504">
                  <a:spcAft>
                    <a:spcPts val="600"/>
                  </a:spcAft>
                </a:pPr>
                <a:r>
                  <a:rPr lang="en-US" sz="1100" i="1" kern="1200" dirty="0">
                    <a:solidFill>
                      <a:srgbClr val="002060"/>
                    </a:solidFill>
                    <a:latin typeface="Mr Gabe" pitchFamily="2" charset="0"/>
                    <a:ea typeface="+mn-ea"/>
                    <a:cs typeface="+mn-cs"/>
                  </a:rPr>
                  <a:t>~(</a:t>
                </a:r>
                <a:r>
                  <a:rPr lang="en-US" sz="1200" i="1" kern="1200" dirty="0" err="1">
                    <a:solidFill>
                      <a:srgbClr val="002060"/>
                    </a:solidFill>
                    <a:latin typeface="Mr Gabe" pitchFamily="2" charset="0"/>
                    <a:ea typeface="+mn-ea"/>
                    <a:cs typeface="+mn-cs"/>
                  </a:rPr>
                  <a:t>Koslowsky</a:t>
                </a:r>
                <a:r>
                  <a:rPr lang="en-US" sz="1200" i="1" kern="1200" dirty="0">
                    <a:solidFill>
                      <a:srgbClr val="002060"/>
                    </a:solidFill>
                    <a:latin typeface="Mr Gabe" pitchFamily="2" charset="0"/>
                    <a:ea typeface="+mn-ea"/>
                    <a:cs typeface="+mn-cs"/>
                  </a:rPr>
                  <a:t> et al., 1995).</a:t>
                </a:r>
                <a:endParaRPr lang="en-US" sz="2000" i="1" dirty="0">
                  <a:solidFill>
                    <a:srgbClr val="002060"/>
                  </a:solidFill>
                  <a:latin typeface="Mr Gabe" pitchFamily="2" charset="0"/>
                </a:endParaRPr>
              </a:p>
            </p:txBody>
          </p:sp>
        </p:grpSp>
        <p:pic>
          <p:nvPicPr>
            <p:cNvPr id="36" name="Picture 35">
              <a:extLst>
                <a:ext uri="{FF2B5EF4-FFF2-40B4-BE49-F238E27FC236}">
                  <a16:creationId xmlns:a16="http://schemas.microsoft.com/office/drawing/2014/main" id="{5643F4CE-987F-7559-22C9-86E634D2D4D1}"/>
                </a:ext>
              </a:extLst>
            </p:cNvPr>
            <p:cNvPicPr>
              <a:picLocks noChangeAspect="1"/>
            </p:cNvPicPr>
            <p:nvPr/>
          </p:nvPicPr>
          <p:blipFill>
            <a:blip r:embed="rId6">
              <a:duotone>
                <a:prstClr val="black"/>
                <a:srgbClr val="9E9714">
                  <a:tint val="45000"/>
                  <a:satMod val="400000"/>
                </a:srgbClr>
              </a:duotone>
            </a:blip>
            <a:stretch>
              <a:fillRect/>
            </a:stretch>
          </p:blipFill>
          <p:spPr>
            <a:xfrm>
              <a:off x="8783621" y="1300634"/>
              <a:ext cx="2410116" cy="2410116"/>
            </a:xfrm>
            <a:prstGeom prst="rect">
              <a:avLst/>
            </a:prstGeom>
          </p:spPr>
        </p:pic>
      </p:grpSp>
      <p:sp>
        <p:nvSpPr>
          <p:cNvPr id="41" name="TextBox 40">
            <a:extLst>
              <a:ext uri="{FF2B5EF4-FFF2-40B4-BE49-F238E27FC236}">
                <a16:creationId xmlns:a16="http://schemas.microsoft.com/office/drawing/2014/main" id="{F87FBFAE-6249-EDC2-C63D-8572D0C871CD}"/>
              </a:ext>
            </a:extLst>
          </p:cNvPr>
          <p:cNvSpPr txBox="1"/>
          <p:nvPr/>
        </p:nvSpPr>
        <p:spPr>
          <a:xfrm>
            <a:off x="1945839" y="-5877"/>
            <a:ext cx="7592610" cy="11105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rgbClr val="002060"/>
                </a:solidFill>
                <a:latin typeface="Montserrat" panose="00000500000000000000" pitchFamily="2" charset="0"/>
                <a:ea typeface="Roboto slab" pitchFamily="2" charset="0"/>
                <a:cs typeface="Roboto slab" pitchFamily="2" charset="0"/>
              </a:rPr>
              <a:t>Discoveries and Opportunities</a:t>
            </a:r>
          </a:p>
        </p:txBody>
      </p:sp>
    </p:spTree>
    <p:extLst>
      <p:ext uri="{BB962C8B-B14F-4D97-AF65-F5344CB8AC3E}">
        <p14:creationId xmlns:p14="http://schemas.microsoft.com/office/powerpoint/2010/main" val="2932771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5EF24F-35BC-9721-1D98-9653771139DA}"/>
              </a:ext>
            </a:extLst>
          </p:cNvPr>
          <p:cNvGrpSpPr/>
          <p:nvPr/>
        </p:nvGrpSpPr>
        <p:grpSpPr>
          <a:xfrm>
            <a:off x="1438307" y="0"/>
            <a:ext cx="9176371" cy="1110537"/>
            <a:chOff x="1247807" y="-64936"/>
            <a:chExt cx="9176371" cy="1110537"/>
          </a:xfrm>
        </p:grpSpPr>
        <p:sp>
          <p:nvSpPr>
            <p:cNvPr id="3" name="TextBox 2">
              <a:extLst>
                <a:ext uri="{FF2B5EF4-FFF2-40B4-BE49-F238E27FC236}">
                  <a16:creationId xmlns:a16="http://schemas.microsoft.com/office/drawing/2014/main" id="{56B6F176-9EFB-C118-92C4-724E2E9DEF50}"/>
                </a:ext>
              </a:extLst>
            </p:cNvPr>
            <p:cNvSpPr txBox="1"/>
            <p:nvPr/>
          </p:nvSpPr>
          <p:spPr>
            <a:xfrm>
              <a:off x="2069103" y="-64936"/>
              <a:ext cx="7592610" cy="11105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rgbClr val="002060"/>
                  </a:solidFill>
                  <a:latin typeface="Montserrat" panose="00000500000000000000" pitchFamily="2" charset="0"/>
                  <a:ea typeface="Roboto slab" pitchFamily="2" charset="0"/>
                  <a:cs typeface="Roboto slab" pitchFamily="2" charset="0"/>
                </a:rPr>
                <a:t>Discoveries and Opportunities</a:t>
              </a:r>
            </a:p>
          </p:txBody>
        </p:sp>
        <p:pic>
          <p:nvPicPr>
            <p:cNvPr id="4" name="Picture 3">
              <a:extLst>
                <a:ext uri="{FF2B5EF4-FFF2-40B4-BE49-F238E27FC236}">
                  <a16:creationId xmlns:a16="http://schemas.microsoft.com/office/drawing/2014/main" id="{7371B2D5-8D9D-ADF4-FE93-C41157BD3901}"/>
                </a:ext>
              </a:extLst>
            </p:cNvPr>
            <p:cNvPicPr>
              <a:picLocks noChangeAspect="1"/>
            </p:cNvPicPr>
            <p:nvPr/>
          </p:nvPicPr>
          <p:blipFill>
            <a:blip r:embed="rId2"/>
            <a:stretch>
              <a:fillRect/>
            </a:stretch>
          </p:blipFill>
          <p:spPr>
            <a:xfrm>
              <a:off x="1247807" y="-16373"/>
              <a:ext cx="962325" cy="962325"/>
            </a:xfrm>
            <a:prstGeom prst="rect">
              <a:avLst/>
            </a:prstGeom>
          </p:spPr>
        </p:pic>
        <p:pic>
          <p:nvPicPr>
            <p:cNvPr id="5" name="Picture 4">
              <a:extLst>
                <a:ext uri="{FF2B5EF4-FFF2-40B4-BE49-F238E27FC236}">
                  <a16:creationId xmlns:a16="http://schemas.microsoft.com/office/drawing/2014/main" id="{FD30358E-7703-57D5-9612-63EBC306813B}"/>
                </a:ext>
              </a:extLst>
            </p:cNvPr>
            <p:cNvPicPr>
              <a:picLocks noChangeAspect="1"/>
            </p:cNvPicPr>
            <p:nvPr/>
          </p:nvPicPr>
          <p:blipFill>
            <a:blip r:embed="rId3"/>
            <a:stretch>
              <a:fillRect/>
            </a:stretch>
          </p:blipFill>
          <p:spPr>
            <a:xfrm>
              <a:off x="9364726" y="-64936"/>
              <a:ext cx="1059452" cy="1059452"/>
            </a:xfrm>
            <a:prstGeom prst="rect">
              <a:avLst/>
            </a:prstGeom>
          </p:spPr>
        </p:pic>
      </p:grpSp>
      <p:grpSp>
        <p:nvGrpSpPr>
          <p:cNvPr id="33" name="Group 32">
            <a:extLst>
              <a:ext uri="{FF2B5EF4-FFF2-40B4-BE49-F238E27FC236}">
                <a16:creationId xmlns:a16="http://schemas.microsoft.com/office/drawing/2014/main" id="{DDA93CF2-E1A6-6F32-963F-7DC6F3ACC3FE}"/>
              </a:ext>
            </a:extLst>
          </p:cNvPr>
          <p:cNvGrpSpPr/>
          <p:nvPr/>
        </p:nvGrpSpPr>
        <p:grpSpPr>
          <a:xfrm>
            <a:off x="4254032" y="1505744"/>
            <a:ext cx="3603751" cy="4363709"/>
            <a:chOff x="4241925" y="1207664"/>
            <a:chExt cx="3603751" cy="4363709"/>
          </a:xfrm>
        </p:grpSpPr>
        <p:grpSp>
          <p:nvGrpSpPr>
            <p:cNvPr id="12" name="Group 11">
              <a:extLst>
                <a:ext uri="{FF2B5EF4-FFF2-40B4-BE49-F238E27FC236}">
                  <a16:creationId xmlns:a16="http://schemas.microsoft.com/office/drawing/2014/main" id="{08FF4CDF-60AF-163E-0DCD-F6EEA5150017}"/>
                </a:ext>
              </a:extLst>
            </p:cNvPr>
            <p:cNvGrpSpPr/>
            <p:nvPr/>
          </p:nvGrpSpPr>
          <p:grpSpPr>
            <a:xfrm>
              <a:off x="4241925" y="3718691"/>
              <a:ext cx="3603751" cy="1852682"/>
              <a:chOff x="414558" y="790253"/>
              <a:chExt cx="5290185" cy="2719675"/>
            </a:xfrm>
          </p:grpSpPr>
          <p:grpSp>
            <p:nvGrpSpPr>
              <p:cNvPr id="13" name="Group 12">
                <a:extLst>
                  <a:ext uri="{FF2B5EF4-FFF2-40B4-BE49-F238E27FC236}">
                    <a16:creationId xmlns:a16="http://schemas.microsoft.com/office/drawing/2014/main" id="{ABFE461A-C3B4-8494-3607-028F930EFD97}"/>
                  </a:ext>
                </a:extLst>
              </p:cNvPr>
              <p:cNvGrpSpPr/>
              <p:nvPr/>
            </p:nvGrpSpPr>
            <p:grpSpPr>
              <a:xfrm>
                <a:off x="414558" y="790253"/>
                <a:ext cx="5290185" cy="2232135"/>
                <a:chOff x="414558" y="790253"/>
                <a:chExt cx="5290185" cy="2232135"/>
              </a:xfrm>
            </p:grpSpPr>
            <p:sp>
              <p:nvSpPr>
                <p:cNvPr id="15" name="TextBox 14">
                  <a:extLst>
                    <a:ext uri="{FF2B5EF4-FFF2-40B4-BE49-F238E27FC236}">
                      <a16:creationId xmlns:a16="http://schemas.microsoft.com/office/drawing/2014/main" id="{50CE6E34-3E30-4B80-1789-67FBFCFC9100}"/>
                    </a:ext>
                  </a:extLst>
                </p:cNvPr>
                <p:cNvSpPr txBox="1"/>
                <p:nvPr/>
              </p:nvSpPr>
              <p:spPr>
                <a:xfrm>
                  <a:off x="1279945" y="790253"/>
                  <a:ext cx="3858589" cy="496986"/>
                </a:xfrm>
                <a:prstGeom prst="rect">
                  <a:avLst/>
                </a:prstGeom>
                <a:noFill/>
              </p:spPr>
              <p:txBody>
                <a:bodyPr wrap="square">
                  <a:spAutoFit/>
                </a:bodyPr>
                <a:lstStyle/>
                <a:p>
                  <a:pPr defTabSz="621792">
                    <a:spcAft>
                      <a:spcPts val="600"/>
                    </a:spcAft>
                  </a:pPr>
                  <a:r>
                    <a:rPr lang="en-US" sz="1600" b="1" kern="1200" dirty="0">
                      <a:solidFill>
                        <a:srgbClr val="9E9714"/>
                      </a:solidFill>
                      <a:latin typeface="+mn-lt"/>
                      <a:ea typeface="+mn-ea"/>
                      <a:cs typeface="+mn-cs"/>
                    </a:rPr>
                    <a:t>Technological Integration</a:t>
                  </a:r>
                  <a:endParaRPr lang="en-US" sz="2800" b="1" dirty="0">
                    <a:solidFill>
                      <a:srgbClr val="9E9714"/>
                    </a:solidFill>
                  </a:endParaRPr>
                </a:p>
              </p:txBody>
            </p:sp>
            <p:sp>
              <p:nvSpPr>
                <p:cNvPr id="16" name="TextBox 15">
                  <a:extLst>
                    <a:ext uri="{FF2B5EF4-FFF2-40B4-BE49-F238E27FC236}">
                      <a16:creationId xmlns:a16="http://schemas.microsoft.com/office/drawing/2014/main" id="{92F6E835-56A0-AE74-4B91-69F08BDDE8E0}"/>
                    </a:ext>
                  </a:extLst>
                </p:cNvPr>
                <p:cNvSpPr txBox="1"/>
                <p:nvPr/>
              </p:nvSpPr>
              <p:spPr>
                <a:xfrm>
                  <a:off x="414558" y="1260345"/>
                  <a:ext cx="5290185" cy="1762043"/>
                </a:xfrm>
                <a:prstGeom prst="rect">
                  <a:avLst/>
                </a:prstGeom>
                <a:noFill/>
              </p:spPr>
              <p:txBody>
                <a:bodyPr wrap="square">
                  <a:spAutoFit/>
                </a:bodyPr>
                <a:lstStyle/>
                <a:p>
                  <a:pPr algn="just" defTabSz="621792">
                    <a:spcAft>
                      <a:spcPts val="600"/>
                    </a:spcAft>
                  </a:pPr>
                  <a:r>
                    <a:rPr lang="en-US" sz="1200" kern="1200" dirty="0">
                      <a:solidFill>
                        <a:schemeClr val="tx1"/>
                      </a:solidFill>
                      <a:latin typeface="Roboto slab" pitchFamily="2" charset="0"/>
                      <a:ea typeface="Roboto slab" pitchFamily="2" charset="0"/>
                      <a:cs typeface="Roboto slab" pitchFamily="2" charset="0"/>
                    </a:rPr>
                    <a:t>The integration of technology in managing co-accommodation hostels can enhance security, efficiency, and user experience. Technologies such as online booking systems, smart locks, and CCTV can ensure a seamless and secure living environment for residents.</a:t>
                  </a:r>
                  <a:endParaRPr lang="en-US" sz="2400" dirty="0">
                    <a:latin typeface="Roboto slab" pitchFamily="2" charset="0"/>
                    <a:ea typeface="Roboto slab" pitchFamily="2" charset="0"/>
                    <a:cs typeface="Roboto slab" pitchFamily="2" charset="0"/>
                  </a:endParaRPr>
                </a:p>
              </p:txBody>
            </p:sp>
          </p:grpSp>
          <p:sp>
            <p:nvSpPr>
              <p:cNvPr id="14" name="TextBox 13">
                <a:extLst>
                  <a:ext uri="{FF2B5EF4-FFF2-40B4-BE49-F238E27FC236}">
                    <a16:creationId xmlns:a16="http://schemas.microsoft.com/office/drawing/2014/main" id="{EBA16C53-0AD4-1867-78B6-83F10FB08844}"/>
                  </a:ext>
                </a:extLst>
              </p:cNvPr>
              <p:cNvSpPr txBox="1"/>
              <p:nvPr/>
            </p:nvSpPr>
            <p:spPr>
              <a:xfrm>
                <a:off x="2958803" y="3103303"/>
                <a:ext cx="2384237" cy="406625"/>
              </a:xfrm>
              <a:prstGeom prst="rect">
                <a:avLst/>
              </a:prstGeom>
              <a:noFill/>
            </p:spPr>
            <p:txBody>
              <a:bodyPr wrap="square">
                <a:spAutoFit/>
              </a:bodyPr>
              <a:lstStyle/>
              <a:p>
                <a:pPr defTabSz="621792">
                  <a:spcAft>
                    <a:spcPts val="600"/>
                  </a:spcAft>
                </a:pPr>
                <a:r>
                  <a:rPr lang="en-US" sz="1200" i="1" kern="1200" dirty="0">
                    <a:solidFill>
                      <a:srgbClr val="002060"/>
                    </a:solidFill>
                    <a:latin typeface="Mr Gabe" pitchFamily="2" charset="0"/>
                    <a:ea typeface="+mn-ea"/>
                    <a:cs typeface="+mn-cs"/>
                  </a:rPr>
                  <a:t>~(</a:t>
                </a:r>
                <a:r>
                  <a:rPr lang="en-US" sz="1200" i="1" kern="1200" dirty="0" err="1">
                    <a:solidFill>
                      <a:srgbClr val="002060"/>
                    </a:solidFill>
                    <a:latin typeface="Mr Gabe" pitchFamily="2" charset="0"/>
                    <a:ea typeface="+mn-ea"/>
                    <a:cs typeface="+mn-cs"/>
                  </a:rPr>
                  <a:t>Hamari</a:t>
                </a:r>
                <a:r>
                  <a:rPr lang="en-US" sz="1200" i="1" kern="1200" dirty="0">
                    <a:solidFill>
                      <a:srgbClr val="002060"/>
                    </a:solidFill>
                    <a:latin typeface="Mr Gabe" pitchFamily="2" charset="0"/>
                    <a:ea typeface="+mn-ea"/>
                    <a:cs typeface="+mn-cs"/>
                  </a:rPr>
                  <a:t> et al., 2016).</a:t>
                </a:r>
                <a:endParaRPr lang="en-US" sz="2400" i="1" dirty="0">
                  <a:solidFill>
                    <a:srgbClr val="002060"/>
                  </a:solidFill>
                  <a:latin typeface="Mr Gabe" pitchFamily="2" charset="0"/>
                </a:endParaRPr>
              </a:p>
            </p:txBody>
          </p:sp>
        </p:grpSp>
        <p:pic>
          <p:nvPicPr>
            <p:cNvPr id="25" name="Picture 24">
              <a:extLst>
                <a:ext uri="{FF2B5EF4-FFF2-40B4-BE49-F238E27FC236}">
                  <a16:creationId xmlns:a16="http://schemas.microsoft.com/office/drawing/2014/main" id="{3B4C31A5-D68A-63D2-345A-EC6A76751D1C}"/>
                </a:ext>
              </a:extLst>
            </p:cNvPr>
            <p:cNvPicPr>
              <a:picLocks noChangeAspect="1"/>
            </p:cNvPicPr>
            <p:nvPr/>
          </p:nvPicPr>
          <p:blipFill>
            <a:blip r:embed="rId4">
              <a:duotone>
                <a:prstClr val="black"/>
                <a:srgbClr val="9E9714">
                  <a:tint val="45000"/>
                  <a:satMod val="400000"/>
                </a:srgbClr>
              </a:duotone>
              <a:extLst>
                <a:ext uri="{BEBA8EAE-BF5A-486C-A8C5-ECC9F3942E4B}">
                  <a14:imgProps xmlns:a14="http://schemas.microsoft.com/office/drawing/2010/main">
                    <a14:imgLayer r:embed="rId5">
                      <a14:imgEffect>
                        <a14:artisticWatercolorSponge/>
                      </a14:imgEffect>
                    </a14:imgLayer>
                  </a14:imgProps>
                </a:ext>
              </a:extLst>
            </a:blip>
            <a:stretch>
              <a:fillRect/>
            </a:stretch>
          </p:blipFill>
          <p:spPr>
            <a:xfrm>
              <a:off x="4793193" y="1207664"/>
              <a:ext cx="2501213" cy="2501213"/>
            </a:xfrm>
            <a:prstGeom prst="rect">
              <a:avLst/>
            </a:prstGeom>
          </p:spPr>
        </p:pic>
      </p:grpSp>
      <p:grpSp>
        <p:nvGrpSpPr>
          <p:cNvPr id="32" name="Group 31">
            <a:extLst>
              <a:ext uri="{FF2B5EF4-FFF2-40B4-BE49-F238E27FC236}">
                <a16:creationId xmlns:a16="http://schemas.microsoft.com/office/drawing/2014/main" id="{13C68DAD-E7E6-0D35-A199-18DD4E5EC21D}"/>
              </a:ext>
            </a:extLst>
          </p:cNvPr>
          <p:cNvGrpSpPr/>
          <p:nvPr/>
        </p:nvGrpSpPr>
        <p:grpSpPr>
          <a:xfrm>
            <a:off x="303761" y="1520673"/>
            <a:ext cx="4194675" cy="4432960"/>
            <a:chOff x="396749" y="1207664"/>
            <a:chExt cx="4194675" cy="4432960"/>
          </a:xfrm>
        </p:grpSpPr>
        <p:grpSp>
          <p:nvGrpSpPr>
            <p:cNvPr id="6" name="Group 5">
              <a:extLst>
                <a:ext uri="{FF2B5EF4-FFF2-40B4-BE49-F238E27FC236}">
                  <a16:creationId xmlns:a16="http://schemas.microsoft.com/office/drawing/2014/main" id="{9F9B506B-9522-7112-7097-D442038664F1}"/>
                </a:ext>
              </a:extLst>
            </p:cNvPr>
            <p:cNvGrpSpPr/>
            <p:nvPr/>
          </p:nvGrpSpPr>
          <p:grpSpPr>
            <a:xfrm>
              <a:off x="396749" y="3737153"/>
              <a:ext cx="4194675" cy="1903471"/>
              <a:chOff x="414558" y="715697"/>
              <a:chExt cx="6157642" cy="2794231"/>
            </a:xfrm>
          </p:grpSpPr>
          <p:grpSp>
            <p:nvGrpSpPr>
              <p:cNvPr id="7" name="Group 6">
                <a:extLst>
                  <a:ext uri="{FF2B5EF4-FFF2-40B4-BE49-F238E27FC236}">
                    <a16:creationId xmlns:a16="http://schemas.microsoft.com/office/drawing/2014/main" id="{8C39362F-2C0D-B6C5-49CD-BDDBEB36EB0E}"/>
                  </a:ext>
                </a:extLst>
              </p:cNvPr>
              <p:cNvGrpSpPr/>
              <p:nvPr/>
            </p:nvGrpSpPr>
            <p:grpSpPr>
              <a:xfrm>
                <a:off x="414558" y="715697"/>
                <a:ext cx="6157642" cy="2306692"/>
                <a:chOff x="414558" y="715697"/>
                <a:chExt cx="6157642" cy="2306692"/>
              </a:xfrm>
            </p:grpSpPr>
            <p:sp>
              <p:nvSpPr>
                <p:cNvPr id="9" name="TextBox 8">
                  <a:extLst>
                    <a:ext uri="{FF2B5EF4-FFF2-40B4-BE49-F238E27FC236}">
                      <a16:creationId xmlns:a16="http://schemas.microsoft.com/office/drawing/2014/main" id="{49C8AA66-60E1-0BDC-7DDA-334116608316}"/>
                    </a:ext>
                  </a:extLst>
                </p:cNvPr>
                <p:cNvSpPr txBox="1"/>
                <p:nvPr/>
              </p:nvSpPr>
              <p:spPr>
                <a:xfrm>
                  <a:off x="414558" y="715697"/>
                  <a:ext cx="6157642" cy="496986"/>
                </a:xfrm>
                <a:prstGeom prst="rect">
                  <a:avLst/>
                </a:prstGeom>
                <a:noFill/>
              </p:spPr>
              <p:txBody>
                <a:bodyPr wrap="square">
                  <a:spAutoFit/>
                </a:bodyPr>
                <a:lstStyle/>
                <a:p>
                  <a:pPr defTabSz="621792">
                    <a:spcAft>
                      <a:spcPts val="600"/>
                    </a:spcAft>
                  </a:pPr>
                  <a:r>
                    <a:rPr lang="en-US" sz="1600" b="1" kern="1200" dirty="0">
                      <a:solidFill>
                        <a:srgbClr val="9E9714"/>
                      </a:solidFill>
                      <a:latin typeface="+mn-lt"/>
                      <a:ea typeface="+mn-ea"/>
                      <a:cs typeface="+mn-cs"/>
                    </a:rPr>
                    <a:t>Leveraging Public-Private Partnerships</a:t>
                  </a:r>
                  <a:endParaRPr lang="en-US" sz="2800" b="1" dirty="0">
                    <a:solidFill>
                      <a:srgbClr val="9E9714"/>
                    </a:solidFill>
                  </a:endParaRPr>
                </a:p>
              </p:txBody>
            </p:sp>
            <p:sp>
              <p:nvSpPr>
                <p:cNvPr id="10" name="TextBox 9">
                  <a:extLst>
                    <a:ext uri="{FF2B5EF4-FFF2-40B4-BE49-F238E27FC236}">
                      <a16:creationId xmlns:a16="http://schemas.microsoft.com/office/drawing/2014/main" id="{6C23B58C-BE99-80D6-12A9-F7033BBED754}"/>
                    </a:ext>
                  </a:extLst>
                </p:cNvPr>
                <p:cNvSpPr txBox="1"/>
                <p:nvPr/>
              </p:nvSpPr>
              <p:spPr>
                <a:xfrm>
                  <a:off x="414558" y="1260346"/>
                  <a:ext cx="5290185" cy="1762043"/>
                </a:xfrm>
                <a:prstGeom prst="rect">
                  <a:avLst/>
                </a:prstGeom>
                <a:noFill/>
              </p:spPr>
              <p:txBody>
                <a:bodyPr wrap="square">
                  <a:spAutoFit/>
                </a:bodyPr>
                <a:lstStyle/>
                <a:p>
                  <a:pPr algn="just" defTabSz="621792">
                    <a:spcAft>
                      <a:spcPts val="600"/>
                    </a:spcAft>
                  </a:pPr>
                  <a:r>
                    <a:rPr lang="en-US" sz="1200" kern="1200" dirty="0">
                      <a:solidFill>
                        <a:schemeClr val="tx1"/>
                      </a:solidFill>
                      <a:latin typeface="Roboto slab" pitchFamily="2" charset="0"/>
                      <a:ea typeface="Roboto slab" pitchFamily="2" charset="0"/>
                      <a:cs typeface="Roboto slab" pitchFamily="2" charset="0"/>
                    </a:rPr>
                    <a:t>Public-private partnerships (PPPs) can play a crucial role in developing co-accommodation hostels. By collaborating with private developers, the government can facilitate the creation of affordable housing projects that meet the needs of the commuting workforce.</a:t>
                  </a:r>
                  <a:endParaRPr lang="en-US" sz="2400" dirty="0">
                    <a:latin typeface="Roboto slab" pitchFamily="2" charset="0"/>
                    <a:ea typeface="Roboto slab" pitchFamily="2" charset="0"/>
                    <a:cs typeface="Roboto slab" pitchFamily="2" charset="0"/>
                  </a:endParaRPr>
                </a:p>
              </p:txBody>
            </p:sp>
          </p:grpSp>
          <p:sp>
            <p:nvSpPr>
              <p:cNvPr id="8" name="TextBox 7">
                <a:extLst>
                  <a:ext uri="{FF2B5EF4-FFF2-40B4-BE49-F238E27FC236}">
                    <a16:creationId xmlns:a16="http://schemas.microsoft.com/office/drawing/2014/main" id="{9AE721F6-8B6E-B444-EB30-E41951E5C8E0}"/>
                  </a:ext>
                </a:extLst>
              </p:cNvPr>
              <p:cNvSpPr txBox="1"/>
              <p:nvPr/>
            </p:nvSpPr>
            <p:spPr>
              <a:xfrm>
                <a:off x="3493378" y="3103303"/>
                <a:ext cx="1849663" cy="406625"/>
              </a:xfrm>
              <a:prstGeom prst="rect">
                <a:avLst/>
              </a:prstGeom>
              <a:noFill/>
            </p:spPr>
            <p:txBody>
              <a:bodyPr wrap="square">
                <a:spAutoFit/>
              </a:bodyPr>
              <a:lstStyle/>
              <a:p>
                <a:pPr defTabSz="621792">
                  <a:spcAft>
                    <a:spcPts val="600"/>
                  </a:spcAft>
                </a:pPr>
                <a:r>
                  <a:rPr lang="en-US" sz="1200" i="1" kern="1200" dirty="0">
                    <a:solidFill>
                      <a:srgbClr val="002060"/>
                    </a:solidFill>
                    <a:latin typeface="Mr Gabe" pitchFamily="2" charset="0"/>
                    <a:ea typeface="+mn-ea"/>
                    <a:cs typeface="+mn-cs"/>
                  </a:rPr>
                  <a:t>~(Li et al., 2005).</a:t>
                </a:r>
                <a:endParaRPr lang="en-US" sz="2400" i="1" dirty="0">
                  <a:solidFill>
                    <a:srgbClr val="002060"/>
                  </a:solidFill>
                  <a:latin typeface="Mr Gabe" pitchFamily="2" charset="0"/>
                </a:endParaRPr>
              </a:p>
            </p:txBody>
          </p:sp>
        </p:grpSp>
        <p:pic>
          <p:nvPicPr>
            <p:cNvPr id="29" name="Picture 28">
              <a:extLst>
                <a:ext uri="{FF2B5EF4-FFF2-40B4-BE49-F238E27FC236}">
                  <a16:creationId xmlns:a16="http://schemas.microsoft.com/office/drawing/2014/main" id="{2BA63D5D-CAF6-789F-7994-F5BFDBB827AE}"/>
                </a:ext>
              </a:extLst>
            </p:cNvPr>
            <p:cNvPicPr>
              <a:picLocks noChangeAspect="1"/>
            </p:cNvPicPr>
            <p:nvPr/>
          </p:nvPicPr>
          <p:blipFill>
            <a:blip r:embed="rId6">
              <a:duotone>
                <a:prstClr val="black"/>
                <a:srgbClr val="9E9714">
                  <a:tint val="45000"/>
                  <a:satMod val="400000"/>
                </a:srgbClr>
              </a:duotone>
            </a:blip>
            <a:stretch>
              <a:fillRect/>
            </a:stretch>
          </p:blipFill>
          <p:spPr>
            <a:xfrm>
              <a:off x="1001315" y="1207664"/>
              <a:ext cx="2501213" cy="2501213"/>
            </a:xfrm>
            <a:prstGeom prst="rect">
              <a:avLst/>
            </a:prstGeom>
          </p:spPr>
        </p:pic>
      </p:grpSp>
      <p:grpSp>
        <p:nvGrpSpPr>
          <p:cNvPr id="34" name="Group 33">
            <a:extLst>
              <a:ext uri="{FF2B5EF4-FFF2-40B4-BE49-F238E27FC236}">
                <a16:creationId xmlns:a16="http://schemas.microsoft.com/office/drawing/2014/main" id="{A23F8207-CE69-0AB1-D097-2F1202C1498B}"/>
              </a:ext>
            </a:extLst>
          </p:cNvPr>
          <p:cNvGrpSpPr/>
          <p:nvPr/>
        </p:nvGrpSpPr>
        <p:grpSpPr>
          <a:xfrm>
            <a:off x="8283077" y="1505744"/>
            <a:ext cx="3603751" cy="4170890"/>
            <a:chOff x="8197955" y="1295132"/>
            <a:chExt cx="3603751" cy="4170890"/>
          </a:xfrm>
        </p:grpSpPr>
        <p:grpSp>
          <p:nvGrpSpPr>
            <p:cNvPr id="18" name="Group 17">
              <a:extLst>
                <a:ext uri="{FF2B5EF4-FFF2-40B4-BE49-F238E27FC236}">
                  <a16:creationId xmlns:a16="http://schemas.microsoft.com/office/drawing/2014/main" id="{BA2FC13E-E4C9-7758-B0BE-4B605346A5FA}"/>
                </a:ext>
              </a:extLst>
            </p:cNvPr>
            <p:cNvGrpSpPr/>
            <p:nvPr/>
          </p:nvGrpSpPr>
          <p:grpSpPr>
            <a:xfrm>
              <a:off x="8197955" y="3737153"/>
              <a:ext cx="3603751" cy="1728869"/>
              <a:chOff x="414558" y="715697"/>
              <a:chExt cx="5290185" cy="2537921"/>
            </a:xfrm>
          </p:grpSpPr>
          <p:grpSp>
            <p:nvGrpSpPr>
              <p:cNvPr id="19" name="Group 18">
                <a:extLst>
                  <a:ext uri="{FF2B5EF4-FFF2-40B4-BE49-F238E27FC236}">
                    <a16:creationId xmlns:a16="http://schemas.microsoft.com/office/drawing/2014/main" id="{E098DB46-9952-A18F-AC3B-B6DD7BCF82F0}"/>
                  </a:ext>
                </a:extLst>
              </p:cNvPr>
              <p:cNvGrpSpPr/>
              <p:nvPr/>
            </p:nvGrpSpPr>
            <p:grpSpPr>
              <a:xfrm>
                <a:off x="414558" y="715697"/>
                <a:ext cx="5290185" cy="2035608"/>
                <a:chOff x="414558" y="715697"/>
                <a:chExt cx="5290185" cy="2035608"/>
              </a:xfrm>
            </p:grpSpPr>
            <p:sp>
              <p:nvSpPr>
                <p:cNvPr id="21" name="TextBox 20">
                  <a:extLst>
                    <a:ext uri="{FF2B5EF4-FFF2-40B4-BE49-F238E27FC236}">
                      <a16:creationId xmlns:a16="http://schemas.microsoft.com/office/drawing/2014/main" id="{1D2E7756-4764-08C9-695D-57CE5CAF5A6C}"/>
                    </a:ext>
                  </a:extLst>
                </p:cNvPr>
                <p:cNvSpPr txBox="1"/>
                <p:nvPr/>
              </p:nvSpPr>
              <p:spPr>
                <a:xfrm>
                  <a:off x="1789424" y="715697"/>
                  <a:ext cx="2884877" cy="496986"/>
                </a:xfrm>
                <a:prstGeom prst="rect">
                  <a:avLst/>
                </a:prstGeom>
                <a:noFill/>
              </p:spPr>
              <p:txBody>
                <a:bodyPr wrap="square">
                  <a:spAutoFit/>
                </a:bodyPr>
                <a:lstStyle/>
                <a:p>
                  <a:pPr defTabSz="621792">
                    <a:spcAft>
                      <a:spcPts val="600"/>
                    </a:spcAft>
                  </a:pPr>
                  <a:r>
                    <a:rPr lang="en-US" sz="1600" b="1" kern="1200" dirty="0">
                      <a:solidFill>
                        <a:srgbClr val="9E9714"/>
                      </a:solidFill>
                      <a:latin typeface="+mn-lt"/>
                      <a:ea typeface="+mn-ea"/>
                      <a:cs typeface="+mn-cs"/>
                    </a:rPr>
                    <a:t>Economic Impact</a:t>
                  </a:r>
                  <a:endParaRPr lang="en-US" sz="2800" b="1" dirty="0">
                    <a:solidFill>
                      <a:srgbClr val="9E9714"/>
                    </a:solidFill>
                  </a:endParaRPr>
                </a:p>
              </p:txBody>
            </p:sp>
            <p:sp>
              <p:nvSpPr>
                <p:cNvPr id="22" name="TextBox 21">
                  <a:extLst>
                    <a:ext uri="{FF2B5EF4-FFF2-40B4-BE49-F238E27FC236}">
                      <a16:creationId xmlns:a16="http://schemas.microsoft.com/office/drawing/2014/main" id="{CBDBDCBD-EBBD-D5CA-E666-56994E3ED912}"/>
                    </a:ext>
                  </a:extLst>
                </p:cNvPr>
                <p:cNvSpPr txBox="1"/>
                <p:nvPr/>
              </p:nvSpPr>
              <p:spPr>
                <a:xfrm>
                  <a:off x="414558" y="1260346"/>
                  <a:ext cx="5290185" cy="1490959"/>
                </a:xfrm>
                <a:prstGeom prst="rect">
                  <a:avLst/>
                </a:prstGeom>
                <a:noFill/>
              </p:spPr>
              <p:txBody>
                <a:bodyPr wrap="square">
                  <a:spAutoFit/>
                </a:bodyPr>
                <a:lstStyle/>
                <a:p>
                  <a:pPr algn="just" defTabSz="621792">
                    <a:spcAft>
                      <a:spcPts val="600"/>
                    </a:spcAft>
                  </a:pPr>
                  <a:r>
                    <a:rPr lang="en-US" sz="1200" kern="1200" dirty="0">
                      <a:solidFill>
                        <a:schemeClr val="tx1"/>
                      </a:solidFill>
                      <a:latin typeface="Roboto slab" pitchFamily="2" charset="0"/>
                      <a:ea typeface="Roboto slab" pitchFamily="2" charset="0"/>
                      <a:cs typeface="Roboto slab" pitchFamily="2" charset="0"/>
                    </a:rPr>
                    <a:t>Providing affordable and convenient housing solutions can have a positive economic impact on the city. Reduced commute times can lead to higher productivity, lower absenteeism, and greater overall economic output.</a:t>
                  </a:r>
                  <a:endParaRPr lang="en-US" sz="2400" dirty="0">
                    <a:latin typeface="Roboto slab" pitchFamily="2" charset="0"/>
                    <a:ea typeface="Roboto slab" pitchFamily="2" charset="0"/>
                    <a:cs typeface="Roboto slab" pitchFamily="2" charset="0"/>
                  </a:endParaRPr>
                </a:p>
              </p:txBody>
            </p:sp>
          </p:grpSp>
          <p:sp>
            <p:nvSpPr>
              <p:cNvPr id="20" name="TextBox 19">
                <a:extLst>
                  <a:ext uri="{FF2B5EF4-FFF2-40B4-BE49-F238E27FC236}">
                    <a16:creationId xmlns:a16="http://schemas.microsoft.com/office/drawing/2014/main" id="{0486AC8D-9A3F-ACCE-DE17-42019A7E76EC}"/>
                  </a:ext>
                </a:extLst>
              </p:cNvPr>
              <p:cNvSpPr txBox="1"/>
              <p:nvPr/>
            </p:nvSpPr>
            <p:spPr>
              <a:xfrm>
                <a:off x="3197495" y="2846993"/>
                <a:ext cx="2507248" cy="406625"/>
              </a:xfrm>
              <a:prstGeom prst="rect">
                <a:avLst/>
              </a:prstGeom>
              <a:noFill/>
            </p:spPr>
            <p:txBody>
              <a:bodyPr wrap="square">
                <a:spAutoFit/>
              </a:bodyPr>
              <a:lstStyle/>
              <a:p>
                <a:pPr defTabSz="621792">
                  <a:spcAft>
                    <a:spcPts val="600"/>
                  </a:spcAft>
                </a:pPr>
                <a:r>
                  <a:rPr lang="en-US" sz="1200" i="1" kern="1200" dirty="0">
                    <a:solidFill>
                      <a:srgbClr val="002060"/>
                    </a:solidFill>
                    <a:latin typeface="Mr Gabe" pitchFamily="2" charset="0"/>
                    <a:ea typeface="+mn-ea"/>
                    <a:cs typeface="+mn-cs"/>
                  </a:rPr>
                  <a:t>(</a:t>
                </a:r>
                <a:r>
                  <a:rPr lang="en-US" sz="1200" i="1" kern="1200" dirty="0" err="1">
                    <a:solidFill>
                      <a:srgbClr val="002060"/>
                    </a:solidFill>
                    <a:latin typeface="Mr Gabe" pitchFamily="2" charset="0"/>
                    <a:ea typeface="+mn-ea"/>
                    <a:cs typeface="+mn-cs"/>
                  </a:rPr>
                  <a:t>Glaeser</a:t>
                </a:r>
                <a:r>
                  <a:rPr lang="en-US" sz="1200" i="1" kern="1200" dirty="0">
                    <a:solidFill>
                      <a:srgbClr val="002060"/>
                    </a:solidFill>
                    <a:latin typeface="Mr Gabe" pitchFamily="2" charset="0"/>
                    <a:ea typeface="+mn-ea"/>
                    <a:cs typeface="+mn-cs"/>
                  </a:rPr>
                  <a:t> &amp; Kahn, 2004).</a:t>
                </a:r>
                <a:endParaRPr lang="en-US" sz="2400" i="1" dirty="0">
                  <a:solidFill>
                    <a:srgbClr val="002060"/>
                  </a:solidFill>
                  <a:latin typeface="Mr Gabe" pitchFamily="2" charset="0"/>
                </a:endParaRPr>
              </a:p>
            </p:txBody>
          </p:sp>
        </p:grpSp>
        <p:pic>
          <p:nvPicPr>
            <p:cNvPr id="31" name="Picture 30">
              <a:extLst>
                <a:ext uri="{FF2B5EF4-FFF2-40B4-BE49-F238E27FC236}">
                  <a16:creationId xmlns:a16="http://schemas.microsoft.com/office/drawing/2014/main" id="{C7A3A2BF-1D6D-D7FC-CA2A-8EE3D8B51F5A}"/>
                </a:ext>
              </a:extLst>
            </p:cNvPr>
            <p:cNvPicPr>
              <a:picLocks noChangeAspect="1"/>
            </p:cNvPicPr>
            <p:nvPr/>
          </p:nvPicPr>
          <p:blipFill>
            <a:blip r:embed="rId7">
              <a:duotone>
                <a:prstClr val="black"/>
                <a:srgbClr val="9E9714">
                  <a:tint val="45000"/>
                  <a:satMod val="400000"/>
                </a:srgbClr>
              </a:duotone>
            </a:blip>
            <a:stretch>
              <a:fillRect/>
            </a:stretch>
          </p:blipFill>
          <p:spPr>
            <a:xfrm>
              <a:off x="8758237" y="1295132"/>
              <a:ext cx="2257425" cy="2257425"/>
            </a:xfrm>
            <a:prstGeom prst="rect">
              <a:avLst/>
            </a:prstGeom>
          </p:spPr>
        </p:pic>
      </p:grpSp>
    </p:spTree>
    <p:extLst>
      <p:ext uri="{BB962C8B-B14F-4D97-AF65-F5344CB8AC3E}">
        <p14:creationId xmlns:p14="http://schemas.microsoft.com/office/powerpoint/2010/main" val="1870828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erial view of Lagos showing the Third Mainland bridge, on October 7, 2022. - With the UN forecasting the world will soon hit 8 billion people, Lagos...">
            <a:extLst>
              <a:ext uri="{FF2B5EF4-FFF2-40B4-BE49-F238E27FC236}">
                <a16:creationId xmlns:a16="http://schemas.microsoft.com/office/drawing/2014/main" id="{639FC56E-1684-7F79-3ADD-9A5938FF43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86" t="9091" r="19799"/>
          <a:stretch/>
        </p:blipFill>
        <p:spPr bwMode="auto">
          <a:xfrm>
            <a:off x="3523486"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1" name="Rectangle 308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3" name="Rectangle 308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85" name="Rectangle 308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2C928D9-FBC1-A5B9-665A-04E1FCA307E8}"/>
              </a:ext>
            </a:extLst>
          </p:cNvPr>
          <p:cNvSpPr txBox="1"/>
          <p:nvPr/>
        </p:nvSpPr>
        <p:spPr>
          <a:xfrm>
            <a:off x="256412" y="2726846"/>
            <a:ext cx="3438906" cy="3207258"/>
          </a:xfrm>
          <a:prstGeom prst="rect">
            <a:avLst/>
          </a:prstGeom>
        </p:spPr>
        <p:txBody>
          <a:bodyPr vert="horz" lIns="91440" tIns="45720" rIns="91440" bIns="45720" rtlCol="0" anchor="t">
            <a:normAutofit fontScale="92500"/>
          </a:bodyPr>
          <a:lstStyle/>
          <a:p>
            <a:pPr algn="just">
              <a:lnSpc>
                <a:spcPct val="90000"/>
              </a:lnSpc>
              <a:spcAft>
                <a:spcPts val="600"/>
              </a:spcAft>
            </a:pPr>
            <a:r>
              <a:rPr lang="en-US" sz="1600">
                <a:solidFill>
                  <a:srgbClr val="002060"/>
                </a:solidFill>
              </a:rPr>
              <a:t>The discoveries highlight the critical need for innovative housing solutions to address the commuting and housing challenges in Lagos. The concept of co-accommodation hostels presents a promising opportunity to enhance the quality of life for workers, reduce commute times, and improve economic productivity. By leveraging public-private partnerships and integrating technology, these hostels can provide a sustainable and effective solution to the pressing issues faced by the commuting workforce in Lagos.</a:t>
            </a:r>
            <a:endParaRPr lang="en-US" sz="1600" dirty="0">
              <a:solidFill>
                <a:srgbClr val="002060"/>
              </a:solidFill>
            </a:endParaRPr>
          </a:p>
        </p:txBody>
      </p:sp>
      <p:pic>
        <p:nvPicPr>
          <p:cNvPr id="9" name="Picture 8">
            <a:extLst>
              <a:ext uri="{FF2B5EF4-FFF2-40B4-BE49-F238E27FC236}">
                <a16:creationId xmlns:a16="http://schemas.microsoft.com/office/drawing/2014/main" id="{8E6C9E41-C58D-6909-1C53-4C2F41141B3D}"/>
              </a:ext>
            </a:extLst>
          </p:cNvPr>
          <p:cNvPicPr>
            <a:picLocks noChangeAspect="1"/>
          </p:cNvPicPr>
          <p:nvPr/>
        </p:nvPicPr>
        <p:blipFill>
          <a:blip r:embed="rId3"/>
          <a:stretch>
            <a:fillRect/>
          </a:stretch>
        </p:blipFill>
        <p:spPr>
          <a:xfrm>
            <a:off x="1259178" y="42063"/>
            <a:ext cx="2264306" cy="2264306"/>
          </a:xfrm>
          <a:prstGeom prst="rect">
            <a:avLst/>
          </a:prstGeom>
        </p:spPr>
      </p:pic>
    </p:spTree>
    <p:extLst>
      <p:ext uri="{BB962C8B-B14F-4D97-AF65-F5344CB8AC3E}">
        <p14:creationId xmlns:p14="http://schemas.microsoft.com/office/powerpoint/2010/main" val="866606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2307</TotalTime>
  <Words>4544</Words>
  <Application>Microsoft Office PowerPoint</Application>
  <PresentationFormat>Widescreen</PresentationFormat>
  <Paragraphs>444</Paragraphs>
  <Slides>28</Slides>
  <Notes>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28</vt:i4>
      </vt:variant>
    </vt:vector>
  </HeadingPairs>
  <TitlesOfParts>
    <vt:vector size="42" baseType="lpstr">
      <vt:lpstr>Aptos</vt:lpstr>
      <vt:lpstr>Aptos Display</vt:lpstr>
      <vt:lpstr>Arial</vt:lpstr>
      <vt:lpstr>Calibri</vt:lpstr>
      <vt:lpstr>Fira Sans Condensed</vt:lpstr>
      <vt:lpstr>Lora</vt:lpstr>
      <vt:lpstr>Montserrat</vt:lpstr>
      <vt:lpstr>Mr Gabe</vt:lpstr>
      <vt:lpstr>Nunito</vt:lpstr>
      <vt:lpstr>Roboto</vt:lpstr>
      <vt:lpstr>Roboto Slab</vt:lpstr>
      <vt:lpstr>Wingdings</vt:lpstr>
      <vt:lpstr>Work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Value Proposition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Ilias Shittu-Gbeko</dc:creator>
  <cp:lastModifiedBy>Ilias Shittu-Gbeko</cp:lastModifiedBy>
  <cp:revision>125</cp:revision>
  <dcterms:created xsi:type="dcterms:W3CDTF">2024-06-17T22:39:32Z</dcterms:created>
  <dcterms:modified xsi:type="dcterms:W3CDTF">2024-06-19T20:45:37Z</dcterms:modified>
</cp:coreProperties>
</file>