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NKAMS\Downloads\M-618-4171-HSC\brief\.anal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NKAMS\Downloads\M-618-4171-HSC\brief\.analy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NKAMS\Downloads\M-618-4171-HSC\brief\.analy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Confidence</a:t>
            </a:r>
            <a:r>
              <a:rPr lang="en-US" b="1" baseline="0"/>
              <a:t> Gain by Training Format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'Confidence Gains by Training'!$B$1</c:f>
              <c:strCache>
                <c:ptCount val="1"/>
                <c:pt idx="0">
                  <c:v>Confidence Gain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'Confidence Gains by Training'!$A$2:$A$6</c:f>
              <c:strCache>
                <c:ptCount val="5"/>
                <c:pt idx="0">
                  <c:v>Standard Workshop</c:v>
                </c:pt>
                <c:pt idx="1">
                  <c:v>Cascade Models</c:v>
                </c:pt>
                <c:pt idx="2">
                  <c:v>Simulation-Based</c:v>
                </c:pt>
                <c:pt idx="3">
                  <c:v>Domain-Specific</c:v>
                </c:pt>
                <c:pt idx="4">
                  <c:v>FITS into Practice</c:v>
                </c:pt>
              </c:strCache>
            </c:strRef>
          </c:cat>
          <c:val>
            <c:numRef>
              <c:f>'Confidence Gains by Training'!$B$2:$B$6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80</c:v>
                </c:pt>
                <c:pt idx="3">
                  <c:v>20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B1-4419-8B96-638FF10DED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41058159"/>
        <c:axId val="641058639"/>
      </c:barChart>
      <c:catAx>
        <c:axId val="641058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058639"/>
        <c:crosses val="autoZero"/>
        <c:auto val="1"/>
        <c:lblAlgn val="ctr"/>
        <c:lblOffset val="100"/>
        <c:noMultiLvlLbl val="0"/>
      </c:catAx>
      <c:valAx>
        <c:axId val="6410586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41058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Change in Dementia Care Confidence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'Dementia Care Confidence Score'!$B$1</c:f>
              <c:strCache>
                <c:ptCount val="1"/>
                <c:pt idx="0">
                  <c:v>Mean Confidence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'Dementia Care Confidence Score'!$A$2:$A$3</c:f>
              <c:strCache>
                <c:ptCount val="2"/>
                <c:pt idx="0">
                  <c:v>Pre-Training</c:v>
                </c:pt>
                <c:pt idx="1">
                  <c:v>Post-Training</c:v>
                </c:pt>
              </c:strCache>
            </c:strRef>
          </c:cat>
          <c:val>
            <c:numRef>
              <c:f>'Dementia Care Confidence Score'!$B$2:$B$3</c:f>
              <c:numCache>
                <c:formatCode>General</c:formatCode>
                <c:ptCount val="2"/>
                <c:pt idx="0">
                  <c:v>55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AB-4910-944F-B945673A685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1049999"/>
        <c:axId val="641047119"/>
      </c:barChart>
      <c:catAx>
        <c:axId val="64104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047119"/>
        <c:crosses val="autoZero"/>
        <c:auto val="1"/>
        <c:lblAlgn val="ctr"/>
        <c:lblOffset val="100"/>
        <c:noMultiLvlLbl val="0"/>
      </c:catAx>
      <c:valAx>
        <c:axId val="6410471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1049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'Resident Outcomes Pre vs Post'!$A$2</c:f>
              <c:strCache>
                <c:ptCount val="1"/>
                <c:pt idx="0">
                  <c:v>Agitation Episodes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'Resident Outcomes Pre vs Post'!$B$1:$C$1</c:f>
              <c:strCache>
                <c:ptCount val="2"/>
                <c:pt idx="0">
                  <c:v>Pre-Training</c:v>
                </c:pt>
                <c:pt idx="1">
                  <c:v>Post-Training</c:v>
                </c:pt>
              </c:strCache>
            </c:strRef>
          </c:cat>
          <c:val>
            <c:numRef>
              <c:f>'Resident Outcomes Pre vs Post'!$B$2:$C$2</c:f>
              <c:numCache>
                <c:formatCode>General</c:formatCode>
                <c:ptCount val="2"/>
                <c:pt idx="0">
                  <c:v>100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14-4893-8C60-AD5CDADF314A}"/>
            </c:ext>
          </c:extLst>
        </c:ser>
        <c:ser>
          <c:idx val="1"/>
          <c:order val="1"/>
          <c:tx>
            <c:strRef>
              <c:f>'Resident Outcomes Pre vs Post'!$A$3</c:f>
              <c:strCache>
                <c:ptCount val="1"/>
                <c:pt idx="0">
                  <c:v>Antipsychotic Prescriptions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'Resident Outcomes Pre vs Post'!$B$1:$C$1</c:f>
              <c:strCache>
                <c:ptCount val="2"/>
                <c:pt idx="0">
                  <c:v>Pre-Training</c:v>
                </c:pt>
                <c:pt idx="1">
                  <c:v>Post-Training</c:v>
                </c:pt>
              </c:strCache>
            </c:strRef>
          </c:cat>
          <c:val>
            <c:numRef>
              <c:f>'Resident Outcomes Pre vs Post'!$B$3:$C$3</c:f>
              <c:numCache>
                <c:formatCode>General</c:formatCode>
                <c:ptCount val="2"/>
                <c:pt idx="0">
                  <c:v>50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14-4893-8C60-AD5CDADF31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1061999"/>
        <c:axId val="641052399"/>
      </c:barChart>
      <c:catAx>
        <c:axId val="641061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052399"/>
        <c:crosses val="autoZero"/>
        <c:auto val="1"/>
        <c:lblAlgn val="ctr"/>
        <c:lblOffset val="100"/>
        <c:noMultiLvlLbl val="0"/>
      </c:catAx>
      <c:valAx>
        <c:axId val="6410523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1061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1F31-4A54-BFAF-9ACB-4341D7294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2F5AA-C6DE-A870-2C77-072C4E8C5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743AF-5B15-1EDD-3662-2AB2929D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1CE95-0F95-F7FE-14DB-874EC1E6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5F72-9A56-D1B5-2DA6-CF538123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D62A-C7B0-4784-5EA6-9A910838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9FABC-BEA5-D632-8067-F317E1071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3BE5-EC6F-7E3C-19E2-7F9A1067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31EE-AA72-A9F2-5BF3-EA660C59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9281-92CA-45F6-1CB9-9BF6474C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907AA-2CCA-3B84-3E07-FDB6F194D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2191-DC2C-B76A-AAF1-B42DA4050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0F86-3001-2474-BFC8-306C4F73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2FB74-0D5E-BED9-D17B-8D27642C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6B9D-6DD8-4CB3-E5B0-AB98832B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A554-0853-8CEB-9A70-4E1F5751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3989-FC87-3A71-69A5-49F738C3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2110-F16D-D985-214E-AF11619D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95A4-2697-11B4-1B2C-78982B8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667-24B9-5E1A-C8C0-032C53F3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7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B853-5001-16F3-BE49-EE655739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863ED-648F-86B5-50B1-3A6FDE30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1836-8C92-C3D8-9ED5-B410496E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7E04D-1913-B7FD-8C59-013FCBDC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E212-5CD1-B1F8-B4BA-242A292F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4738-AF74-C6A8-AD5A-2D5A5D4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2567-4D68-5DBE-091D-902F3AED0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E9009-CF47-1F5B-71D5-6F246542F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ADEE-612D-2F80-AF93-70036FE3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48C96-B6C9-2E07-0839-1127A455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115C0-F87B-70E5-3B31-2EB6A122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22CC-BFFF-A501-5FA9-F90CE0A3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BAEA3-F0C9-8D7D-D8D6-1C84B881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A454A-A782-DFCC-1B48-D60850585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06B39-2F92-FAB1-7206-FC7F20699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7E2CC-9E12-0601-BA09-346669033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8CDF5-B84F-64EE-B416-2BF250D6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DD4F7-1E7A-7474-12EC-BC01D93C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FDF6D-73F9-E180-52B6-6BED7FE0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9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133D-F53A-2CCC-87DA-48852B99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93C44-CB2C-1AB2-AD4A-9B8DCAFE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7DAF-3D13-3F38-6E37-06036E1C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2F244-48F7-F007-952C-B0AF2DCF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3109E-7757-3422-6C17-6067FA1D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D95B3-9318-589D-69D2-24717AD7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ACA27-712F-3CAA-1EEB-84408115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6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A6CD-CB6E-B799-21B7-2F0CCBFF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8CA4-ABB4-8638-1F85-759A826D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90BB5-4532-A4F4-AC4C-C77071C01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7C04-D1DC-C518-5B90-15F21274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335E9-0998-8D11-5E41-4C944C4D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E60FA-8722-6C97-C785-FBEB595D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7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076C-630B-5F48-2EEA-E7D0E835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00C44-2842-31CB-F57C-F757BA499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F11C9-244A-4133-3D9F-01C7E3A82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625C3-4ECA-EA76-D8AA-95A6E9D7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E86C3-C6F0-7A38-A478-E63A9CC4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63B5C-512C-FDE0-9521-3388969F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0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E201D-02AF-FF8E-40C0-AE74BD28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50571-CE71-452B-64B0-21D8939EE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2E2E-E77D-E3FC-7646-06E2F7981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B7B3-CE35-5A0A-1A9C-4BA719D9A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1C975-D508-9BB8-B623-728A530AF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77D467-0B7F-175E-2316-2AF01501EBD0}"/>
              </a:ext>
            </a:extLst>
          </p:cNvPr>
          <p:cNvSpPr/>
          <p:nvPr/>
        </p:nvSpPr>
        <p:spPr>
          <a:xfrm>
            <a:off x="4771177" y="3429000"/>
            <a:ext cx="6572816" cy="3087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DD79B-099D-6003-AC5D-FB09D7E8A44E}"/>
              </a:ext>
            </a:extLst>
          </p:cNvPr>
          <p:cNvSpPr txBox="1"/>
          <p:nvPr/>
        </p:nvSpPr>
        <p:spPr>
          <a:xfrm>
            <a:off x="7058686" y="170873"/>
            <a:ext cx="5133314" cy="3138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400"/>
              </a:spcAft>
            </a:pPr>
            <a:r>
              <a:rPr lang="en-GB" sz="2000" b="1" kern="1400" spc="-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EVALUATING THE IMPACT OF TRAIN-THE-TRAINER DEMENTIA CARE TRAINING ON SENIOR CARERS’ CONFIDENCE AND RESIDENT OUTCOMES IN </a:t>
            </a:r>
          </a:p>
          <a:p>
            <a:pPr>
              <a:lnSpc>
                <a:spcPct val="200000"/>
              </a:lnSpc>
              <a:spcAft>
                <a:spcPts val="400"/>
              </a:spcAft>
            </a:pPr>
            <a:r>
              <a:rPr lang="en-GB" sz="2000" b="1" kern="1400" spc="-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RESIDENTIAL CARE HOMES</a:t>
            </a:r>
            <a:endParaRPr lang="en-US" sz="2400" b="1" kern="1400" spc="-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Train the Trainer programmes | Alzheimer's Disease International (ADI)">
            <a:extLst>
              <a:ext uri="{FF2B5EF4-FFF2-40B4-BE49-F238E27FC236}">
                <a16:creationId xmlns:a16="http://schemas.microsoft.com/office/drawing/2014/main" id="{138E32B9-6AA3-3641-D1AC-927A7ACF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81046" cy="542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7DA315-5389-04A3-4A80-D5B78143F2EB}"/>
              </a:ext>
            </a:extLst>
          </p:cNvPr>
          <p:cNvSpPr txBox="1"/>
          <p:nvPr/>
        </p:nvSpPr>
        <p:spPr>
          <a:xfrm>
            <a:off x="8266947" y="5163227"/>
            <a:ext cx="2256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Dora Appiah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F262C0-7D70-EEC2-F1CC-0F2A0613CC52}"/>
              </a:ext>
            </a:extLst>
          </p:cNvPr>
          <p:cNvSpPr/>
          <p:nvPr/>
        </p:nvSpPr>
        <p:spPr>
          <a:xfrm>
            <a:off x="8363139" y="4979406"/>
            <a:ext cx="1224481" cy="18382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82C1F-977A-BAD5-4823-D3EA667B60BE}"/>
              </a:ext>
            </a:extLst>
          </p:cNvPr>
          <p:cNvSpPr txBox="1"/>
          <p:nvPr/>
        </p:nvSpPr>
        <p:spPr>
          <a:xfrm>
            <a:off x="486721" y="579116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Findings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Carer Confidence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C6E1C3D-7B74-A5A0-B411-8DA181244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Self-efficacy improved up to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45%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across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cascade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and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domain-specific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models.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Simulation-based training yielded the largest confidence gains, up to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80%.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Standard workshops achieved moderate gains, averaging around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30%.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Confidence improvements remained durable over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1 to 6 months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in multiple settings.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B84AB1-3CE1-CCB4-EAEF-BBDA98DF59EB}"/>
              </a:ext>
            </a:extLst>
          </p:cNvPr>
          <p:cNvSpPr/>
          <p:nvPr/>
        </p:nvSpPr>
        <p:spPr>
          <a:xfrm>
            <a:off x="616533" y="1779477"/>
            <a:ext cx="1224481" cy="11230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A7844A-A215-9A5D-C283-CAF160C937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047322"/>
              </p:ext>
            </p:extLst>
          </p:nvPr>
        </p:nvGraphicFramePr>
        <p:xfrm>
          <a:off x="5987738" y="650494"/>
          <a:ext cx="5628018" cy="5324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398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4E7B45-3B21-5014-8CC7-DE61C81A0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907C2-19FD-ACD1-80AA-1602B7471881}"/>
              </a:ext>
            </a:extLst>
          </p:cNvPr>
          <p:cNvSpPr txBox="1"/>
          <p:nvPr/>
        </p:nvSpPr>
        <p:spPr>
          <a:xfrm>
            <a:off x="576243" y="635267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Findings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Resident Outcomes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711BCC-1C85-EF0D-FB4B-68CDBDD19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Agitation episodes fell by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15 – 35%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following TTT interventions.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Antipsychotic prescribing decreased by up to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40%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post-training.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Effects persisted across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to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6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months of follow-up in varied settings.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Reductions observed in care homes and acute-care environments.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4FB54F-2025-B379-304F-FFC231CA6A3D}"/>
              </a:ext>
            </a:extLst>
          </p:cNvPr>
          <p:cNvSpPr/>
          <p:nvPr/>
        </p:nvSpPr>
        <p:spPr>
          <a:xfrm>
            <a:off x="645064" y="1812531"/>
            <a:ext cx="1224481" cy="11230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EBF77D-6C07-08F2-9A6F-129A9EB72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06343"/>
              </p:ext>
            </p:extLst>
          </p:nvPr>
        </p:nvGraphicFramePr>
        <p:xfrm>
          <a:off x="5987738" y="878153"/>
          <a:ext cx="5628019" cy="48688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25878">
                  <a:extLst>
                    <a:ext uri="{9D8B030D-6E8A-4147-A177-3AD203B41FA5}">
                      <a16:colId xmlns:a16="http://schemas.microsoft.com/office/drawing/2014/main" val="2148395799"/>
                    </a:ext>
                  </a:extLst>
                </a:gridCol>
                <a:gridCol w="1537064">
                  <a:extLst>
                    <a:ext uri="{9D8B030D-6E8A-4147-A177-3AD203B41FA5}">
                      <a16:colId xmlns:a16="http://schemas.microsoft.com/office/drawing/2014/main" val="3654856724"/>
                    </a:ext>
                  </a:extLst>
                </a:gridCol>
                <a:gridCol w="1965077">
                  <a:extLst>
                    <a:ext uri="{9D8B030D-6E8A-4147-A177-3AD203B41FA5}">
                      <a16:colId xmlns:a16="http://schemas.microsoft.com/office/drawing/2014/main" val="1745459475"/>
                    </a:ext>
                  </a:extLst>
                </a:gridCol>
              </a:tblGrid>
              <a:tr h="608603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Study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Agitation ↓ (%)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Antipsychotic ↓ (%)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203492"/>
                  </a:ext>
                </a:extLst>
              </a:tr>
              <a:tr h="608603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Mayrhofer et al. (2016)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–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61575"/>
                  </a:ext>
                </a:extLst>
              </a:tr>
              <a:tr h="608603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Pivodic et al. (2022)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–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08600"/>
                  </a:ext>
                </a:extLst>
              </a:tr>
              <a:tr h="608603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Surr et al. (2016)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–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397915"/>
                  </a:ext>
                </a:extLst>
              </a:tr>
              <a:tr h="608603"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Carrier et al. (2023)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–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509260"/>
                  </a:ext>
                </a:extLst>
              </a:tr>
              <a:tr h="608603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Faraday et al. (2025)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–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467262"/>
                  </a:ext>
                </a:extLst>
              </a:tr>
              <a:tr h="608603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Brazil et al. (2024)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–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34021"/>
                  </a:ext>
                </a:extLst>
              </a:tr>
              <a:tr h="608603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Brooker et al. (2016)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–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0" marR="68104" marT="27241" marB="2043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23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20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ADD3E4-494D-0595-87F9-637B0FE4AA7C}"/>
              </a:ext>
            </a:extLst>
          </p:cNvPr>
          <p:cNvSpPr txBox="1"/>
          <p:nvPr/>
        </p:nvSpPr>
        <p:spPr>
          <a:xfrm>
            <a:off x="476654" y="397650"/>
            <a:ext cx="8567758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/>
              <a:t>Change in Dementia Care Confidence Scores Pre and Post-Training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BA15D-4461-F12A-4037-18E3E91271B2}"/>
              </a:ext>
            </a:extLst>
          </p:cNvPr>
          <p:cNvSpPr/>
          <p:nvPr/>
        </p:nvSpPr>
        <p:spPr>
          <a:xfrm>
            <a:off x="576243" y="1571247"/>
            <a:ext cx="1224481" cy="11230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B461D5-D0E2-CCD1-C6A0-C839E8CFC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44" y="2001990"/>
            <a:ext cx="598347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Mean Dementia Care Confidence Scale score rose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post-training.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Confidence gains reflect moderate to large self-efficacy improvements.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Durability confirmed at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</a:t>
            </a:r>
            <a:r>
              <a:rPr lang="en-US" altLang="en-US" sz="2000" dirty="0"/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months follow-up.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Barriers and enablers influence implementation fidelity.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A6DD6F-1BA4-B3CF-DD11-97C101BC0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922872"/>
              </p:ext>
            </p:extLst>
          </p:nvPr>
        </p:nvGraphicFramePr>
        <p:xfrm>
          <a:off x="476655" y="2170274"/>
          <a:ext cx="4860202" cy="3627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250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E36847-72F1-3EB1-67D7-ADB90946CFE1}"/>
              </a:ext>
            </a:extLst>
          </p:cNvPr>
          <p:cNvSpPr txBox="1"/>
          <p:nvPr/>
        </p:nvSpPr>
        <p:spPr>
          <a:xfrm>
            <a:off x="586213" y="412862"/>
            <a:ext cx="6097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Resident Outcomes</a:t>
            </a:r>
          </a:p>
          <a:p>
            <a:r>
              <a:rPr lang="en-US" sz="2400" b="1" dirty="0"/>
              <a:t>Pre- vs Post-Training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5B4B93-7BE8-ECF1-86EE-AFF73128F98E}"/>
              </a:ext>
            </a:extLst>
          </p:cNvPr>
          <p:cNvSpPr/>
          <p:nvPr/>
        </p:nvSpPr>
        <p:spPr>
          <a:xfrm>
            <a:off x="690331" y="1243859"/>
            <a:ext cx="1224481" cy="11230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07C5AB-ACA3-F332-9AE3-3313BAC24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882" y="1660173"/>
            <a:ext cx="6097508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Agitation episodes dropped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month following training.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Antipsychotic prescribing fell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40%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post-training.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Outcomes measured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month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before and after TTT implementation.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Consistent improvements observed across care-home settings.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9C503B-0DD7-2517-5042-8D5B42A859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442730"/>
              </p:ext>
            </p:extLst>
          </p:nvPr>
        </p:nvGraphicFramePr>
        <p:xfrm>
          <a:off x="253497" y="1370577"/>
          <a:ext cx="5314385" cy="4725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78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11D3C2-2DF7-521A-23D3-D1774AB629EB}"/>
              </a:ext>
            </a:extLst>
          </p:cNvPr>
          <p:cNvSpPr txBox="1"/>
          <p:nvPr/>
        </p:nvSpPr>
        <p:spPr>
          <a:xfrm>
            <a:off x="794442" y="403808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Barriers to TTT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1C874-AF9D-0FBB-37A7-642164328FC2}"/>
              </a:ext>
            </a:extLst>
          </p:cNvPr>
          <p:cNvSpPr/>
          <p:nvPr/>
        </p:nvSpPr>
        <p:spPr>
          <a:xfrm>
            <a:off x="925721" y="927028"/>
            <a:ext cx="1224481" cy="11230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1C2182-59C4-27AE-B0B4-A8B0A4322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54006"/>
              </p:ext>
            </p:extLst>
          </p:nvPr>
        </p:nvGraphicFramePr>
        <p:xfrm>
          <a:off x="2395397" y="1544442"/>
          <a:ext cx="7174116" cy="25955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01705">
                  <a:extLst>
                    <a:ext uri="{9D8B030D-6E8A-4147-A177-3AD203B41FA5}">
                      <a16:colId xmlns:a16="http://schemas.microsoft.com/office/drawing/2014/main" val="3648956293"/>
                    </a:ext>
                  </a:extLst>
                </a:gridCol>
                <a:gridCol w="4472411">
                  <a:extLst>
                    <a:ext uri="{9D8B030D-6E8A-4147-A177-3AD203B41FA5}">
                      <a16:colId xmlns:a16="http://schemas.microsoft.com/office/drawing/2014/main" val="201954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Barrier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57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/>
                        <a:t>Workforce Challenge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dirty="0"/>
                        <a:t>High staff turnover prevents consistent trainer availability and retention.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28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/>
                        <a:t>Resource Constraint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dirty="0"/>
                        <a:t>Limited protected learning time restricts senior carers’ training delivery.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2416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C5C8D00-8B96-B6A3-AB12-261760C06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78" y="4393563"/>
            <a:ext cx="10821154" cy="206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turnover undermines trainer retention, causing cascading gaps in care quality (Mayrhofer et al., 2016).</a:t>
            </a:r>
          </a:p>
          <a:p>
            <a:pPr marL="171450" marR="0" lvl="0" indent="-1714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Insufficient protected learning time forces training cancellations, reducing TTT programme efficacy (Carrier, Toulouse and Rochefort, 2023).</a:t>
            </a:r>
          </a:p>
        </p:txBody>
      </p:sp>
    </p:spTree>
    <p:extLst>
      <p:ext uri="{BB962C8B-B14F-4D97-AF65-F5344CB8AC3E}">
        <p14:creationId xmlns:p14="http://schemas.microsoft.com/office/powerpoint/2010/main" val="382649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9B3FF-5C99-C0E6-1066-847BDCAC7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7B8A2B-03F2-8AA3-3052-8B19DCAF5938}"/>
              </a:ext>
            </a:extLst>
          </p:cNvPr>
          <p:cNvSpPr txBox="1"/>
          <p:nvPr/>
        </p:nvSpPr>
        <p:spPr>
          <a:xfrm>
            <a:off x="794442" y="403808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Facilitators to TTT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DDED1-CFEB-F9B4-631F-CDB7E3DA6578}"/>
              </a:ext>
            </a:extLst>
          </p:cNvPr>
          <p:cNvSpPr/>
          <p:nvPr/>
        </p:nvSpPr>
        <p:spPr>
          <a:xfrm>
            <a:off x="925721" y="927028"/>
            <a:ext cx="1224481" cy="11230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69DA0F-0228-5580-7B59-24A7D948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9163"/>
              </p:ext>
            </p:extLst>
          </p:nvPr>
        </p:nvGraphicFramePr>
        <p:xfrm>
          <a:off x="2395397" y="1544442"/>
          <a:ext cx="7599629" cy="25955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01705">
                  <a:extLst>
                    <a:ext uri="{9D8B030D-6E8A-4147-A177-3AD203B41FA5}">
                      <a16:colId xmlns:a16="http://schemas.microsoft.com/office/drawing/2014/main" val="3648956293"/>
                    </a:ext>
                  </a:extLst>
                </a:gridCol>
                <a:gridCol w="4897924">
                  <a:extLst>
                    <a:ext uri="{9D8B030D-6E8A-4147-A177-3AD203B41FA5}">
                      <a16:colId xmlns:a16="http://schemas.microsoft.com/office/drawing/2014/main" val="201954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Barrier</a:t>
                      </a:r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57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/>
                        <a:t>Leadership Support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dirty="0"/>
                        <a:t>Executive endorsement secures resources, time, and commitment for TTT rollout.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28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/>
                        <a:t>Peer Networks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dirty="0"/>
                        <a:t>Structured mentoring groups reinforce trainer competency and programme fidelity.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2416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B85EAD6-2545-5A40-3BA2-DA4556B54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21" y="4757356"/>
            <a:ext cx="10729488" cy="184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Dedicated leadership sponsorship secures scheduling and budget allocation for sustained TTT (Brazil et al., 2024).</a:t>
            </a:r>
          </a:p>
          <a:p>
            <a:pPr marL="171450" marR="0" lvl="0" indent="-1714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Structured peer-mentoring networks provide ongoing support, boosting trainer confidence and fidelity (Goodman et al., 2015).</a:t>
            </a:r>
          </a:p>
        </p:txBody>
      </p:sp>
    </p:spTree>
    <p:extLst>
      <p:ext uri="{BB962C8B-B14F-4D97-AF65-F5344CB8AC3E}">
        <p14:creationId xmlns:p14="http://schemas.microsoft.com/office/powerpoint/2010/main" val="257858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9F9F8-4EA7-020F-8E5F-8C93D25B1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7CCB4D-233A-21B0-1F38-BC08A366EE42}"/>
              </a:ext>
            </a:extLst>
          </p:cNvPr>
          <p:cNvSpPr txBox="1"/>
          <p:nvPr/>
        </p:nvSpPr>
        <p:spPr>
          <a:xfrm>
            <a:off x="1401024" y="665417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5F058-8453-6BD3-C2A6-DFF4E177B685}"/>
              </a:ext>
            </a:extLst>
          </p:cNvPr>
          <p:cNvSpPr/>
          <p:nvPr/>
        </p:nvSpPr>
        <p:spPr>
          <a:xfrm>
            <a:off x="1550410" y="1234804"/>
            <a:ext cx="1224481" cy="11230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B737FC-A5D3-66B2-7ABA-21BBBE34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87" y="1654882"/>
            <a:ext cx="10909425" cy="428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Senior carers’ self-efficacy improved 20–80 % on the Dementia Care Confidence Scale post-TTT training.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Agitation episodes dropped 15–35 % and antipsychotic prescribing decreased up to 40 % following training.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Barriers included high staff turnover and limited training time; facilitators comprised leadership endorsement and structured peer mentoring.</a:t>
            </a:r>
          </a:p>
        </p:txBody>
      </p:sp>
    </p:spTree>
    <p:extLst>
      <p:ext uri="{BB962C8B-B14F-4D97-AF65-F5344CB8AC3E}">
        <p14:creationId xmlns:p14="http://schemas.microsoft.com/office/powerpoint/2010/main" val="86036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821A7-46D9-6297-FD27-810BAFD29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858272-64EB-94E5-1559-AEB0A59837B2}"/>
              </a:ext>
            </a:extLst>
          </p:cNvPr>
          <p:cNvSpPr txBox="1"/>
          <p:nvPr/>
        </p:nvSpPr>
        <p:spPr>
          <a:xfrm>
            <a:off x="1401024" y="665417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Recommendation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F0883-4BDA-144C-CF35-A82DFCD7C049}"/>
              </a:ext>
            </a:extLst>
          </p:cNvPr>
          <p:cNvSpPr/>
          <p:nvPr/>
        </p:nvSpPr>
        <p:spPr>
          <a:xfrm>
            <a:off x="1550410" y="1234804"/>
            <a:ext cx="1224481" cy="11230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40D9C33-74CD-7728-CDE2-AE8333F4A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92" y="2089181"/>
            <a:ext cx="100750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Cascade Framework: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Empower senior carers as in‐house trainers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Simulation &amp; Reflection: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Embed hands‐on exercises and debriefs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Domain Modules: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Mealtime care, ACP, palliative dementia.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Organisational Support: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Secure leadership buy‐in </a:t>
            </a:r>
            <a:r>
              <a:rPr lang="en-US" altLang="en-US" sz="2400" dirty="0"/>
              <a:t>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training time.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Ongoing Evaluation: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Standard confidence scales and resident metrics.</a:t>
            </a:r>
          </a:p>
        </p:txBody>
      </p:sp>
    </p:spTree>
    <p:extLst>
      <p:ext uri="{BB962C8B-B14F-4D97-AF65-F5344CB8AC3E}">
        <p14:creationId xmlns:p14="http://schemas.microsoft.com/office/powerpoint/2010/main" val="339089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542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Ilias Shittu-Gbeko</dc:creator>
  <cp:lastModifiedBy>Ilias Shittu-Gbeko</cp:lastModifiedBy>
  <cp:revision>12</cp:revision>
  <dcterms:created xsi:type="dcterms:W3CDTF">2025-05-23T11:55:26Z</dcterms:created>
  <dcterms:modified xsi:type="dcterms:W3CDTF">2025-05-23T15:37:47Z</dcterms:modified>
</cp:coreProperties>
</file>