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C88A-B747-45AC-8C98-E540F3CDB3AC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32783-590D-41BD-A55F-0A9D2258B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14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Emotional </a:t>
            </a:r>
            <a:r>
              <a:rPr lang="en-US" dirty="0" err="1"/>
              <a:t>labour</a:t>
            </a:r>
            <a:r>
              <a:rPr lang="en-US" dirty="0"/>
              <a:t> was a recurring burden for HCAs, worsened by limited recognition and mental health resources. The cumulative pressure affects performance and long-term retention.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8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Emotional </a:t>
            </a:r>
            <a:r>
              <a:rPr lang="en-US" dirty="0" err="1"/>
              <a:t>labour</a:t>
            </a:r>
            <a:r>
              <a:rPr lang="en-US" dirty="0"/>
              <a:t> was a recurring burden for HCAs, worsened by limited recognition and mental health resources. The cumulative pressure affects performance and long-term retention.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99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8B11-FC1A-F73D-C83E-BAC08922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03840-2796-EDE5-A1AF-A47F98FC3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F5073-AF12-1C40-58EB-39A73C84E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training and recognition, HCAs cannot meet the complex needs of patients, despite their willingness and presence at the bedside.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5F37F-B719-ADA1-6E7C-4F953D45A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8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55D5-C3D6-EFE7-CA60-BC444D8D9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393E4-C1A6-F358-8994-E1924702D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8D2FF-3809-89EC-4D4F-16504C02B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continuity HCAs bring is invaluable. Yet, healthcare systems rarely acknowledge this contribution as integral to patient outcomes.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7F48-AC40-4E5E-E925-DD3B45634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60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CB154-59A7-F309-82B6-E9ED0FEF5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C0DA2-A9AA-FDB9-3DC0-451DA2967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8951D-64E9-F67A-DAD5-05874056D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findings answer the research questions by revealing how HCAs are essential yet undervalued. Systemic changes are needed to empower HCAs and improve the sustainability of palliative care.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11695-E3C5-DCCA-7057-FA60488FB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18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64EA0-81E3-3EA9-4980-582C0C0CA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D4864-BE3C-5E69-288A-244ACF615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34381-153F-8E0F-53A2-170D5EAAC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Training and emotional wellbeing must be institutional priorities. These recommendations focus on professional growth and mental health.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4FF2E-9414-30A5-85A5-E98B140CD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9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0B7C8-002A-1453-0647-056242ECD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DC4A9-72B7-5F45-E322-52A1B28AE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DFECAD-0C68-9077-266F-4F6C098BB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Greater inclusion and policy-based recognition will cement HCAs as essential pillars of palliative care.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6A8B7-8D8D-EAB2-5EEC-F79E3CF6A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32783-590D-41BD-A55F-0A9D2258B8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7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5AA4-C8D4-5A84-F293-752CCDF2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21C21-CD5C-D71E-C77B-9FC3570D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D172-778D-57F7-17BE-2630006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0BCB-0A0F-E69A-5B49-BA623550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1152-51A1-7962-190E-29ABA8BE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3158-6AC4-CC6A-9655-6C6BDCB1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093C9-C378-744F-907C-6D401409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23FF-7DC8-65C8-57EB-0F85C762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EB95-A7BF-28E9-1FA3-E1C4BEEF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06CE-06DD-5DDC-B4B3-FF148F3D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1D152-AE61-38FF-0A8B-593E353C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6B0C-4FB2-9185-1808-B575C698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2EB0-27E2-178B-DEA5-49F366DA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300A-8D1A-47A2-DB88-B181A6CE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04EC-A36D-8A60-B4AC-5B3A8843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161-3435-6700-4217-2BF050A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1DB-8E01-816B-B825-EA9BB948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699A-CFDA-25B7-4882-87190FA6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9426-8A2C-2369-E6EE-330BA8E2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2DAB-C463-DC1B-0B4B-88702D37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3B2-B23B-DBA9-D416-0DBECEFD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B9183-D4F3-9F8F-2B08-867A1B04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EDE-B4A3-711F-044F-E6444E62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8CF0-D8D2-F80F-0BDB-7C8BA0E5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759E-81EF-8301-1CB6-72A4D54E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72-F9B5-AAFC-8513-32D39C33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DFA5-F8F1-3A77-D772-D0A9B1930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E3D1-EA1E-E166-5371-BB7EDAF4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CDDC-AB12-E5F0-ED52-E0606B1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7E58-D47C-8D38-05A0-F687A8E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E747B-E71A-F2C8-374F-D5FE8C6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B110-296C-CA87-FB6C-9CB5B530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4AC7-6576-DC24-E615-C8B68134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F6F0-6DCE-E149-4D76-E06D8E0F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A2883-D370-21BF-CD8B-17D8AEB98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DD8D3-6749-55A7-0019-98D595F13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74A0D-A3CD-F62B-0A37-5ED9FC66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219D6-0718-A160-D8CD-82A29535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B0784-A6F6-8A7A-F4EA-E4038F02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2E34-1831-6E44-3C55-F102A26F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2E82B-B9F1-416E-8F76-128B6D73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2046D-56D2-E6C7-6366-F79A191D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87461-145A-6384-A3C4-E0A7AB23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83FD8-FE6B-8D57-99B5-5B4FEE5C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1D82E-0106-1AFC-73F0-39F9F8A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12B5-DFE8-000A-1F1A-57E7263C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B234-23F7-BC61-04F5-EB4729B5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9CD-03E8-4319-61E9-5986269B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22AA-8156-E574-020A-308857C2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E7A2-96D5-35C4-FF1D-017F4808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12554-0AA3-90B3-2E31-D61E8660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6D3A9-7F45-28A0-2D8B-A06F395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639-3180-E650-85D6-1B33741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3EA3B-3119-7BE0-05A4-EC959170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06BEB-F908-58BB-ABF5-30FC4F65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8DF51-62B9-26A2-B763-9C44BA4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BE0E-09C3-13A4-535A-F0BDD6E7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75A5-D83C-6DB4-FDB3-DC7D2712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89581-E1E6-0326-8C18-D9BF0F1F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E71A-B328-435C-C72B-FDE7ACC2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E1FC-8E00-E1B9-76B3-3218173B5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CA44-E866-C290-C954-20D1A55F0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0FCF-454C-81C9-5341-015A81AF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eople holding hands">
            <a:extLst>
              <a:ext uri="{FF2B5EF4-FFF2-40B4-BE49-F238E27FC236}">
                <a16:creationId xmlns:a16="http://schemas.microsoft.com/office/drawing/2014/main" id="{F53A8EB3-D1F6-B92A-B19A-0B012DF40E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>
            <a:fillRect/>
          </a:stretch>
        </p:blipFill>
        <p:spPr>
          <a:xfrm>
            <a:off x="787114" y="1106570"/>
            <a:ext cx="6449549" cy="45742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992EE2-8D02-80C7-DA95-A4DF15959208}"/>
              </a:ext>
            </a:extLst>
          </p:cNvPr>
          <p:cNvSpPr txBox="1"/>
          <p:nvPr/>
        </p:nvSpPr>
        <p:spPr>
          <a:xfrm>
            <a:off x="7516329" y="1344377"/>
            <a:ext cx="4433623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noProof="0" dirty="0"/>
              <a:t>IDENTIFYING CHALLENGES FACED BY HEALTHCARE ASSISTANTS IN ENSURING PATIENT COMFORT AND MANAGING PATIENT CARE EFFECTIVELY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A3EFB6-C1F5-68D3-F2D5-649EC35A9032}"/>
              </a:ext>
            </a:extLst>
          </p:cNvPr>
          <p:cNvSpPr txBox="1"/>
          <p:nvPr/>
        </p:nvSpPr>
        <p:spPr>
          <a:xfrm>
            <a:off x="8235133" y="5513623"/>
            <a:ext cx="344576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noProof="0" dirty="0"/>
              <a:t>Presented by</a:t>
            </a:r>
            <a:r>
              <a:rPr lang="en-US" sz="2000" noProof="0" dirty="0"/>
              <a:t>: </a:t>
            </a:r>
            <a:br>
              <a:rPr lang="en-US" sz="2000" noProof="0" dirty="0"/>
            </a:br>
            <a:r>
              <a:rPr lang="en-US" sz="2000" b="1" noProof="0" dirty="0"/>
              <a:t>Date</a:t>
            </a:r>
            <a:r>
              <a:rPr lang="en-US" sz="2000" noProof="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6009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9584A-4064-37EF-B7A4-81859405D05A}"/>
              </a:ext>
            </a:extLst>
          </p:cNvPr>
          <p:cNvSpPr txBox="1"/>
          <p:nvPr/>
        </p:nvSpPr>
        <p:spPr>
          <a:xfrm>
            <a:off x="923365" y="6813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noProof="0" dirty="0"/>
              <a:t>Identification of Key Themes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B3EC1-96C4-57C7-DED8-199658D61B3D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2EB3D4-F04C-BF50-5DE7-38F49894D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1818911"/>
            <a:ext cx="6171305" cy="294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8775" marR="0" lvl="0" indent="-35877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Emotional Labour and Burnout</a:t>
            </a:r>
          </a:p>
          <a:p>
            <a:pPr marL="358775" marR="0" lvl="0" indent="-35877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Communication and Team Integration</a:t>
            </a:r>
          </a:p>
          <a:p>
            <a:pPr marL="358775" marR="0" lvl="0" indent="-35877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Training, Competence, and Recognition</a:t>
            </a:r>
          </a:p>
          <a:p>
            <a:pPr marL="358775" marR="0" lvl="0" indent="-35877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Contribution to Quality and Continuity of Care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C84AC7-9D7F-0CE9-FBD1-C0E6350BD2C4}"/>
              </a:ext>
            </a:extLst>
          </p:cNvPr>
          <p:cNvSpPr txBox="1"/>
          <p:nvPr/>
        </p:nvSpPr>
        <p:spPr>
          <a:xfrm>
            <a:off x="3254188" y="5680048"/>
            <a:ext cx="88212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This review identified four dominant themes across 12 peer-reviewed studies. These themes provide a lens through which the contributions and challenges of healthcare assistants (HCAs) in palliative care can be understood. The next few slides explore each theme critically.</a:t>
            </a:r>
            <a:endParaRPr lang="en-GB" sz="1600" i="1" dirty="0"/>
          </a:p>
        </p:txBody>
      </p:sp>
      <p:pic>
        <p:nvPicPr>
          <p:cNvPr id="1027" name="Picture 3" descr="Info icon">
            <a:extLst>
              <a:ext uri="{FF2B5EF4-FFF2-40B4-BE49-F238E27FC236}">
                <a16:creationId xmlns:a16="http://schemas.microsoft.com/office/drawing/2014/main" id="{B41C923B-4C7F-BB72-86AB-B96B579F1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53" y="5680048"/>
            <a:ext cx="860261" cy="86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B65932BC-DB8A-21AE-2A85-5BC78B5B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1" y="1129051"/>
            <a:ext cx="3766017" cy="40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4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F5B6-8A5D-BEB8-BDB7-D715CCDB5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64F409-DBDD-A0B3-36F3-D2C732A000BF}"/>
              </a:ext>
            </a:extLst>
          </p:cNvPr>
          <p:cNvSpPr txBox="1"/>
          <p:nvPr/>
        </p:nvSpPr>
        <p:spPr>
          <a:xfrm>
            <a:off x="923364" y="681335"/>
            <a:ext cx="8910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Theme 1 – Emotional Labour and Burnout</a:t>
            </a:r>
            <a:endParaRPr lang="en-GB" sz="36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56742-121B-35CE-3E07-F39EB2F73CF7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108239-4CA3-F098-427C-D60EABFF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6" y="1622070"/>
            <a:ext cx="10226040" cy="462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HCAs face significant emotional strain due to close, prolonged care with terminal patients (Akram et al., 2017; Molero Jurado et al., 2018).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 levels of burnout were linked to a lack of emotional support and coping strategies (Bamonti et al., 2017; Navarro-Abal et al., 2018).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COVID-19 worsened emotional distress due to fear of infection and isolation (Schrader et al., 2023; Yip et al., 2024).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Despite their emotional burden, HCAs are often overlooked in institutional burnout support (Blanco-Donoso et al., 2021; Carlebach &amp; Shucksmith, 2020).</a:t>
            </a:r>
          </a:p>
        </p:txBody>
      </p:sp>
    </p:spTree>
    <p:extLst>
      <p:ext uri="{BB962C8B-B14F-4D97-AF65-F5344CB8AC3E}">
        <p14:creationId xmlns:p14="http://schemas.microsoft.com/office/powerpoint/2010/main" val="14367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26F-1239-2B18-6661-29171C61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3CA1A5-AB37-E21E-B8EE-9F671FAB6B1F}"/>
              </a:ext>
            </a:extLst>
          </p:cNvPr>
          <p:cNvSpPr txBox="1"/>
          <p:nvPr/>
        </p:nvSpPr>
        <p:spPr>
          <a:xfrm>
            <a:off x="923364" y="681335"/>
            <a:ext cx="10406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Theme 2 – Communication and Team Integration</a:t>
            </a:r>
            <a:endParaRPr lang="en-GB" sz="36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70263-93A5-E33B-7AF6-6DC54F49EE46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DC5139-7D4B-DA94-AC9B-2F9B4F8D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6" y="1622071"/>
            <a:ext cx="10406052" cy="462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Fragmented communication often excludes HCAs from clinical decision-making (McPherson et al., 2019; Carlebach &amp; Shucksmith, 2020).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Studies highlighted HCAs' struggle to advocate for patients without authority (Jansen et al., 2017; Yip et al., 2024).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Poor integration into multidisciplinary teams undermines collaborative care (Seow, 2018; Navarro-Abal et al., 2018).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When included, HCA contributions enhanced patient monitoring and early symptom detection (Molero Jurado et al., 2018; McPherson et al., 2019).</a:t>
            </a:r>
          </a:p>
        </p:txBody>
      </p:sp>
    </p:spTree>
    <p:extLst>
      <p:ext uri="{BB962C8B-B14F-4D97-AF65-F5344CB8AC3E}">
        <p14:creationId xmlns:p14="http://schemas.microsoft.com/office/powerpoint/2010/main" val="71737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4AEB3-5064-F651-8B2F-0BAB1A55F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BF29C-31CC-D89D-D5C1-8BAFB22B2A11}"/>
              </a:ext>
            </a:extLst>
          </p:cNvPr>
          <p:cNvSpPr txBox="1"/>
          <p:nvPr/>
        </p:nvSpPr>
        <p:spPr>
          <a:xfrm>
            <a:off x="923364" y="681335"/>
            <a:ext cx="10406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Theme 3 – Training, Competence and Recognition</a:t>
            </a:r>
            <a:endParaRPr lang="en-GB" sz="36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57849-1172-565B-AF10-40672B69F4D2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443457-DB12-6F21-7C93-1246BD08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6" y="1622072"/>
            <a:ext cx="10406052" cy="462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Limited access to continuous professional development affects care quality (Cheong &amp; Hsu, 2021; Akram et al., 2017).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Many HCAs report lacking adequate training to manage palliative-specific needs (McPherson et al., 2019; Schrader et al., 2023).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Studies stress the value of structured education to reduce anxiety and improve competence (Jansen et al., 2017; Navarro-Abal et al., 2018).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Lack of formal recognition of HCA roles leads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underutilisation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low morale (Carlebach &amp; Shucksmith, 2020; Yip et al., 2024).</a:t>
            </a:r>
          </a:p>
        </p:txBody>
      </p:sp>
    </p:spTree>
    <p:extLst>
      <p:ext uri="{BB962C8B-B14F-4D97-AF65-F5344CB8AC3E}">
        <p14:creationId xmlns:p14="http://schemas.microsoft.com/office/powerpoint/2010/main" val="89753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BEA0-9C92-D30A-94A0-724B139D4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8A4E2-6015-8A96-EB02-4690A66D6690}"/>
              </a:ext>
            </a:extLst>
          </p:cNvPr>
          <p:cNvSpPr txBox="1"/>
          <p:nvPr/>
        </p:nvSpPr>
        <p:spPr>
          <a:xfrm>
            <a:off x="923364" y="681335"/>
            <a:ext cx="12075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Theme 4 – Contribution to Quality and Continuity of Care</a:t>
            </a:r>
            <a:endParaRPr lang="en-GB" sz="32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78606-CD0C-444E-B718-FCCEF88B5E8C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1D48F5-71FE-D6FC-C183-962B72448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6" y="1622073"/>
            <a:ext cx="10406052" cy="462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HCAs serve as consistent figures in home and hospice settings, ensuring continuity (McPherson et al., 2019; Jansen et al., 2017).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 familiarity with patients aids early detection of symptoms and subtle health changes (Molero Jurado et al., 2018; Cheong &amp; Hsu, 2021).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Emotional support provided by HCAs improves patient comfort and family satisfaction (Yip et al., 2024; Carlebach &amp; Shucksmith, 2020).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 consistent presence bridges gaps between clinical visits and enhances the holistic nature of palliative care (Seow, 2018; Schrader et al., 2023).</a:t>
            </a:r>
          </a:p>
        </p:txBody>
      </p:sp>
    </p:spTree>
    <p:extLst>
      <p:ext uri="{BB962C8B-B14F-4D97-AF65-F5344CB8AC3E}">
        <p14:creationId xmlns:p14="http://schemas.microsoft.com/office/powerpoint/2010/main" val="254412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5ECBC-39E7-1F47-CA28-DEDDBFA7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E2261-7396-5361-A5C2-DE88F9D2CE89}"/>
              </a:ext>
            </a:extLst>
          </p:cNvPr>
          <p:cNvSpPr txBox="1"/>
          <p:nvPr/>
        </p:nvSpPr>
        <p:spPr>
          <a:xfrm>
            <a:off x="923364" y="681335"/>
            <a:ext cx="2581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Conclusion</a:t>
            </a:r>
            <a:endParaRPr lang="en-GB" sz="32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E9034-9906-428F-465D-902C3E42DF02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037083-365F-3B30-B41B-3BACC2475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1901504"/>
            <a:ext cx="10406052" cy="374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HCAs experience significant emotional burnout but are overlooked in emotional support interventions.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 contributions to patient monitoring and emotional care are hampered by exclusion from formal communication.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Training, integration, and recognition remain vital for improving their effectiveness and palliative care outcomes.</a:t>
            </a:r>
          </a:p>
        </p:txBody>
      </p:sp>
    </p:spTree>
    <p:extLst>
      <p:ext uri="{BB962C8B-B14F-4D97-AF65-F5344CB8AC3E}">
        <p14:creationId xmlns:p14="http://schemas.microsoft.com/office/powerpoint/2010/main" val="131097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AAAE5-9E7E-22BF-2238-FCF12D92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58FC7-E5EB-61E2-0F98-62B9D5F8A3DD}"/>
              </a:ext>
            </a:extLst>
          </p:cNvPr>
          <p:cNvSpPr txBox="1"/>
          <p:nvPr/>
        </p:nvSpPr>
        <p:spPr>
          <a:xfrm>
            <a:off x="923364" y="681335"/>
            <a:ext cx="4204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Recommendations</a:t>
            </a:r>
            <a:endParaRPr lang="en-GB" sz="32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8634D-14D2-D53B-16EA-C2E08D6F0628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794A1-E996-9839-7765-BB76E4215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2363170"/>
            <a:ext cx="10406052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Introduce mandatory, role-specific palliative care training for all HCAs.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Improves competence and reduces role-related stress. </a:t>
            </a: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Establish structured emotional support systems, including peer debriefs and access to counselling.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Reduces burnout and emotional fatigue.</a:t>
            </a:r>
          </a:p>
        </p:txBody>
      </p:sp>
    </p:spTree>
    <p:extLst>
      <p:ext uri="{BB962C8B-B14F-4D97-AF65-F5344CB8AC3E}">
        <p14:creationId xmlns:p14="http://schemas.microsoft.com/office/powerpoint/2010/main" val="170918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E58B9-066C-BC6B-E074-8FBA6AD6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AD876A-D9C9-F186-7E4B-B04AE2D0024E}"/>
              </a:ext>
            </a:extLst>
          </p:cNvPr>
          <p:cNvSpPr txBox="1"/>
          <p:nvPr/>
        </p:nvSpPr>
        <p:spPr>
          <a:xfrm>
            <a:off x="923364" y="681335"/>
            <a:ext cx="4204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Recommendations</a:t>
            </a:r>
            <a:endParaRPr lang="en-GB" sz="3200" b="1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F8526A-08DC-9AAD-69AC-7A68E98B1D1B}"/>
              </a:ext>
            </a:extLst>
          </p:cNvPr>
          <p:cNvSpPr/>
          <p:nvPr/>
        </p:nvSpPr>
        <p:spPr>
          <a:xfrm>
            <a:off x="1066799" y="1357246"/>
            <a:ext cx="1004047" cy="12550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6269B7-9D3D-EAD1-A75F-761F9E83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2363170"/>
            <a:ext cx="10139083" cy="281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 HCA representation in care team communications and decision-making processes.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Promotes effective monitoring and early intervention.</a:t>
            </a:r>
            <a:endParaRPr lang="en-US" altLang="en-US" sz="2000" i="1" dirty="0"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57188" marR="0" lvl="0" indent="-357188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Recognise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formally integrate HCAs’ role in care plans through policy and regulation.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Enhances motivation, retention, and patient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95298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817</Words>
  <Application>Microsoft Office PowerPoint</Application>
  <PresentationFormat>Widescreen</PresentationFormat>
  <Paragraphs>70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2025-06-21T00:07:59Z</dcterms:created>
  <dcterms:modified xsi:type="dcterms:W3CDTF">2025-06-21T10:21:12Z</dcterms:modified>
</cp:coreProperties>
</file>