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963A82"/>
    <a:srgbClr val="A82883"/>
    <a:srgbClr val="C569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3" d="100"/>
          <a:sy n="113" d="100"/>
        </p:scale>
        <p:origin x="5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DCD7-D381-4368-8AE5-B1CF256AC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E8DB83-9B05-4B34-94BE-5D6CFC899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ABD623-B474-4A14-A2AF-475C09BD2066}"/>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4F46AD84-7B32-4129-913F-44E3EAEEE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43B95-DB71-4504-A293-8D5BD594B596}"/>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95005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452D-35E5-460C-936E-6E4859AE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7B9B4-B864-44B7-878B-C8CAAA770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9E58E-5F86-4630-B60E-5CC2A3326537}"/>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43195841-B21F-4DE7-8138-70A3EFFCA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D9F3F-1599-4E97-AA18-AFB06D8263B3}"/>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283418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E3CDA-7724-4431-BEA6-09580BCEDE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3511F4-501E-48BC-8B13-F748F8C4B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10099-378E-400C-82DD-A6E9333998F8}"/>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E08B9B16-A83F-49F8-BA35-C2F4B765A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1F317-E3E1-428F-8406-FAC0E01EC0DC}"/>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3015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5D07-3F7E-4241-9875-50576C19B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FC476-B872-4249-9AF6-9FD0E5CDA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2D271-4479-4A97-9944-A3177560FB98}"/>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3831D777-D863-42EB-A1E1-19C105099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60557-0B36-42F4-9BBF-AF9B92448569}"/>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114744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CFAF-A0B2-4A94-86A1-0EF157D73F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53F2F-1C91-4E7D-8ED2-EFEA482CB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9CA1A-E538-4819-AA6D-61932B8C1E7C}"/>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29763842-C664-463D-9DD0-AC797816E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FA8FB-726A-463E-8114-7CE42A715F24}"/>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409080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42C9-4BC3-42C4-8F90-A44CF2155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B0A37-40F7-4524-AE5C-3B2EA903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29F0D-8C68-49EC-AA95-3B5910DC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04000-C268-498F-A553-F26A4D189577}"/>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6" name="Footer Placeholder 5">
            <a:extLst>
              <a:ext uri="{FF2B5EF4-FFF2-40B4-BE49-F238E27FC236}">
                <a16:creationId xmlns:a16="http://schemas.microsoft.com/office/drawing/2014/main" id="{6EDB8164-1720-4937-A5A7-FED139EB3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BF05A-3519-4347-AD8D-E072751011D9}"/>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133041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F8EC-A4D4-48E5-82CA-F09E6F44B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9D9820-BD38-476F-A606-EC0E94D3E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E11EF-62C6-4AC7-A337-B40418785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6A17F-02DF-4AE1-A749-AF8C92293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AD7D2-586F-4F2F-9C0D-12ACE0B0B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CE10B-DDA1-4FE9-81B8-E2E27EEE3860}"/>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8" name="Footer Placeholder 7">
            <a:extLst>
              <a:ext uri="{FF2B5EF4-FFF2-40B4-BE49-F238E27FC236}">
                <a16:creationId xmlns:a16="http://schemas.microsoft.com/office/drawing/2014/main" id="{2B029779-BC44-4067-97B7-E33DD2EF3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EEC6E6-F9AF-46D6-93D4-855FCCFAA07D}"/>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184400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5789-F84E-4E64-B1B5-933BB2E4A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F1904-25FC-400D-95FE-0C45604AE7FA}"/>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4" name="Footer Placeholder 3">
            <a:extLst>
              <a:ext uri="{FF2B5EF4-FFF2-40B4-BE49-F238E27FC236}">
                <a16:creationId xmlns:a16="http://schemas.microsoft.com/office/drawing/2014/main" id="{DF5054F2-F916-4680-9615-C48D3879F3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C1AAD-EF3A-45DC-BDCC-6745CE80A4C0}"/>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31553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D710E-320E-4F08-875B-167549D96A7A}"/>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3" name="Footer Placeholder 2">
            <a:extLst>
              <a:ext uri="{FF2B5EF4-FFF2-40B4-BE49-F238E27FC236}">
                <a16:creationId xmlns:a16="http://schemas.microsoft.com/office/drawing/2014/main" id="{68CD1602-4572-4B74-8B43-67EF6B9CC4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D6EB0-107B-4C5E-8DEF-FEA1846535E3}"/>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225905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203-1450-4C7B-B94B-28F54B1BB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8C2C8-D5AD-427A-BE95-FAD5A7FDD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BCD8C-E0CD-4967-B455-5298F74FD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46BCA-9E23-43A2-87D2-86C6AFC82415}"/>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6" name="Footer Placeholder 5">
            <a:extLst>
              <a:ext uri="{FF2B5EF4-FFF2-40B4-BE49-F238E27FC236}">
                <a16:creationId xmlns:a16="http://schemas.microsoft.com/office/drawing/2014/main" id="{5E7E3FDE-EB48-47E4-BFAB-66BD54E2E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8F9C6-1B23-455C-8097-C6F30D214587}"/>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83452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D3DA-32D9-43AC-B2AE-318C48BC7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70E7B3-3AC5-4D86-B355-768535840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29FC9-EADF-41E0-9D2B-8EC62A3F5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0A54-2CB3-48BF-BA87-9B416930AABE}"/>
              </a:ext>
            </a:extLst>
          </p:cNvPr>
          <p:cNvSpPr>
            <a:spLocks noGrp="1"/>
          </p:cNvSpPr>
          <p:nvPr>
            <p:ph type="dt" sz="half" idx="10"/>
          </p:nvPr>
        </p:nvSpPr>
        <p:spPr/>
        <p:txBody>
          <a:bodyPr/>
          <a:lstStyle/>
          <a:p>
            <a:fld id="{85E54C83-E398-4943-A265-89F50C834039}" type="datetimeFigureOut">
              <a:rPr lang="en-US" smtClean="0"/>
              <a:t>9/10/2023</a:t>
            </a:fld>
            <a:endParaRPr lang="en-US"/>
          </a:p>
        </p:txBody>
      </p:sp>
      <p:sp>
        <p:nvSpPr>
          <p:cNvPr id="6" name="Footer Placeholder 5">
            <a:extLst>
              <a:ext uri="{FF2B5EF4-FFF2-40B4-BE49-F238E27FC236}">
                <a16:creationId xmlns:a16="http://schemas.microsoft.com/office/drawing/2014/main" id="{3681891E-4EE5-4099-8A22-40B1426B4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5204C-2008-4685-B771-8C6255778ADC}"/>
              </a:ext>
            </a:extLst>
          </p:cNvPr>
          <p:cNvSpPr>
            <a:spLocks noGrp="1"/>
          </p:cNvSpPr>
          <p:nvPr>
            <p:ph type="sldNum" sz="quarter" idx="12"/>
          </p:nvPr>
        </p:nvSpPr>
        <p:spPr/>
        <p:txBody>
          <a:bodyPr/>
          <a:lstStyle/>
          <a:p>
            <a:fld id="{A692F470-D6F8-4499-8645-A848B8207A95}" type="slidenum">
              <a:rPr lang="en-US" smtClean="0"/>
              <a:t>‹#›</a:t>
            </a:fld>
            <a:endParaRPr lang="en-US"/>
          </a:p>
        </p:txBody>
      </p:sp>
    </p:spTree>
    <p:extLst>
      <p:ext uri="{BB962C8B-B14F-4D97-AF65-F5344CB8AC3E}">
        <p14:creationId xmlns:p14="http://schemas.microsoft.com/office/powerpoint/2010/main" val="406677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64347-1D5F-4637-AD77-954D94412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3A118-7E0A-4C93-9EB9-8815AF06C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3187D-A4A2-4F5B-B18A-28134B1AD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54C83-E398-4943-A265-89F50C834039}" type="datetimeFigureOut">
              <a:rPr lang="en-US" smtClean="0"/>
              <a:t>9/10/2023</a:t>
            </a:fld>
            <a:endParaRPr lang="en-US"/>
          </a:p>
        </p:txBody>
      </p:sp>
      <p:sp>
        <p:nvSpPr>
          <p:cNvPr id="5" name="Footer Placeholder 4">
            <a:extLst>
              <a:ext uri="{FF2B5EF4-FFF2-40B4-BE49-F238E27FC236}">
                <a16:creationId xmlns:a16="http://schemas.microsoft.com/office/drawing/2014/main" id="{78F68576-A05D-49F2-8BA8-87A89A5E7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218937-51E7-4B6E-A7F2-F9FDE8B0A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2F470-D6F8-4499-8645-A848B8207A95}" type="slidenum">
              <a:rPr lang="en-US" smtClean="0"/>
              <a:t>‹#›</a:t>
            </a:fld>
            <a:endParaRPr lang="en-US"/>
          </a:p>
        </p:txBody>
      </p:sp>
    </p:spTree>
    <p:extLst>
      <p:ext uri="{BB962C8B-B14F-4D97-AF65-F5344CB8AC3E}">
        <p14:creationId xmlns:p14="http://schemas.microsoft.com/office/powerpoint/2010/main" val="123849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0D2D49-77F7-460A-A176-ECDA58EF8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09" y="0"/>
            <a:ext cx="9733382" cy="6858000"/>
          </a:xfrm>
          <a:prstGeom prst="rect">
            <a:avLst/>
          </a:prstGeom>
        </p:spPr>
      </p:pic>
    </p:spTree>
    <p:extLst>
      <p:ext uri="{BB962C8B-B14F-4D97-AF65-F5344CB8AC3E}">
        <p14:creationId xmlns:p14="http://schemas.microsoft.com/office/powerpoint/2010/main" val="106873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5F779-60BF-4EAC-910B-B8EB28487080}"/>
              </a:ext>
            </a:extLst>
          </p:cNvPr>
          <p:cNvSpPr>
            <a:spLocks noGrp="1"/>
          </p:cNvSpPr>
          <p:nvPr>
            <p:ph idx="1"/>
          </p:nvPr>
        </p:nvSpPr>
        <p:spPr>
          <a:xfrm>
            <a:off x="838200" y="1"/>
            <a:ext cx="10515600" cy="6858000"/>
          </a:xfrm>
          <a:solidFill>
            <a:srgbClr val="660066"/>
          </a:solidFill>
        </p:spPr>
        <p:txBody>
          <a:bodyPr/>
          <a:lstStyle/>
          <a:p>
            <a:pPr marL="0" indent="0">
              <a:buNone/>
            </a:pPr>
            <a:endParaRPr lang="en-US" dirty="0"/>
          </a:p>
        </p:txBody>
      </p:sp>
      <p:sp>
        <p:nvSpPr>
          <p:cNvPr id="7" name="Arrow: Pentagon 6">
            <a:extLst>
              <a:ext uri="{FF2B5EF4-FFF2-40B4-BE49-F238E27FC236}">
                <a16:creationId xmlns:a16="http://schemas.microsoft.com/office/drawing/2014/main" id="{7F723066-7EF1-42A5-BCCA-A1528991BBD4}"/>
              </a:ext>
            </a:extLst>
          </p:cNvPr>
          <p:cNvSpPr/>
          <p:nvPr/>
        </p:nvSpPr>
        <p:spPr>
          <a:xfrm>
            <a:off x="838201" y="1049867"/>
            <a:ext cx="1286932" cy="4910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Algerian" panose="04020705040A02060702" pitchFamily="82" charset="0"/>
              </a:rPr>
              <a:t>INSIGHTS</a:t>
            </a:r>
          </a:p>
        </p:txBody>
      </p:sp>
      <p:sp>
        <p:nvSpPr>
          <p:cNvPr id="8" name="Oval 7">
            <a:extLst>
              <a:ext uri="{FF2B5EF4-FFF2-40B4-BE49-F238E27FC236}">
                <a16:creationId xmlns:a16="http://schemas.microsoft.com/office/drawing/2014/main" id="{A745BC79-D13A-4DDA-8981-708121ED6054}"/>
              </a:ext>
            </a:extLst>
          </p:cNvPr>
          <p:cNvSpPr/>
          <p:nvPr/>
        </p:nvSpPr>
        <p:spPr>
          <a:xfrm>
            <a:off x="5003799" y="84667"/>
            <a:ext cx="1769534" cy="59266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Bauhaus 93" panose="04030905020B02020C02" pitchFamily="82" charset="0"/>
              </a:rPr>
              <a:t>CITY</a:t>
            </a:r>
          </a:p>
        </p:txBody>
      </p:sp>
      <p:sp>
        <p:nvSpPr>
          <p:cNvPr id="9" name="Arrow: Pentagon 8">
            <a:extLst>
              <a:ext uri="{FF2B5EF4-FFF2-40B4-BE49-F238E27FC236}">
                <a16:creationId xmlns:a16="http://schemas.microsoft.com/office/drawing/2014/main" id="{04E93A2F-AD92-4088-8009-01C281B239BC}"/>
              </a:ext>
            </a:extLst>
          </p:cNvPr>
          <p:cNvSpPr/>
          <p:nvPr/>
        </p:nvSpPr>
        <p:spPr>
          <a:xfrm>
            <a:off x="838200" y="4191000"/>
            <a:ext cx="1566333" cy="5672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latin typeface="Algerian" panose="04020705040A02060702" pitchFamily="82" charset="0"/>
              </a:rPr>
              <a:t>recommendation</a:t>
            </a:r>
          </a:p>
        </p:txBody>
      </p:sp>
      <p:sp>
        <p:nvSpPr>
          <p:cNvPr id="10" name="Rectangle: Rounded Corners 9">
            <a:extLst>
              <a:ext uri="{FF2B5EF4-FFF2-40B4-BE49-F238E27FC236}">
                <a16:creationId xmlns:a16="http://schemas.microsoft.com/office/drawing/2014/main" id="{66429EC7-587F-4AE4-94A6-E30982D1093F}"/>
              </a:ext>
            </a:extLst>
          </p:cNvPr>
          <p:cNvSpPr/>
          <p:nvPr/>
        </p:nvSpPr>
        <p:spPr>
          <a:xfrm>
            <a:off x="2256366" y="579967"/>
            <a:ext cx="8530167" cy="3327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San Francisco emerges as the standout leader in terms of sales, followed closely by Los Angeles, New York, and Boston, all of which display promising sales figures. Interestingly, these locations also share the commonality of high demand for our products. This dual trend of strong sales performance and high product demand in these key cities indicates a substantial growth opportunity</a:t>
            </a:r>
          </a:p>
        </p:txBody>
      </p:sp>
      <p:sp>
        <p:nvSpPr>
          <p:cNvPr id="12" name="Rectangle: Rounded Corners 11">
            <a:extLst>
              <a:ext uri="{FF2B5EF4-FFF2-40B4-BE49-F238E27FC236}">
                <a16:creationId xmlns:a16="http://schemas.microsoft.com/office/drawing/2014/main" id="{050B77FC-9D57-4DF4-95BF-A7121B0CCE72}"/>
              </a:ext>
            </a:extLst>
          </p:cNvPr>
          <p:cNvSpPr/>
          <p:nvPr/>
        </p:nvSpPr>
        <p:spPr>
          <a:xfrm>
            <a:off x="2281765" y="3907367"/>
            <a:ext cx="8636001" cy="198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Focusing our efforts on these areas, whether through marketing initiatives, inventory management, or customer engagement strategies, could further bolster our sales and market presence, potentially leading to even greater success in these key markets.</a:t>
            </a:r>
          </a:p>
        </p:txBody>
      </p:sp>
    </p:spTree>
    <p:extLst>
      <p:ext uri="{BB962C8B-B14F-4D97-AF65-F5344CB8AC3E}">
        <p14:creationId xmlns:p14="http://schemas.microsoft.com/office/powerpoint/2010/main" val="200591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5F779-60BF-4EAC-910B-B8EB28487080}"/>
              </a:ext>
            </a:extLst>
          </p:cNvPr>
          <p:cNvSpPr>
            <a:spLocks noGrp="1"/>
          </p:cNvSpPr>
          <p:nvPr>
            <p:ph idx="1"/>
          </p:nvPr>
        </p:nvSpPr>
        <p:spPr>
          <a:xfrm>
            <a:off x="838200" y="1"/>
            <a:ext cx="10515600" cy="6858000"/>
          </a:xfrm>
          <a:solidFill>
            <a:srgbClr val="660066"/>
          </a:solidFill>
          <a:ln>
            <a:noFill/>
          </a:ln>
        </p:spPr>
        <p:txBody>
          <a:bodyPr/>
          <a:lstStyle/>
          <a:p>
            <a:pPr marL="0" indent="0">
              <a:buNone/>
            </a:pPr>
            <a:endParaRPr lang="en-US" dirty="0"/>
          </a:p>
        </p:txBody>
      </p:sp>
      <p:sp>
        <p:nvSpPr>
          <p:cNvPr id="7" name="Arrow: Pentagon 6">
            <a:extLst>
              <a:ext uri="{FF2B5EF4-FFF2-40B4-BE49-F238E27FC236}">
                <a16:creationId xmlns:a16="http://schemas.microsoft.com/office/drawing/2014/main" id="{7F723066-7EF1-42A5-BCCA-A1528991BBD4}"/>
              </a:ext>
            </a:extLst>
          </p:cNvPr>
          <p:cNvSpPr/>
          <p:nvPr/>
        </p:nvSpPr>
        <p:spPr>
          <a:xfrm>
            <a:off x="838201" y="1049867"/>
            <a:ext cx="1286932" cy="4910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Algerian" panose="04020705040A02060702" pitchFamily="82" charset="0"/>
              </a:rPr>
              <a:t>INSIGHTS</a:t>
            </a:r>
          </a:p>
        </p:txBody>
      </p:sp>
      <p:sp>
        <p:nvSpPr>
          <p:cNvPr id="8" name="Oval 7">
            <a:extLst>
              <a:ext uri="{FF2B5EF4-FFF2-40B4-BE49-F238E27FC236}">
                <a16:creationId xmlns:a16="http://schemas.microsoft.com/office/drawing/2014/main" id="{A745BC79-D13A-4DDA-8981-708121ED6054}"/>
              </a:ext>
            </a:extLst>
          </p:cNvPr>
          <p:cNvSpPr/>
          <p:nvPr/>
        </p:nvSpPr>
        <p:spPr>
          <a:xfrm>
            <a:off x="5003799" y="84667"/>
            <a:ext cx="1769534" cy="59266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Bauhaus 93" panose="04030905020B02020C02" pitchFamily="82" charset="0"/>
              </a:rPr>
              <a:t>PRODUCT</a:t>
            </a:r>
          </a:p>
        </p:txBody>
      </p:sp>
      <p:sp>
        <p:nvSpPr>
          <p:cNvPr id="9" name="Arrow: Pentagon 8">
            <a:extLst>
              <a:ext uri="{FF2B5EF4-FFF2-40B4-BE49-F238E27FC236}">
                <a16:creationId xmlns:a16="http://schemas.microsoft.com/office/drawing/2014/main" id="{04E93A2F-AD92-4088-8009-01C281B239BC}"/>
              </a:ext>
            </a:extLst>
          </p:cNvPr>
          <p:cNvSpPr/>
          <p:nvPr/>
        </p:nvSpPr>
        <p:spPr>
          <a:xfrm>
            <a:off x="838200" y="4191000"/>
            <a:ext cx="1566333" cy="5672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latin typeface="Algerian" panose="04020705040A02060702" pitchFamily="82" charset="0"/>
              </a:rPr>
              <a:t>recommendation</a:t>
            </a:r>
          </a:p>
        </p:txBody>
      </p:sp>
      <p:sp>
        <p:nvSpPr>
          <p:cNvPr id="10" name="Rectangle: Rounded Corners 9">
            <a:extLst>
              <a:ext uri="{FF2B5EF4-FFF2-40B4-BE49-F238E27FC236}">
                <a16:creationId xmlns:a16="http://schemas.microsoft.com/office/drawing/2014/main" id="{66429EC7-587F-4AE4-94A6-E30982D1093F}"/>
              </a:ext>
            </a:extLst>
          </p:cNvPr>
          <p:cNvSpPr/>
          <p:nvPr/>
        </p:nvSpPr>
        <p:spPr>
          <a:xfrm>
            <a:off x="1968500" y="893233"/>
            <a:ext cx="8572500" cy="27982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Black" panose="020B0A04020102020204" pitchFamily="34" charset="0"/>
              </a:rPr>
              <a:t>Despite AA batteries (4-pack) and AAA batteries being the two most highly demanded products across all branches, they collectively contributed only 0.58% of the total revenue. In contrast, the MacBook Pro laptop and iPhone, while not as highly demanded, emerged as the top sales performers, accounting for a significant 37.2% of the total revenue.</a:t>
            </a:r>
            <a:r>
              <a:rPr lang="en-US" sz="1600" dirty="0"/>
              <a:t> </a:t>
            </a:r>
            <a:r>
              <a:rPr lang="en-US" sz="1600" dirty="0">
                <a:latin typeface="Arial Black" panose="020B0A04020102020204" pitchFamily="34" charset="0"/>
              </a:rPr>
              <a:t>This observation highlights a fascinating trend in our sales data: the products with the highest demand often yield a disproportionately lower share of revenue compared to products with lower demand.</a:t>
            </a:r>
          </a:p>
        </p:txBody>
      </p:sp>
      <p:sp>
        <p:nvSpPr>
          <p:cNvPr id="12" name="Rectangle: Rounded Corners 11">
            <a:extLst>
              <a:ext uri="{FF2B5EF4-FFF2-40B4-BE49-F238E27FC236}">
                <a16:creationId xmlns:a16="http://schemas.microsoft.com/office/drawing/2014/main" id="{050B77FC-9D57-4DF4-95BF-A7121B0CCE72}"/>
              </a:ext>
            </a:extLst>
          </p:cNvPr>
          <p:cNvSpPr/>
          <p:nvPr/>
        </p:nvSpPr>
        <p:spPr>
          <a:xfrm>
            <a:off x="1968500" y="3983567"/>
            <a:ext cx="8542867" cy="198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This suggests the need for a deeper analysis of pricing strategies, cross-selling opportunities, or potential upselling tactics to optimize revenue generation from our highly demanded products.</a:t>
            </a:r>
          </a:p>
        </p:txBody>
      </p:sp>
    </p:spTree>
    <p:extLst>
      <p:ext uri="{BB962C8B-B14F-4D97-AF65-F5344CB8AC3E}">
        <p14:creationId xmlns:p14="http://schemas.microsoft.com/office/powerpoint/2010/main" val="189914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5F779-60BF-4EAC-910B-B8EB28487080}"/>
              </a:ext>
            </a:extLst>
          </p:cNvPr>
          <p:cNvSpPr>
            <a:spLocks noGrp="1"/>
          </p:cNvSpPr>
          <p:nvPr>
            <p:ph idx="1"/>
          </p:nvPr>
        </p:nvSpPr>
        <p:spPr>
          <a:xfrm>
            <a:off x="838200" y="1"/>
            <a:ext cx="10515600" cy="6858000"/>
          </a:xfrm>
          <a:solidFill>
            <a:srgbClr val="660066"/>
          </a:solidFill>
          <a:ln>
            <a:noFill/>
          </a:ln>
        </p:spPr>
        <p:txBody>
          <a:bodyPr/>
          <a:lstStyle/>
          <a:p>
            <a:pPr marL="0" indent="0">
              <a:buNone/>
            </a:pPr>
            <a:endParaRPr lang="en-US" dirty="0"/>
          </a:p>
        </p:txBody>
      </p:sp>
      <p:sp>
        <p:nvSpPr>
          <p:cNvPr id="7" name="Arrow: Pentagon 6">
            <a:extLst>
              <a:ext uri="{FF2B5EF4-FFF2-40B4-BE49-F238E27FC236}">
                <a16:creationId xmlns:a16="http://schemas.microsoft.com/office/drawing/2014/main" id="{7F723066-7EF1-42A5-BCCA-A1528991BBD4}"/>
              </a:ext>
            </a:extLst>
          </p:cNvPr>
          <p:cNvSpPr/>
          <p:nvPr/>
        </p:nvSpPr>
        <p:spPr>
          <a:xfrm>
            <a:off x="838201" y="1049867"/>
            <a:ext cx="1286932" cy="4910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Algerian" panose="04020705040A02060702" pitchFamily="82" charset="0"/>
              </a:rPr>
              <a:t>INSIGHTS</a:t>
            </a:r>
          </a:p>
        </p:txBody>
      </p:sp>
      <p:sp>
        <p:nvSpPr>
          <p:cNvPr id="8" name="Oval 7">
            <a:extLst>
              <a:ext uri="{FF2B5EF4-FFF2-40B4-BE49-F238E27FC236}">
                <a16:creationId xmlns:a16="http://schemas.microsoft.com/office/drawing/2014/main" id="{A745BC79-D13A-4DDA-8981-708121ED6054}"/>
              </a:ext>
            </a:extLst>
          </p:cNvPr>
          <p:cNvSpPr/>
          <p:nvPr/>
        </p:nvSpPr>
        <p:spPr>
          <a:xfrm>
            <a:off x="5003799" y="84667"/>
            <a:ext cx="1769534" cy="59266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Bauhaus 93" panose="04030905020B02020C02" pitchFamily="82" charset="0"/>
              </a:rPr>
              <a:t>TREND</a:t>
            </a:r>
          </a:p>
        </p:txBody>
      </p:sp>
      <p:sp>
        <p:nvSpPr>
          <p:cNvPr id="9" name="Arrow: Pentagon 8">
            <a:extLst>
              <a:ext uri="{FF2B5EF4-FFF2-40B4-BE49-F238E27FC236}">
                <a16:creationId xmlns:a16="http://schemas.microsoft.com/office/drawing/2014/main" id="{04E93A2F-AD92-4088-8009-01C281B239BC}"/>
              </a:ext>
            </a:extLst>
          </p:cNvPr>
          <p:cNvSpPr/>
          <p:nvPr/>
        </p:nvSpPr>
        <p:spPr>
          <a:xfrm>
            <a:off x="838199" y="4720166"/>
            <a:ext cx="1566333" cy="567267"/>
          </a:xfrm>
          <a:prstGeom prst="homePlate">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latin typeface="Algerian" panose="04020705040A02060702" pitchFamily="82" charset="0"/>
              </a:rPr>
              <a:t>recommendation</a:t>
            </a:r>
          </a:p>
        </p:txBody>
      </p:sp>
      <p:sp>
        <p:nvSpPr>
          <p:cNvPr id="10" name="Rectangle: Rounded Corners 9">
            <a:extLst>
              <a:ext uri="{FF2B5EF4-FFF2-40B4-BE49-F238E27FC236}">
                <a16:creationId xmlns:a16="http://schemas.microsoft.com/office/drawing/2014/main" id="{66429EC7-587F-4AE4-94A6-E30982D1093F}"/>
              </a:ext>
            </a:extLst>
          </p:cNvPr>
          <p:cNvSpPr/>
          <p:nvPr/>
        </p:nvSpPr>
        <p:spPr>
          <a:xfrm>
            <a:off x="2197100" y="999067"/>
            <a:ext cx="7679267" cy="27982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050B77FC-9D57-4DF4-95BF-A7121B0CCE72}"/>
              </a:ext>
            </a:extLst>
          </p:cNvPr>
          <p:cNvSpPr/>
          <p:nvPr/>
        </p:nvSpPr>
        <p:spPr>
          <a:xfrm>
            <a:off x="2226733" y="3907366"/>
            <a:ext cx="7738534" cy="198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lack" panose="020B0A04020102020204" pitchFamily="34" charset="0"/>
            </a:endParaRPr>
          </a:p>
        </p:txBody>
      </p:sp>
      <p:sp>
        <p:nvSpPr>
          <p:cNvPr id="2" name="Rectangle 1">
            <a:extLst>
              <a:ext uri="{FF2B5EF4-FFF2-40B4-BE49-F238E27FC236}">
                <a16:creationId xmlns:a16="http://schemas.microsoft.com/office/drawing/2014/main" id="{7DBE0E13-D3F8-4F6D-A23F-5086EFFB876A}"/>
              </a:ext>
            </a:extLst>
          </p:cNvPr>
          <p:cNvSpPr/>
          <p:nvPr/>
        </p:nvSpPr>
        <p:spPr>
          <a:xfrm>
            <a:off x="2197099" y="1140883"/>
            <a:ext cx="7577667" cy="2798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F0C12C9-6A73-4427-BB2E-1B8E73A1CC79}"/>
              </a:ext>
            </a:extLst>
          </p:cNvPr>
          <p:cNvSpPr/>
          <p:nvPr/>
        </p:nvSpPr>
        <p:spPr>
          <a:xfrm>
            <a:off x="2087032" y="1333501"/>
            <a:ext cx="8445502" cy="25717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Black" panose="020B0A04020102020204" pitchFamily="34" charset="0"/>
              </a:rPr>
              <a:t>Our sales data for the year reveals an interesting pattern. During the first three months, we experienced an accelerating rate of sales. However, this was followed by a noticeable shortfall in sales over the next two and a half months. What's particularly intriguing is the sharp uptick in growth that occurred from that point onwards, peaking in December.</a:t>
            </a:r>
          </a:p>
          <a:p>
            <a:pPr algn="ctr"/>
            <a:r>
              <a:rPr lang="en-US" sz="1600" dirty="0">
                <a:latin typeface="Arial Black" panose="020B0A04020102020204" pitchFamily="34" charset="0"/>
              </a:rPr>
              <a:t>When examining the sales by time of day, we found that the hours between 10:00 AM and 2:00 PM, as well as 6:00 PM and 10:00 PM, consistently attracted the highest number of orders throughout the year. Conversely, demand for our products was notably low during the late hours, from 12:00 AM to 9:00 AM, accounting for a mere 0.36% of our total sales.</a:t>
            </a:r>
          </a:p>
        </p:txBody>
      </p:sp>
      <p:sp>
        <p:nvSpPr>
          <p:cNvPr id="5" name="Rectangle: Rounded Corners 4">
            <a:extLst>
              <a:ext uri="{FF2B5EF4-FFF2-40B4-BE49-F238E27FC236}">
                <a16:creationId xmlns:a16="http://schemas.microsoft.com/office/drawing/2014/main" id="{EED52995-EEE9-432D-B132-1899076AEC54}"/>
              </a:ext>
            </a:extLst>
          </p:cNvPr>
          <p:cNvSpPr/>
          <p:nvPr/>
        </p:nvSpPr>
        <p:spPr>
          <a:xfrm>
            <a:off x="2404532" y="4277784"/>
            <a:ext cx="8094134" cy="2095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Optimize sales by targeting peak hours, managing inventory smartly, and engaging late-night shoppers. Expand in strong markets and investigate sales shortfalls for improvements.</a:t>
            </a:r>
          </a:p>
        </p:txBody>
      </p:sp>
    </p:spTree>
    <p:extLst>
      <p:ext uri="{BB962C8B-B14F-4D97-AF65-F5344CB8AC3E}">
        <p14:creationId xmlns:p14="http://schemas.microsoft.com/office/powerpoint/2010/main" val="192789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407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Algerian</vt:lpstr>
      <vt:lpstr>Arial</vt:lpstr>
      <vt:lpstr>Arial Black</vt:lpstr>
      <vt:lpstr>Bauhaus 93</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12</cp:revision>
  <dcterms:created xsi:type="dcterms:W3CDTF">2023-09-10T10:31:28Z</dcterms:created>
  <dcterms:modified xsi:type="dcterms:W3CDTF">2023-09-10T12:37:12Z</dcterms:modified>
</cp:coreProperties>
</file>