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63"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00"/>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30480-DDBF-42CB-BBE7-71B238721352}"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8E424-8FA4-4D1B-B8DD-C9258A450A36}" type="slidenum">
              <a:rPr lang="en-US" smtClean="0"/>
              <a:t>‹#›</a:t>
            </a:fld>
            <a:endParaRPr lang="en-US"/>
          </a:p>
        </p:txBody>
      </p:sp>
    </p:spTree>
    <p:extLst>
      <p:ext uri="{BB962C8B-B14F-4D97-AF65-F5344CB8AC3E}">
        <p14:creationId xmlns:p14="http://schemas.microsoft.com/office/powerpoint/2010/main" val="127941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DC17-FE12-2E9C-56D9-81546CD56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8FB75-E81D-061D-D0D5-937F95CB8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44E2B-72B2-8D1D-BA42-F4A52F429B40}"/>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1CE4A36-4393-C617-D222-001E7899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13D31-99CB-BBC0-6A25-D5AD1D2BF28D}"/>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64536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CD9D-6FC8-0B40-AB37-1CB0D03A3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AD0F4-E40D-C0ED-5910-F00AB4B55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B3317-F717-9C06-FE88-C633A2E2C869}"/>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4F8FDA2B-34FA-AA35-A7D2-FC2C7103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1BD0-D7BB-8DB9-2534-7EA148EBFA2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5430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FF757-0EE7-C773-FDBC-C95E40136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918A7-3330-A616-67AD-32DA44F33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1CBCC-7678-1675-4920-8B662EC9FD82}"/>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54587F8D-E949-13E9-4A62-AB4A2106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4A6E-58D9-077F-6B00-E8720353D924}"/>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1868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1384-FC94-0ABF-9D5D-69E1C3EA8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822C6-95EE-C60C-B058-688DDD884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9495-EFE5-A442-F339-4DB80773A018}"/>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4AD817FD-40E0-B5F9-85FC-20BE9C567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48769-842A-CC8A-33E3-30E652F9935C}"/>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90495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2E7-C477-4204-3088-94D5E719D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312DE-71BE-F368-6201-69E7DF3D62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EFFBA-37C1-00AB-D446-74A68AEC09EB}"/>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2EA1ED8-0A0F-A0F8-EB48-A1361E705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CED80-1C47-067E-0E53-6764927FA177}"/>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6310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628D-F56C-CD20-42FA-9E904397F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E5828-A5BF-5D0B-B292-5B386855B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CC830-28B5-8268-3062-34E002A8E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DBC1D-B98C-2783-0822-FC46C761BE8C}"/>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55613278-7F32-DE41-8B99-0CAB6ADF2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A08B8-7A70-B76E-129A-E8CEB267EC55}"/>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30523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627F-C507-76A2-7BF4-DD200A2CB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46E8B-EF80-65F1-3DFD-68684C255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15162-66C8-DBBD-1E13-00F8B21BE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527CB-AD46-0346-4B36-730A61447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1F6C0-C801-DF19-8EF6-EC169A08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9BCDC-6552-6F8A-469D-12EA3962BF61}"/>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8" name="Footer Placeholder 7">
            <a:extLst>
              <a:ext uri="{FF2B5EF4-FFF2-40B4-BE49-F238E27FC236}">
                <a16:creationId xmlns:a16="http://schemas.microsoft.com/office/drawing/2014/main" id="{1AF9D057-8A44-389B-4122-38878FF3B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10AD3-CD00-8F41-3197-DA932C5F22CA}"/>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71134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B9EB-2B60-CA63-0160-83D8540FD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01A8C-22C2-0772-2D6C-9C742DD22EF5}"/>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4" name="Footer Placeholder 3">
            <a:extLst>
              <a:ext uri="{FF2B5EF4-FFF2-40B4-BE49-F238E27FC236}">
                <a16:creationId xmlns:a16="http://schemas.microsoft.com/office/drawing/2014/main" id="{B2203AB7-A9BA-E677-D3E8-BA6383819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62270-4E3F-BE73-7D91-88F8EE04FE30}"/>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5354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37CB7-CBB3-0699-84FF-44734379C474}"/>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3" name="Footer Placeholder 2">
            <a:extLst>
              <a:ext uri="{FF2B5EF4-FFF2-40B4-BE49-F238E27FC236}">
                <a16:creationId xmlns:a16="http://schemas.microsoft.com/office/drawing/2014/main" id="{534038FF-7AF0-0D48-DFE1-097605779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11E5E9-FA6B-CE7D-742B-526B7D3177E2}"/>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897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6D6-E5D0-B747-8C39-EFBB7394E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C991F-2981-082F-5C43-AE0B6D452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D31ED-4212-9A78-9CB1-174EEAB94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7BFD4-B8D6-6E75-E346-503582D5A49D}"/>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2BB97069-2E91-DE6D-DC12-7B4CA44ED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54BCF-074F-21A0-643D-C3DD23B0A79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38521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48A-CD3A-E3E3-FCA6-BA39920C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AD5EC-CDB9-4CD9-F470-BB90E116F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5DEB76-12EB-CDC0-2B35-80D430B8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B428A-F699-49E1-B14E-AF6EB2A18FB3}"/>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68D47415-DE16-8B57-413D-A5A6FD6B0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8A85-34E2-6FFD-352F-A14F92AA49B9}"/>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962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4CD5B-1CE7-959F-6CAD-D22633BB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3554E-4236-8946-7E59-96CAD2185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6ECAF-9744-C89C-4AE3-6D20ED77A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F89CCD8-C927-B9B2-EB48-FCDC3B555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5DE115-132F-25CE-966F-A82612A25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A43CFA-2706-46FA-8C23-56C4AE2DB30D}" type="slidenum">
              <a:rPr lang="en-US" smtClean="0"/>
              <a:t>‹#›</a:t>
            </a:fld>
            <a:endParaRPr lang="en-US"/>
          </a:p>
        </p:txBody>
      </p:sp>
    </p:spTree>
    <p:extLst>
      <p:ext uri="{BB962C8B-B14F-4D97-AF65-F5344CB8AC3E}">
        <p14:creationId xmlns:p14="http://schemas.microsoft.com/office/powerpoint/2010/main" val="202351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0D097E-E718-034D-FD92-80712FF9C119}"/>
              </a:ext>
            </a:extLst>
          </p:cNvPr>
          <p:cNvGrpSpPr/>
          <p:nvPr/>
        </p:nvGrpSpPr>
        <p:grpSpPr>
          <a:xfrm>
            <a:off x="0" y="0"/>
            <a:ext cx="12192000" cy="6858000"/>
            <a:chOff x="0" y="0"/>
            <a:chExt cx="12192000" cy="6858000"/>
          </a:xfrm>
        </p:grpSpPr>
        <p:pic>
          <p:nvPicPr>
            <p:cNvPr id="1032" name="Picture 8" descr="Building helmet on metallic surface construction concept. - 76894427">
              <a:extLst>
                <a:ext uri="{FF2B5EF4-FFF2-40B4-BE49-F238E27FC236}">
                  <a16:creationId xmlns:a16="http://schemas.microsoft.com/office/drawing/2014/main" id="{44818305-46FD-9416-0E02-D3047521B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753"/>
            <a:stretch/>
          </p:blipFill>
          <p:spPr bwMode="auto">
            <a:xfrm>
              <a:off x="0" y="0"/>
              <a:ext cx="8279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BEB6C8-688B-EC72-2BA5-24BEEDFD119E}"/>
                </a:ext>
              </a:extLst>
            </p:cNvPr>
            <p:cNvSpPr/>
            <p:nvPr/>
          </p:nvSpPr>
          <p:spPr>
            <a:xfrm>
              <a:off x="7421181" y="0"/>
              <a:ext cx="4770819" cy="6858000"/>
            </a:xfrm>
            <a:prstGeom prst="rect">
              <a:avLst/>
            </a:prstGeom>
            <a:solidFill>
              <a:srgbClr val="FFD4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7B7217-5A0D-65BD-9960-47B1BD840C71}"/>
                </a:ext>
              </a:extLst>
            </p:cNvPr>
            <p:cNvSpPr/>
            <p:nvPr/>
          </p:nvSpPr>
          <p:spPr>
            <a:xfrm>
              <a:off x="5184866" y="272403"/>
              <a:ext cx="5555617" cy="50837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BCF5FD-363F-DFB7-79DF-2B55C4849887}"/>
                </a:ext>
              </a:extLst>
            </p:cNvPr>
            <p:cNvSpPr txBox="1"/>
            <p:nvPr/>
          </p:nvSpPr>
          <p:spPr>
            <a:xfrm>
              <a:off x="4922418" y="1590692"/>
              <a:ext cx="5955005" cy="2249975"/>
            </a:xfrm>
            <a:prstGeom prst="rect">
              <a:avLst/>
            </a:prstGeom>
            <a:noFill/>
          </p:spPr>
          <p:txBody>
            <a:bodyPr wrap="square" rtlCol="0">
              <a:spAutoFit/>
            </a:bodyPr>
            <a:lstStyle/>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DIVERSIFICATION STRATEGY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OF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A GOVERNMENT CONSTRUCTION COMPANY </a:t>
              </a:r>
            </a:p>
          </p:txBody>
        </p:sp>
      </p:grpSp>
      <p:sp>
        <p:nvSpPr>
          <p:cNvPr id="7" name="TextBox 6">
            <a:extLst>
              <a:ext uri="{FF2B5EF4-FFF2-40B4-BE49-F238E27FC236}">
                <a16:creationId xmlns:a16="http://schemas.microsoft.com/office/drawing/2014/main" id="{3EA9276B-E36F-0970-3F58-B62CF07EA8D5}"/>
              </a:ext>
            </a:extLst>
          </p:cNvPr>
          <p:cNvSpPr txBox="1"/>
          <p:nvPr/>
        </p:nvSpPr>
        <p:spPr>
          <a:xfrm>
            <a:off x="7421181" y="6010509"/>
            <a:ext cx="5100917" cy="388696"/>
          </a:xfrm>
          <a:prstGeom prst="rect">
            <a:avLst/>
          </a:prstGeom>
          <a:noFill/>
        </p:spPr>
        <p:txBody>
          <a:bodyPr wrap="square" rtlCol="0">
            <a:spAutoFit/>
          </a:bodyPr>
          <a:lstStyle/>
          <a:p>
            <a:pPr>
              <a:lnSpc>
                <a:spcPct val="107000"/>
              </a:lnSpc>
              <a:spcAft>
                <a:spcPts val="800"/>
              </a:spcAft>
            </a:pPr>
            <a:r>
              <a:rPr lang="en-GB" b="1" dirty="0">
                <a:effectLst/>
                <a:latin typeface="Vijaya" panose="020B0502040204020203" pitchFamily="18" charset="0"/>
                <a:ea typeface="Times New Roman" panose="02020603050405020304" pitchFamily="18" charset="0"/>
                <a:cs typeface="Vijaya" panose="020B0502040204020203" pitchFamily="18" charset="0"/>
              </a:rPr>
              <a:t>Exploring Export Opportunities for Revenue Sustainability</a:t>
            </a:r>
            <a:endParaRPr lang="en-US" dirty="0">
              <a:effectLst/>
              <a:latin typeface="Vijaya" panose="020B0502040204020203" pitchFamily="18" charset="0"/>
              <a:ea typeface="Calibri" panose="020F0502020204030204" pitchFamily="34" charset="0"/>
              <a:cs typeface="Vijaya" panose="020B0502040204020203" pitchFamily="18" charset="0"/>
            </a:endParaRPr>
          </a:p>
        </p:txBody>
      </p:sp>
    </p:spTree>
    <p:extLst>
      <p:ext uri="{BB962C8B-B14F-4D97-AF65-F5344CB8AC3E}">
        <p14:creationId xmlns:p14="http://schemas.microsoft.com/office/powerpoint/2010/main" val="247775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eople working on a roof&#10;&#10;Description automatically generated">
            <a:extLst>
              <a:ext uri="{FF2B5EF4-FFF2-40B4-BE49-F238E27FC236}">
                <a16:creationId xmlns:a16="http://schemas.microsoft.com/office/drawing/2014/main" id="{43603BF9-441E-ADFE-BB69-A85FFB05F6A9}"/>
              </a:ext>
            </a:extLst>
          </p:cNvPr>
          <p:cNvPicPr>
            <a:picLocks noChangeAspect="1"/>
          </p:cNvPicPr>
          <p:nvPr/>
        </p:nvPicPr>
        <p:blipFill rotWithShape="1">
          <a:blip r:embed="rId2">
            <a:extLst>
              <a:ext uri="{28A0092B-C50C-407E-A947-70E740481C1C}">
                <a14:useLocalDpi xmlns:a14="http://schemas.microsoft.com/office/drawing/2010/main" val="0"/>
              </a:ext>
            </a:extLst>
          </a:blip>
          <a:srcRect l="61912" t="1279"/>
          <a:stretch/>
        </p:blipFill>
        <p:spPr>
          <a:xfrm>
            <a:off x="8694249" y="0"/>
            <a:ext cx="3497751" cy="6858000"/>
          </a:xfrm>
          <a:prstGeom prst="rect">
            <a:avLst/>
          </a:prstGeom>
        </p:spPr>
      </p:pic>
      <p:sp>
        <p:nvSpPr>
          <p:cNvPr id="4" name="TextBox 3">
            <a:extLst>
              <a:ext uri="{FF2B5EF4-FFF2-40B4-BE49-F238E27FC236}">
                <a16:creationId xmlns:a16="http://schemas.microsoft.com/office/drawing/2014/main" id="{1B546351-7A67-E6EA-0F89-116354BBA4F0}"/>
              </a:ext>
            </a:extLst>
          </p:cNvPr>
          <p:cNvSpPr txBox="1"/>
          <p:nvPr/>
        </p:nvSpPr>
        <p:spPr>
          <a:xfrm>
            <a:off x="430306" y="216318"/>
            <a:ext cx="8659906" cy="6276398"/>
          </a:xfrm>
          <a:prstGeom prst="rect">
            <a:avLst/>
          </a:prstGeom>
          <a:noFill/>
        </p:spPr>
        <p:txBody>
          <a:bodyPr wrap="square">
            <a:spAutoFit/>
          </a:bodyPr>
          <a:lstStyle/>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Objective:</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primary goal of this presentation is to propose a strategic plan for diversification. This plan aims to reduce the company's dependency on government contracts by exploring new business opportunities in the export sector. By doing so, the company can achieve more stable revenue streams and mitigate financial risks.</a:t>
            </a:r>
            <a:endParaRPr lang="en-US"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Agenda:</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presentation will cover several key aspects: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Problem Statement:</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Detailed analysis of the issues faced by the company.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Project Background:</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Explanation of the initial idea and its development.</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Literature Review:</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Overview of relevant research and studies.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Proposed Business Model:</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Description of the new business venture.</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Feasibility Study:</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Assessment of the project's viability.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Hedging Strategies: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Techniques to manage financial risks.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Expected Benefits: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Advantages of implementing the proposed strategy.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Challenges and Limitations: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Potential obstacles and solutions.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Conclusion:</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Summary of the presentation and final remarks.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Q&amp;A:</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Session for audience questions and further discussion.</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117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505202" y="707718"/>
            <a:ext cx="8453716" cy="5691623"/>
          </a:xfrm>
          <a:prstGeom prst="rect">
            <a:avLst/>
          </a:prstGeom>
          <a:noFill/>
        </p:spPr>
        <p:txBody>
          <a:bodyPr wrap="square">
            <a:spAutoFit/>
          </a:bodyPr>
          <a:lstStyle/>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Dependence on Government Contracts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construction company primarily relies on government contracts for its projects. While these contracts can be substantial and long-term, they come with significant challenges. Payments from government projects are often delayed, sometimes extending over years. This delay creates uncertainty and financial strain, as the company cannot predict when funds will be received. The unpredictability of payments affects the company's ability to manage its finances effectively. This situation leads to difficulties in covering operational costs, maintaining cash flow, and planning for future projects</a:t>
            </a:r>
            <a:r>
              <a:rPr lang="en-US" sz="1400" dirty="0">
                <a:solidFill>
                  <a:schemeClr val="accent1">
                    <a:lumMod val="50000"/>
                  </a:schemeClr>
                </a:solidFill>
              </a:rPr>
              <a:t>.</a:t>
            </a:r>
          </a:p>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Cash Flow Volatility</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GB" dirty="0">
                <a:solidFill>
                  <a:schemeClr val="accent1">
                    <a:lumMod val="50000"/>
                  </a:schemeClr>
                </a:solidFill>
                <a:effectLst/>
                <a:ea typeface="Times New Roman" panose="02020603050405020304" pitchFamily="18" charset="0"/>
                <a:cs typeface="Times New Roman" panose="02020603050405020304" pitchFamily="18" charset="0"/>
              </a:rPr>
              <a:t>The company's cash flow is highly volatile due to the irregular payment schedule from government contracts. This volatility makes it challenging to ensure smooth operations.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Managing day-to-day expenses becomes difficult when incoming payments are uncertain. This situation can affect the company’s ability to pay salaries, purchase materials, and invest in new projects.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The volatility in cash flow hampers the company's growth and sustainability. It creates a reliance on short-term financing options, which may be expensive and not always available.</a:t>
            </a:r>
            <a:endParaRPr lang="en-US" sz="1600" dirty="0">
              <a:solidFill>
                <a:schemeClr val="accent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42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438885" y="1182849"/>
            <a:ext cx="8618643" cy="4802533"/>
          </a:xfrm>
          <a:prstGeom prst="rect">
            <a:avLst/>
          </a:prstGeom>
          <a:noFill/>
        </p:spPr>
        <p:txBody>
          <a:bodyPr wrap="square">
            <a:spAutoFit/>
          </a:bodyPr>
          <a:lstStyle/>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Exposure to Foreign Exchange Risks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company imports most of its tools and equipment, exposing it to fluctuations in foreign exchange rates. This exposure is particularly problematic in a volatile forex market. When the local currency depreciates, the cost of imported goods increases. This situation can significantly inflate operational costs and reduce profitability. The company’s financial stability is compromised by these forex risks, as the cost of imports can rise unpredictably, affecting overall budget management.</a:t>
            </a:r>
          </a:p>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Need for Sustainable Revenue Sources</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effectLst/>
                <a:ea typeface="Times New Roman" panose="02020603050405020304" pitchFamily="18" charset="0"/>
                <a:cs typeface="Times New Roman" panose="02020603050405020304" pitchFamily="18" charset="0"/>
              </a:rPr>
              <a:t>To mitigate these issues, there is a need for a more sustainable and reliable source of revenue. Diversifying into a business that generates consistent income can provide the financial stability required to manage operational costs and reduce reliance on government payments. Exploring the export market for agricultural products such as raw cashew nuts, sesame seeds, and soya beans. These products have a high demand in international markets and can generate steady foreign exchange earnings.</a:t>
            </a:r>
          </a:p>
        </p:txBody>
      </p:sp>
    </p:spTree>
    <p:extLst>
      <p:ext uri="{BB962C8B-B14F-4D97-AF65-F5344CB8AC3E}">
        <p14:creationId xmlns:p14="http://schemas.microsoft.com/office/powerpoint/2010/main" val="202814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D7DF6-2A72-7956-63DF-0BD7CE53F508}"/>
              </a:ext>
            </a:extLst>
          </p:cNvPr>
          <p:cNvSpPr txBox="1"/>
          <p:nvPr/>
        </p:nvSpPr>
        <p:spPr>
          <a:xfrm>
            <a:off x="1775012" y="153753"/>
            <a:ext cx="9027459" cy="461665"/>
          </a:xfrm>
          <a:prstGeom prst="rect">
            <a:avLst/>
          </a:prstGeom>
          <a:noFill/>
        </p:spPr>
        <p:txBody>
          <a:bodyPr wrap="square">
            <a:spAutoFit/>
          </a:bodyPr>
          <a:lstStyle/>
          <a:p>
            <a:pPr algn="ctr"/>
            <a:r>
              <a:rPr lang="en-GB" sz="2400" b="1" dirty="0">
                <a:solidFill>
                  <a:schemeClr val="accent1">
                    <a:lumMod val="50000"/>
                  </a:schemeClr>
                </a:solidFill>
                <a:effectLst/>
                <a:ea typeface="Times New Roman" panose="02020603050405020304" pitchFamily="18" charset="0"/>
              </a:rPr>
              <a:t>IMPORTANCE OF FINDING SUSTAINABLE REVENUE SOURCES</a:t>
            </a:r>
            <a:endParaRPr lang="en-US" sz="2400" dirty="0">
              <a:solidFill>
                <a:schemeClr val="accent1">
                  <a:lumMod val="50000"/>
                </a:schemeClr>
              </a:solidFill>
            </a:endParaRPr>
          </a:p>
        </p:txBody>
      </p:sp>
      <p:pic>
        <p:nvPicPr>
          <p:cNvPr id="1026" name="Picture 2" descr="financial, appreciation, gain, arrow, green, money, dollar Icon">
            <a:extLst>
              <a:ext uri="{FF2B5EF4-FFF2-40B4-BE49-F238E27FC236}">
                <a16:creationId xmlns:a16="http://schemas.microsoft.com/office/drawing/2014/main" id="{22C52B7E-1EB5-E343-7B31-C8019462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372" y="918884"/>
            <a:ext cx="1385046" cy="1385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166CCB-21AA-B754-BD15-4DD13E477940}"/>
              </a:ext>
            </a:extLst>
          </p:cNvPr>
          <p:cNvSpPr txBox="1"/>
          <p:nvPr/>
        </p:nvSpPr>
        <p:spPr>
          <a:xfrm>
            <a:off x="2747684" y="918884"/>
            <a:ext cx="2232212" cy="369332"/>
          </a:xfrm>
          <a:prstGeom prst="rect">
            <a:avLst/>
          </a:prstGeom>
          <a:noFill/>
        </p:spPr>
        <p:txBody>
          <a:bodyPr wrap="square">
            <a:spAutoFit/>
          </a:bodyPr>
          <a:lstStyle/>
          <a:p>
            <a:r>
              <a:rPr lang="en-GB" sz="1800" b="1" dirty="0">
                <a:solidFill>
                  <a:srgbClr val="FFC000"/>
                </a:solidFill>
                <a:effectLst/>
                <a:latin typeface="+mj-lt"/>
                <a:ea typeface="Times New Roman" panose="02020603050405020304" pitchFamily="18" charset="0"/>
              </a:rPr>
              <a:t>Financial Stability</a:t>
            </a:r>
            <a:endParaRPr lang="en-US" dirty="0">
              <a:solidFill>
                <a:srgbClr val="FFC000"/>
              </a:solidFill>
              <a:latin typeface="+mj-lt"/>
            </a:endParaRPr>
          </a:p>
        </p:txBody>
      </p:sp>
      <p:sp>
        <p:nvSpPr>
          <p:cNvPr id="12" name="TextBox 11">
            <a:extLst>
              <a:ext uri="{FF2B5EF4-FFF2-40B4-BE49-F238E27FC236}">
                <a16:creationId xmlns:a16="http://schemas.microsoft.com/office/drawing/2014/main" id="{89B26125-FAB2-B082-2E36-1F7F93CD7733}"/>
              </a:ext>
            </a:extLst>
          </p:cNvPr>
          <p:cNvSpPr txBox="1"/>
          <p:nvPr/>
        </p:nvSpPr>
        <p:spPr>
          <a:xfrm>
            <a:off x="2312894" y="1324075"/>
            <a:ext cx="8489577" cy="667427"/>
          </a:xfrm>
          <a:prstGeom prst="rect">
            <a:avLst/>
          </a:prstGeom>
          <a:noFill/>
        </p:spPr>
        <p:txBody>
          <a:bodyPr wrap="square" rtlCol="0">
            <a:spAutoFit/>
          </a:bodyPr>
          <a:lstStyle/>
          <a:p>
            <a:pPr lvl="1" algn="just">
              <a:lnSpc>
                <a:spcPct val="107000"/>
              </a:lnSpc>
              <a:spcAft>
                <a:spcPts val="800"/>
              </a:spcAft>
              <a:buSzPts val="1000"/>
              <a:tabLst>
                <a:tab pos="914400" algn="l"/>
              </a:tabLst>
            </a:pPr>
            <a:r>
              <a:rPr lang="en-GB"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Stable revenue streams are crucial for maintaining the company's financial health. Without reliable income, it becomes challenging to manage day-to-day operations, pay salaries, and invest in growth opportunities. Diversifying into the export of agricultural products can provide a steady income, independent of government contract cycles.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danger, electricity, risk, high, voltage, construction Icon">
            <a:extLst>
              <a:ext uri="{FF2B5EF4-FFF2-40B4-BE49-F238E27FC236}">
                <a16:creationId xmlns:a16="http://schemas.microsoft.com/office/drawing/2014/main" id="{4A1FC226-0C64-58EA-DEBA-3483A9A5F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258" y="2657601"/>
            <a:ext cx="1386000" cy="1386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C58915B8-E6CF-7729-57C2-77C9E9EC15D6}"/>
              </a:ext>
            </a:extLst>
          </p:cNvPr>
          <p:cNvCxnSpPr>
            <a:cxnSpLocks/>
          </p:cNvCxnSpPr>
          <p:nvPr/>
        </p:nvCxnSpPr>
        <p:spPr>
          <a:xfrm>
            <a:off x="2624418" y="2294968"/>
            <a:ext cx="7944970" cy="322726"/>
          </a:xfrm>
          <a:prstGeom prst="bentConnector3">
            <a:avLst>
              <a:gd name="adj1" fmla="val 99986"/>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2C77DB7-73BD-BC58-1892-34DB7E8B8A54}"/>
              </a:ext>
            </a:extLst>
          </p:cNvPr>
          <p:cNvSpPr txBox="1"/>
          <p:nvPr/>
        </p:nvSpPr>
        <p:spPr>
          <a:xfrm>
            <a:off x="7897033" y="2700159"/>
            <a:ext cx="1959225" cy="369332"/>
          </a:xfrm>
          <a:prstGeom prst="rect">
            <a:avLst/>
          </a:prstGeom>
          <a:noFill/>
        </p:spPr>
        <p:txBody>
          <a:bodyPr wrap="square">
            <a:spAutoFit/>
          </a:bodyPr>
          <a:lstStyle/>
          <a:p>
            <a:r>
              <a:rPr lang="en-GB" b="1" dirty="0">
                <a:solidFill>
                  <a:srgbClr val="FFC000"/>
                </a:solidFill>
                <a:latin typeface="+mj-lt"/>
              </a:rPr>
              <a:t>Risk Management</a:t>
            </a:r>
            <a:endParaRPr lang="en-US" dirty="0">
              <a:solidFill>
                <a:srgbClr val="FFC000"/>
              </a:solidFill>
              <a:latin typeface="+mj-lt"/>
            </a:endParaRPr>
          </a:p>
        </p:txBody>
      </p:sp>
      <p:sp>
        <p:nvSpPr>
          <p:cNvPr id="22" name="TextBox 21">
            <a:extLst>
              <a:ext uri="{FF2B5EF4-FFF2-40B4-BE49-F238E27FC236}">
                <a16:creationId xmlns:a16="http://schemas.microsoft.com/office/drawing/2014/main" id="{CA3BDC36-C2E3-4DAD-0AB8-3A258581DE56}"/>
              </a:ext>
            </a:extLst>
          </p:cNvPr>
          <p:cNvSpPr txBox="1"/>
          <p:nvPr/>
        </p:nvSpPr>
        <p:spPr>
          <a:xfrm>
            <a:off x="1366681" y="3065093"/>
            <a:ext cx="8489577" cy="865045"/>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construction company's current business model exposes it to significant risks, particularly related to cash flow volatility and forex fluctuations. By entering the export market, the company can generate foreign exchange revenues, which can be used to offset its foreign exchange liabilities. This natural hedge can help stabilize the company's financial position.</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27" name="Connector: Elbow 26">
            <a:extLst>
              <a:ext uri="{FF2B5EF4-FFF2-40B4-BE49-F238E27FC236}">
                <a16:creationId xmlns:a16="http://schemas.microsoft.com/office/drawing/2014/main" id="{8828081F-14D1-9590-A6A4-B4B1AA7CE789}"/>
              </a:ext>
            </a:extLst>
          </p:cNvPr>
          <p:cNvCxnSpPr>
            <a:cxnSpLocks/>
          </p:cNvCxnSpPr>
          <p:nvPr/>
        </p:nvCxnSpPr>
        <p:spPr>
          <a:xfrm rot="10800000" flipV="1">
            <a:off x="1775013" y="4083506"/>
            <a:ext cx="8282951" cy="407493"/>
          </a:xfrm>
          <a:prstGeom prst="bentConnector3">
            <a:avLst>
              <a:gd name="adj1" fmla="val 10011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D2B2572A-1544-7890-D020-F6004F57B67D}"/>
              </a:ext>
            </a:extLst>
          </p:cNvPr>
          <p:cNvSpPr txBox="1"/>
          <p:nvPr/>
        </p:nvSpPr>
        <p:spPr>
          <a:xfrm>
            <a:off x="2747684" y="4459702"/>
            <a:ext cx="1959225" cy="369332"/>
          </a:xfrm>
          <a:prstGeom prst="rect">
            <a:avLst/>
          </a:prstGeom>
          <a:noFill/>
        </p:spPr>
        <p:txBody>
          <a:bodyPr wrap="square">
            <a:spAutoFit/>
          </a:bodyPr>
          <a:lstStyle/>
          <a:p>
            <a:r>
              <a:rPr lang="en-GB" b="1" dirty="0">
                <a:solidFill>
                  <a:srgbClr val="FFC000"/>
                </a:solidFill>
                <a:latin typeface="+mj-lt"/>
              </a:rPr>
              <a:t>Long term Growth</a:t>
            </a:r>
            <a:endParaRPr lang="en-US" dirty="0">
              <a:solidFill>
                <a:srgbClr val="FFC000"/>
              </a:solidFill>
              <a:latin typeface="+mj-lt"/>
            </a:endParaRPr>
          </a:p>
        </p:txBody>
      </p:sp>
      <p:pic>
        <p:nvPicPr>
          <p:cNvPr id="1030" name="Picture 6" descr="growth, knowledge, education Icon">
            <a:extLst>
              <a:ext uri="{FF2B5EF4-FFF2-40B4-BE49-F238E27FC236}">
                <a16:creationId xmlns:a16="http://schemas.microsoft.com/office/drawing/2014/main" id="{5F87F28A-88CC-A72E-7EEF-6331C5C17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418" y="4459702"/>
            <a:ext cx="1386000" cy="1386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5E29976-128B-A01D-F54C-3912B49F1DBA}"/>
              </a:ext>
            </a:extLst>
          </p:cNvPr>
          <p:cNvSpPr txBox="1"/>
          <p:nvPr/>
        </p:nvSpPr>
        <p:spPr>
          <a:xfrm>
            <a:off x="2312893" y="4773466"/>
            <a:ext cx="8489577" cy="1062663"/>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Diversification is not just about addressing immediate financial concerns; it also positions the company for long-term growth. The global demand for agricultural products like raw cashew nuts, sesame seeds, and soya beans is robust. By tapping into this market, the company can create new revenue streams that contribute to its overall growth and sustainability. Furthermore, this strategy aligns with global trends towards sustainable business practices and can enhance the company's reputation and competitiveness.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87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eople working on a roof&#10;&#10;Description automatically generated">
            <a:extLst>
              <a:ext uri="{FF2B5EF4-FFF2-40B4-BE49-F238E27FC236}">
                <a16:creationId xmlns:a16="http://schemas.microsoft.com/office/drawing/2014/main" id="{43603BF9-441E-ADFE-BB69-A85FFB05F6A9}"/>
              </a:ext>
            </a:extLst>
          </p:cNvPr>
          <p:cNvPicPr>
            <a:picLocks noChangeAspect="1"/>
          </p:cNvPicPr>
          <p:nvPr/>
        </p:nvPicPr>
        <p:blipFill rotWithShape="1">
          <a:blip r:embed="rId2">
            <a:extLst>
              <a:ext uri="{28A0092B-C50C-407E-A947-70E740481C1C}">
                <a14:useLocalDpi xmlns:a14="http://schemas.microsoft.com/office/drawing/2010/main" val="0"/>
              </a:ext>
            </a:extLst>
          </a:blip>
          <a:srcRect l="61912" t="1279"/>
          <a:stretch/>
        </p:blipFill>
        <p:spPr>
          <a:xfrm>
            <a:off x="8694249" y="0"/>
            <a:ext cx="3497751" cy="6858000"/>
          </a:xfrm>
          <a:prstGeom prst="rect">
            <a:avLst/>
          </a:prstGeom>
        </p:spPr>
      </p:pic>
      <p:sp>
        <p:nvSpPr>
          <p:cNvPr id="3" name="TextBox 2">
            <a:extLst>
              <a:ext uri="{FF2B5EF4-FFF2-40B4-BE49-F238E27FC236}">
                <a16:creationId xmlns:a16="http://schemas.microsoft.com/office/drawing/2014/main" id="{E8B7803E-ED43-7193-56A7-BE677B5E6DBD}"/>
              </a:ext>
            </a:extLst>
          </p:cNvPr>
          <p:cNvSpPr txBox="1"/>
          <p:nvPr/>
        </p:nvSpPr>
        <p:spPr>
          <a:xfrm>
            <a:off x="331692" y="1091447"/>
            <a:ext cx="8704732" cy="4815421"/>
          </a:xfrm>
          <a:prstGeom prst="rect">
            <a:avLst/>
          </a:prstGeom>
          <a:noFill/>
        </p:spPr>
        <p:txBody>
          <a:bodyPr wrap="square" rtlCol="0">
            <a:spAutoFit/>
          </a:bodyPr>
          <a:lstStyle/>
          <a:p>
            <a:pPr lvl="0" algn="just">
              <a:lnSpc>
                <a:spcPct val="107000"/>
              </a:lnSpc>
              <a:spcAft>
                <a:spcPts val="800"/>
              </a:spcAft>
              <a:buSzPts val="1000"/>
              <a:tabLst>
                <a:tab pos="457200" algn="l"/>
              </a:tabLst>
            </a:pPr>
            <a:r>
              <a:rPr lang="en-GB" sz="2800" b="1" dirty="0">
                <a:solidFill>
                  <a:srgbClr val="FFC000"/>
                </a:solidFill>
                <a:effectLst/>
                <a:latin typeface="+mj-lt"/>
                <a:ea typeface="Times New Roman" panose="02020603050405020304" pitchFamily="18" charset="0"/>
                <a:cs typeface="Arial" panose="020B0604020202020204" pitchFamily="34" charset="0"/>
              </a:rPr>
              <a:t>Brief Background</a:t>
            </a:r>
            <a:r>
              <a:rPr lang="en-GB" sz="2800" b="1" dirty="0">
                <a:solidFill>
                  <a:srgbClr val="FFC000"/>
                </a:solidFill>
                <a:effectLst/>
                <a:ea typeface="Times New Roman" panose="02020603050405020304" pitchFamily="18" charset="0"/>
                <a:cs typeface="Arial" panose="020B0604020202020204" pitchFamily="34" charset="0"/>
              </a:rPr>
              <a:t>:</a:t>
            </a:r>
            <a:endParaRPr lang="en-US" sz="2400" b="1" dirty="0">
              <a:solidFill>
                <a:srgbClr val="FFC000"/>
              </a:solidFill>
              <a:ea typeface="Times New Roman" panose="02020603050405020304" pitchFamily="18" charset="0"/>
              <a:cs typeface="Arial" panose="020B0604020202020204" pitchFamily="34" charset="0"/>
            </a:endParaRPr>
          </a:p>
          <a:p>
            <a:pPr lvl="0" algn="just">
              <a:lnSpc>
                <a:spcPct val="107000"/>
              </a:lnSpc>
              <a:spcAft>
                <a:spcPts val="800"/>
              </a:spcAft>
              <a:buSzPts val="1000"/>
              <a:tabLst>
                <a:tab pos="457200" algn="l"/>
              </a:tabLst>
            </a:pPr>
            <a:r>
              <a:rPr lang="en-GB" sz="20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government project construction company, established in 1978, has been a key player in the construction industry, undertaking major infrastructure projects such as roads, bridges, and public buildings. Over the years, it has built a reputation for quality and reliability in delivering government contracts.</a:t>
            </a:r>
            <a:endParaRPr lang="en-US"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lvl="0" algn="just">
              <a:lnSpc>
                <a:spcPct val="107000"/>
              </a:lnSpc>
              <a:spcAft>
                <a:spcPts val="800"/>
              </a:spcAft>
              <a:buSzPts val="1000"/>
              <a:tabLst>
                <a:tab pos="457200" algn="l"/>
              </a:tabLst>
            </a:pPr>
            <a:r>
              <a:rPr lang="en-GB" sz="2800" b="1" dirty="0">
                <a:solidFill>
                  <a:srgbClr val="FFC000"/>
                </a:solidFill>
                <a:effectLst/>
                <a:latin typeface="+mj-lt"/>
                <a:ea typeface="Times New Roman" panose="02020603050405020304" pitchFamily="18" charset="0"/>
                <a:cs typeface="Arial" panose="020B0604020202020204" pitchFamily="34" charset="0"/>
              </a:rPr>
              <a:t>Current Challenges</a:t>
            </a:r>
            <a:r>
              <a:rPr lang="en-GB" sz="2800" b="1" dirty="0">
                <a:solidFill>
                  <a:srgbClr val="FFC000"/>
                </a:solidFill>
                <a:effectLst/>
                <a:ea typeface="Times New Roman" panose="02020603050405020304" pitchFamily="18" charset="0"/>
                <a:cs typeface="Arial" panose="020B0604020202020204" pitchFamily="34" charset="0"/>
              </a:rPr>
              <a:t>:</a:t>
            </a:r>
            <a:endParaRPr lang="en-US" sz="2400" dirty="0">
              <a:solidFill>
                <a:srgbClr val="FFC000"/>
              </a:solidFill>
              <a:effectLst/>
              <a:ea typeface="Calibri" panose="020F0502020204030204" pitchFamily="34" charset="0"/>
              <a:cs typeface="Arial" panose="020B0604020202020204" pitchFamily="34" charset="0"/>
            </a:endParaRPr>
          </a:p>
          <a:p>
            <a:pPr algn="just"/>
            <a:r>
              <a:rPr lang="en-GB" sz="20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Despite its success, the company faces significant challenges due to its heavy reliance on government projects. Payment delays are common, with some receivables pending for years. This situation strains the company's cash flow, making it difficult to cover operational costs and invest in new projects. Additionally, the company imports most of its construction equipment, increasing its exposure to foreign exchange risks.</a:t>
            </a:r>
            <a:endParaRPr lang="en-US" sz="32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D086E46-006C-7111-6A55-9A82BBC4AF84}"/>
              </a:ext>
            </a:extLst>
          </p:cNvPr>
          <p:cNvSpPr txBox="1"/>
          <p:nvPr/>
        </p:nvSpPr>
        <p:spPr>
          <a:xfrm>
            <a:off x="1102659" y="222558"/>
            <a:ext cx="7933765" cy="646331"/>
          </a:xfrm>
          <a:prstGeom prst="rect">
            <a:avLst/>
          </a:prstGeom>
          <a:noFill/>
        </p:spPr>
        <p:txBody>
          <a:bodyPr wrap="square" rtlCol="0">
            <a:spAutoFit/>
          </a:bodyPr>
          <a:lstStyle/>
          <a:p>
            <a:r>
              <a:rPr lang="en-US" sz="3600" b="1" dirty="0">
                <a:solidFill>
                  <a:srgbClr val="FFB900"/>
                </a:solidFill>
              </a:rPr>
              <a:t>INTRODUCTION TO THE COMPANY</a:t>
            </a:r>
          </a:p>
        </p:txBody>
      </p:sp>
    </p:spTree>
    <p:extLst>
      <p:ext uri="{BB962C8B-B14F-4D97-AF65-F5344CB8AC3E}">
        <p14:creationId xmlns:p14="http://schemas.microsoft.com/office/powerpoint/2010/main" val="21396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FA8DB-AE71-74A5-DA6C-CF04C9D76E60}"/>
              </a:ext>
            </a:extLst>
          </p:cNvPr>
          <p:cNvSpPr txBox="1"/>
          <p:nvPr/>
        </p:nvSpPr>
        <p:spPr>
          <a:xfrm>
            <a:off x="3521901" y="0"/>
            <a:ext cx="4544860" cy="584775"/>
          </a:xfrm>
          <a:prstGeom prst="rect">
            <a:avLst/>
          </a:prstGeom>
          <a:noFill/>
        </p:spPr>
        <p:txBody>
          <a:bodyPr wrap="square" rtlCol="0">
            <a:spAutoFit/>
          </a:bodyPr>
          <a:lstStyle/>
          <a:p>
            <a:pPr algn="ctr"/>
            <a:r>
              <a:rPr lang="en-US" sz="3200" b="1" dirty="0">
                <a:solidFill>
                  <a:schemeClr val="accent1">
                    <a:lumMod val="50000"/>
                  </a:schemeClr>
                </a:solidFill>
              </a:rPr>
              <a:t>LITERATURE REVIEW</a:t>
            </a:r>
          </a:p>
        </p:txBody>
      </p:sp>
      <p:grpSp>
        <p:nvGrpSpPr>
          <p:cNvPr id="14" name="Group 13">
            <a:extLst>
              <a:ext uri="{FF2B5EF4-FFF2-40B4-BE49-F238E27FC236}">
                <a16:creationId xmlns:a16="http://schemas.microsoft.com/office/drawing/2014/main" id="{3AB4AC63-4F00-2310-FFAC-F7E121BE2F2C}"/>
              </a:ext>
            </a:extLst>
          </p:cNvPr>
          <p:cNvGrpSpPr/>
          <p:nvPr/>
        </p:nvGrpSpPr>
        <p:grpSpPr>
          <a:xfrm>
            <a:off x="0" y="4120904"/>
            <a:ext cx="6992471" cy="2452287"/>
            <a:chOff x="0" y="4120904"/>
            <a:chExt cx="6992471" cy="2452287"/>
          </a:xfrm>
        </p:grpSpPr>
        <p:sp>
          <p:nvSpPr>
            <p:cNvPr id="10" name="TextBox 9">
              <a:extLst>
                <a:ext uri="{FF2B5EF4-FFF2-40B4-BE49-F238E27FC236}">
                  <a16:creationId xmlns:a16="http://schemas.microsoft.com/office/drawing/2014/main" id="{D5666BB3-0082-CC4D-3201-F224F3933917}"/>
                </a:ext>
              </a:extLst>
            </p:cNvPr>
            <p:cNvSpPr txBox="1"/>
            <p:nvPr/>
          </p:nvSpPr>
          <p:spPr>
            <a:xfrm>
              <a:off x="0" y="4120904"/>
              <a:ext cx="6992471" cy="369332"/>
            </a:xfrm>
            <a:prstGeom prst="rect">
              <a:avLst/>
            </a:prstGeom>
            <a:noFill/>
          </p:spPr>
          <p:txBody>
            <a:bodyPr wrap="square">
              <a:spAutoFit/>
            </a:bodyPr>
            <a:lstStyle/>
            <a:p>
              <a:r>
                <a:rPr lang="en-US" b="1" dirty="0">
                  <a:latin typeface="Nexand"/>
                  <a:cs typeface="Sanskrit Text" panose="02020503050405020304" pitchFamily="18" charset="0"/>
                </a:rPr>
                <a:t>What Are the Key Insights from Kuzmina &amp; Kuznetsova (2018)</a:t>
              </a:r>
            </a:p>
          </p:txBody>
        </p:sp>
        <p:pic>
          <p:nvPicPr>
            <p:cNvPr id="3074" name="Picture 2" descr="question, mark Icon">
              <a:extLst>
                <a:ext uri="{FF2B5EF4-FFF2-40B4-BE49-F238E27FC236}">
                  <a16:creationId xmlns:a16="http://schemas.microsoft.com/office/drawing/2014/main" id="{6D2B7A51-616C-E7E8-886A-F3CA46411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20904">
              <a:off x="4691976" y="4535733"/>
              <a:ext cx="1768146" cy="17681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C1D9597-E3F5-8956-4E62-40A0F10E8D36}"/>
                </a:ext>
              </a:extLst>
            </p:cNvPr>
            <p:cNvSpPr txBox="1"/>
            <p:nvPr/>
          </p:nvSpPr>
          <p:spPr>
            <a:xfrm>
              <a:off x="151603" y="4511088"/>
              <a:ext cx="4794158" cy="2062103"/>
            </a:xfrm>
            <a:prstGeom prst="rect">
              <a:avLst/>
            </a:prstGeom>
            <a:noFill/>
          </p:spPr>
          <p:txBody>
            <a:bodyPr wrap="square">
              <a:spAutoFit/>
            </a:bodyPr>
            <a:lstStyle/>
            <a:p>
              <a:pPr marL="285750" indent="-285750">
                <a:buFont typeface="Wingdings" panose="05000000000000000000" pitchFamily="2" charset="2"/>
                <a:buChar char="ü"/>
              </a:pPr>
              <a:r>
                <a:rPr lang="en-US" sz="1600" dirty="0">
                  <a:latin typeface="Nexand"/>
                </a:rPr>
                <a:t>Matching foreign-currency-denominated revenues with corresponding costs can effectively manage currency risk. This reduces reliance on financial hedging by balancing currency exposure internally.</a:t>
              </a:r>
            </a:p>
            <a:p>
              <a:pPr marL="285750" indent="-285750">
                <a:buFont typeface="Wingdings" panose="05000000000000000000" pitchFamily="2" charset="2"/>
                <a:buChar char="ü"/>
              </a:pPr>
              <a:r>
                <a:rPr lang="en-US" sz="1600" dirty="0"/>
                <a:t>By aligning revenues and costs in the same foreign currency, businesses can create a natural hedge. This strategy minimizes the impact of exchange rate volatility on financial statements.</a:t>
              </a:r>
              <a:endParaRPr lang="en-US" sz="1600" dirty="0">
                <a:latin typeface="Nexand"/>
              </a:endParaRPr>
            </a:p>
          </p:txBody>
        </p:sp>
      </p:grpSp>
      <p:grpSp>
        <p:nvGrpSpPr>
          <p:cNvPr id="13" name="Group 12">
            <a:extLst>
              <a:ext uri="{FF2B5EF4-FFF2-40B4-BE49-F238E27FC236}">
                <a16:creationId xmlns:a16="http://schemas.microsoft.com/office/drawing/2014/main" id="{E94E9F72-5EFE-185E-3993-E8BA9EA0D1BA}"/>
              </a:ext>
            </a:extLst>
          </p:cNvPr>
          <p:cNvGrpSpPr/>
          <p:nvPr/>
        </p:nvGrpSpPr>
        <p:grpSpPr>
          <a:xfrm>
            <a:off x="151603" y="842112"/>
            <a:ext cx="5490452" cy="2349221"/>
            <a:chOff x="151603" y="842112"/>
            <a:chExt cx="5490452" cy="2349221"/>
          </a:xfrm>
        </p:grpSpPr>
        <p:sp>
          <p:nvSpPr>
            <p:cNvPr id="4" name="TextBox 3">
              <a:extLst>
                <a:ext uri="{FF2B5EF4-FFF2-40B4-BE49-F238E27FC236}">
                  <a16:creationId xmlns:a16="http://schemas.microsoft.com/office/drawing/2014/main" id="{86C3A5B7-A6E1-35F6-2ADE-7C148CAF7A19}"/>
                </a:ext>
              </a:extLst>
            </p:cNvPr>
            <p:cNvSpPr txBox="1"/>
            <p:nvPr/>
          </p:nvSpPr>
          <p:spPr>
            <a:xfrm>
              <a:off x="151603" y="842112"/>
              <a:ext cx="5490452" cy="338554"/>
            </a:xfrm>
            <a:prstGeom prst="rect">
              <a:avLst/>
            </a:prstGeom>
            <a:noFill/>
          </p:spPr>
          <p:txBody>
            <a:bodyPr wrap="square" rtlCol="0">
              <a:spAutoFit/>
            </a:bodyPr>
            <a:lstStyle/>
            <a:p>
              <a:r>
                <a:rPr lang="en-US" sz="1600" b="1" dirty="0">
                  <a:latin typeface="Nexand"/>
                  <a:cs typeface="Sanskrit Text" panose="02020503050405020304" pitchFamily="18" charset="0"/>
                </a:rPr>
                <a:t>Correlation Between Export Sales and Currency Hedging</a:t>
              </a:r>
            </a:p>
          </p:txBody>
        </p:sp>
        <p:sp>
          <p:nvSpPr>
            <p:cNvPr id="8" name="TextBox 7">
              <a:extLst>
                <a:ext uri="{FF2B5EF4-FFF2-40B4-BE49-F238E27FC236}">
                  <a16:creationId xmlns:a16="http://schemas.microsoft.com/office/drawing/2014/main" id="{64222938-BFF9-389D-2145-EF9237D40EA4}"/>
                </a:ext>
              </a:extLst>
            </p:cNvPr>
            <p:cNvSpPr txBox="1"/>
            <p:nvPr/>
          </p:nvSpPr>
          <p:spPr>
            <a:xfrm>
              <a:off x="2429436" y="1299578"/>
              <a:ext cx="3146614" cy="1815882"/>
            </a:xfrm>
            <a:prstGeom prst="rect">
              <a:avLst/>
            </a:prstGeom>
            <a:noFill/>
          </p:spPr>
          <p:txBody>
            <a:bodyPr wrap="square">
              <a:spAutoFit/>
            </a:bodyPr>
            <a:lstStyle/>
            <a:p>
              <a:pPr algn="just"/>
              <a:r>
                <a:rPr lang="en-US" sz="1400" dirty="0">
                  <a:latin typeface="+mj-lt"/>
                </a:rPr>
                <a:t>Currency fluctuations can significantly impact the profitability of export activities, making hedging a vital risk management tool. By analyzing existing research, we confirm that firms with substantial export sales tend to engage in hedging to stabilize their cash flows and reduce financial volatility. </a:t>
              </a:r>
            </a:p>
          </p:txBody>
        </p:sp>
        <p:pic>
          <p:nvPicPr>
            <p:cNvPr id="3076" name="Picture 4" descr="ship, logistic, vessel, freight, export Icon">
              <a:extLst>
                <a:ext uri="{FF2B5EF4-FFF2-40B4-BE49-F238E27FC236}">
                  <a16:creationId xmlns:a16="http://schemas.microsoft.com/office/drawing/2014/main" id="{25211BBC-A0BB-4A2C-F37F-F00565F20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12" y="2012474"/>
              <a:ext cx="1178859" cy="11788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currency, dollar, money, sack Icon">
              <a:extLst>
                <a:ext uri="{FF2B5EF4-FFF2-40B4-BE49-F238E27FC236}">
                  <a16:creationId xmlns:a16="http://schemas.microsoft.com/office/drawing/2014/main" id="{4E7D4282-1284-DDEB-7D2F-4E072F8A1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585098">
              <a:off x="1114871" y="1209334"/>
              <a:ext cx="1322779" cy="132277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C551CBDB-18AF-6B83-11CF-DF8A54F0D2B2}"/>
              </a:ext>
            </a:extLst>
          </p:cNvPr>
          <p:cNvSpPr txBox="1"/>
          <p:nvPr/>
        </p:nvSpPr>
        <p:spPr>
          <a:xfrm>
            <a:off x="6304230" y="544167"/>
            <a:ext cx="6122894" cy="338554"/>
          </a:xfrm>
          <a:prstGeom prst="rect">
            <a:avLst/>
          </a:prstGeom>
          <a:noFill/>
        </p:spPr>
        <p:txBody>
          <a:bodyPr wrap="square">
            <a:spAutoFit/>
          </a:bodyPr>
          <a:lstStyle/>
          <a:p>
            <a:r>
              <a:rPr lang="en-US" sz="1600" b="1" dirty="0">
                <a:latin typeface="Nexand"/>
              </a:rPr>
              <a:t>How Does This Literature Support Our Proposed Business Strategy?</a:t>
            </a:r>
          </a:p>
        </p:txBody>
      </p:sp>
      <p:pic>
        <p:nvPicPr>
          <p:cNvPr id="18" name="Picture 17" descr="A cartoon of a person with his arms spread out&#10;&#10;Description automatically generated">
            <a:extLst>
              <a:ext uri="{FF2B5EF4-FFF2-40B4-BE49-F238E27FC236}">
                <a16:creationId xmlns:a16="http://schemas.microsoft.com/office/drawing/2014/main" id="{9C35349B-BF03-31D6-C7C3-7F85DA0B4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580" y="821260"/>
            <a:ext cx="2746938" cy="2746938"/>
          </a:xfrm>
          <a:prstGeom prst="rect">
            <a:avLst/>
          </a:prstGeom>
        </p:spPr>
      </p:pic>
      <p:sp>
        <p:nvSpPr>
          <p:cNvPr id="19" name="TextBox 18">
            <a:extLst>
              <a:ext uri="{FF2B5EF4-FFF2-40B4-BE49-F238E27FC236}">
                <a16:creationId xmlns:a16="http://schemas.microsoft.com/office/drawing/2014/main" id="{008B3820-2A4C-CABD-03B6-E8C7006BAED4}"/>
              </a:ext>
            </a:extLst>
          </p:cNvPr>
          <p:cNvSpPr txBox="1"/>
          <p:nvPr/>
        </p:nvSpPr>
        <p:spPr>
          <a:xfrm>
            <a:off x="7777678" y="842112"/>
            <a:ext cx="4166349" cy="2462213"/>
          </a:xfrm>
          <a:prstGeom prst="rect">
            <a:avLst/>
          </a:prstGeom>
          <a:noFill/>
        </p:spPr>
        <p:txBody>
          <a:bodyPr wrap="square" rtlCol="0">
            <a:spAutoFit/>
          </a:bodyPr>
          <a:lstStyle/>
          <a:p>
            <a:pPr algn="just"/>
            <a:r>
              <a:rPr lang="en-US" sz="1400" dirty="0"/>
              <a:t>Studies by Geczy et al. (1997), He and Ng (1998), and Allayannis and Ofek (2001) consistently demonstrate that firms with significant export sales are more likely to use hedging to manage currency risks. This evidence validates our approach of integrating both financial and operational hedging strategies. By adopting these methods, we can mitigate exchange rate volatility, stabilize cash flows, and ensure sustainable growth, aligning our business operations with proven best practices in risk management.</a:t>
            </a:r>
          </a:p>
        </p:txBody>
      </p:sp>
      <p:sp>
        <p:nvSpPr>
          <p:cNvPr id="21" name="TextBox 20">
            <a:extLst>
              <a:ext uri="{FF2B5EF4-FFF2-40B4-BE49-F238E27FC236}">
                <a16:creationId xmlns:a16="http://schemas.microsoft.com/office/drawing/2014/main" id="{C18EBE10-8D22-FC0D-A28C-7E86EAB7ED77}"/>
              </a:ext>
            </a:extLst>
          </p:cNvPr>
          <p:cNvSpPr txBox="1"/>
          <p:nvPr/>
        </p:nvSpPr>
        <p:spPr>
          <a:xfrm>
            <a:off x="6578583" y="3329055"/>
            <a:ext cx="5281070" cy="3416320"/>
          </a:xfrm>
          <a:prstGeom prst="rect">
            <a:avLst/>
          </a:prstGeom>
          <a:noFill/>
        </p:spPr>
        <p:txBody>
          <a:bodyPr wrap="square">
            <a:spAutoFit/>
          </a:bodyPr>
          <a:lstStyle/>
          <a:p>
            <a:pPr algn="just"/>
            <a:r>
              <a:rPr lang="en-US" sz="4000" dirty="0">
                <a:solidFill>
                  <a:srgbClr val="C00000"/>
                </a:solidFill>
                <a:latin typeface="Sanskrit Text" panose="02020503050405020304" pitchFamily="18" charset="0"/>
                <a:cs typeface="Sanskrit Text" panose="02020503050405020304" pitchFamily="18" charset="0"/>
              </a:rPr>
              <a:t>In conclusion</a:t>
            </a:r>
            <a:r>
              <a:rPr lang="en-US" sz="1600" dirty="0"/>
              <a:t>, the critical correlation between export sales and currency hedging, shows its importance for our project’s feasibility and strategic direction. A solid theoretical foundation for combining operational and financial hedging strategies also exists. The consistent findings across various studies reinforce the necessity of hedging to manage financial risks in international trade. This literature not only supports our proposed business model but also enhances its credibility and strategic soundness, ensuring we are well-prepared to navigate the complexities of the global market.</a:t>
            </a:r>
          </a:p>
        </p:txBody>
      </p:sp>
    </p:spTree>
    <p:extLst>
      <p:ext uri="{BB962C8B-B14F-4D97-AF65-F5344CB8AC3E}">
        <p14:creationId xmlns:p14="http://schemas.microsoft.com/office/powerpoint/2010/main" val="297566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45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TotalTime>
  <Words>1195</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Aptos</vt:lpstr>
      <vt:lpstr>Aptos Display</vt:lpstr>
      <vt:lpstr>Arial</vt:lpstr>
      <vt:lpstr>Calibri</vt:lpstr>
      <vt:lpstr>Nexand</vt:lpstr>
      <vt:lpstr>Sanskrit Text</vt:lpstr>
      <vt:lpstr>Sitka Heading Semibold</vt:lpstr>
      <vt:lpstr>Tahoma</vt:lpstr>
      <vt:lpstr>Times New Roman</vt:lpstr>
      <vt:lpstr>Vijaya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34</cp:revision>
  <dcterms:created xsi:type="dcterms:W3CDTF">2024-06-13T12:17:03Z</dcterms:created>
  <dcterms:modified xsi:type="dcterms:W3CDTF">2024-06-13T22:06:56Z</dcterms:modified>
</cp:coreProperties>
</file>