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57" r:id="rId4"/>
    <p:sldId id="263" r:id="rId5"/>
    <p:sldId id="262" r:id="rId6"/>
    <p:sldId id="260" r:id="rId7"/>
    <p:sldId id="264" r:id="rId8"/>
    <p:sldId id="259"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00"/>
    <a:srgbClr val="FFD4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ONKAMS\Downloads\New%20folder%20(2)\.analys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ONKAMS\Downloads\New%20folder%20(2)\.analys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ONKAMS\Downloads\New%20folder%20(2)\.analys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25075629922214"/>
          <c:y val="0.10555730497919551"/>
          <c:w val="0.62637237264907963"/>
          <c:h val="0.86805336877600558"/>
        </c:manualLayout>
      </c:layout>
      <c:pieChart>
        <c:varyColors val="1"/>
        <c:ser>
          <c:idx val="0"/>
          <c:order val="0"/>
          <c:tx>
            <c:strRef>
              <c:f>Sheet1!$G$1</c:f>
              <c:strCache>
                <c:ptCount val="1"/>
                <c:pt idx="0">
                  <c:v>Cost</c:v>
                </c:pt>
              </c:strCache>
            </c:strRef>
          </c:tx>
          <c:dPt>
            <c:idx val="0"/>
            <c:bubble3D val="0"/>
            <c:spPr>
              <a:solidFill>
                <a:srgbClr val="FFFF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9AE-4DFD-AD69-06E90B7163B6}"/>
              </c:ext>
            </c:extLst>
          </c:dPt>
          <c:dPt>
            <c:idx val="1"/>
            <c:bubble3D val="0"/>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9AE-4DFD-AD69-06E90B7163B6}"/>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9AE-4DFD-AD69-06E90B7163B6}"/>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9AE-4DFD-AD69-06E90B7163B6}"/>
              </c:ext>
            </c:extLst>
          </c:dPt>
          <c:dPt>
            <c:idx val="4"/>
            <c:bubble3D val="0"/>
            <c:spPr>
              <a:solidFill>
                <a:schemeClr val="accent3">
                  <a:lumMod val="20000"/>
                  <a:lumOff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59AE-4DFD-AD69-06E90B7163B6}"/>
              </c:ext>
            </c:extLst>
          </c:dPt>
          <c:dPt>
            <c:idx val="5"/>
            <c:bubble3D val="0"/>
            <c:spPr>
              <a:solidFill>
                <a:schemeClr val="accent2">
                  <a:lumMod val="40000"/>
                  <a:lumOff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59AE-4DFD-AD69-06E90B7163B6}"/>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59AE-4DFD-AD69-06E90B7163B6}"/>
              </c:ext>
            </c:extLst>
          </c:dPt>
          <c:dLbls>
            <c:dLbl>
              <c:idx val="0"/>
              <c:layout>
                <c:manualLayout>
                  <c:x val="-0.21469574512341374"/>
                  <c:y val="9.9598833127086048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9AE-4DFD-AD69-06E90B7163B6}"/>
                </c:ext>
              </c:extLst>
            </c:dLbl>
            <c:dLbl>
              <c:idx val="1"/>
              <c:layout>
                <c:manualLayout>
                  <c:x val="-0.15987853413303738"/>
                  <c:y val="-0.10708248336216271"/>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9AE-4DFD-AD69-06E90B7163B6}"/>
                </c:ext>
              </c:extLst>
            </c:dLbl>
            <c:dLbl>
              <c:idx val="2"/>
              <c:layout>
                <c:manualLayout>
                  <c:x val="0.15663838115299886"/>
                  <c:y val="-9.0675387296892562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9AE-4DFD-AD69-06E90B7163B6}"/>
                </c:ext>
              </c:extLst>
            </c:dLbl>
            <c:dLbl>
              <c:idx val="3"/>
              <c:layout>
                <c:manualLayout>
                  <c:x val="0.16340104700109673"/>
                  <c:y val="-1.4495428337300635E-2"/>
                </c:manualLayout>
              </c:layout>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layout>
                    <c:manualLayout>
                      <c:w val="0.17053733025352275"/>
                      <c:h val="0.13724848676954032"/>
                    </c:manualLayout>
                  </c15:layout>
                </c:ext>
                <c:ext xmlns:c16="http://schemas.microsoft.com/office/drawing/2014/chart" uri="{C3380CC4-5D6E-409C-BE32-E72D297353CC}">
                  <c16:uniqueId val="{00000007-59AE-4DFD-AD69-06E90B7163B6}"/>
                </c:ext>
              </c:extLst>
            </c:dLbl>
            <c:dLbl>
              <c:idx val="4"/>
              <c:layout>
                <c:manualLayout>
                  <c:x val="-5.8932863637689542E-2"/>
                  <c:y val="9.1491246280795649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9AE-4DFD-AD69-06E90B7163B6}"/>
                </c:ext>
              </c:extLst>
            </c:dLbl>
            <c:dLbl>
              <c:idx val="5"/>
              <c:layout>
                <c:manualLayout>
                  <c:x val="6.9403828753737171E-2"/>
                  <c:y val="-2.7312102613487821E-2"/>
                </c:manualLayout>
              </c:layout>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layout>
                    <c:manualLayout>
                      <c:w val="0.27954324079634896"/>
                      <c:h val="0.10940406403180168"/>
                    </c:manualLayout>
                  </c15:layout>
                </c:ext>
                <c:ext xmlns:c16="http://schemas.microsoft.com/office/drawing/2014/chart" uri="{C3380CC4-5D6E-409C-BE32-E72D297353CC}">
                  <c16:uniqueId val="{0000000B-59AE-4DFD-AD69-06E90B7163B6}"/>
                </c:ext>
              </c:extLst>
            </c:dLbl>
            <c:dLbl>
              <c:idx val="6"/>
              <c:layout>
                <c:manualLayout>
                  <c:x val="0.3414932592114206"/>
                  <c:y val="-5.3499338977582106E-2"/>
                </c:manualLayout>
              </c:layout>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layout>
                    <c:manualLayout>
                      <c:w val="0.33147619630493613"/>
                      <c:h val="0.10421328167044999"/>
                    </c:manualLayout>
                  </c15:layout>
                </c:ext>
                <c:ext xmlns:c16="http://schemas.microsoft.com/office/drawing/2014/chart" uri="{C3380CC4-5D6E-409C-BE32-E72D297353CC}">
                  <c16:uniqueId val="{0000000D-59AE-4DFD-AD69-06E90B7163B6}"/>
                </c:ext>
              </c:extLst>
            </c:dLbl>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Sheet1!$F$2:$F$8</c:f>
              <c:strCache>
                <c:ptCount val="7"/>
                <c:pt idx="0">
                  <c:v>Land Acquisition
    $500,000</c:v>
                </c:pt>
                <c:pt idx="1">
                  <c:v>Infrastructure
   $300,000</c:v>
                </c:pt>
                <c:pt idx="2">
                  <c:v>Equipment and Machinery	
           $400,000</c:v>
                </c:pt>
                <c:pt idx="3">
                  <c:v>Labor Costs	
   $250,000</c:v>
                </c:pt>
                <c:pt idx="4">
                  <c:v>Seeds and Fertilizers	
      $100,000</c:v>
                </c:pt>
                <c:pt idx="5">
                  <c:v>Operational Costs
	$150,000</c:v>
                </c:pt>
                <c:pt idx="6">
                  <c:v>Regulatory Compliance
	$50,000</c:v>
                </c:pt>
              </c:strCache>
            </c:strRef>
          </c:cat>
          <c:val>
            <c:numRef>
              <c:f>Sheet1!$G$2:$G$8</c:f>
              <c:numCache>
                <c:formatCode>General</c:formatCode>
                <c:ptCount val="7"/>
                <c:pt idx="0">
                  <c:v>500000</c:v>
                </c:pt>
                <c:pt idx="1">
                  <c:v>300000</c:v>
                </c:pt>
                <c:pt idx="2">
                  <c:v>400000</c:v>
                </c:pt>
                <c:pt idx="3">
                  <c:v>250000</c:v>
                </c:pt>
                <c:pt idx="4">
                  <c:v>100000</c:v>
                </c:pt>
                <c:pt idx="5">
                  <c:v>150000</c:v>
                </c:pt>
                <c:pt idx="6">
                  <c:v>50000</c:v>
                </c:pt>
              </c:numCache>
            </c:numRef>
          </c:val>
          <c:extLst>
            <c:ext xmlns:c16="http://schemas.microsoft.com/office/drawing/2014/chart" uri="{C3380CC4-5D6E-409C-BE32-E72D297353CC}">
              <c16:uniqueId val="{0000000E-59AE-4DFD-AD69-06E90B7163B6}"/>
            </c:ext>
          </c:extLst>
        </c:ser>
        <c:dLbls>
          <c:dLblPos val="ctr"/>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Estimated Annual Revenue ($)</a:t>
            </a:r>
          </a:p>
        </c:rich>
      </c:tx>
      <c:layout>
        <c:manualLayout>
          <c:xMode val="edge"/>
          <c:yMode val="edge"/>
          <c:x val="0.28305013676904645"/>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stacked"/>
        <c:varyColors val="0"/>
        <c:ser>
          <c:idx val="0"/>
          <c:order val="0"/>
          <c:tx>
            <c:strRef>
              <c:f>Sheet2!$B$1</c:f>
              <c:strCache>
                <c:ptCount val="1"/>
                <c:pt idx="0">
                  <c:v>Estimated Revenue ($)</c:v>
                </c:pt>
              </c:strCache>
            </c:strRef>
          </c:tx>
          <c:spPr>
            <a:solidFill>
              <a:schemeClr val="accent1"/>
            </a:solidFill>
            <a:ln>
              <a:noFill/>
            </a:ln>
            <a:effectLst/>
            <a:sp3d/>
          </c:spPr>
          <c:invertIfNegative val="0"/>
          <c:dPt>
            <c:idx val="0"/>
            <c:invertIfNegative val="0"/>
            <c:bubble3D val="0"/>
            <c:spPr>
              <a:solidFill>
                <a:srgbClr val="FFFF00"/>
              </a:solidFill>
              <a:ln>
                <a:noFill/>
              </a:ln>
              <a:effectLst/>
              <a:sp3d/>
            </c:spPr>
            <c:extLst>
              <c:ext xmlns:c16="http://schemas.microsoft.com/office/drawing/2014/chart" uri="{C3380CC4-5D6E-409C-BE32-E72D297353CC}">
                <c16:uniqueId val="{00000003-0E22-45A2-B8B4-B9BB8E1DA0ED}"/>
              </c:ext>
            </c:extLst>
          </c:dPt>
          <c:dPt>
            <c:idx val="1"/>
            <c:invertIfNegative val="0"/>
            <c:bubble3D val="0"/>
            <c:spPr>
              <a:solidFill>
                <a:srgbClr val="FF0000"/>
              </a:solidFill>
              <a:ln>
                <a:noFill/>
              </a:ln>
              <a:effectLst/>
              <a:sp3d/>
            </c:spPr>
            <c:extLst>
              <c:ext xmlns:c16="http://schemas.microsoft.com/office/drawing/2014/chart" uri="{C3380CC4-5D6E-409C-BE32-E72D297353CC}">
                <c16:uniqueId val="{00000002-0E22-45A2-B8B4-B9BB8E1DA0ED}"/>
              </c:ext>
            </c:extLst>
          </c:dPt>
          <c:dPt>
            <c:idx val="2"/>
            <c:invertIfNegative val="0"/>
            <c:bubble3D val="0"/>
            <c:spPr>
              <a:solidFill>
                <a:srgbClr val="00B0F0"/>
              </a:solidFill>
              <a:ln>
                <a:noFill/>
              </a:ln>
              <a:effectLst/>
              <a:sp3d/>
            </c:spPr>
            <c:extLst>
              <c:ext xmlns:c16="http://schemas.microsoft.com/office/drawing/2014/chart" uri="{C3380CC4-5D6E-409C-BE32-E72D297353CC}">
                <c16:uniqueId val="{00000001-0E22-45A2-B8B4-B9BB8E1DA0ED}"/>
              </c:ext>
            </c:extLst>
          </c:dPt>
          <c:cat>
            <c:strRef>
              <c:f>Sheet2!$A$2:$A$4</c:f>
              <c:strCache>
                <c:ptCount val="3"/>
                <c:pt idx="0">
                  <c:v>Raw Cashew Nuts</c:v>
                </c:pt>
                <c:pt idx="1">
                  <c:v>Sesame Seeds</c:v>
                </c:pt>
                <c:pt idx="2">
                  <c:v>Soya Beans</c:v>
                </c:pt>
              </c:strCache>
            </c:strRef>
          </c:cat>
          <c:val>
            <c:numRef>
              <c:f>Sheet2!$B$2:$B$4</c:f>
              <c:numCache>
                <c:formatCode>General</c:formatCode>
                <c:ptCount val="3"/>
                <c:pt idx="0">
                  <c:v>1200000</c:v>
                </c:pt>
                <c:pt idx="1">
                  <c:v>750000</c:v>
                </c:pt>
                <c:pt idx="2">
                  <c:v>800000</c:v>
                </c:pt>
              </c:numCache>
            </c:numRef>
          </c:val>
          <c:extLst>
            <c:ext xmlns:c16="http://schemas.microsoft.com/office/drawing/2014/chart" uri="{C3380CC4-5D6E-409C-BE32-E72D297353CC}">
              <c16:uniqueId val="{00000000-0E22-45A2-B8B4-B9BB8E1DA0ED}"/>
            </c:ext>
          </c:extLst>
        </c:ser>
        <c:dLbls>
          <c:showLegendKey val="0"/>
          <c:showVal val="0"/>
          <c:showCatName val="0"/>
          <c:showSerName val="0"/>
          <c:showPercent val="0"/>
          <c:showBubbleSize val="0"/>
        </c:dLbls>
        <c:gapWidth val="150"/>
        <c:shape val="box"/>
        <c:axId val="974760351"/>
        <c:axId val="974760831"/>
        <c:axId val="0"/>
      </c:bar3DChart>
      <c:catAx>
        <c:axId val="97476035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74760831"/>
        <c:crosses val="autoZero"/>
        <c:auto val="1"/>
        <c:lblAlgn val="ctr"/>
        <c:lblOffset val="100"/>
        <c:noMultiLvlLbl val="0"/>
      </c:catAx>
      <c:valAx>
        <c:axId val="974760831"/>
        <c:scaling>
          <c:orientation val="minMax"/>
        </c:scaling>
        <c:delete val="1"/>
        <c:axPos val="l"/>
        <c:numFmt formatCode="General" sourceLinked="1"/>
        <c:majorTickMark val="none"/>
        <c:minorTickMark val="none"/>
        <c:tickLblPos val="nextTo"/>
        <c:crossAx val="974760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986767279090115"/>
          <c:y val="7.5223156198755622E-2"/>
          <c:w val="0.68471456692913391"/>
          <c:h val="0.88919757621858986"/>
        </c:manualLayout>
      </c:layout>
      <c:pieChart>
        <c:varyColors val="1"/>
        <c:ser>
          <c:idx val="0"/>
          <c:order val="0"/>
          <c:tx>
            <c:strRef>
              <c:f>Sheet2!$W$1</c:f>
              <c:strCache>
                <c:ptCount val="1"/>
                <c:pt idx="0">
                  <c:v>Percentage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EF0-4891-AD80-98752AD1EA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FEF0-4891-AD80-98752AD1EA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FEF0-4891-AD80-98752AD1EA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FEF0-4891-AD80-98752AD1EA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FEF0-4891-AD80-98752AD1EA55}"/>
              </c:ext>
            </c:extLst>
          </c:dPt>
          <c:dLbls>
            <c:dLbl>
              <c:idx val="0"/>
              <c:layout>
                <c:manualLayout>
                  <c:x val="-0.14444444444444443"/>
                  <c:y val="0.1756463561160718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EF0-4891-AD80-98752AD1EA55}"/>
                </c:ext>
              </c:extLst>
            </c:dLbl>
            <c:dLbl>
              <c:idx val="1"/>
              <c:layout>
                <c:manualLayout>
                  <c:x val="-0.1361111111111111"/>
                  <c:y val="-8.343201915513419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EF0-4891-AD80-98752AD1EA55}"/>
                </c:ext>
              </c:extLst>
            </c:dLbl>
            <c:dLbl>
              <c:idx val="2"/>
              <c:layout>
                <c:manualLayout>
                  <c:x val="3.8888888888888841E-2"/>
                  <c:y val="-0.14051708489285761"/>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EF0-4891-AD80-98752AD1EA55}"/>
                </c:ext>
              </c:extLst>
            </c:dLbl>
            <c:dLbl>
              <c:idx val="3"/>
              <c:layout>
                <c:manualLayout>
                  <c:x val="0.20555555555555552"/>
                  <c:y val="3.2489786923028077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18735061242344708"/>
                      <c:h val="0.20764614865974571"/>
                    </c:manualLayout>
                  </c15:layout>
                </c:ext>
                <c:ext xmlns:c16="http://schemas.microsoft.com/office/drawing/2014/chart" uri="{C3380CC4-5D6E-409C-BE32-E72D297353CC}">
                  <c16:uniqueId val="{00000007-FEF0-4891-AD80-98752AD1EA55}"/>
                </c:ext>
              </c:extLst>
            </c:dLbl>
            <c:spPr>
              <a:solidFill>
                <a:prstClr val="white"/>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Sheet2!$V$2:$V$6</c:f>
              <c:strCache>
                <c:ptCount val="5"/>
                <c:pt idx="0">
                  <c:v>Variable Costs</c:v>
                </c:pt>
                <c:pt idx="1">
                  <c:v>Fixed Costs</c:v>
                </c:pt>
                <c:pt idx="2">
                  <c:v>Gross Profit</c:v>
                </c:pt>
                <c:pt idx="3">
                  <c:v>Net Profit Margin</c:v>
                </c:pt>
                <c:pt idx="4">
                  <c:v>ROI</c:v>
                </c:pt>
              </c:strCache>
            </c:strRef>
          </c:cat>
          <c:val>
            <c:numRef>
              <c:f>Sheet2!$W$2:$W$6</c:f>
              <c:numCache>
                <c:formatCode>0%</c:formatCode>
                <c:ptCount val="5"/>
                <c:pt idx="0">
                  <c:v>0.35</c:v>
                </c:pt>
                <c:pt idx="1">
                  <c:v>0.2</c:v>
                </c:pt>
                <c:pt idx="2">
                  <c:v>0.45</c:v>
                </c:pt>
                <c:pt idx="3">
                  <c:v>0.3</c:v>
                </c:pt>
                <c:pt idx="4">
                  <c:v>0.2</c:v>
                </c:pt>
              </c:numCache>
            </c:numRef>
          </c:val>
          <c:extLst>
            <c:ext xmlns:c16="http://schemas.microsoft.com/office/drawing/2014/chart" uri="{C3380CC4-5D6E-409C-BE32-E72D297353CC}">
              <c16:uniqueId val="{0000000A-FEF0-4891-AD80-98752AD1EA55}"/>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30480-DDBF-42CB-BBE7-71B238721352}" type="datetimeFigureOut">
              <a:rPr lang="en-US" smtClean="0"/>
              <a:t>6/15/2024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8E424-8FA4-4D1B-B8DD-C9258A450A36}" type="slidenum">
              <a:rPr lang="en-US" smtClean="0"/>
              <a:t>‹#›</a:t>
            </a:fld>
            <a:endParaRPr lang="en-US"/>
          </a:p>
        </p:txBody>
      </p:sp>
    </p:spTree>
    <p:extLst>
      <p:ext uri="{BB962C8B-B14F-4D97-AF65-F5344CB8AC3E}">
        <p14:creationId xmlns:p14="http://schemas.microsoft.com/office/powerpoint/2010/main" val="127941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08E424-8FA4-4D1B-B8DD-C9258A450A36}" type="slidenum">
              <a:rPr lang="en-US" smtClean="0"/>
              <a:t>18</a:t>
            </a:fld>
            <a:endParaRPr lang="en-US"/>
          </a:p>
        </p:txBody>
      </p:sp>
    </p:spTree>
    <p:extLst>
      <p:ext uri="{BB962C8B-B14F-4D97-AF65-F5344CB8AC3E}">
        <p14:creationId xmlns:p14="http://schemas.microsoft.com/office/powerpoint/2010/main" val="349875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DC17-FE12-2E9C-56D9-81546CD567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18FB75-E81D-061D-D0D5-937F95CB8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444E2B-72B2-8D1D-BA42-F4A52F429B40}"/>
              </a:ext>
            </a:extLst>
          </p:cNvPr>
          <p:cNvSpPr>
            <a:spLocks noGrp="1"/>
          </p:cNvSpPr>
          <p:nvPr>
            <p:ph type="dt" sz="half" idx="10"/>
          </p:nvPr>
        </p:nvSpPr>
        <p:spPr/>
        <p:txBody>
          <a:bodyPr/>
          <a:lstStyle/>
          <a:p>
            <a:fld id="{2D1A8241-BBBC-47B4-9C16-3456D88E09E6}" type="datetimeFigureOut">
              <a:rPr lang="en-US" smtClean="0"/>
              <a:t>6/15/2024</a:t>
            </a:fld>
            <a:endParaRPr lang="en-US"/>
          </a:p>
        </p:txBody>
      </p:sp>
      <p:sp>
        <p:nvSpPr>
          <p:cNvPr id="5" name="Footer Placeholder 4">
            <a:extLst>
              <a:ext uri="{FF2B5EF4-FFF2-40B4-BE49-F238E27FC236}">
                <a16:creationId xmlns:a16="http://schemas.microsoft.com/office/drawing/2014/main" id="{C1CE4A36-4393-C617-D222-001E7899C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13D31-99CB-BBC0-6A25-D5AD1D2BF28D}"/>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64536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CD9D-6FC8-0B40-AB37-1CB0D03A3C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3AD0F4-E40D-C0ED-5910-F00AB4B55C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B3317-F717-9C06-FE88-C633A2E2C869}"/>
              </a:ext>
            </a:extLst>
          </p:cNvPr>
          <p:cNvSpPr>
            <a:spLocks noGrp="1"/>
          </p:cNvSpPr>
          <p:nvPr>
            <p:ph type="dt" sz="half" idx="10"/>
          </p:nvPr>
        </p:nvSpPr>
        <p:spPr/>
        <p:txBody>
          <a:bodyPr/>
          <a:lstStyle/>
          <a:p>
            <a:fld id="{2D1A8241-BBBC-47B4-9C16-3456D88E09E6}" type="datetimeFigureOut">
              <a:rPr lang="en-US" smtClean="0"/>
              <a:t>6/15/2024</a:t>
            </a:fld>
            <a:endParaRPr lang="en-US"/>
          </a:p>
        </p:txBody>
      </p:sp>
      <p:sp>
        <p:nvSpPr>
          <p:cNvPr id="5" name="Footer Placeholder 4">
            <a:extLst>
              <a:ext uri="{FF2B5EF4-FFF2-40B4-BE49-F238E27FC236}">
                <a16:creationId xmlns:a16="http://schemas.microsoft.com/office/drawing/2014/main" id="{4F8FDA2B-34FA-AA35-A7D2-FC2C71033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D1BD0-D7BB-8DB9-2534-7EA148EBFA2F}"/>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54303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FF757-0EE7-C773-FDBC-C95E40136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F918A7-3330-A616-67AD-32DA44F33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1CBCC-7678-1675-4920-8B662EC9FD82}"/>
              </a:ext>
            </a:extLst>
          </p:cNvPr>
          <p:cNvSpPr>
            <a:spLocks noGrp="1"/>
          </p:cNvSpPr>
          <p:nvPr>
            <p:ph type="dt" sz="half" idx="10"/>
          </p:nvPr>
        </p:nvSpPr>
        <p:spPr/>
        <p:txBody>
          <a:bodyPr/>
          <a:lstStyle/>
          <a:p>
            <a:fld id="{2D1A8241-BBBC-47B4-9C16-3456D88E09E6}" type="datetimeFigureOut">
              <a:rPr lang="en-US" smtClean="0"/>
              <a:t>6/15/2024</a:t>
            </a:fld>
            <a:endParaRPr lang="en-US"/>
          </a:p>
        </p:txBody>
      </p:sp>
      <p:sp>
        <p:nvSpPr>
          <p:cNvPr id="5" name="Footer Placeholder 4">
            <a:extLst>
              <a:ext uri="{FF2B5EF4-FFF2-40B4-BE49-F238E27FC236}">
                <a16:creationId xmlns:a16="http://schemas.microsoft.com/office/drawing/2014/main" id="{54587F8D-E949-13E9-4A62-AB4A21067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04A6E-58D9-077F-6B00-E8720353D924}"/>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18686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1384-FC94-0ABF-9D5D-69E1C3EA8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822C6-95EE-C60C-B058-688DDD884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B9495-EFE5-A442-F339-4DB80773A018}"/>
              </a:ext>
            </a:extLst>
          </p:cNvPr>
          <p:cNvSpPr>
            <a:spLocks noGrp="1"/>
          </p:cNvSpPr>
          <p:nvPr>
            <p:ph type="dt" sz="half" idx="10"/>
          </p:nvPr>
        </p:nvSpPr>
        <p:spPr/>
        <p:txBody>
          <a:bodyPr/>
          <a:lstStyle/>
          <a:p>
            <a:fld id="{2D1A8241-BBBC-47B4-9C16-3456D88E09E6}" type="datetimeFigureOut">
              <a:rPr lang="en-US" smtClean="0"/>
              <a:t>6/15/2024</a:t>
            </a:fld>
            <a:endParaRPr lang="en-US"/>
          </a:p>
        </p:txBody>
      </p:sp>
      <p:sp>
        <p:nvSpPr>
          <p:cNvPr id="5" name="Footer Placeholder 4">
            <a:extLst>
              <a:ext uri="{FF2B5EF4-FFF2-40B4-BE49-F238E27FC236}">
                <a16:creationId xmlns:a16="http://schemas.microsoft.com/office/drawing/2014/main" id="{4AD817FD-40E0-B5F9-85FC-20BE9C567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48769-842A-CC8A-33E3-30E652F9935C}"/>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390495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62E7-C477-4204-3088-94D5E719D0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312DE-71BE-F368-6201-69E7DF3D62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AEFFBA-37C1-00AB-D446-74A68AEC09EB}"/>
              </a:ext>
            </a:extLst>
          </p:cNvPr>
          <p:cNvSpPr>
            <a:spLocks noGrp="1"/>
          </p:cNvSpPr>
          <p:nvPr>
            <p:ph type="dt" sz="half" idx="10"/>
          </p:nvPr>
        </p:nvSpPr>
        <p:spPr/>
        <p:txBody>
          <a:bodyPr/>
          <a:lstStyle/>
          <a:p>
            <a:fld id="{2D1A8241-BBBC-47B4-9C16-3456D88E09E6}" type="datetimeFigureOut">
              <a:rPr lang="en-US" smtClean="0"/>
              <a:t>6/15/2024</a:t>
            </a:fld>
            <a:endParaRPr lang="en-US"/>
          </a:p>
        </p:txBody>
      </p:sp>
      <p:sp>
        <p:nvSpPr>
          <p:cNvPr id="5" name="Footer Placeholder 4">
            <a:extLst>
              <a:ext uri="{FF2B5EF4-FFF2-40B4-BE49-F238E27FC236}">
                <a16:creationId xmlns:a16="http://schemas.microsoft.com/office/drawing/2014/main" id="{C2EA1ED8-0A0F-A0F8-EB48-A1361E705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CED80-1C47-067E-0E53-6764927FA177}"/>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63106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628D-F56C-CD20-42FA-9E904397F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DE5828-A5BF-5D0B-B292-5B386855B2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CC830-28B5-8268-3062-34E002A8E2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4DBC1D-B98C-2783-0822-FC46C761BE8C}"/>
              </a:ext>
            </a:extLst>
          </p:cNvPr>
          <p:cNvSpPr>
            <a:spLocks noGrp="1"/>
          </p:cNvSpPr>
          <p:nvPr>
            <p:ph type="dt" sz="half" idx="10"/>
          </p:nvPr>
        </p:nvSpPr>
        <p:spPr/>
        <p:txBody>
          <a:bodyPr/>
          <a:lstStyle/>
          <a:p>
            <a:fld id="{2D1A8241-BBBC-47B4-9C16-3456D88E09E6}" type="datetimeFigureOut">
              <a:rPr lang="en-US" smtClean="0"/>
              <a:t>6/15/2024</a:t>
            </a:fld>
            <a:endParaRPr lang="en-US"/>
          </a:p>
        </p:txBody>
      </p:sp>
      <p:sp>
        <p:nvSpPr>
          <p:cNvPr id="6" name="Footer Placeholder 5">
            <a:extLst>
              <a:ext uri="{FF2B5EF4-FFF2-40B4-BE49-F238E27FC236}">
                <a16:creationId xmlns:a16="http://schemas.microsoft.com/office/drawing/2014/main" id="{55613278-7F32-DE41-8B99-0CAB6ADF2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A08B8-7A70-B76E-129A-E8CEB267EC55}"/>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330523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627F-C507-76A2-7BF4-DD200A2CB3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646E8B-EF80-65F1-3DFD-68684C255A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215162-66C8-DBBD-1E13-00F8B21BEF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8527CB-AD46-0346-4B36-730A61447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61F6C0-C801-DF19-8EF6-EC169A089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09BCDC-6552-6F8A-469D-12EA3962BF61}"/>
              </a:ext>
            </a:extLst>
          </p:cNvPr>
          <p:cNvSpPr>
            <a:spLocks noGrp="1"/>
          </p:cNvSpPr>
          <p:nvPr>
            <p:ph type="dt" sz="half" idx="10"/>
          </p:nvPr>
        </p:nvSpPr>
        <p:spPr/>
        <p:txBody>
          <a:bodyPr/>
          <a:lstStyle/>
          <a:p>
            <a:fld id="{2D1A8241-BBBC-47B4-9C16-3456D88E09E6}" type="datetimeFigureOut">
              <a:rPr lang="en-US" smtClean="0"/>
              <a:t>6/15/2024</a:t>
            </a:fld>
            <a:endParaRPr lang="en-US"/>
          </a:p>
        </p:txBody>
      </p:sp>
      <p:sp>
        <p:nvSpPr>
          <p:cNvPr id="8" name="Footer Placeholder 7">
            <a:extLst>
              <a:ext uri="{FF2B5EF4-FFF2-40B4-BE49-F238E27FC236}">
                <a16:creationId xmlns:a16="http://schemas.microsoft.com/office/drawing/2014/main" id="{1AF9D057-8A44-389B-4122-38878FF3BC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110AD3-CD00-8F41-3197-DA932C5F22CA}"/>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71134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B9EB-2B60-CA63-0160-83D8540FDC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101A8C-22C2-0772-2D6C-9C742DD22EF5}"/>
              </a:ext>
            </a:extLst>
          </p:cNvPr>
          <p:cNvSpPr>
            <a:spLocks noGrp="1"/>
          </p:cNvSpPr>
          <p:nvPr>
            <p:ph type="dt" sz="half" idx="10"/>
          </p:nvPr>
        </p:nvSpPr>
        <p:spPr/>
        <p:txBody>
          <a:bodyPr/>
          <a:lstStyle/>
          <a:p>
            <a:fld id="{2D1A8241-BBBC-47B4-9C16-3456D88E09E6}" type="datetimeFigureOut">
              <a:rPr lang="en-US" smtClean="0"/>
              <a:t>6/15/2024</a:t>
            </a:fld>
            <a:endParaRPr lang="en-US"/>
          </a:p>
        </p:txBody>
      </p:sp>
      <p:sp>
        <p:nvSpPr>
          <p:cNvPr id="4" name="Footer Placeholder 3">
            <a:extLst>
              <a:ext uri="{FF2B5EF4-FFF2-40B4-BE49-F238E27FC236}">
                <a16:creationId xmlns:a16="http://schemas.microsoft.com/office/drawing/2014/main" id="{B2203AB7-A9BA-E677-D3E8-BA6383819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A62270-4E3F-BE73-7D91-88F8EE04FE30}"/>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353549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37CB7-CBB3-0699-84FF-44734379C474}"/>
              </a:ext>
            </a:extLst>
          </p:cNvPr>
          <p:cNvSpPr>
            <a:spLocks noGrp="1"/>
          </p:cNvSpPr>
          <p:nvPr>
            <p:ph type="dt" sz="half" idx="10"/>
          </p:nvPr>
        </p:nvSpPr>
        <p:spPr/>
        <p:txBody>
          <a:bodyPr/>
          <a:lstStyle/>
          <a:p>
            <a:fld id="{2D1A8241-BBBC-47B4-9C16-3456D88E09E6}" type="datetimeFigureOut">
              <a:rPr lang="en-US" smtClean="0"/>
              <a:t>6/15/2024</a:t>
            </a:fld>
            <a:endParaRPr lang="en-US"/>
          </a:p>
        </p:txBody>
      </p:sp>
      <p:sp>
        <p:nvSpPr>
          <p:cNvPr id="3" name="Footer Placeholder 2">
            <a:extLst>
              <a:ext uri="{FF2B5EF4-FFF2-40B4-BE49-F238E27FC236}">
                <a16:creationId xmlns:a16="http://schemas.microsoft.com/office/drawing/2014/main" id="{534038FF-7AF0-0D48-DFE1-097605779C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11E5E9-FA6B-CE7D-742B-526B7D3177E2}"/>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108973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66D6-E5D0-B747-8C39-EFBB7394E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0C991F-2981-082F-5C43-AE0B6D452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D31ED-4212-9A78-9CB1-174EEAB94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7BFD4-B8D6-6E75-E346-503582D5A49D}"/>
              </a:ext>
            </a:extLst>
          </p:cNvPr>
          <p:cNvSpPr>
            <a:spLocks noGrp="1"/>
          </p:cNvSpPr>
          <p:nvPr>
            <p:ph type="dt" sz="half" idx="10"/>
          </p:nvPr>
        </p:nvSpPr>
        <p:spPr/>
        <p:txBody>
          <a:bodyPr/>
          <a:lstStyle/>
          <a:p>
            <a:fld id="{2D1A8241-BBBC-47B4-9C16-3456D88E09E6}" type="datetimeFigureOut">
              <a:rPr lang="en-US" smtClean="0"/>
              <a:t>6/15/2024</a:t>
            </a:fld>
            <a:endParaRPr lang="en-US"/>
          </a:p>
        </p:txBody>
      </p:sp>
      <p:sp>
        <p:nvSpPr>
          <p:cNvPr id="6" name="Footer Placeholder 5">
            <a:extLst>
              <a:ext uri="{FF2B5EF4-FFF2-40B4-BE49-F238E27FC236}">
                <a16:creationId xmlns:a16="http://schemas.microsoft.com/office/drawing/2014/main" id="{2BB97069-2E91-DE6D-DC12-7B4CA44ED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54BCF-074F-21A0-643D-C3DD23B0A79F}"/>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238521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248A-CD3A-E3E3-FCA6-BA39920CD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AD5EC-CDB9-4CD9-F470-BB90E116F8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5DEB76-12EB-CDC0-2B35-80D430B88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B428A-F699-49E1-B14E-AF6EB2A18FB3}"/>
              </a:ext>
            </a:extLst>
          </p:cNvPr>
          <p:cNvSpPr>
            <a:spLocks noGrp="1"/>
          </p:cNvSpPr>
          <p:nvPr>
            <p:ph type="dt" sz="half" idx="10"/>
          </p:nvPr>
        </p:nvSpPr>
        <p:spPr/>
        <p:txBody>
          <a:bodyPr/>
          <a:lstStyle/>
          <a:p>
            <a:fld id="{2D1A8241-BBBC-47B4-9C16-3456D88E09E6}" type="datetimeFigureOut">
              <a:rPr lang="en-US" smtClean="0"/>
              <a:t>6/15/2024</a:t>
            </a:fld>
            <a:endParaRPr lang="en-US"/>
          </a:p>
        </p:txBody>
      </p:sp>
      <p:sp>
        <p:nvSpPr>
          <p:cNvPr id="6" name="Footer Placeholder 5">
            <a:extLst>
              <a:ext uri="{FF2B5EF4-FFF2-40B4-BE49-F238E27FC236}">
                <a16:creationId xmlns:a16="http://schemas.microsoft.com/office/drawing/2014/main" id="{68D47415-DE16-8B57-413D-A5A6FD6B0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68A85-34E2-6FFD-352F-A14F92AA49B9}"/>
              </a:ext>
            </a:extLst>
          </p:cNvPr>
          <p:cNvSpPr>
            <a:spLocks noGrp="1"/>
          </p:cNvSpPr>
          <p:nvPr>
            <p:ph type="sldNum" sz="quarter" idx="12"/>
          </p:nvPr>
        </p:nvSpPr>
        <p:spPr/>
        <p:txBody>
          <a:bodyPr/>
          <a:lstStyle/>
          <a:p>
            <a:fld id="{DFA43CFA-2706-46FA-8C23-56C4AE2DB30D}" type="slidenum">
              <a:rPr lang="en-US" smtClean="0"/>
              <a:t>‹#›</a:t>
            </a:fld>
            <a:endParaRPr lang="en-US"/>
          </a:p>
        </p:txBody>
      </p:sp>
    </p:spTree>
    <p:extLst>
      <p:ext uri="{BB962C8B-B14F-4D97-AF65-F5344CB8AC3E}">
        <p14:creationId xmlns:p14="http://schemas.microsoft.com/office/powerpoint/2010/main" val="109628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4CD5B-1CE7-959F-6CAD-D22633BB7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13554E-4236-8946-7E59-96CAD2185F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6ECAF-9744-C89C-4AE3-6D20ED77A5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1A8241-BBBC-47B4-9C16-3456D88E09E6}" type="datetimeFigureOut">
              <a:rPr lang="en-US" smtClean="0"/>
              <a:t>6/15/2024</a:t>
            </a:fld>
            <a:endParaRPr lang="en-US"/>
          </a:p>
        </p:txBody>
      </p:sp>
      <p:sp>
        <p:nvSpPr>
          <p:cNvPr id="5" name="Footer Placeholder 4">
            <a:extLst>
              <a:ext uri="{FF2B5EF4-FFF2-40B4-BE49-F238E27FC236}">
                <a16:creationId xmlns:a16="http://schemas.microsoft.com/office/drawing/2014/main" id="{CF89CCD8-C927-B9B2-EB48-FCDC3B5558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5DE115-132F-25CE-966F-A82612A25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A43CFA-2706-46FA-8C23-56C4AE2DB30D}" type="slidenum">
              <a:rPr lang="en-US" smtClean="0"/>
              <a:t>‹#›</a:t>
            </a:fld>
            <a:endParaRPr lang="en-US"/>
          </a:p>
        </p:txBody>
      </p:sp>
    </p:spTree>
    <p:extLst>
      <p:ext uri="{BB962C8B-B14F-4D97-AF65-F5344CB8AC3E}">
        <p14:creationId xmlns:p14="http://schemas.microsoft.com/office/powerpoint/2010/main" val="2023512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chart" Target="../charts/chart2.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chart" Target="../charts/chart3.xml"/><Relationship Id="rId4" Type="http://schemas.openxmlformats.org/officeDocument/2006/relationships/image" Target="../media/image46.png"/><Relationship Id="rId9"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jpeg"/></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4.png"/><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2.png"/></Relationships>
</file>

<file path=ppt/slides/_rels/slide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A40D097E-E718-034D-FD92-80712FF9C119}"/>
              </a:ext>
            </a:extLst>
          </p:cNvPr>
          <p:cNvGrpSpPr/>
          <p:nvPr/>
        </p:nvGrpSpPr>
        <p:grpSpPr>
          <a:xfrm>
            <a:off x="0" y="0"/>
            <a:ext cx="12192000" cy="6858000"/>
            <a:chOff x="0" y="0"/>
            <a:chExt cx="12192000" cy="6858000"/>
          </a:xfrm>
        </p:grpSpPr>
        <p:pic>
          <p:nvPicPr>
            <p:cNvPr id="1032" name="Picture 8" descr="Building helmet on metallic surface construction concept. - 76894427">
              <a:extLst>
                <a:ext uri="{FF2B5EF4-FFF2-40B4-BE49-F238E27FC236}">
                  <a16:creationId xmlns:a16="http://schemas.microsoft.com/office/drawing/2014/main" id="{44818305-46FD-9416-0E02-D3047521B6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753"/>
            <a:stretch/>
          </p:blipFill>
          <p:spPr bwMode="auto">
            <a:xfrm>
              <a:off x="0" y="0"/>
              <a:ext cx="827970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4BEB6C8-688B-EC72-2BA5-24BEEDFD119E}"/>
                </a:ext>
              </a:extLst>
            </p:cNvPr>
            <p:cNvSpPr/>
            <p:nvPr/>
          </p:nvSpPr>
          <p:spPr>
            <a:xfrm>
              <a:off x="7421181" y="0"/>
              <a:ext cx="4770819" cy="6858000"/>
            </a:xfrm>
            <a:prstGeom prst="rect">
              <a:avLst/>
            </a:prstGeom>
            <a:solidFill>
              <a:srgbClr val="FFD44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F7B7217-5A0D-65BD-9960-47B1BD840C71}"/>
                </a:ext>
              </a:extLst>
            </p:cNvPr>
            <p:cNvSpPr/>
            <p:nvPr/>
          </p:nvSpPr>
          <p:spPr>
            <a:xfrm>
              <a:off x="5184866" y="272403"/>
              <a:ext cx="5555617" cy="50837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BCF5FD-363F-DFB7-79DF-2B55C4849887}"/>
                </a:ext>
              </a:extLst>
            </p:cNvPr>
            <p:cNvSpPr txBox="1"/>
            <p:nvPr/>
          </p:nvSpPr>
          <p:spPr>
            <a:xfrm>
              <a:off x="4922418" y="1590692"/>
              <a:ext cx="5955005" cy="2249975"/>
            </a:xfrm>
            <a:prstGeom prst="rect">
              <a:avLst/>
            </a:prstGeom>
            <a:noFill/>
          </p:spPr>
          <p:txBody>
            <a:bodyPr wrap="square" rtlCol="0">
              <a:spAutoFit/>
            </a:bodyPr>
            <a:lstStyle/>
            <a:p>
              <a:pPr algn="ctr">
                <a:lnSpc>
                  <a:spcPct val="150000"/>
                </a:lnSpc>
              </a:pPr>
              <a:r>
                <a:rPr lang="en-US" sz="2400" b="1" dirty="0">
                  <a:latin typeface="Sitka Heading Semibold" pitchFamily="2" charset="0"/>
                  <a:ea typeface="Tahoma" panose="020B0604030504040204" pitchFamily="34" charset="0"/>
                  <a:cs typeface="Tahoma" panose="020B0604030504040204" pitchFamily="34" charset="0"/>
                </a:rPr>
                <a:t>DIVERSIFICATION STRATEGY </a:t>
              </a:r>
            </a:p>
            <a:p>
              <a:pPr algn="ctr">
                <a:lnSpc>
                  <a:spcPct val="150000"/>
                </a:lnSpc>
              </a:pPr>
              <a:r>
                <a:rPr lang="en-US" sz="2400" b="1" dirty="0">
                  <a:latin typeface="Sitka Heading Semibold" pitchFamily="2" charset="0"/>
                  <a:ea typeface="Tahoma" panose="020B0604030504040204" pitchFamily="34" charset="0"/>
                  <a:cs typeface="Tahoma" panose="020B0604030504040204" pitchFamily="34" charset="0"/>
                </a:rPr>
                <a:t>OF </a:t>
              </a:r>
            </a:p>
            <a:p>
              <a:pPr algn="ctr">
                <a:lnSpc>
                  <a:spcPct val="150000"/>
                </a:lnSpc>
              </a:pPr>
              <a:r>
                <a:rPr lang="en-US" sz="2400" b="1" dirty="0">
                  <a:latin typeface="Sitka Heading Semibold" pitchFamily="2" charset="0"/>
                  <a:ea typeface="Tahoma" panose="020B0604030504040204" pitchFamily="34" charset="0"/>
                  <a:cs typeface="Tahoma" panose="020B0604030504040204" pitchFamily="34" charset="0"/>
                </a:rPr>
                <a:t>A GOVERNMENT CONSTRUCTION COMPANY </a:t>
              </a:r>
            </a:p>
          </p:txBody>
        </p:sp>
      </p:grpSp>
      <p:sp>
        <p:nvSpPr>
          <p:cNvPr id="7" name="TextBox 6">
            <a:extLst>
              <a:ext uri="{FF2B5EF4-FFF2-40B4-BE49-F238E27FC236}">
                <a16:creationId xmlns:a16="http://schemas.microsoft.com/office/drawing/2014/main" id="{3EA9276B-E36F-0970-3F58-B62CF07EA8D5}"/>
              </a:ext>
            </a:extLst>
          </p:cNvPr>
          <p:cNvSpPr txBox="1"/>
          <p:nvPr/>
        </p:nvSpPr>
        <p:spPr>
          <a:xfrm>
            <a:off x="7421181" y="6010509"/>
            <a:ext cx="5100917" cy="388696"/>
          </a:xfrm>
          <a:prstGeom prst="rect">
            <a:avLst/>
          </a:prstGeom>
          <a:noFill/>
        </p:spPr>
        <p:txBody>
          <a:bodyPr wrap="square" rtlCol="0">
            <a:spAutoFit/>
          </a:bodyPr>
          <a:lstStyle/>
          <a:p>
            <a:pPr>
              <a:lnSpc>
                <a:spcPct val="107000"/>
              </a:lnSpc>
              <a:spcAft>
                <a:spcPts val="800"/>
              </a:spcAft>
            </a:pPr>
            <a:r>
              <a:rPr lang="en-GB" b="1" dirty="0">
                <a:effectLst/>
                <a:latin typeface="Vijaya" panose="020B0502040204020203" pitchFamily="18" charset="0"/>
                <a:ea typeface="Times New Roman" panose="02020603050405020304" pitchFamily="18" charset="0"/>
                <a:cs typeface="Vijaya" panose="020B0502040204020203" pitchFamily="18" charset="0"/>
              </a:rPr>
              <a:t>Exploring Export Opportunities for Revenue Sustainability</a:t>
            </a:r>
            <a:endParaRPr lang="en-US" dirty="0">
              <a:effectLst/>
              <a:latin typeface="Vijaya" panose="020B0502040204020203" pitchFamily="18" charset="0"/>
              <a:ea typeface="Calibri" panose="020F0502020204030204" pitchFamily="34" charset="0"/>
              <a:cs typeface="Vijaya" panose="020B0502040204020203" pitchFamily="18" charset="0"/>
            </a:endParaRPr>
          </a:p>
        </p:txBody>
      </p:sp>
    </p:spTree>
    <p:extLst>
      <p:ext uri="{BB962C8B-B14F-4D97-AF65-F5344CB8AC3E}">
        <p14:creationId xmlns:p14="http://schemas.microsoft.com/office/powerpoint/2010/main" val="247775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012286-1540-A1D0-38F9-CE1A09AD5646}"/>
              </a:ext>
            </a:extLst>
          </p:cNvPr>
          <p:cNvSpPr txBox="1"/>
          <p:nvPr/>
        </p:nvSpPr>
        <p:spPr>
          <a:xfrm>
            <a:off x="-414886" y="0"/>
            <a:ext cx="7593107" cy="523220"/>
          </a:xfrm>
          <a:prstGeom prst="rect">
            <a:avLst/>
          </a:prstGeom>
          <a:noFill/>
        </p:spPr>
        <p:txBody>
          <a:bodyPr wrap="square" rtlCol="0">
            <a:spAutoFit/>
          </a:bodyPr>
          <a:lstStyle/>
          <a:p>
            <a:pPr algn="ctr"/>
            <a:r>
              <a:rPr lang="en-US" sz="2800" b="1" dirty="0">
                <a:solidFill>
                  <a:schemeClr val="accent1">
                    <a:lumMod val="50000"/>
                  </a:schemeClr>
                </a:solidFill>
              </a:rPr>
              <a:t>Rationale for Choosing These Products</a:t>
            </a:r>
          </a:p>
        </p:txBody>
      </p:sp>
      <p:grpSp>
        <p:nvGrpSpPr>
          <p:cNvPr id="11" name="Group 10">
            <a:extLst>
              <a:ext uri="{FF2B5EF4-FFF2-40B4-BE49-F238E27FC236}">
                <a16:creationId xmlns:a16="http://schemas.microsoft.com/office/drawing/2014/main" id="{AC4D7475-D0B7-D605-40F1-F9092E5C997E}"/>
              </a:ext>
            </a:extLst>
          </p:cNvPr>
          <p:cNvGrpSpPr/>
          <p:nvPr/>
        </p:nvGrpSpPr>
        <p:grpSpPr>
          <a:xfrm>
            <a:off x="180644" y="633145"/>
            <a:ext cx="6515992" cy="1473481"/>
            <a:chOff x="458549" y="746338"/>
            <a:chExt cx="11347969" cy="1863007"/>
          </a:xfrm>
        </p:grpSpPr>
        <p:sp>
          <p:nvSpPr>
            <p:cNvPr id="3" name="TextBox 2">
              <a:extLst>
                <a:ext uri="{FF2B5EF4-FFF2-40B4-BE49-F238E27FC236}">
                  <a16:creationId xmlns:a16="http://schemas.microsoft.com/office/drawing/2014/main" id="{81E5A014-AC9B-4648-1AB4-B51FE334423B}"/>
                </a:ext>
              </a:extLst>
            </p:cNvPr>
            <p:cNvSpPr txBox="1"/>
            <p:nvPr/>
          </p:nvSpPr>
          <p:spPr>
            <a:xfrm>
              <a:off x="458549" y="1071318"/>
              <a:ext cx="3170806" cy="389140"/>
            </a:xfrm>
            <a:prstGeom prst="rect">
              <a:avLst/>
            </a:prstGeom>
            <a:noFill/>
          </p:spPr>
          <p:txBody>
            <a:bodyPr wrap="square">
              <a:spAutoFit/>
            </a:bodyPr>
            <a:lstStyle/>
            <a:p>
              <a:r>
                <a:rPr lang="en-US" sz="1400" dirty="0">
                  <a:solidFill>
                    <a:srgbClr val="FFC000"/>
                  </a:solidFill>
                  <a:latin typeface="Sitka Subheading Semibold" pitchFamily="2" charset="0"/>
                  <a:cs typeface="Times New Roman" panose="02020603050405020304" pitchFamily="18" charset="0"/>
                </a:rPr>
                <a:t>Economic Viability</a:t>
              </a:r>
            </a:p>
          </p:txBody>
        </p:sp>
        <p:pic>
          <p:nvPicPr>
            <p:cNvPr id="5" name="Graphic 4" descr="Right pointing backhand index with solid fill">
              <a:extLst>
                <a:ext uri="{FF2B5EF4-FFF2-40B4-BE49-F238E27FC236}">
                  <a16:creationId xmlns:a16="http://schemas.microsoft.com/office/drawing/2014/main" id="{1618F378-C07C-FA5F-69D8-72CCFBE6D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39374" y="936356"/>
              <a:ext cx="914399" cy="661537"/>
            </a:xfrm>
            <a:prstGeom prst="rect">
              <a:avLst/>
            </a:prstGeom>
          </p:spPr>
        </p:pic>
        <p:sp>
          <p:nvSpPr>
            <p:cNvPr id="9" name="TextBox 8">
              <a:extLst>
                <a:ext uri="{FF2B5EF4-FFF2-40B4-BE49-F238E27FC236}">
                  <a16:creationId xmlns:a16="http://schemas.microsoft.com/office/drawing/2014/main" id="{FB0F922E-23BA-805B-F687-D01A4441468B}"/>
                </a:ext>
              </a:extLst>
            </p:cNvPr>
            <p:cNvSpPr txBox="1"/>
            <p:nvPr/>
          </p:nvSpPr>
          <p:spPr>
            <a:xfrm>
              <a:off x="4874550" y="1043246"/>
              <a:ext cx="6813407" cy="1284161"/>
            </a:xfrm>
            <a:prstGeom prst="rect">
              <a:avLst/>
            </a:prstGeom>
            <a:noFill/>
          </p:spPr>
          <p:txBody>
            <a:bodyPr wrap="square">
              <a:spAutoFit/>
            </a:bodyPr>
            <a:lstStyle/>
            <a:p>
              <a:pPr algn="just"/>
              <a:r>
                <a:rPr lang="en-US" sz="1200" b="1" dirty="0">
                  <a:solidFill>
                    <a:schemeClr val="accent1">
                      <a:lumMod val="50000"/>
                    </a:schemeClr>
                  </a:solidFill>
                </a:rPr>
                <a:t>High Market Demand</a:t>
              </a:r>
              <a:r>
                <a:rPr lang="en-US" sz="1200" dirty="0">
                  <a:solidFill>
                    <a:schemeClr val="accent1">
                      <a:lumMod val="50000"/>
                    </a:schemeClr>
                  </a:solidFill>
                </a:rPr>
                <a:t>: These products have established and growing demand in international markets.</a:t>
              </a:r>
            </a:p>
            <a:p>
              <a:pPr algn="just"/>
              <a:r>
                <a:rPr lang="en-US" sz="1200" b="1" dirty="0">
                  <a:solidFill>
                    <a:schemeClr val="accent1">
                      <a:lumMod val="50000"/>
                    </a:schemeClr>
                  </a:solidFill>
                </a:rPr>
                <a:t>Profit Margins</a:t>
              </a:r>
              <a:r>
                <a:rPr lang="en-US" sz="1200" dirty="0">
                  <a:solidFill>
                    <a:schemeClr val="accent1">
                      <a:lumMod val="50000"/>
                    </a:schemeClr>
                  </a:solidFill>
                </a:rPr>
                <a:t>: Potentially high profit margins due to the premium prices in the export markets compared to local markets.</a:t>
              </a:r>
            </a:p>
          </p:txBody>
        </p:sp>
        <p:sp>
          <p:nvSpPr>
            <p:cNvPr id="10" name="Scroll: Horizontal 9">
              <a:extLst>
                <a:ext uri="{FF2B5EF4-FFF2-40B4-BE49-F238E27FC236}">
                  <a16:creationId xmlns:a16="http://schemas.microsoft.com/office/drawing/2014/main" id="{65E7F184-2A93-55C0-384C-E1143E7272C2}"/>
                </a:ext>
              </a:extLst>
            </p:cNvPr>
            <p:cNvSpPr/>
            <p:nvPr/>
          </p:nvSpPr>
          <p:spPr>
            <a:xfrm>
              <a:off x="4480381" y="746338"/>
              <a:ext cx="7326137" cy="1863007"/>
            </a:xfrm>
            <a:prstGeom prst="horizontalScroll">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7966E9E2-C945-035E-DFA4-202BB363D4D2}"/>
              </a:ext>
            </a:extLst>
          </p:cNvPr>
          <p:cNvGrpSpPr/>
          <p:nvPr/>
        </p:nvGrpSpPr>
        <p:grpSpPr>
          <a:xfrm>
            <a:off x="180644" y="2065739"/>
            <a:ext cx="6515993" cy="1473481"/>
            <a:chOff x="458549" y="523217"/>
            <a:chExt cx="10602817" cy="2667243"/>
          </a:xfrm>
        </p:grpSpPr>
        <p:sp>
          <p:nvSpPr>
            <p:cNvPr id="13" name="TextBox 12">
              <a:extLst>
                <a:ext uri="{FF2B5EF4-FFF2-40B4-BE49-F238E27FC236}">
                  <a16:creationId xmlns:a16="http://schemas.microsoft.com/office/drawing/2014/main" id="{07ED7BFD-B9A2-0DA0-737E-AC1E672C6FBB}"/>
                </a:ext>
              </a:extLst>
            </p:cNvPr>
            <p:cNvSpPr txBox="1"/>
            <p:nvPr/>
          </p:nvSpPr>
          <p:spPr>
            <a:xfrm>
              <a:off x="458549" y="949026"/>
              <a:ext cx="2490839" cy="672661"/>
            </a:xfrm>
            <a:prstGeom prst="rect">
              <a:avLst/>
            </a:prstGeom>
            <a:noFill/>
          </p:spPr>
          <p:txBody>
            <a:bodyPr wrap="square">
              <a:spAutoFit/>
            </a:bodyPr>
            <a:lstStyle/>
            <a:p>
              <a:r>
                <a:rPr lang="en-US" sz="1600" dirty="0">
                  <a:solidFill>
                    <a:srgbClr val="FFC000"/>
                  </a:solidFill>
                  <a:latin typeface="Sitka Subheading Semibold" pitchFamily="2" charset="0"/>
                  <a:cs typeface="Times New Roman" panose="02020603050405020304" pitchFamily="18" charset="0"/>
                </a:rPr>
                <a:t>Sustainability</a:t>
              </a:r>
            </a:p>
          </p:txBody>
        </p:sp>
        <p:pic>
          <p:nvPicPr>
            <p:cNvPr id="14" name="Graphic 13" descr="Right pointing backhand index with solid fill">
              <a:extLst>
                <a:ext uri="{FF2B5EF4-FFF2-40B4-BE49-F238E27FC236}">
                  <a16:creationId xmlns:a16="http://schemas.microsoft.com/office/drawing/2014/main" id="{BB85889C-6EC5-B92F-EC62-4EFF551705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33212" y="795029"/>
              <a:ext cx="914400" cy="914399"/>
            </a:xfrm>
            <a:prstGeom prst="rect">
              <a:avLst/>
            </a:prstGeom>
          </p:spPr>
        </p:pic>
        <p:sp>
          <p:nvSpPr>
            <p:cNvPr id="15" name="TextBox 14">
              <a:extLst>
                <a:ext uri="{FF2B5EF4-FFF2-40B4-BE49-F238E27FC236}">
                  <a16:creationId xmlns:a16="http://schemas.microsoft.com/office/drawing/2014/main" id="{BF052AC1-DFCD-F5E4-BCE9-237CCA3351F1}"/>
                </a:ext>
              </a:extLst>
            </p:cNvPr>
            <p:cNvSpPr txBox="1"/>
            <p:nvPr/>
          </p:nvSpPr>
          <p:spPr>
            <a:xfrm>
              <a:off x="4033921" y="949026"/>
              <a:ext cx="6916668" cy="2109709"/>
            </a:xfrm>
            <a:prstGeom prst="rect">
              <a:avLst/>
            </a:prstGeom>
            <a:noFill/>
          </p:spPr>
          <p:txBody>
            <a:bodyPr wrap="square">
              <a:spAutoFit/>
            </a:bodyPr>
            <a:lstStyle/>
            <a:p>
              <a:pPr algn="just"/>
              <a:r>
                <a:rPr lang="en-US" sz="1050" b="1" dirty="0">
                  <a:solidFill>
                    <a:schemeClr val="accent1">
                      <a:lumMod val="50000"/>
                    </a:schemeClr>
                  </a:solidFill>
                </a:rPr>
                <a:t>Continuous Demand</a:t>
              </a:r>
              <a:r>
                <a:rPr lang="en-US" sz="1050" dirty="0">
                  <a:solidFill>
                    <a:schemeClr val="accent1">
                      <a:lumMod val="50000"/>
                    </a:schemeClr>
                  </a:solidFill>
                </a:rPr>
                <a:t>: Agricultural products like cashew nuts, sesame seeds, and soya beans are staple commodities with consistent global demand.</a:t>
              </a:r>
            </a:p>
            <a:p>
              <a:pPr algn="just"/>
              <a:r>
                <a:rPr lang="en-US" sz="1050" b="1" dirty="0">
                  <a:solidFill>
                    <a:schemeClr val="accent1">
                      <a:lumMod val="50000"/>
                    </a:schemeClr>
                  </a:solidFill>
                </a:rPr>
                <a:t>Climate Suitability</a:t>
              </a:r>
              <a:r>
                <a:rPr lang="en-US" sz="1050" dirty="0">
                  <a:solidFill>
                    <a:schemeClr val="accent1">
                      <a:lumMod val="50000"/>
                    </a:schemeClr>
                  </a:solidFill>
                </a:rPr>
                <a:t>: These crops can be efficiently cultivated in the company's home country, leveraging existing agricultural practices and climate conditions.</a:t>
              </a:r>
            </a:p>
          </p:txBody>
        </p:sp>
        <p:sp>
          <p:nvSpPr>
            <p:cNvPr id="16" name="Scroll: Horizontal 15">
              <a:extLst>
                <a:ext uri="{FF2B5EF4-FFF2-40B4-BE49-F238E27FC236}">
                  <a16:creationId xmlns:a16="http://schemas.microsoft.com/office/drawing/2014/main" id="{F43E833F-850B-9864-8848-2C8D4764F43F}"/>
                </a:ext>
              </a:extLst>
            </p:cNvPr>
            <p:cNvSpPr/>
            <p:nvPr/>
          </p:nvSpPr>
          <p:spPr>
            <a:xfrm>
              <a:off x="3735229" y="523217"/>
              <a:ext cx="7326137" cy="2667243"/>
            </a:xfrm>
            <a:prstGeom prst="horizontalScroll">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76F00D17-96E9-D107-5B58-39DD75ADC3B0}"/>
              </a:ext>
            </a:extLst>
          </p:cNvPr>
          <p:cNvGrpSpPr/>
          <p:nvPr/>
        </p:nvGrpSpPr>
        <p:grpSpPr>
          <a:xfrm>
            <a:off x="8101842" y="-4976"/>
            <a:ext cx="3693459" cy="2196620"/>
            <a:chOff x="8390965" y="16997"/>
            <a:chExt cx="3693459" cy="2196620"/>
          </a:xfrm>
        </p:grpSpPr>
        <p:sp>
          <p:nvSpPr>
            <p:cNvPr id="17" name="TextBox 16">
              <a:extLst>
                <a:ext uri="{FF2B5EF4-FFF2-40B4-BE49-F238E27FC236}">
                  <a16:creationId xmlns:a16="http://schemas.microsoft.com/office/drawing/2014/main" id="{281F57EA-6DDF-8F70-846E-68E87E206BC8}"/>
                </a:ext>
              </a:extLst>
            </p:cNvPr>
            <p:cNvSpPr txBox="1"/>
            <p:nvPr/>
          </p:nvSpPr>
          <p:spPr>
            <a:xfrm>
              <a:off x="8844281" y="338553"/>
              <a:ext cx="2420471" cy="369332"/>
            </a:xfrm>
            <a:prstGeom prst="rect">
              <a:avLst/>
            </a:prstGeom>
            <a:noFill/>
          </p:spPr>
          <p:txBody>
            <a:bodyPr wrap="square" rtlCol="0">
              <a:spAutoFit/>
            </a:bodyPr>
            <a:lstStyle/>
            <a:p>
              <a:r>
                <a:rPr lang="en-US" b="1" dirty="0"/>
                <a:t>Global Market Trends</a:t>
              </a:r>
            </a:p>
          </p:txBody>
        </p:sp>
        <p:pic>
          <p:nvPicPr>
            <p:cNvPr id="19" name="Picture 18">
              <a:extLst>
                <a:ext uri="{FF2B5EF4-FFF2-40B4-BE49-F238E27FC236}">
                  <a16:creationId xmlns:a16="http://schemas.microsoft.com/office/drawing/2014/main" id="{693E80EB-C02D-CDF4-B7B6-DDD993AB350C}"/>
                </a:ext>
              </a:extLst>
            </p:cNvPr>
            <p:cNvPicPr>
              <a:picLocks noChangeAspect="1"/>
            </p:cNvPicPr>
            <p:nvPr/>
          </p:nvPicPr>
          <p:blipFill>
            <a:blip r:embed="rId4"/>
            <a:stretch>
              <a:fillRect/>
            </a:stretch>
          </p:blipFill>
          <p:spPr>
            <a:xfrm>
              <a:off x="11201999" y="16997"/>
              <a:ext cx="643111" cy="643111"/>
            </a:xfrm>
            <a:prstGeom prst="rect">
              <a:avLst/>
            </a:prstGeom>
          </p:spPr>
        </p:pic>
        <p:sp>
          <p:nvSpPr>
            <p:cNvPr id="23" name="TextBox 22">
              <a:extLst>
                <a:ext uri="{FF2B5EF4-FFF2-40B4-BE49-F238E27FC236}">
                  <a16:creationId xmlns:a16="http://schemas.microsoft.com/office/drawing/2014/main" id="{B74F16F7-54A5-3E22-25F6-DB4CBA389DE1}"/>
                </a:ext>
              </a:extLst>
            </p:cNvPr>
            <p:cNvSpPr txBox="1"/>
            <p:nvPr/>
          </p:nvSpPr>
          <p:spPr>
            <a:xfrm>
              <a:off x="8390965" y="828622"/>
              <a:ext cx="3693459" cy="1384995"/>
            </a:xfrm>
            <a:prstGeom prst="rect">
              <a:avLst/>
            </a:prstGeom>
            <a:noFill/>
          </p:spPr>
          <p:txBody>
            <a:bodyPr wrap="square">
              <a:spAutoFit/>
            </a:bodyPr>
            <a:lstStyle/>
            <a:p>
              <a:pPr marL="285750" indent="-285750" algn="just">
                <a:buFont typeface="Wingdings" panose="05000000000000000000" pitchFamily="2" charset="2"/>
                <a:buChar char="ü"/>
              </a:pPr>
              <a:r>
                <a:rPr lang="en-US" sz="1400" dirty="0"/>
                <a:t>Increasing consumption of healthy foods and natural oils boosts demand for sesame seeds and soya beans.</a:t>
              </a:r>
            </a:p>
            <a:p>
              <a:pPr marL="285750" indent="-285750" algn="just">
                <a:buFont typeface="Wingdings" panose="05000000000000000000" pitchFamily="2" charset="2"/>
                <a:buChar char="ü"/>
              </a:pPr>
              <a:r>
                <a:rPr lang="en-US" sz="1400" dirty="0"/>
                <a:t>Positive market outlook with growth expected in the next five to ten years for these commodities.</a:t>
              </a:r>
            </a:p>
          </p:txBody>
        </p:sp>
      </p:grpSp>
      <p:grpSp>
        <p:nvGrpSpPr>
          <p:cNvPr id="49" name="Group 48">
            <a:extLst>
              <a:ext uri="{FF2B5EF4-FFF2-40B4-BE49-F238E27FC236}">
                <a16:creationId xmlns:a16="http://schemas.microsoft.com/office/drawing/2014/main" id="{EED5AA69-26B2-0872-83C8-78535437D6C0}"/>
              </a:ext>
            </a:extLst>
          </p:cNvPr>
          <p:cNvGrpSpPr/>
          <p:nvPr/>
        </p:nvGrpSpPr>
        <p:grpSpPr>
          <a:xfrm>
            <a:off x="7178221" y="2291143"/>
            <a:ext cx="4115397" cy="1877384"/>
            <a:chOff x="7511825" y="2328444"/>
            <a:chExt cx="4115397" cy="1877384"/>
          </a:xfrm>
        </p:grpSpPr>
        <p:sp>
          <p:nvSpPr>
            <p:cNvPr id="24" name="TextBox 23">
              <a:extLst>
                <a:ext uri="{FF2B5EF4-FFF2-40B4-BE49-F238E27FC236}">
                  <a16:creationId xmlns:a16="http://schemas.microsoft.com/office/drawing/2014/main" id="{293A5C3B-4DBF-C87B-EEC4-56C97A4D6861}"/>
                </a:ext>
              </a:extLst>
            </p:cNvPr>
            <p:cNvSpPr txBox="1"/>
            <p:nvPr/>
          </p:nvSpPr>
          <p:spPr>
            <a:xfrm>
              <a:off x="8101842" y="2495643"/>
              <a:ext cx="1712259" cy="369332"/>
            </a:xfrm>
            <a:prstGeom prst="rect">
              <a:avLst/>
            </a:prstGeom>
            <a:noFill/>
          </p:spPr>
          <p:txBody>
            <a:bodyPr wrap="square" rtlCol="0">
              <a:spAutoFit/>
            </a:bodyPr>
            <a:lstStyle/>
            <a:p>
              <a:r>
                <a:rPr lang="en-US" b="1" dirty="0"/>
                <a:t>Target Markets</a:t>
              </a:r>
            </a:p>
          </p:txBody>
        </p:sp>
        <p:pic>
          <p:nvPicPr>
            <p:cNvPr id="26" name="Picture 25">
              <a:extLst>
                <a:ext uri="{FF2B5EF4-FFF2-40B4-BE49-F238E27FC236}">
                  <a16:creationId xmlns:a16="http://schemas.microsoft.com/office/drawing/2014/main" id="{7915D5F8-C785-220F-8B55-1B5A138A955A}"/>
                </a:ext>
              </a:extLst>
            </p:cNvPr>
            <p:cNvPicPr>
              <a:picLocks noChangeAspect="1"/>
            </p:cNvPicPr>
            <p:nvPr/>
          </p:nvPicPr>
          <p:blipFill>
            <a:blip r:embed="rId5"/>
            <a:stretch>
              <a:fillRect/>
            </a:stretch>
          </p:blipFill>
          <p:spPr>
            <a:xfrm>
              <a:off x="9997663" y="2328444"/>
              <a:ext cx="703729" cy="703729"/>
            </a:xfrm>
            <a:prstGeom prst="rect">
              <a:avLst/>
            </a:prstGeom>
          </p:spPr>
        </p:pic>
        <p:sp>
          <p:nvSpPr>
            <p:cNvPr id="30" name="TextBox 29">
              <a:extLst>
                <a:ext uri="{FF2B5EF4-FFF2-40B4-BE49-F238E27FC236}">
                  <a16:creationId xmlns:a16="http://schemas.microsoft.com/office/drawing/2014/main" id="{A205F558-4A1D-9CA0-DD2D-8BEFAA241C41}"/>
                </a:ext>
              </a:extLst>
            </p:cNvPr>
            <p:cNvSpPr txBox="1"/>
            <p:nvPr/>
          </p:nvSpPr>
          <p:spPr>
            <a:xfrm>
              <a:off x="7511825" y="3032173"/>
              <a:ext cx="4115397" cy="1173655"/>
            </a:xfrm>
            <a:prstGeom prst="rect">
              <a:avLst/>
            </a:prstGeom>
            <a:noFill/>
          </p:spPr>
          <p:txBody>
            <a:bodyPr wrap="square">
              <a:spAutoFit/>
            </a:bodyPr>
            <a:lstStyle/>
            <a:p>
              <a:pPr algn="just">
                <a:lnSpc>
                  <a:spcPct val="150000"/>
                </a:lnSpc>
              </a:pPr>
              <a:r>
                <a:rPr lang="en-US" sz="1200" b="1" dirty="0"/>
                <a:t>Key markets</a:t>
              </a:r>
              <a:r>
                <a:rPr lang="en-US" sz="1200" dirty="0"/>
                <a:t>: Asia (India, China, Japan), Europe, and North America.</a:t>
              </a:r>
            </a:p>
            <a:p>
              <a:pPr>
                <a:lnSpc>
                  <a:spcPct val="150000"/>
                </a:lnSpc>
              </a:pPr>
              <a:r>
                <a:rPr lang="en-US" sz="1200" b="1" dirty="0"/>
                <a:t>Market Entry Strategy</a:t>
              </a:r>
              <a:r>
                <a:rPr lang="en-US" sz="1200" dirty="0"/>
                <a:t>: Focus on building relationships with importers and distributors in these regions.</a:t>
              </a:r>
            </a:p>
          </p:txBody>
        </p:sp>
      </p:grpSp>
      <p:grpSp>
        <p:nvGrpSpPr>
          <p:cNvPr id="51" name="Group 50">
            <a:extLst>
              <a:ext uri="{FF2B5EF4-FFF2-40B4-BE49-F238E27FC236}">
                <a16:creationId xmlns:a16="http://schemas.microsoft.com/office/drawing/2014/main" id="{24A01CFF-655E-2331-CF06-D9BB92E9779E}"/>
              </a:ext>
            </a:extLst>
          </p:cNvPr>
          <p:cNvGrpSpPr/>
          <p:nvPr/>
        </p:nvGrpSpPr>
        <p:grpSpPr>
          <a:xfrm>
            <a:off x="132735" y="4355289"/>
            <a:ext cx="11926530" cy="2021420"/>
            <a:chOff x="73395" y="4447892"/>
            <a:chExt cx="11926530" cy="2021420"/>
          </a:xfrm>
        </p:grpSpPr>
        <p:sp>
          <p:nvSpPr>
            <p:cNvPr id="32" name="TextBox 31">
              <a:extLst>
                <a:ext uri="{FF2B5EF4-FFF2-40B4-BE49-F238E27FC236}">
                  <a16:creationId xmlns:a16="http://schemas.microsoft.com/office/drawing/2014/main" id="{2B3C8710-997C-18D9-2F63-BBEB4E5EB22A}"/>
                </a:ext>
              </a:extLst>
            </p:cNvPr>
            <p:cNvSpPr txBox="1"/>
            <p:nvPr/>
          </p:nvSpPr>
          <p:spPr>
            <a:xfrm>
              <a:off x="4276017" y="4447892"/>
              <a:ext cx="3482546" cy="461665"/>
            </a:xfrm>
            <a:prstGeom prst="rect">
              <a:avLst/>
            </a:prstGeom>
            <a:noFill/>
          </p:spPr>
          <p:txBody>
            <a:bodyPr wrap="square" rtlCol="0">
              <a:spAutoFit/>
            </a:bodyPr>
            <a:lstStyle/>
            <a:p>
              <a:r>
                <a:rPr lang="en-US" sz="2400" b="1" dirty="0">
                  <a:solidFill>
                    <a:schemeClr val="accent1">
                      <a:lumMod val="50000"/>
                    </a:schemeClr>
                  </a:solidFill>
                </a:rPr>
                <a:t>Competitive Analysis</a:t>
              </a:r>
            </a:p>
          </p:txBody>
        </p:sp>
        <p:pic>
          <p:nvPicPr>
            <p:cNvPr id="35" name="Picture 34" descr="A cartoon of a planet&#10;&#10;Description automatically generated">
              <a:extLst>
                <a:ext uri="{FF2B5EF4-FFF2-40B4-BE49-F238E27FC236}">
                  <a16:creationId xmlns:a16="http://schemas.microsoft.com/office/drawing/2014/main" id="{863B8533-C58C-6949-45C3-470C492309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95" y="5157261"/>
              <a:ext cx="1312051" cy="1312051"/>
            </a:xfrm>
            <a:prstGeom prst="rect">
              <a:avLst/>
            </a:prstGeom>
          </p:spPr>
        </p:pic>
        <p:sp>
          <p:nvSpPr>
            <p:cNvPr id="39" name="TextBox 38">
              <a:extLst>
                <a:ext uri="{FF2B5EF4-FFF2-40B4-BE49-F238E27FC236}">
                  <a16:creationId xmlns:a16="http://schemas.microsoft.com/office/drawing/2014/main" id="{3528C2C9-91E0-BEBD-2AF9-D1E215197C7A}"/>
                </a:ext>
              </a:extLst>
            </p:cNvPr>
            <p:cNvSpPr txBox="1"/>
            <p:nvPr/>
          </p:nvSpPr>
          <p:spPr>
            <a:xfrm>
              <a:off x="1316607" y="5213123"/>
              <a:ext cx="3936711" cy="1200329"/>
            </a:xfrm>
            <a:prstGeom prst="rect">
              <a:avLst/>
            </a:prstGeom>
            <a:noFill/>
          </p:spPr>
          <p:txBody>
            <a:bodyPr wrap="square">
              <a:spAutoFit/>
            </a:bodyPr>
            <a:lstStyle/>
            <a:p>
              <a:pPr algn="just"/>
              <a:r>
                <a:rPr lang="en-US" dirty="0"/>
                <a:t>Major exporters from countries like Nigeria (cashew nuts), Ethiopia (sesame seeds), and the USA (soya beans).</a:t>
              </a:r>
            </a:p>
          </p:txBody>
        </p:sp>
        <p:pic>
          <p:nvPicPr>
            <p:cNvPr id="41" name="Picture 40">
              <a:extLst>
                <a:ext uri="{FF2B5EF4-FFF2-40B4-BE49-F238E27FC236}">
                  <a16:creationId xmlns:a16="http://schemas.microsoft.com/office/drawing/2014/main" id="{7DAE42D7-0531-DB56-16F3-50665620BCA3}"/>
                </a:ext>
              </a:extLst>
            </p:cNvPr>
            <p:cNvPicPr>
              <a:picLocks noChangeAspect="1"/>
            </p:cNvPicPr>
            <p:nvPr/>
          </p:nvPicPr>
          <p:blipFill>
            <a:blip r:embed="rId7"/>
            <a:stretch>
              <a:fillRect/>
            </a:stretch>
          </p:blipFill>
          <p:spPr>
            <a:xfrm>
              <a:off x="6017290" y="5213123"/>
              <a:ext cx="1131409" cy="1131409"/>
            </a:xfrm>
            <a:prstGeom prst="rect">
              <a:avLst/>
            </a:prstGeom>
          </p:spPr>
        </p:pic>
        <p:sp>
          <p:nvSpPr>
            <p:cNvPr id="47" name="TextBox 46">
              <a:extLst>
                <a:ext uri="{FF2B5EF4-FFF2-40B4-BE49-F238E27FC236}">
                  <a16:creationId xmlns:a16="http://schemas.microsoft.com/office/drawing/2014/main" id="{1C48F4DA-E5D9-7D27-490F-A0C1DDBA58D0}"/>
                </a:ext>
              </a:extLst>
            </p:cNvPr>
            <p:cNvSpPr txBox="1"/>
            <p:nvPr/>
          </p:nvSpPr>
          <p:spPr>
            <a:xfrm>
              <a:off x="7084088" y="5319971"/>
              <a:ext cx="4915837" cy="923330"/>
            </a:xfrm>
            <a:prstGeom prst="rect">
              <a:avLst/>
            </a:prstGeom>
            <a:noFill/>
          </p:spPr>
          <p:txBody>
            <a:bodyPr wrap="square">
              <a:spAutoFit/>
            </a:bodyPr>
            <a:lstStyle/>
            <a:p>
              <a:pPr algn="just"/>
              <a:r>
                <a:rPr lang="en-US" dirty="0"/>
                <a:t>Emphasize quality control, organic certification, and sustainable farming practices to stand out in the market.</a:t>
              </a:r>
            </a:p>
          </p:txBody>
        </p:sp>
      </p:grpSp>
    </p:spTree>
    <p:extLst>
      <p:ext uri="{BB962C8B-B14F-4D97-AF65-F5344CB8AC3E}">
        <p14:creationId xmlns:p14="http://schemas.microsoft.com/office/powerpoint/2010/main" val="78303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0786C-88E0-DE94-2C9E-746E71CEEA72}"/>
              </a:ext>
            </a:extLst>
          </p:cNvPr>
          <p:cNvSpPr txBox="1"/>
          <p:nvPr/>
        </p:nvSpPr>
        <p:spPr>
          <a:xfrm>
            <a:off x="1722350" y="34690"/>
            <a:ext cx="8313913" cy="523220"/>
          </a:xfrm>
          <a:prstGeom prst="rect">
            <a:avLst/>
          </a:prstGeom>
          <a:noFill/>
        </p:spPr>
        <p:txBody>
          <a:bodyPr wrap="square" rtlCol="0">
            <a:spAutoFit/>
          </a:bodyPr>
          <a:lstStyle/>
          <a:p>
            <a:pPr algn="ctr"/>
            <a:r>
              <a:rPr lang="en-US" sz="2800" b="1" dirty="0"/>
              <a:t>Logistics and Supply Chain Considerations</a:t>
            </a:r>
          </a:p>
        </p:txBody>
      </p:sp>
      <p:grpSp>
        <p:nvGrpSpPr>
          <p:cNvPr id="29" name="Group 28">
            <a:extLst>
              <a:ext uri="{FF2B5EF4-FFF2-40B4-BE49-F238E27FC236}">
                <a16:creationId xmlns:a16="http://schemas.microsoft.com/office/drawing/2014/main" id="{63264673-EF16-C6D8-719B-62BA4AA5E4AC}"/>
              </a:ext>
            </a:extLst>
          </p:cNvPr>
          <p:cNvGrpSpPr/>
          <p:nvPr/>
        </p:nvGrpSpPr>
        <p:grpSpPr>
          <a:xfrm>
            <a:off x="87137" y="644009"/>
            <a:ext cx="5184109" cy="2462213"/>
            <a:chOff x="87137" y="644009"/>
            <a:chExt cx="5184109" cy="2462213"/>
          </a:xfrm>
        </p:grpSpPr>
        <p:sp>
          <p:nvSpPr>
            <p:cNvPr id="14" name="TextBox 13">
              <a:extLst>
                <a:ext uri="{FF2B5EF4-FFF2-40B4-BE49-F238E27FC236}">
                  <a16:creationId xmlns:a16="http://schemas.microsoft.com/office/drawing/2014/main" id="{19F8DDA4-2EB8-46C1-D0D9-20A3A81DF9CF}"/>
                </a:ext>
              </a:extLst>
            </p:cNvPr>
            <p:cNvSpPr txBox="1"/>
            <p:nvPr/>
          </p:nvSpPr>
          <p:spPr>
            <a:xfrm>
              <a:off x="87137" y="644009"/>
              <a:ext cx="3270426" cy="400110"/>
            </a:xfrm>
            <a:prstGeom prst="rect">
              <a:avLst/>
            </a:prstGeom>
            <a:noFill/>
          </p:spPr>
          <p:txBody>
            <a:bodyPr wrap="square">
              <a:spAutoFit/>
            </a:bodyPr>
            <a:lstStyle/>
            <a:p>
              <a:r>
                <a:rPr lang="en-US" sz="2000" dirty="0">
                  <a:solidFill>
                    <a:srgbClr val="FFC000"/>
                  </a:solidFill>
                </a:rPr>
                <a:t>Supply Chain Management</a:t>
              </a:r>
            </a:p>
          </p:txBody>
        </p:sp>
        <p:pic>
          <p:nvPicPr>
            <p:cNvPr id="16" name="Picture 15">
              <a:extLst>
                <a:ext uri="{FF2B5EF4-FFF2-40B4-BE49-F238E27FC236}">
                  <a16:creationId xmlns:a16="http://schemas.microsoft.com/office/drawing/2014/main" id="{F8630573-5DFC-F8E0-1FC3-1A30E152367B}"/>
                </a:ext>
              </a:extLst>
            </p:cNvPr>
            <p:cNvPicPr>
              <a:picLocks noChangeAspect="1"/>
            </p:cNvPicPr>
            <p:nvPr/>
          </p:nvPicPr>
          <p:blipFill>
            <a:blip r:embed="rId2"/>
            <a:stretch>
              <a:fillRect/>
            </a:stretch>
          </p:blipFill>
          <p:spPr>
            <a:xfrm>
              <a:off x="3004296" y="644009"/>
              <a:ext cx="2266950" cy="2266950"/>
            </a:xfrm>
            <a:prstGeom prst="rect">
              <a:avLst/>
            </a:prstGeom>
          </p:spPr>
        </p:pic>
        <p:sp>
          <p:nvSpPr>
            <p:cNvPr id="22" name="TextBox 21">
              <a:extLst>
                <a:ext uri="{FF2B5EF4-FFF2-40B4-BE49-F238E27FC236}">
                  <a16:creationId xmlns:a16="http://schemas.microsoft.com/office/drawing/2014/main" id="{0EA7DB47-6192-F31E-995B-E2ED96FA0B6E}"/>
                </a:ext>
              </a:extLst>
            </p:cNvPr>
            <p:cNvSpPr txBox="1"/>
            <p:nvPr/>
          </p:nvSpPr>
          <p:spPr>
            <a:xfrm>
              <a:off x="207875" y="1044119"/>
              <a:ext cx="3149688" cy="2062103"/>
            </a:xfrm>
            <a:prstGeom prst="rect">
              <a:avLst/>
            </a:prstGeom>
            <a:noFill/>
          </p:spPr>
          <p:txBody>
            <a:bodyPr wrap="square">
              <a:spAutoFit/>
            </a:bodyPr>
            <a:lstStyle/>
            <a:p>
              <a:r>
                <a:rPr lang="en-US" sz="1600" b="1" dirty="0">
                  <a:solidFill>
                    <a:schemeClr val="accent1">
                      <a:lumMod val="50000"/>
                    </a:schemeClr>
                  </a:solidFill>
                </a:rPr>
                <a:t>Procurement</a:t>
              </a:r>
              <a:r>
                <a:rPr lang="en-US" sz="1600" dirty="0">
                  <a:solidFill>
                    <a:schemeClr val="accent1">
                      <a:lumMod val="50000"/>
                    </a:schemeClr>
                  </a:solidFill>
                </a:rPr>
                <a:t>: Secure reliable sources for raw materials, potentially through partnerships with local farmers.</a:t>
              </a:r>
            </a:p>
            <a:p>
              <a:r>
                <a:rPr lang="en-US" sz="1600" b="1" dirty="0">
                  <a:solidFill>
                    <a:schemeClr val="accent1">
                      <a:lumMod val="50000"/>
                    </a:schemeClr>
                  </a:solidFill>
                </a:rPr>
                <a:t>Processing</a:t>
              </a:r>
              <a:r>
                <a:rPr lang="en-US" sz="1600" dirty="0">
                  <a:solidFill>
                    <a:schemeClr val="accent1">
                      <a:lumMod val="50000"/>
                    </a:schemeClr>
                  </a:solidFill>
                </a:rPr>
                <a:t>: Establish facilities for cleaning, sorting, and packaging the products to meet export standards.</a:t>
              </a:r>
            </a:p>
          </p:txBody>
        </p:sp>
      </p:grpSp>
      <p:sp>
        <p:nvSpPr>
          <p:cNvPr id="37" name="TextBox 36">
            <a:extLst>
              <a:ext uri="{FF2B5EF4-FFF2-40B4-BE49-F238E27FC236}">
                <a16:creationId xmlns:a16="http://schemas.microsoft.com/office/drawing/2014/main" id="{59C9F514-A788-71D5-50E1-71B0B373399C}"/>
              </a:ext>
            </a:extLst>
          </p:cNvPr>
          <p:cNvSpPr txBox="1"/>
          <p:nvPr/>
        </p:nvSpPr>
        <p:spPr>
          <a:xfrm>
            <a:off x="5831016" y="602278"/>
            <a:ext cx="2697606" cy="461665"/>
          </a:xfrm>
          <a:prstGeom prst="rect">
            <a:avLst/>
          </a:prstGeom>
          <a:noFill/>
        </p:spPr>
        <p:txBody>
          <a:bodyPr wrap="square">
            <a:spAutoFit/>
          </a:bodyPr>
          <a:lstStyle/>
          <a:p>
            <a:r>
              <a:rPr lang="en-US" sz="2400" dirty="0">
                <a:solidFill>
                  <a:srgbClr val="FFC000"/>
                </a:solidFill>
              </a:rPr>
              <a:t>Transportation</a:t>
            </a:r>
            <a:endParaRPr lang="en-US" sz="2000" dirty="0">
              <a:solidFill>
                <a:srgbClr val="FFC000"/>
              </a:solidFill>
            </a:endParaRPr>
          </a:p>
        </p:txBody>
      </p:sp>
      <p:pic>
        <p:nvPicPr>
          <p:cNvPr id="39" name="Picture 38">
            <a:extLst>
              <a:ext uri="{FF2B5EF4-FFF2-40B4-BE49-F238E27FC236}">
                <a16:creationId xmlns:a16="http://schemas.microsoft.com/office/drawing/2014/main" id="{13DE37DC-87F7-2F92-971A-16E86343B8BD}"/>
              </a:ext>
            </a:extLst>
          </p:cNvPr>
          <p:cNvPicPr>
            <a:picLocks noChangeAspect="1"/>
          </p:cNvPicPr>
          <p:nvPr/>
        </p:nvPicPr>
        <p:blipFill>
          <a:blip r:embed="rId3"/>
          <a:stretch>
            <a:fillRect/>
          </a:stretch>
        </p:blipFill>
        <p:spPr>
          <a:xfrm>
            <a:off x="5927899" y="916298"/>
            <a:ext cx="2268000" cy="2268000"/>
          </a:xfrm>
          <a:prstGeom prst="rect">
            <a:avLst/>
          </a:prstGeom>
        </p:spPr>
      </p:pic>
      <p:sp>
        <p:nvSpPr>
          <p:cNvPr id="45" name="TextBox 44">
            <a:extLst>
              <a:ext uri="{FF2B5EF4-FFF2-40B4-BE49-F238E27FC236}">
                <a16:creationId xmlns:a16="http://schemas.microsoft.com/office/drawing/2014/main" id="{D620AD9B-A9D4-6CD4-5CFB-69840FB14430}"/>
              </a:ext>
            </a:extLst>
          </p:cNvPr>
          <p:cNvSpPr txBox="1"/>
          <p:nvPr/>
        </p:nvSpPr>
        <p:spPr>
          <a:xfrm>
            <a:off x="8357943" y="520899"/>
            <a:ext cx="3550405" cy="2585323"/>
          </a:xfrm>
          <a:prstGeom prst="rect">
            <a:avLst/>
          </a:prstGeom>
          <a:noFill/>
        </p:spPr>
        <p:txBody>
          <a:bodyPr wrap="square">
            <a:spAutoFit/>
          </a:bodyPr>
          <a:lstStyle/>
          <a:p>
            <a:r>
              <a:rPr lang="en-US" b="1" dirty="0">
                <a:solidFill>
                  <a:schemeClr val="accent1">
                    <a:lumMod val="50000"/>
                  </a:schemeClr>
                </a:solidFill>
              </a:rPr>
              <a:t>Export Logistics</a:t>
            </a:r>
            <a:r>
              <a:rPr lang="en-US" dirty="0">
                <a:solidFill>
                  <a:schemeClr val="accent1">
                    <a:lumMod val="50000"/>
                  </a:schemeClr>
                </a:solidFill>
              </a:rPr>
              <a:t>: Develop efficient logistics for transportation from the production sites to international markets.</a:t>
            </a:r>
          </a:p>
          <a:p>
            <a:r>
              <a:rPr lang="en-US" b="1" dirty="0">
                <a:solidFill>
                  <a:schemeClr val="accent1">
                    <a:lumMod val="50000"/>
                  </a:schemeClr>
                </a:solidFill>
              </a:rPr>
              <a:t>Shipping</a:t>
            </a:r>
            <a:r>
              <a:rPr lang="en-US" dirty="0">
                <a:solidFill>
                  <a:schemeClr val="accent1">
                    <a:lumMod val="50000"/>
                  </a:schemeClr>
                </a:solidFill>
              </a:rPr>
              <a:t>: Utilize cost-effective shipping methods while ensuring product quality is maintained during transit.</a:t>
            </a:r>
          </a:p>
        </p:txBody>
      </p:sp>
      <p:sp>
        <p:nvSpPr>
          <p:cNvPr id="48" name="TextBox 47">
            <a:extLst>
              <a:ext uri="{FF2B5EF4-FFF2-40B4-BE49-F238E27FC236}">
                <a16:creationId xmlns:a16="http://schemas.microsoft.com/office/drawing/2014/main" id="{78F31A21-80C1-06DB-5F03-0E203F09F40F}"/>
              </a:ext>
            </a:extLst>
          </p:cNvPr>
          <p:cNvSpPr txBox="1"/>
          <p:nvPr/>
        </p:nvSpPr>
        <p:spPr>
          <a:xfrm>
            <a:off x="1821671" y="3262373"/>
            <a:ext cx="8711629" cy="523220"/>
          </a:xfrm>
          <a:prstGeom prst="rect">
            <a:avLst/>
          </a:prstGeom>
          <a:noFill/>
        </p:spPr>
        <p:txBody>
          <a:bodyPr wrap="square" rtlCol="0">
            <a:spAutoFit/>
          </a:bodyPr>
          <a:lstStyle/>
          <a:p>
            <a:pPr algn="ctr"/>
            <a:r>
              <a:rPr lang="en-US" sz="2800" b="1" dirty="0"/>
              <a:t>Financial Projections and Investment Requirements</a:t>
            </a:r>
          </a:p>
        </p:txBody>
      </p:sp>
      <p:sp>
        <p:nvSpPr>
          <p:cNvPr id="52" name="TextBox 51">
            <a:extLst>
              <a:ext uri="{FF2B5EF4-FFF2-40B4-BE49-F238E27FC236}">
                <a16:creationId xmlns:a16="http://schemas.microsoft.com/office/drawing/2014/main" id="{2388E52C-E92F-972E-2F63-C613CAC44336}"/>
              </a:ext>
            </a:extLst>
          </p:cNvPr>
          <p:cNvSpPr txBox="1"/>
          <p:nvPr/>
        </p:nvSpPr>
        <p:spPr>
          <a:xfrm>
            <a:off x="2904108" y="3863938"/>
            <a:ext cx="2467325" cy="400110"/>
          </a:xfrm>
          <a:prstGeom prst="rect">
            <a:avLst/>
          </a:prstGeom>
          <a:noFill/>
        </p:spPr>
        <p:txBody>
          <a:bodyPr wrap="square">
            <a:spAutoFit/>
          </a:bodyPr>
          <a:lstStyle/>
          <a:p>
            <a:r>
              <a:rPr lang="en-US" sz="2000" dirty="0">
                <a:solidFill>
                  <a:srgbClr val="FFC000"/>
                </a:solidFill>
              </a:rPr>
              <a:t>Revenue Estimates</a:t>
            </a:r>
          </a:p>
        </p:txBody>
      </p:sp>
      <p:sp>
        <p:nvSpPr>
          <p:cNvPr id="58" name="TextBox 57">
            <a:extLst>
              <a:ext uri="{FF2B5EF4-FFF2-40B4-BE49-F238E27FC236}">
                <a16:creationId xmlns:a16="http://schemas.microsoft.com/office/drawing/2014/main" id="{ED7B4B97-9FF8-E44C-2568-61D13F9A01DE}"/>
              </a:ext>
            </a:extLst>
          </p:cNvPr>
          <p:cNvSpPr txBox="1"/>
          <p:nvPr/>
        </p:nvSpPr>
        <p:spPr>
          <a:xfrm>
            <a:off x="9434948" y="3874710"/>
            <a:ext cx="2196703" cy="378565"/>
          </a:xfrm>
          <a:prstGeom prst="rect">
            <a:avLst/>
          </a:prstGeom>
          <a:noFill/>
        </p:spPr>
        <p:txBody>
          <a:bodyPr wrap="square">
            <a:spAutoFit/>
          </a:bodyPr>
          <a:lstStyle/>
          <a:p>
            <a:pPr lvl="0">
              <a:lnSpc>
                <a:spcPct val="107000"/>
              </a:lnSpc>
              <a:spcAft>
                <a:spcPts val="800"/>
              </a:spcAft>
              <a:buSzPts val="1000"/>
              <a:tabLst>
                <a:tab pos="457200" algn="l"/>
              </a:tabLst>
            </a:pPr>
            <a:r>
              <a:rPr lang="en-GB" sz="1800" dirty="0">
                <a:solidFill>
                  <a:srgbClr val="FFB900"/>
                </a:solidFill>
                <a:effectLst/>
                <a:ea typeface="Times New Roman" panose="02020603050405020304" pitchFamily="18" charset="0"/>
                <a:cs typeface="Arial" panose="020B0604020202020204" pitchFamily="34" charset="0"/>
              </a:rPr>
              <a:t>Investment Needs</a:t>
            </a:r>
            <a:endParaRPr lang="en-US" sz="1600" dirty="0">
              <a:solidFill>
                <a:srgbClr val="FFB900"/>
              </a:solidFill>
              <a:effectLst/>
              <a:ea typeface="Calibri" panose="020F050202020403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9B9C04C5-14B4-DA7E-80AB-3EC1E3DEF12E}"/>
              </a:ext>
            </a:extLst>
          </p:cNvPr>
          <p:cNvSpPr txBox="1"/>
          <p:nvPr/>
        </p:nvSpPr>
        <p:spPr>
          <a:xfrm>
            <a:off x="2379569" y="4326138"/>
            <a:ext cx="3797916" cy="2031325"/>
          </a:xfrm>
          <a:prstGeom prst="rect">
            <a:avLst/>
          </a:prstGeom>
          <a:noFill/>
        </p:spPr>
        <p:txBody>
          <a:bodyPr wrap="square">
            <a:spAutoFit/>
          </a:bodyPr>
          <a:lstStyle/>
          <a:p>
            <a:pPr algn="just"/>
            <a:r>
              <a:rPr lang="en-US" b="1" dirty="0">
                <a:solidFill>
                  <a:schemeClr val="accent1">
                    <a:lumMod val="50000"/>
                  </a:schemeClr>
                </a:solidFill>
              </a:rPr>
              <a:t>Sales Projections</a:t>
            </a:r>
            <a:r>
              <a:rPr lang="en-US" dirty="0">
                <a:solidFill>
                  <a:schemeClr val="accent1">
                    <a:lumMod val="50000"/>
                  </a:schemeClr>
                </a:solidFill>
              </a:rPr>
              <a:t>: Estimate annual revenue based on current market prices and projected export volumes.</a:t>
            </a:r>
          </a:p>
          <a:p>
            <a:pPr algn="just"/>
            <a:r>
              <a:rPr lang="en-US" b="1" dirty="0">
                <a:solidFill>
                  <a:schemeClr val="accent1">
                    <a:lumMod val="50000"/>
                  </a:schemeClr>
                </a:solidFill>
              </a:rPr>
              <a:t>Cost Analysis</a:t>
            </a:r>
            <a:r>
              <a:rPr lang="en-US" dirty="0">
                <a:solidFill>
                  <a:schemeClr val="accent1">
                    <a:lumMod val="50000"/>
                  </a:schemeClr>
                </a:solidFill>
              </a:rPr>
              <a:t>: Detailed breakdown of production, processing, and logistics costs.</a:t>
            </a:r>
          </a:p>
        </p:txBody>
      </p:sp>
      <p:sp>
        <p:nvSpPr>
          <p:cNvPr id="66" name="TextBox 65">
            <a:extLst>
              <a:ext uri="{FF2B5EF4-FFF2-40B4-BE49-F238E27FC236}">
                <a16:creationId xmlns:a16="http://schemas.microsoft.com/office/drawing/2014/main" id="{3CF0A6ED-8EAD-CE24-1D4E-B697C0EA75B0}"/>
              </a:ext>
            </a:extLst>
          </p:cNvPr>
          <p:cNvSpPr txBox="1"/>
          <p:nvPr/>
        </p:nvSpPr>
        <p:spPr>
          <a:xfrm>
            <a:off x="8615223" y="4181732"/>
            <a:ext cx="3433902" cy="2308324"/>
          </a:xfrm>
          <a:prstGeom prst="rect">
            <a:avLst/>
          </a:prstGeom>
          <a:noFill/>
        </p:spPr>
        <p:txBody>
          <a:bodyPr wrap="square">
            <a:spAutoFit/>
          </a:bodyPr>
          <a:lstStyle/>
          <a:p>
            <a:pPr algn="just"/>
            <a:r>
              <a:rPr lang="en-US" b="1" dirty="0">
                <a:solidFill>
                  <a:schemeClr val="accent1">
                    <a:lumMod val="50000"/>
                  </a:schemeClr>
                </a:solidFill>
              </a:rPr>
              <a:t>Initial Capital Outlay</a:t>
            </a:r>
            <a:r>
              <a:rPr lang="en-US" dirty="0">
                <a:solidFill>
                  <a:schemeClr val="accent1">
                    <a:lumMod val="50000"/>
                  </a:schemeClr>
                </a:solidFill>
              </a:rPr>
              <a:t>: Outline the required investment for infrastructure, equipment, and working capital.</a:t>
            </a:r>
          </a:p>
          <a:p>
            <a:pPr algn="just"/>
            <a:r>
              <a:rPr lang="en-US" b="1" dirty="0">
                <a:solidFill>
                  <a:schemeClr val="accent1">
                    <a:lumMod val="50000"/>
                  </a:schemeClr>
                </a:solidFill>
              </a:rPr>
              <a:t>Funding Sources</a:t>
            </a:r>
            <a:r>
              <a:rPr lang="en-US" dirty="0">
                <a:solidFill>
                  <a:schemeClr val="accent1">
                    <a:lumMod val="50000"/>
                  </a:schemeClr>
                </a:solidFill>
              </a:rPr>
              <a:t>: Potential sources of funding, including loans, investor funding, and government grants.</a:t>
            </a:r>
          </a:p>
        </p:txBody>
      </p:sp>
      <p:pic>
        <p:nvPicPr>
          <p:cNvPr id="70" name="Picture 69">
            <a:extLst>
              <a:ext uri="{FF2B5EF4-FFF2-40B4-BE49-F238E27FC236}">
                <a16:creationId xmlns:a16="http://schemas.microsoft.com/office/drawing/2014/main" id="{8243068B-7739-5381-84CD-7D56E2E5AA2C}"/>
              </a:ext>
            </a:extLst>
          </p:cNvPr>
          <p:cNvPicPr>
            <a:picLocks noChangeAspect="1"/>
          </p:cNvPicPr>
          <p:nvPr/>
        </p:nvPicPr>
        <p:blipFill>
          <a:blip r:embed="rId4"/>
          <a:stretch>
            <a:fillRect/>
          </a:stretch>
        </p:blipFill>
        <p:spPr>
          <a:xfrm>
            <a:off x="421636" y="4326138"/>
            <a:ext cx="1710529" cy="1710529"/>
          </a:xfrm>
          <a:prstGeom prst="rect">
            <a:avLst/>
          </a:prstGeom>
        </p:spPr>
      </p:pic>
      <p:pic>
        <p:nvPicPr>
          <p:cNvPr id="76" name="Picture 75">
            <a:extLst>
              <a:ext uri="{FF2B5EF4-FFF2-40B4-BE49-F238E27FC236}">
                <a16:creationId xmlns:a16="http://schemas.microsoft.com/office/drawing/2014/main" id="{FF3DA2CF-9699-0A55-EC53-AED8B5E3A598}"/>
              </a:ext>
            </a:extLst>
          </p:cNvPr>
          <p:cNvPicPr>
            <a:picLocks noChangeAspect="1"/>
          </p:cNvPicPr>
          <p:nvPr/>
        </p:nvPicPr>
        <p:blipFill>
          <a:blip r:embed="rId5"/>
          <a:stretch>
            <a:fillRect/>
          </a:stretch>
        </p:blipFill>
        <p:spPr>
          <a:xfrm>
            <a:off x="6505712" y="4259808"/>
            <a:ext cx="2109511" cy="2109511"/>
          </a:xfrm>
          <a:prstGeom prst="rect">
            <a:avLst/>
          </a:prstGeom>
        </p:spPr>
      </p:pic>
    </p:spTree>
    <p:extLst>
      <p:ext uri="{BB962C8B-B14F-4D97-AF65-F5344CB8AC3E}">
        <p14:creationId xmlns:p14="http://schemas.microsoft.com/office/powerpoint/2010/main" val="210622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A55FFF-E48F-6681-CE8C-B8A9AE62836A}"/>
              </a:ext>
            </a:extLst>
          </p:cNvPr>
          <p:cNvSpPr txBox="1"/>
          <p:nvPr/>
        </p:nvSpPr>
        <p:spPr>
          <a:xfrm>
            <a:off x="1722350" y="34690"/>
            <a:ext cx="8313913" cy="523220"/>
          </a:xfrm>
          <a:prstGeom prst="rect">
            <a:avLst/>
          </a:prstGeom>
          <a:noFill/>
        </p:spPr>
        <p:txBody>
          <a:bodyPr wrap="square" rtlCol="0">
            <a:spAutoFit/>
          </a:bodyPr>
          <a:lstStyle/>
          <a:p>
            <a:pPr algn="ctr"/>
            <a:r>
              <a:rPr lang="en-US" sz="2800" b="1" dirty="0"/>
              <a:t>Risk Management and Mitigation Strategies</a:t>
            </a:r>
          </a:p>
        </p:txBody>
      </p:sp>
      <p:sp>
        <p:nvSpPr>
          <p:cNvPr id="3" name="TextBox 2">
            <a:extLst>
              <a:ext uri="{FF2B5EF4-FFF2-40B4-BE49-F238E27FC236}">
                <a16:creationId xmlns:a16="http://schemas.microsoft.com/office/drawing/2014/main" id="{A2787108-C709-CC70-A206-22BB571F2D14}"/>
              </a:ext>
            </a:extLst>
          </p:cNvPr>
          <p:cNvSpPr txBox="1"/>
          <p:nvPr/>
        </p:nvSpPr>
        <p:spPr>
          <a:xfrm>
            <a:off x="1835255" y="995503"/>
            <a:ext cx="2718816" cy="584775"/>
          </a:xfrm>
          <a:prstGeom prst="rect">
            <a:avLst/>
          </a:prstGeom>
          <a:noFill/>
        </p:spPr>
        <p:txBody>
          <a:bodyPr wrap="square">
            <a:spAutoFit/>
          </a:bodyPr>
          <a:lstStyle/>
          <a:p>
            <a:r>
              <a:rPr lang="en-US" sz="3200" dirty="0">
                <a:solidFill>
                  <a:srgbClr val="FFC000"/>
                </a:solidFill>
              </a:rPr>
              <a:t>Market Risks</a:t>
            </a:r>
          </a:p>
        </p:txBody>
      </p:sp>
      <p:sp>
        <p:nvSpPr>
          <p:cNvPr id="7" name="TextBox 6">
            <a:extLst>
              <a:ext uri="{FF2B5EF4-FFF2-40B4-BE49-F238E27FC236}">
                <a16:creationId xmlns:a16="http://schemas.microsoft.com/office/drawing/2014/main" id="{BBEB8397-9BB7-C749-DA6C-B47465A22237}"/>
              </a:ext>
            </a:extLst>
          </p:cNvPr>
          <p:cNvSpPr txBox="1"/>
          <p:nvPr/>
        </p:nvSpPr>
        <p:spPr>
          <a:xfrm>
            <a:off x="1173356" y="3698606"/>
            <a:ext cx="4042613" cy="2545377"/>
          </a:xfrm>
          <a:prstGeom prst="rect">
            <a:avLst/>
          </a:prstGeom>
          <a:noFill/>
        </p:spPr>
        <p:txBody>
          <a:bodyPr wrap="square">
            <a:spAutoFit/>
          </a:bodyPr>
          <a:lstStyle/>
          <a:p>
            <a:pPr algn="just">
              <a:lnSpc>
                <a:spcPct val="150000"/>
              </a:lnSpc>
            </a:pPr>
            <a:r>
              <a:rPr lang="en-US" b="1" dirty="0">
                <a:solidFill>
                  <a:schemeClr val="accent1">
                    <a:lumMod val="50000"/>
                  </a:schemeClr>
                </a:solidFill>
              </a:rPr>
              <a:t>Price Fluctuations</a:t>
            </a:r>
            <a:r>
              <a:rPr lang="en-US" dirty="0">
                <a:solidFill>
                  <a:schemeClr val="accent1">
                    <a:lumMod val="50000"/>
                  </a:schemeClr>
                </a:solidFill>
              </a:rPr>
              <a:t>: Develop strategies to hedge against price volatility in international markets.</a:t>
            </a:r>
          </a:p>
          <a:p>
            <a:pPr algn="just">
              <a:lnSpc>
                <a:spcPct val="150000"/>
              </a:lnSpc>
            </a:pPr>
            <a:r>
              <a:rPr lang="en-US" b="1" dirty="0">
                <a:solidFill>
                  <a:schemeClr val="accent1">
                    <a:lumMod val="50000"/>
                  </a:schemeClr>
                </a:solidFill>
              </a:rPr>
              <a:t>Market Access</a:t>
            </a:r>
            <a:r>
              <a:rPr lang="en-US" dirty="0">
                <a:solidFill>
                  <a:schemeClr val="accent1">
                    <a:lumMod val="50000"/>
                  </a:schemeClr>
                </a:solidFill>
              </a:rPr>
              <a:t>: Monitor and adapt to changes in trade policies and import regulations in target markets</a:t>
            </a:r>
          </a:p>
        </p:txBody>
      </p:sp>
      <p:sp>
        <p:nvSpPr>
          <p:cNvPr id="8" name="TextBox 7">
            <a:extLst>
              <a:ext uri="{FF2B5EF4-FFF2-40B4-BE49-F238E27FC236}">
                <a16:creationId xmlns:a16="http://schemas.microsoft.com/office/drawing/2014/main" id="{9DC1002E-AE98-C382-F7B7-0DBD0471E1CE}"/>
              </a:ext>
            </a:extLst>
          </p:cNvPr>
          <p:cNvSpPr txBox="1"/>
          <p:nvPr/>
        </p:nvSpPr>
        <p:spPr>
          <a:xfrm>
            <a:off x="7315201" y="1004015"/>
            <a:ext cx="3310486" cy="584775"/>
          </a:xfrm>
          <a:prstGeom prst="rect">
            <a:avLst/>
          </a:prstGeom>
          <a:noFill/>
        </p:spPr>
        <p:txBody>
          <a:bodyPr wrap="square">
            <a:spAutoFit/>
          </a:bodyPr>
          <a:lstStyle/>
          <a:p>
            <a:r>
              <a:rPr lang="en-US" sz="3200" dirty="0">
                <a:solidFill>
                  <a:srgbClr val="FFC000"/>
                </a:solidFill>
              </a:rPr>
              <a:t>Operational Risks</a:t>
            </a:r>
          </a:p>
        </p:txBody>
      </p:sp>
      <p:sp>
        <p:nvSpPr>
          <p:cNvPr id="12" name="TextBox 11">
            <a:extLst>
              <a:ext uri="{FF2B5EF4-FFF2-40B4-BE49-F238E27FC236}">
                <a16:creationId xmlns:a16="http://schemas.microsoft.com/office/drawing/2014/main" id="{70242E68-5BCE-56FC-FEDF-6A2EBD632BCB}"/>
              </a:ext>
            </a:extLst>
          </p:cNvPr>
          <p:cNvSpPr txBox="1"/>
          <p:nvPr/>
        </p:nvSpPr>
        <p:spPr>
          <a:xfrm>
            <a:off x="7081693" y="3698605"/>
            <a:ext cx="4042613" cy="2545377"/>
          </a:xfrm>
          <a:prstGeom prst="rect">
            <a:avLst/>
          </a:prstGeom>
          <a:noFill/>
        </p:spPr>
        <p:txBody>
          <a:bodyPr wrap="square">
            <a:spAutoFit/>
          </a:bodyPr>
          <a:lstStyle/>
          <a:p>
            <a:pPr algn="just">
              <a:lnSpc>
                <a:spcPct val="150000"/>
              </a:lnSpc>
            </a:pPr>
            <a:r>
              <a:rPr lang="en-US" b="1" dirty="0">
                <a:solidFill>
                  <a:schemeClr val="accent1">
                    <a:lumMod val="50000"/>
                  </a:schemeClr>
                </a:solidFill>
              </a:rPr>
              <a:t>Quality Control</a:t>
            </a:r>
            <a:r>
              <a:rPr lang="en-US" dirty="0">
                <a:solidFill>
                  <a:schemeClr val="accent1">
                    <a:lumMod val="50000"/>
                  </a:schemeClr>
                </a:solidFill>
              </a:rPr>
              <a:t>: Implement stringent quality control measures to meet international standards.</a:t>
            </a:r>
          </a:p>
          <a:p>
            <a:pPr algn="just">
              <a:lnSpc>
                <a:spcPct val="150000"/>
              </a:lnSpc>
            </a:pPr>
            <a:r>
              <a:rPr lang="en-US" b="1" dirty="0">
                <a:solidFill>
                  <a:schemeClr val="accent1">
                    <a:lumMod val="50000"/>
                  </a:schemeClr>
                </a:solidFill>
              </a:rPr>
              <a:t>Supply Chain Disruptions</a:t>
            </a:r>
            <a:r>
              <a:rPr lang="en-US" dirty="0">
                <a:solidFill>
                  <a:schemeClr val="accent1">
                    <a:lumMod val="50000"/>
                  </a:schemeClr>
                </a:solidFill>
              </a:rPr>
              <a:t>: Establish contingency plans to address potential disruptions in the supply chain.</a:t>
            </a:r>
          </a:p>
        </p:txBody>
      </p:sp>
      <p:pic>
        <p:nvPicPr>
          <p:cNvPr id="14" name="Picture 13">
            <a:extLst>
              <a:ext uri="{FF2B5EF4-FFF2-40B4-BE49-F238E27FC236}">
                <a16:creationId xmlns:a16="http://schemas.microsoft.com/office/drawing/2014/main" id="{FD7E764D-2B20-76B6-FEF9-71317963BF90}"/>
              </a:ext>
            </a:extLst>
          </p:cNvPr>
          <p:cNvPicPr>
            <a:picLocks noChangeAspect="1"/>
          </p:cNvPicPr>
          <p:nvPr/>
        </p:nvPicPr>
        <p:blipFill>
          <a:blip r:embed="rId2"/>
          <a:stretch>
            <a:fillRect/>
          </a:stretch>
        </p:blipFill>
        <p:spPr>
          <a:xfrm>
            <a:off x="2205318" y="1501784"/>
            <a:ext cx="2196822" cy="2196822"/>
          </a:xfrm>
          <a:prstGeom prst="rect">
            <a:avLst/>
          </a:prstGeom>
        </p:spPr>
      </p:pic>
      <p:pic>
        <p:nvPicPr>
          <p:cNvPr id="16" name="Picture 15">
            <a:extLst>
              <a:ext uri="{FF2B5EF4-FFF2-40B4-BE49-F238E27FC236}">
                <a16:creationId xmlns:a16="http://schemas.microsoft.com/office/drawing/2014/main" id="{7CE290B8-970B-BD2C-5C37-F3037A42A0BE}"/>
              </a:ext>
            </a:extLst>
          </p:cNvPr>
          <p:cNvPicPr>
            <a:picLocks noChangeAspect="1"/>
          </p:cNvPicPr>
          <p:nvPr/>
        </p:nvPicPr>
        <p:blipFill>
          <a:blip r:embed="rId3"/>
          <a:stretch>
            <a:fillRect/>
          </a:stretch>
        </p:blipFill>
        <p:spPr>
          <a:xfrm>
            <a:off x="7960933" y="1549083"/>
            <a:ext cx="2102224" cy="2102224"/>
          </a:xfrm>
          <a:prstGeom prst="rect">
            <a:avLst/>
          </a:prstGeom>
        </p:spPr>
      </p:pic>
      <p:cxnSp>
        <p:nvCxnSpPr>
          <p:cNvPr id="18" name="Straight Connector 17">
            <a:extLst>
              <a:ext uri="{FF2B5EF4-FFF2-40B4-BE49-F238E27FC236}">
                <a16:creationId xmlns:a16="http://schemas.microsoft.com/office/drawing/2014/main" id="{6C8453EB-A693-C85F-3D97-9E0E7F867482}"/>
              </a:ext>
            </a:extLst>
          </p:cNvPr>
          <p:cNvCxnSpPr/>
          <p:nvPr/>
        </p:nvCxnSpPr>
        <p:spPr>
          <a:xfrm>
            <a:off x="5879306" y="1192306"/>
            <a:ext cx="0" cy="514132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78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349ABA-8175-9891-E09D-F3EEC697155F}"/>
              </a:ext>
            </a:extLst>
          </p:cNvPr>
          <p:cNvSpPr txBox="1"/>
          <p:nvPr/>
        </p:nvSpPr>
        <p:spPr>
          <a:xfrm>
            <a:off x="-729773" y="0"/>
            <a:ext cx="8313913" cy="523220"/>
          </a:xfrm>
          <a:prstGeom prst="rect">
            <a:avLst/>
          </a:prstGeom>
          <a:noFill/>
        </p:spPr>
        <p:txBody>
          <a:bodyPr wrap="square" rtlCol="0">
            <a:spAutoFit/>
          </a:bodyPr>
          <a:lstStyle/>
          <a:p>
            <a:pPr algn="ctr"/>
            <a:r>
              <a:rPr lang="en-US" sz="2800" b="1" dirty="0"/>
              <a:t>Feasibility Study – Initial Capital Outflow</a:t>
            </a:r>
          </a:p>
        </p:txBody>
      </p:sp>
      <p:sp>
        <p:nvSpPr>
          <p:cNvPr id="6" name="TextBox 5">
            <a:extLst>
              <a:ext uri="{FF2B5EF4-FFF2-40B4-BE49-F238E27FC236}">
                <a16:creationId xmlns:a16="http://schemas.microsoft.com/office/drawing/2014/main" id="{CF211529-2628-F87B-E0EE-15E175693A8D}"/>
              </a:ext>
            </a:extLst>
          </p:cNvPr>
          <p:cNvSpPr txBox="1"/>
          <p:nvPr/>
        </p:nvSpPr>
        <p:spPr>
          <a:xfrm>
            <a:off x="82560" y="387255"/>
            <a:ext cx="6947649" cy="584775"/>
          </a:xfrm>
          <a:prstGeom prst="rect">
            <a:avLst/>
          </a:prstGeom>
          <a:noFill/>
        </p:spPr>
        <p:txBody>
          <a:bodyPr wrap="square">
            <a:spAutoFit/>
          </a:bodyPr>
          <a:lstStyle/>
          <a:p>
            <a:r>
              <a:rPr lang="en-US" sz="1600" dirty="0">
                <a:solidFill>
                  <a:schemeClr val="accent1">
                    <a:lumMod val="50000"/>
                  </a:schemeClr>
                </a:solidFill>
              </a:rPr>
              <a:t>Understanding the initial capital outlay is critical to evaluating the feasibility and planning the execution of our agricultural export project.</a:t>
            </a:r>
          </a:p>
        </p:txBody>
      </p:sp>
      <p:sp>
        <p:nvSpPr>
          <p:cNvPr id="7" name="TextBox 6">
            <a:extLst>
              <a:ext uri="{FF2B5EF4-FFF2-40B4-BE49-F238E27FC236}">
                <a16:creationId xmlns:a16="http://schemas.microsoft.com/office/drawing/2014/main" id="{290F350B-3C43-DD0A-C8CD-62F641CAC7AB}"/>
              </a:ext>
            </a:extLst>
          </p:cNvPr>
          <p:cNvSpPr txBox="1"/>
          <p:nvPr/>
        </p:nvSpPr>
        <p:spPr>
          <a:xfrm>
            <a:off x="2091769" y="1037732"/>
            <a:ext cx="2335704" cy="461665"/>
          </a:xfrm>
          <a:prstGeom prst="rect">
            <a:avLst/>
          </a:prstGeom>
          <a:noFill/>
        </p:spPr>
        <p:txBody>
          <a:bodyPr wrap="none" rtlCol="0">
            <a:spAutoFit/>
          </a:bodyPr>
          <a:lstStyle/>
          <a:p>
            <a:r>
              <a:rPr lang="en-US" sz="2400" b="1" dirty="0">
                <a:solidFill>
                  <a:srgbClr val="FFC000"/>
                </a:solidFill>
                <a:latin typeface="+mj-lt"/>
              </a:rPr>
              <a:t>Cost Breakdown</a:t>
            </a:r>
          </a:p>
        </p:txBody>
      </p:sp>
      <p:sp>
        <p:nvSpPr>
          <p:cNvPr id="12" name="TextBox 11">
            <a:extLst>
              <a:ext uri="{FF2B5EF4-FFF2-40B4-BE49-F238E27FC236}">
                <a16:creationId xmlns:a16="http://schemas.microsoft.com/office/drawing/2014/main" id="{0807FF4F-70EB-1A16-9647-5E4CADDA984B}"/>
              </a:ext>
            </a:extLst>
          </p:cNvPr>
          <p:cNvSpPr txBox="1"/>
          <p:nvPr/>
        </p:nvSpPr>
        <p:spPr>
          <a:xfrm>
            <a:off x="8278280" y="13743"/>
            <a:ext cx="2915478" cy="461665"/>
          </a:xfrm>
          <a:prstGeom prst="rect">
            <a:avLst/>
          </a:prstGeom>
          <a:noFill/>
        </p:spPr>
        <p:txBody>
          <a:bodyPr wrap="none" rtlCol="0">
            <a:spAutoFit/>
          </a:bodyPr>
          <a:lstStyle/>
          <a:p>
            <a:r>
              <a:rPr lang="en-US" sz="2400" b="1" dirty="0">
                <a:solidFill>
                  <a:srgbClr val="FFC000"/>
                </a:solidFill>
                <a:latin typeface="+mj-lt"/>
              </a:rPr>
              <a:t>Financial Projections</a:t>
            </a:r>
          </a:p>
        </p:txBody>
      </p:sp>
      <p:grpSp>
        <p:nvGrpSpPr>
          <p:cNvPr id="20" name="Group 19">
            <a:extLst>
              <a:ext uri="{FF2B5EF4-FFF2-40B4-BE49-F238E27FC236}">
                <a16:creationId xmlns:a16="http://schemas.microsoft.com/office/drawing/2014/main" id="{77325D60-1B2D-E4E8-59E4-4D779D9E16AE}"/>
              </a:ext>
            </a:extLst>
          </p:cNvPr>
          <p:cNvGrpSpPr/>
          <p:nvPr/>
        </p:nvGrpSpPr>
        <p:grpSpPr>
          <a:xfrm>
            <a:off x="6740083" y="447262"/>
            <a:ext cx="3101790" cy="1341348"/>
            <a:chOff x="7028329" y="868468"/>
            <a:chExt cx="3101790" cy="1341348"/>
          </a:xfrm>
        </p:grpSpPr>
        <p:sp>
          <p:nvSpPr>
            <p:cNvPr id="14" name="TextBox 13">
              <a:extLst>
                <a:ext uri="{FF2B5EF4-FFF2-40B4-BE49-F238E27FC236}">
                  <a16:creationId xmlns:a16="http://schemas.microsoft.com/office/drawing/2014/main" id="{FC46D6B7-2E60-78C1-3ADF-8C3DAA21FF49}"/>
                </a:ext>
              </a:extLst>
            </p:cNvPr>
            <p:cNvSpPr txBox="1"/>
            <p:nvPr/>
          </p:nvSpPr>
          <p:spPr>
            <a:xfrm>
              <a:off x="7053850" y="966118"/>
              <a:ext cx="2915478" cy="707886"/>
            </a:xfrm>
            <a:prstGeom prst="rect">
              <a:avLst/>
            </a:prstGeom>
            <a:noFill/>
          </p:spPr>
          <p:txBody>
            <a:bodyPr wrap="square">
              <a:spAutoFit/>
            </a:bodyPr>
            <a:lstStyle/>
            <a:p>
              <a:r>
                <a:rPr lang="en-GB" sz="4000" dirty="0">
                  <a:solidFill>
                    <a:schemeClr val="accent6">
                      <a:lumMod val="50000"/>
                    </a:schemeClr>
                  </a:solidFill>
                  <a:effectLst/>
                  <a:latin typeface="Sitka Subheading Semibold" pitchFamily="2" charset="0"/>
                  <a:ea typeface="Times New Roman" panose="02020603050405020304" pitchFamily="18" charset="0"/>
                </a:rPr>
                <a:t>$1,750,000</a:t>
              </a:r>
              <a:endParaRPr lang="en-US" sz="4000" dirty="0">
                <a:solidFill>
                  <a:schemeClr val="accent6">
                    <a:lumMod val="50000"/>
                  </a:schemeClr>
                </a:solidFill>
                <a:latin typeface="Sitka Subheading Semibold" pitchFamily="2" charset="0"/>
              </a:endParaRPr>
            </a:p>
          </p:txBody>
        </p:sp>
        <p:sp>
          <p:nvSpPr>
            <p:cNvPr id="15" name="Oval 14">
              <a:extLst>
                <a:ext uri="{FF2B5EF4-FFF2-40B4-BE49-F238E27FC236}">
                  <a16:creationId xmlns:a16="http://schemas.microsoft.com/office/drawing/2014/main" id="{FFFA23C8-9BAA-7637-822E-1851BBE925A6}"/>
                </a:ext>
              </a:extLst>
            </p:cNvPr>
            <p:cNvSpPr/>
            <p:nvPr/>
          </p:nvSpPr>
          <p:spPr>
            <a:xfrm>
              <a:off x="7028329" y="868468"/>
              <a:ext cx="2725270" cy="107128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B597E0FD-391E-855E-DE43-D71A25E4F502}"/>
                </a:ext>
              </a:extLst>
            </p:cNvPr>
            <p:cNvCxnSpPr>
              <a:stCxn id="15" idx="4"/>
            </p:cNvCxnSpPr>
            <p:nvPr/>
          </p:nvCxnSpPr>
          <p:spPr>
            <a:xfrm rot="16200000" flipH="1">
              <a:off x="9125508" y="1205206"/>
              <a:ext cx="270067" cy="173915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B6A6FA02-A3E9-A1E7-1EDE-4FE12F2374FA}"/>
              </a:ext>
            </a:extLst>
          </p:cNvPr>
          <p:cNvSpPr txBox="1"/>
          <p:nvPr/>
        </p:nvSpPr>
        <p:spPr>
          <a:xfrm>
            <a:off x="9841873" y="1653577"/>
            <a:ext cx="2350127" cy="276999"/>
          </a:xfrm>
          <a:prstGeom prst="rect">
            <a:avLst/>
          </a:prstGeom>
          <a:noFill/>
        </p:spPr>
        <p:txBody>
          <a:bodyPr wrap="square">
            <a:spAutoFit/>
          </a:bodyPr>
          <a:lstStyle/>
          <a:p>
            <a:r>
              <a:rPr lang="en-GB" sz="1200" dirty="0">
                <a:effectLst/>
                <a:ea typeface="Times New Roman" panose="02020603050405020304" pitchFamily="18" charset="0"/>
              </a:rPr>
              <a:t>Total Initial Investment Required</a:t>
            </a:r>
            <a:endParaRPr lang="en-US" sz="1200" dirty="0"/>
          </a:p>
        </p:txBody>
      </p:sp>
      <p:sp>
        <p:nvSpPr>
          <p:cNvPr id="22" name="TextBox 21">
            <a:extLst>
              <a:ext uri="{FF2B5EF4-FFF2-40B4-BE49-F238E27FC236}">
                <a16:creationId xmlns:a16="http://schemas.microsoft.com/office/drawing/2014/main" id="{84DE3E40-7F97-AAEC-EAC6-A29D2712BF66}"/>
              </a:ext>
            </a:extLst>
          </p:cNvPr>
          <p:cNvSpPr txBox="1"/>
          <p:nvPr/>
        </p:nvSpPr>
        <p:spPr>
          <a:xfrm>
            <a:off x="9288134" y="363254"/>
            <a:ext cx="2599764" cy="338554"/>
          </a:xfrm>
          <a:prstGeom prst="rect">
            <a:avLst/>
          </a:prstGeom>
          <a:noFill/>
        </p:spPr>
        <p:txBody>
          <a:bodyPr wrap="square">
            <a:spAutoFit/>
          </a:bodyPr>
          <a:lstStyle/>
          <a:p>
            <a:r>
              <a:rPr lang="en-GB" sz="1600" b="1" dirty="0">
                <a:effectLst/>
                <a:ea typeface="Times New Roman" panose="02020603050405020304" pitchFamily="18" charset="0"/>
              </a:rPr>
              <a:t>Potential Funding Sources</a:t>
            </a:r>
            <a:endParaRPr lang="en-US" sz="1600" b="1" dirty="0"/>
          </a:p>
        </p:txBody>
      </p:sp>
      <p:sp>
        <p:nvSpPr>
          <p:cNvPr id="24" name="TextBox 23">
            <a:extLst>
              <a:ext uri="{FF2B5EF4-FFF2-40B4-BE49-F238E27FC236}">
                <a16:creationId xmlns:a16="http://schemas.microsoft.com/office/drawing/2014/main" id="{173E5839-B20D-005E-D036-903B24C35C61}"/>
              </a:ext>
            </a:extLst>
          </p:cNvPr>
          <p:cNvSpPr txBox="1"/>
          <p:nvPr/>
        </p:nvSpPr>
        <p:spPr>
          <a:xfrm>
            <a:off x="9591337" y="598709"/>
            <a:ext cx="2350127" cy="830997"/>
          </a:xfrm>
          <a:prstGeom prst="rect">
            <a:avLst/>
          </a:prstGeom>
          <a:noFill/>
        </p:spPr>
        <p:txBody>
          <a:bodyPr wrap="square">
            <a:spAutoFit/>
          </a:bodyPr>
          <a:lstStyle/>
          <a:p>
            <a:pPr marL="285750" indent="-285750">
              <a:buFont typeface="Wingdings" panose="05000000000000000000" pitchFamily="2" charset="2"/>
              <a:buChar char="ü"/>
            </a:pPr>
            <a:r>
              <a:rPr lang="en-GB" sz="1600" dirty="0">
                <a:effectLst/>
                <a:latin typeface="Sitka Display" pitchFamily="2" charset="0"/>
                <a:ea typeface="Times New Roman" panose="02020603050405020304" pitchFamily="18" charset="0"/>
              </a:rPr>
              <a:t>Bank loans</a:t>
            </a:r>
          </a:p>
          <a:p>
            <a:pPr marL="285750" indent="-285750">
              <a:buFont typeface="Wingdings" panose="05000000000000000000" pitchFamily="2" charset="2"/>
              <a:buChar char="ü"/>
            </a:pPr>
            <a:r>
              <a:rPr lang="en-GB" sz="1600" dirty="0">
                <a:latin typeface="Sitka Display" pitchFamily="2" charset="0"/>
                <a:ea typeface="Times New Roman" panose="02020603050405020304" pitchFamily="18" charset="0"/>
              </a:rPr>
              <a:t>G</a:t>
            </a:r>
            <a:r>
              <a:rPr lang="en-GB" sz="1600" dirty="0">
                <a:effectLst/>
                <a:latin typeface="Sitka Display" pitchFamily="2" charset="0"/>
                <a:ea typeface="Times New Roman" panose="02020603050405020304" pitchFamily="18" charset="0"/>
              </a:rPr>
              <a:t>overnment grants</a:t>
            </a:r>
          </a:p>
          <a:p>
            <a:pPr marL="285750" indent="-285750">
              <a:buFont typeface="Wingdings" panose="05000000000000000000" pitchFamily="2" charset="2"/>
              <a:buChar char="ü"/>
            </a:pPr>
            <a:r>
              <a:rPr lang="en-GB" sz="1600" dirty="0">
                <a:latin typeface="Sitka Display" pitchFamily="2" charset="0"/>
                <a:ea typeface="Times New Roman" panose="02020603050405020304" pitchFamily="18" charset="0"/>
              </a:rPr>
              <a:t>P</a:t>
            </a:r>
            <a:r>
              <a:rPr lang="en-GB" sz="1600" dirty="0">
                <a:effectLst/>
                <a:latin typeface="Sitka Display" pitchFamily="2" charset="0"/>
                <a:ea typeface="Times New Roman" panose="02020603050405020304" pitchFamily="18" charset="0"/>
              </a:rPr>
              <a:t>rivate investors</a:t>
            </a:r>
            <a:endParaRPr lang="en-US" sz="1600" dirty="0">
              <a:latin typeface="Sitka Display" pitchFamily="2" charset="0"/>
            </a:endParaRPr>
          </a:p>
        </p:txBody>
      </p:sp>
      <p:sp>
        <p:nvSpPr>
          <p:cNvPr id="25" name="TextBox 24">
            <a:extLst>
              <a:ext uri="{FF2B5EF4-FFF2-40B4-BE49-F238E27FC236}">
                <a16:creationId xmlns:a16="http://schemas.microsoft.com/office/drawing/2014/main" id="{83087341-5A9D-EBB9-E70E-BD15ADA0FFCD}"/>
              </a:ext>
            </a:extLst>
          </p:cNvPr>
          <p:cNvSpPr txBox="1"/>
          <p:nvPr/>
        </p:nvSpPr>
        <p:spPr>
          <a:xfrm>
            <a:off x="7684533" y="5143876"/>
            <a:ext cx="3813608" cy="461665"/>
          </a:xfrm>
          <a:prstGeom prst="rect">
            <a:avLst/>
          </a:prstGeom>
          <a:noFill/>
        </p:spPr>
        <p:txBody>
          <a:bodyPr wrap="none" rtlCol="0">
            <a:spAutoFit/>
          </a:bodyPr>
          <a:lstStyle/>
          <a:p>
            <a:r>
              <a:rPr lang="en-US" sz="2400" b="1" dirty="0">
                <a:solidFill>
                  <a:srgbClr val="FFC000"/>
                </a:solidFill>
                <a:latin typeface="+mj-lt"/>
              </a:rPr>
              <a:t>Risk Analysis and Mitigation</a:t>
            </a:r>
          </a:p>
        </p:txBody>
      </p:sp>
      <p:sp>
        <p:nvSpPr>
          <p:cNvPr id="26" name="TextBox 25">
            <a:extLst>
              <a:ext uri="{FF2B5EF4-FFF2-40B4-BE49-F238E27FC236}">
                <a16:creationId xmlns:a16="http://schemas.microsoft.com/office/drawing/2014/main" id="{874AFADC-02C1-FC20-7DFF-DCE7C21C8898}"/>
              </a:ext>
            </a:extLst>
          </p:cNvPr>
          <p:cNvSpPr txBox="1"/>
          <p:nvPr/>
        </p:nvSpPr>
        <p:spPr>
          <a:xfrm>
            <a:off x="7674737" y="5588692"/>
            <a:ext cx="1898064" cy="369332"/>
          </a:xfrm>
          <a:prstGeom prst="rect">
            <a:avLst/>
          </a:prstGeom>
          <a:noFill/>
        </p:spPr>
        <p:txBody>
          <a:bodyPr wrap="square">
            <a:spAutoFit/>
          </a:bodyPr>
          <a:lstStyle/>
          <a:p>
            <a:r>
              <a:rPr lang="en-US" b="1" dirty="0"/>
              <a:t>Financial Risks</a:t>
            </a:r>
          </a:p>
        </p:txBody>
      </p:sp>
      <p:sp>
        <p:nvSpPr>
          <p:cNvPr id="28" name="TextBox 27">
            <a:extLst>
              <a:ext uri="{FF2B5EF4-FFF2-40B4-BE49-F238E27FC236}">
                <a16:creationId xmlns:a16="http://schemas.microsoft.com/office/drawing/2014/main" id="{0FE873A5-0C4F-4891-54F3-5A1E3880E4D5}"/>
              </a:ext>
            </a:extLst>
          </p:cNvPr>
          <p:cNvSpPr txBox="1"/>
          <p:nvPr/>
        </p:nvSpPr>
        <p:spPr>
          <a:xfrm>
            <a:off x="7123768" y="5912578"/>
            <a:ext cx="2395819" cy="880626"/>
          </a:xfrm>
          <a:prstGeom prst="rect">
            <a:avLst/>
          </a:prstGeom>
          <a:noFill/>
        </p:spPr>
        <p:txBody>
          <a:bodyPr wrap="square">
            <a:spAutoFit/>
          </a:bodyPr>
          <a:lstStyle/>
          <a:p>
            <a:pPr marL="628650" lvl="1" indent="-171450">
              <a:lnSpc>
                <a:spcPct val="107000"/>
              </a:lnSpc>
              <a:spcAft>
                <a:spcPts val="800"/>
              </a:spcAft>
              <a:buSzPts val="1000"/>
              <a:buFont typeface="Wingdings" panose="05000000000000000000" pitchFamily="2" charset="2"/>
              <a:buChar char="ü"/>
              <a:tabLst>
                <a:tab pos="914400" algn="l"/>
              </a:tabLst>
            </a:pPr>
            <a:r>
              <a:rPr lang="en-GB" sz="1200" dirty="0">
                <a:effectLst/>
                <a:latin typeface="Sitka Display" pitchFamily="2" charset="0"/>
                <a:ea typeface="Times New Roman" panose="02020603050405020304" pitchFamily="18" charset="0"/>
                <a:cs typeface="Times New Roman" panose="02020603050405020304" pitchFamily="18" charset="0"/>
              </a:rPr>
              <a:t>Cost overruns</a:t>
            </a:r>
          </a:p>
          <a:p>
            <a:pPr marL="628650" lvl="1" indent="-171450">
              <a:lnSpc>
                <a:spcPct val="107000"/>
              </a:lnSpc>
              <a:spcAft>
                <a:spcPts val="800"/>
              </a:spcAft>
              <a:buSzPts val="1000"/>
              <a:buFont typeface="Wingdings" panose="05000000000000000000" pitchFamily="2" charset="2"/>
              <a:buChar char="ü"/>
              <a:tabLst>
                <a:tab pos="914400" algn="l"/>
              </a:tabLst>
            </a:pPr>
            <a:r>
              <a:rPr lang="en-GB" sz="1200" dirty="0">
                <a:effectLst/>
                <a:latin typeface="Sitka Display" pitchFamily="2" charset="0"/>
                <a:ea typeface="Times New Roman" panose="02020603050405020304" pitchFamily="18" charset="0"/>
                <a:cs typeface="Times New Roman" panose="02020603050405020304" pitchFamily="18" charset="0"/>
              </a:rPr>
              <a:t>Inflation </a:t>
            </a:r>
          </a:p>
          <a:p>
            <a:pPr marL="628650" lvl="1" indent="-171450">
              <a:lnSpc>
                <a:spcPct val="107000"/>
              </a:lnSpc>
              <a:spcAft>
                <a:spcPts val="800"/>
              </a:spcAft>
              <a:buSzPts val="1000"/>
              <a:buFont typeface="Wingdings" panose="05000000000000000000" pitchFamily="2" charset="2"/>
              <a:buChar char="ü"/>
              <a:tabLst>
                <a:tab pos="914400" algn="l"/>
              </a:tabLst>
            </a:pPr>
            <a:r>
              <a:rPr lang="en-GB" sz="1200" dirty="0">
                <a:latin typeface="Sitka Display" pitchFamily="2" charset="0"/>
                <a:ea typeface="Times New Roman" panose="02020603050405020304" pitchFamily="18" charset="0"/>
                <a:cs typeface="Times New Roman" panose="02020603050405020304" pitchFamily="18" charset="0"/>
              </a:rPr>
              <a:t>I</a:t>
            </a:r>
            <a:r>
              <a:rPr lang="en-GB" sz="1200" dirty="0">
                <a:effectLst/>
                <a:latin typeface="Sitka Display" pitchFamily="2" charset="0"/>
                <a:ea typeface="Times New Roman" panose="02020603050405020304" pitchFamily="18" charset="0"/>
                <a:cs typeface="Times New Roman" panose="02020603050405020304" pitchFamily="18" charset="0"/>
              </a:rPr>
              <a:t>nterest rate fluctuations</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Box 31">
            <a:extLst>
              <a:ext uri="{FF2B5EF4-FFF2-40B4-BE49-F238E27FC236}">
                <a16:creationId xmlns:a16="http://schemas.microsoft.com/office/drawing/2014/main" id="{2733372D-8610-93B5-7BC5-22568BB4429B}"/>
              </a:ext>
            </a:extLst>
          </p:cNvPr>
          <p:cNvSpPr txBox="1"/>
          <p:nvPr/>
        </p:nvSpPr>
        <p:spPr>
          <a:xfrm>
            <a:off x="9800645" y="5543246"/>
            <a:ext cx="2374736" cy="369332"/>
          </a:xfrm>
          <a:prstGeom prst="rect">
            <a:avLst/>
          </a:prstGeom>
          <a:noFill/>
        </p:spPr>
        <p:txBody>
          <a:bodyPr wrap="square">
            <a:spAutoFit/>
          </a:bodyPr>
          <a:lstStyle/>
          <a:p>
            <a:r>
              <a:rPr lang="en-US" b="1" dirty="0"/>
              <a:t>Mitigation Strategies</a:t>
            </a:r>
          </a:p>
        </p:txBody>
      </p:sp>
      <p:sp>
        <p:nvSpPr>
          <p:cNvPr id="34" name="TextBox 33">
            <a:extLst>
              <a:ext uri="{FF2B5EF4-FFF2-40B4-BE49-F238E27FC236}">
                <a16:creationId xmlns:a16="http://schemas.microsoft.com/office/drawing/2014/main" id="{2DB358A8-9F6D-8CD1-860E-A822A7D610EA}"/>
              </a:ext>
            </a:extLst>
          </p:cNvPr>
          <p:cNvSpPr txBox="1"/>
          <p:nvPr/>
        </p:nvSpPr>
        <p:spPr>
          <a:xfrm>
            <a:off x="9572801" y="5898407"/>
            <a:ext cx="2552526" cy="880626"/>
          </a:xfrm>
          <a:prstGeom prst="rect">
            <a:avLst/>
          </a:prstGeom>
          <a:noFill/>
        </p:spPr>
        <p:txBody>
          <a:bodyPr wrap="square">
            <a:spAutoFit/>
          </a:bodyPr>
          <a:lstStyle/>
          <a:p>
            <a:pPr marL="628650" lvl="1" indent="-171450">
              <a:lnSpc>
                <a:spcPct val="107000"/>
              </a:lnSpc>
              <a:spcAft>
                <a:spcPts val="800"/>
              </a:spcAft>
              <a:buSzPts val="1000"/>
              <a:buFont typeface="Wingdings" panose="05000000000000000000" pitchFamily="2" charset="2"/>
              <a:buChar char="ü"/>
              <a:tabLst>
                <a:tab pos="914400" algn="l"/>
              </a:tabLst>
            </a:pPr>
            <a:r>
              <a:rPr lang="en-GB" sz="1200" dirty="0">
                <a:effectLst/>
                <a:latin typeface="Sitka Display" pitchFamily="2" charset="0"/>
                <a:ea typeface="Times New Roman" panose="02020603050405020304" pitchFamily="18" charset="0"/>
                <a:cs typeface="Times New Roman" panose="02020603050405020304" pitchFamily="18" charset="0"/>
              </a:rPr>
              <a:t>Contingency planning</a:t>
            </a:r>
          </a:p>
          <a:p>
            <a:pPr marL="628650" lvl="1" indent="-171450">
              <a:lnSpc>
                <a:spcPct val="107000"/>
              </a:lnSpc>
              <a:spcAft>
                <a:spcPts val="800"/>
              </a:spcAft>
              <a:buSzPts val="1000"/>
              <a:buFont typeface="Wingdings" panose="05000000000000000000" pitchFamily="2" charset="2"/>
              <a:buChar char="ü"/>
              <a:tabLst>
                <a:tab pos="914400" algn="l"/>
              </a:tabLst>
            </a:pPr>
            <a:r>
              <a:rPr lang="en-GB" sz="1200" dirty="0">
                <a:effectLst/>
                <a:latin typeface="Sitka Display" pitchFamily="2" charset="0"/>
                <a:ea typeface="Times New Roman" panose="02020603050405020304" pitchFamily="18" charset="0"/>
                <a:cs typeface="Times New Roman" panose="02020603050405020304" pitchFamily="18" charset="0"/>
              </a:rPr>
              <a:t>Securing fixed-rate loans</a:t>
            </a:r>
          </a:p>
          <a:p>
            <a:pPr marL="628650" lvl="1" indent="-171450">
              <a:lnSpc>
                <a:spcPct val="107000"/>
              </a:lnSpc>
              <a:spcAft>
                <a:spcPts val="800"/>
              </a:spcAft>
              <a:buSzPts val="1000"/>
              <a:buFont typeface="Wingdings" panose="05000000000000000000" pitchFamily="2" charset="2"/>
              <a:buChar char="ü"/>
              <a:tabLst>
                <a:tab pos="914400" algn="l"/>
              </a:tabLst>
            </a:pPr>
            <a:r>
              <a:rPr lang="en-GB" sz="1200" dirty="0">
                <a:effectLst/>
                <a:latin typeface="Sitka Display" pitchFamily="2" charset="0"/>
                <a:ea typeface="Calibri" panose="020F0502020204030204" pitchFamily="34" charset="0"/>
                <a:cs typeface="Times New Roman" panose="02020603050405020304" pitchFamily="18" charset="0"/>
              </a:rPr>
              <a:t>Effective cost management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6" name="Chart 35">
            <a:extLst>
              <a:ext uri="{FF2B5EF4-FFF2-40B4-BE49-F238E27FC236}">
                <a16:creationId xmlns:a16="http://schemas.microsoft.com/office/drawing/2014/main" id="{A8258BC2-996E-1FF4-AC2C-0462BD22A303}"/>
              </a:ext>
            </a:extLst>
          </p:cNvPr>
          <p:cNvGraphicFramePr>
            <a:graphicFrameLocks/>
          </p:cNvGraphicFramePr>
          <p:nvPr>
            <p:extLst>
              <p:ext uri="{D42A27DB-BD31-4B8C-83A1-F6EECF244321}">
                <p14:modId xmlns:p14="http://schemas.microsoft.com/office/powerpoint/2010/main" val="29681788"/>
              </p:ext>
            </p:extLst>
          </p:nvPr>
        </p:nvGraphicFramePr>
        <p:xfrm>
          <a:off x="1" y="1499397"/>
          <a:ext cx="7336382" cy="5293807"/>
        </p:xfrm>
        <a:graphic>
          <a:graphicData uri="http://schemas.openxmlformats.org/drawingml/2006/chart">
            <c:chart xmlns:c="http://schemas.openxmlformats.org/drawingml/2006/chart" xmlns:r="http://schemas.openxmlformats.org/officeDocument/2006/relationships" r:id="rId2"/>
          </a:graphicData>
        </a:graphic>
      </p:graphicFrame>
      <p:pic>
        <p:nvPicPr>
          <p:cNvPr id="39" name="Picture 38">
            <a:extLst>
              <a:ext uri="{FF2B5EF4-FFF2-40B4-BE49-F238E27FC236}">
                <a16:creationId xmlns:a16="http://schemas.microsoft.com/office/drawing/2014/main" id="{39E937A2-36C8-BF0D-ABA3-CEF07F20EFB3}"/>
              </a:ext>
            </a:extLst>
          </p:cNvPr>
          <p:cNvPicPr>
            <a:picLocks noChangeAspect="1"/>
          </p:cNvPicPr>
          <p:nvPr/>
        </p:nvPicPr>
        <p:blipFill>
          <a:blip r:embed="rId3"/>
          <a:stretch>
            <a:fillRect/>
          </a:stretch>
        </p:blipFill>
        <p:spPr>
          <a:xfrm>
            <a:off x="4880812" y="2340018"/>
            <a:ext cx="3587227" cy="3587227"/>
          </a:xfrm>
          <a:prstGeom prst="rect">
            <a:avLst/>
          </a:prstGeom>
        </p:spPr>
      </p:pic>
      <p:pic>
        <p:nvPicPr>
          <p:cNvPr id="41" name="Picture 40">
            <a:extLst>
              <a:ext uri="{FF2B5EF4-FFF2-40B4-BE49-F238E27FC236}">
                <a16:creationId xmlns:a16="http://schemas.microsoft.com/office/drawing/2014/main" id="{F3C1D014-91E1-A135-3D44-CB4DB981175C}"/>
              </a:ext>
            </a:extLst>
          </p:cNvPr>
          <p:cNvPicPr>
            <a:picLocks noChangeAspect="1"/>
          </p:cNvPicPr>
          <p:nvPr/>
        </p:nvPicPr>
        <p:blipFill>
          <a:blip r:embed="rId4"/>
          <a:stretch>
            <a:fillRect/>
          </a:stretch>
        </p:blipFill>
        <p:spPr>
          <a:xfrm>
            <a:off x="7123767" y="1952063"/>
            <a:ext cx="5183329" cy="3080385"/>
          </a:xfrm>
          <a:prstGeom prst="rect">
            <a:avLst/>
          </a:prstGeom>
        </p:spPr>
      </p:pic>
      <p:sp>
        <p:nvSpPr>
          <p:cNvPr id="45" name="TextBox 44">
            <a:extLst>
              <a:ext uri="{FF2B5EF4-FFF2-40B4-BE49-F238E27FC236}">
                <a16:creationId xmlns:a16="http://schemas.microsoft.com/office/drawing/2014/main" id="{89EE7BA8-8DCE-60C4-1F3D-C1F12818A688}"/>
              </a:ext>
            </a:extLst>
          </p:cNvPr>
          <p:cNvSpPr txBox="1"/>
          <p:nvPr/>
        </p:nvSpPr>
        <p:spPr>
          <a:xfrm>
            <a:off x="8040698" y="2471985"/>
            <a:ext cx="3280768" cy="2292935"/>
          </a:xfrm>
          <a:prstGeom prst="rect">
            <a:avLst/>
          </a:prstGeom>
          <a:noFill/>
        </p:spPr>
        <p:txBody>
          <a:bodyPr wrap="square">
            <a:spAutoFit/>
          </a:bodyPr>
          <a:lstStyle/>
          <a:p>
            <a:pPr marL="171450" indent="-171450">
              <a:buFont typeface="Wingdings" panose="05000000000000000000" pitchFamily="2" charset="2"/>
              <a:buChar char="ü"/>
            </a:pPr>
            <a:r>
              <a:rPr lang="en-US" sz="1100" b="1" dirty="0"/>
              <a:t>Purchasing 200 hectares at $2,500 per hectare in a strategic location.</a:t>
            </a:r>
          </a:p>
          <a:p>
            <a:pPr marL="171450" indent="-171450">
              <a:buFont typeface="Wingdings" panose="05000000000000000000" pitchFamily="2" charset="2"/>
              <a:buChar char="ü"/>
            </a:pPr>
            <a:r>
              <a:rPr lang="en-US" sz="1100" b="1" dirty="0"/>
              <a:t>Land clearing, irrigation systems, fencing, and storage facilities.</a:t>
            </a:r>
          </a:p>
          <a:p>
            <a:pPr marL="171450" indent="-171450">
              <a:buFont typeface="Wingdings" panose="05000000000000000000" pitchFamily="2" charset="2"/>
              <a:buChar char="ü"/>
            </a:pPr>
            <a:r>
              <a:rPr lang="en-US" sz="1100" b="1" dirty="0"/>
              <a:t>Tractors, harvesters, and planting machines.</a:t>
            </a:r>
          </a:p>
          <a:p>
            <a:pPr marL="171450" indent="-171450">
              <a:buFont typeface="Wingdings" panose="05000000000000000000" pitchFamily="2" charset="2"/>
              <a:buChar char="ü"/>
            </a:pPr>
            <a:r>
              <a:rPr lang="en-US" sz="1100" b="1" dirty="0"/>
              <a:t>Hiring skilled and unskilled labor, including training costs.</a:t>
            </a:r>
          </a:p>
          <a:p>
            <a:pPr marL="171450" indent="-171450">
              <a:buFont typeface="Wingdings" panose="05000000000000000000" pitchFamily="2" charset="2"/>
              <a:buChar char="ü"/>
            </a:pPr>
            <a:r>
              <a:rPr lang="en-US" sz="1100" b="1" dirty="0"/>
              <a:t>High-quality seeds and necessary fertilizers for the first planting season.</a:t>
            </a:r>
          </a:p>
          <a:p>
            <a:pPr marL="171450" indent="-171450">
              <a:buFont typeface="Wingdings" panose="05000000000000000000" pitchFamily="2" charset="2"/>
              <a:buChar char="ü"/>
            </a:pPr>
            <a:r>
              <a:rPr lang="en-US" sz="1100" b="1" dirty="0"/>
              <a:t>Utilities, transportation, and maintenance for the first year.</a:t>
            </a:r>
          </a:p>
          <a:p>
            <a:pPr marL="171450" indent="-171450">
              <a:buFont typeface="Wingdings" panose="05000000000000000000" pitchFamily="2" charset="2"/>
              <a:buChar char="ü"/>
            </a:pPr>
            <a:r>
              <a:rPr lang="en-US" sz="1100" b="1" dirty="0"/>
              <a:t>Licenses, permits, and compliance with export regulations.</a:t>
            </a:r>
          </a:p>
        </p:txBody>
      </p:sp>
      <p:cxnSp>
        <p:nvCxnSpPr>
          <p:cNvPr id="4" name="Straight Connector 3">
            <a:extLst>
              <a:ext uri="{FF2B5EF4-FFF2-40B4-BE49-F238E27FC236}">
                <a16:creationId xmlns:a16="http://schemas.microsoft.com/office/drawing/2014/main" id="{F4C20B33-2E4A-71DD-74AC-BC3E811941E0}"/>
              </a:ext>
            </a:extLst>
          </p:cNvPr>
          <p:cNvCxnSpPr/>
          <p:nvPr/>
        </p:nvCxnSpPr>
        <p:spPr>
          <a:xfrm>
            <a:off x="9681082" y="5727912"/>
            <a:ext cx="0" cy="103441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274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BB6411-B528-7B8A-46AD-0AE51FDDC83F}"/>
              </a:ext>
            </a:extLst>
          </p:cNvPr>
          <p:cNvSpPr txBox="1"/>
          <p:nvPr/>
        </p:nvSpPr>
        <p:spPr>
          <a:xfrm>
            <a:off x="-1375004" y="-10207"/>
            <a:ext cx="8313913" cy="523220"/>
          </a:xfrm>
          <a:prstGeom prst="rect">
            <a:avLst/>
          </a:prstGeom>
          <a:noFill/>
        </p:spPr>
        <p:txBody>
          <a:bodyPr wrap="square" rtlCol="0">
            <a:spAutoFit/>
          </a:bodyPr>
          <a:lstStyle/>
          <a:p>
            <a:pPr algn="ctr"/>
            <a:r>
              <a:rPr lang="en-US" sz="2800" b="1" dirty="0"/>
              <a:t>Feasibility Study – Potential Risks</a:t>
            </a:r>
          </a:p>
        </p:txBody>
      </p:sp>
      <p:sp>
        <p:nvSpPr>
          <p:cNvPr id="5" name="TextBox 4">
            <a:extLst>
              <a:ext uri="{FF2B5EF4-FFF2-40B4-BE49-F238E27FC236}">
                <a16:creationId xmlns:a16="http://schemas.microsoft.com/office/drawing/2014/main" id="{26C05872-378E-2A3A-5960-AF8EB2E1E295}"/>
              </a:ext>
            </a:extLst>
          </p:cNvPr>
          <p:cNvSpPr txBox="1"/>
          <p:nvPr/>
        </p:nvSpPr>
        <p:spPr>
          <a:xfrm>
            <a:off x="136100" y="800146"/>
            <a:ext cx="4686912" cy="369332"/>
          </a:xfrm>
          <a:prstGeom prst="rect">
            <a:avLst/>
          </a:prstGeom>
          <a:noFill/>
        </p:spPr>
        <p:txBody>
          <a:bodyPr wrap="square">
            <a:spAutoFit/>
          </a:bodyPr>
          <a:lstStyle/>
          <a:p>
            <a:r>
              <a:rPr lang="en-US" b="1" dirty="0">
                <a:solidFill>
                  <a:schemeClr val="accent1">
                    <a:lumMod val="50000"/>
                  </a:schemeClr>
                </a:solidFill>
                <a:latin typeface="Nexand"/>
                <a:cs typeface="Sanskrit Text" panose="02020503050405020304" pitchFamily="18" charset="0"/>
              </a:rPr>
              <a:t>Potential risk in exporting agricultural products</a:t>
            </a:r>
          </a:p>
        </p:txBody>
      </p:sp>
      <p:pic>
        <p:nvPicPr>
          <p:cNvPr id="7" name="Picture 6">
            <a:extLst>
              <a:ext uri="{FF2B5EF4-FFF2-40B4-BE49-F238E27FC236}">
                <a16:creationId xmlns:a16="http://schemas.microsoft.com/office/drawing/2014/main" id="{62ADAA05-EF2D-4757-B652-513AC3A9ACB0}"/>
              </a:ext>
            </a:extLst>
          </p:cNvPr>
          <p:cNvPicPr>
            <a:picLocks noChangeAspect="1"/>
          </p:cNvPicPr>
          <p:nvPr/>
        </p:nvPicPr>
        <p:blipFill>
          <a:blip r:embed="rId2"/>
          <a:stretch>
            <a:fillRect/>
          </a:stretch>
        </p:blipFill>
        <p:spPr>
          <a:xfrm>
            <a:off x="4712721" y="602331"/>
            <a:ext cx="505424" cy="505424"/>
          </a:xfrm>
          <a:prstGeom prst="rect">
            <a:avLst/>
          </a:prstGeom>
        </p:spPr>
      </p:pic>
      <p:grpSp>
        <p:nvGrpSpPr>
          <p:cNvPr id="45" name="Group 44">
            <a:extLst>
              <a:ext uri="{FF2B5EF4-FFF2-40B4-BE49-F238E27FC236}">
                <a16:creationId xmlns:a16="http://schemas.microsoft.com/office/drawing/2014/main" id="{C85B4D09-BC13-859A-36F0-DF63AE2532D7}"/>
              </a:ext>
            </a:extLst>
          </p:cNvPr>
          <p:cNvGrpSpPr/>
          <p:nvPr/>
        </p:nvGrpSpPr>
        <p:grpSpPr>
          <a:xfrm>
            <a:off x="144585" y="1185084"/>
            <a:ext cx="12047415" cy="2456442"/>
            <a:chOff x="61076" y="836767"/>
            <a:chExt cx="12047415" cy="2456442"/>
          </a:xfrm>
        </p:grpSpPr>
        <p:grpSp>
          <p:nvGrpSpPr>
            <p:cNvPr id="31" name="Group 30">
              <a:extLst>
                <a:ext uri="{FF2B5EF4-FFF2-40B4-BE49-F238E27FC236}">
                  <a16:creationId xmlns:a16="http://schemas.microsoft.com/office/drawing/2014/main" id="{F4B2E712-1E3A-C171-76B1-76DADC400310}"/>
                </a:ext>
              </a:extLst>
            </p:cNvPr>
            <p:cNvGrpSpPr/>
            <p:nvPr/>
          </p:nvGrpSpPr>
          <p:grpSpPr>
            <a:xfrm>
              <a:off x="61076" y="861774"/>
              <a:ext cx="3626756" cy="2431435"/>
              <a:chOff x="61076" y="861774"/>
              <a:chExt cx="3626756" cy="2431435"/>
            </a:xfrm>
          </p:grpSpPr>
          <p:sp>
            <p:nvSpPr>
              <p:cNvPr id="8" name="TextBox 7">
                <a:extLst>
                  <a:ext uri="{FF2B5EF4-FFF2-40B4-BE49-F238E27FC236}">
                    <a16:creationId xmlns:a16="http://schemas.microsoft.com/office/drawing/2014/main" id="{6FB1CE88-0E24-304F-5133-4EDECA362598}"/>
                  </a:ext>
                </a:extLst>
              </p:cNvPr>
              <p:cNvSpPr txBox="1"/>
              <p:nvPr/>
            </p:nvSpPr>
            <p:spPr>
              <a:xfrm>
                <a:off x="1444392" y="861774"/>
                <a:ext cx="1607193" cy="400110"/>
              </a:xfrm>
              <a:prstGeom prst="rect">
                <a:avLst/>
              </a:prstGeom>
              <a:noFill/>
            </p:spPr>
            <p:txBody>
              <a:bodyPr wrap="square">
                <a:spAutoFit/>
              </a:bodyPr>
              <a:lstStyle/>
              <a:p>
                <a:r>
                  <a:rPr lang="en-US" sz="2000" dirty="0">
                    <a:solidFill>
                      <a:srgbClr val="FFC000"/>
                    </a:solidFill>
                  </a:rPr>
                  <a:t>Market Risks</a:t>
                </a:r>
              </a:p>
            </p:txBody>
          </p:sp>
          <p:sp>
            <p:nvSpPr>
              <p:cNvPr id="14" name="TextBox 13">
                <a:extLst>
                  <a:ext uri="{FF2B5EF4-FFF2-40B4-BE49-F238E27FC236}">
                    <a16:creationId xmlns:a16="http://schemas.microsoft.com/office/drawing/2014/main" id="{C3946117-E5D4-1CF8-DADC-92D80CA3606A}"/>
                  </a:ext>
                </a:extLst>
              </p:cNvPr>
              <p:cNvSpPr txBox="1"/>
              <p:nvPr/>
            </p:nvSpPr>
            <p:spPr>
              <a:xfrm>
                <a:off x="61076" y="1261884"/>
                <a:ext cx="2008094" cy="2031325"/>
              </a:xfrm>
              <a:prstGeom prst="rect">
                <a:avLst/>
              </a:prstGeom>
              <a:noFill/>
            </p:spPr>
            <p:txBody>
              <a:bodyPr wrap="square">
                <a:spAutoFit/>
              </a:bodyPr>
              <a:lstStyle/>
              <a:p>
                <a:pPr algn="just"/>
                <a:r>
                  <a:rPr lang="en-US" sz="1050" dirty="0">
                    <a:solidFill>
                      <a:schemeClr val="accent1">
                        <a:lumMod val="50000"/>
                      </a:schemeClr>
                    </a:solidFill>
                  </a:rPr>
                  <a:t>Market risks include price volatility in agricultural commodities due to weather, supply chain disruptions, and global market dynamics. For example, droughts can spike prices, while bumper harvests can cause drops.</a:t>
                </a:r>
              </a:p>
              <a:p>
                <a:pPr algn="just"/>
                <a:r>
                  <a:rPr lang="en-US" sz="1050" dirty="0">
                    <a:solidFill>
                      <a:schemeClr val="accent1">
                        <a:lumMod val="50000"/>
                      </a:schemeClr>
                    </a:solidFill>
                  </a:rPr>
                  <a:t>Mitigation strategies involve using forward contracts to lock in prices and diversifying the product portfolio to spread risk.</a:t>
                </a:r>
              </a:p>
            </p:txBody>
          </p:sp>
          <p:pic>
            <p:nvPicPr>
              <p:cNvPr id="16" name="Picture 15">
                <a:extLst>
                  <a:ext uri="{FF2B5EF4-FFF2-40B4-BE49-F238E27FC236}">
                    <a16:creationId xmlns:a16="http://schemas.microsoft.com/office/drawing/2014/main" id="{63298BF8-3D70-4E5B-4236-2A9E33AB47D7}"/>
                  </a:ext>
                </a:extLst>
              </p:cNvPr>
              <p:cNvPicPr>
                <a:picLocks noChangeAspect="1"/>
              </p:cNvPicPr>
              <p:nvPr/>
            </p:nvPicPr>
            <p:blipFill>
              <a:blip r:embed="rId3"/>
              <a:stretch>
                <a:fillRect/>
              </a:stretch>
            </p:blipFill>
            <p:spPr>
              <a:xfrm>
                <a:off x="1999130" y="1335942"/>
                <a:ext cx="1688702" cy="1688702"/>
              </a:xfrm>
              <a:prstGeom prst="rect">
                <a:avLst/>
              </a:prstGeom>
            </p:spPr>
          </p:pic>
        </p:grpSp>
        <p:grpSp>
          <p:nvGrpSpPr>
            <p:cNvPr id="32" name="Group 31">
              <a:extLst>
                <a:ext uri="{FF2B5EF4-FFF2-40B4-BE49-F238E27FC236}">
                  <a16:creationId xmlns:a16="http://schemas.microsoft.com/office/drawing/2014/main" id="{8190F001-0D3B-367A-38AC-EC2F41A2CA95}"/>
                </a:ext>
              </a:extLst>
            </p:cNvPr>
            <p:cNvGrpSpPr/>
            <p:nvPr/>
          </p:nvGrpSpPr>
          <p:grpSpPr>
            <a:xfrm>
              <a:off x="3884000" y="836767"/>
              <a:ext cx="3810075" cy="2347112"/>
              <a:chOff x="3884000" y="836767"/>
              <a:chExt cx="3810075" cy="2347112"/>
            </a:xfrm>
          </p:grpSpPr>
          <p:sp>
            <p:nvSpPr>
              <p:cNvPr id="17" name="TextBox 16">
                <a:extLst>
                  <a:ext uri="{FF2B5EF4-FFF2-40B4-BE49-F238E27FC236}">
                    <a16:creationId xmlns:a16="http://schemas.microsoft.com/office/drawing/2014/main" id="{E776D14B-376E-8337-A915-5315FDD1FCE2}"/>
                  </a:ext>
                </a:extLst>
              </p:cNvPr>
              <p:cNvSpPr txBox="1"/>
              <p:nvPr/>
            </p:nvSpPr>
            <p:spPr>
              <a:xfrm>
                <a:off x="5131133" y="836767"/>
                <a:ext cx="2125890" cy="400110"/>
              </a:xfrm>
              <a:prstGeom prst="rect">
                <a:avLst/>
              </a:prstGeom>
              <a:noFill/>
            </p:spPr>
            <p:txBody>
              <a:bodyPr wrap="square">
                <a:spAutoFit/>
              </a:bodyPr>
              <a:lstStyle/>
              <a:p>
                <a:r>
                  <a:rPr lang="en-US" sz="2000" dirty="0">
                    <a:solidFill>
                      <a:srgbClr val="FFC000"/>
                    </a:solidFill>
                  </a:rPr>
                  <a:t>Regulatory Risks</a:t>
                </a:r>
              </a:p>
            </p:txBody>
          </p:sp>
          <p:sp>
            <p:nvSpPr>
              <p:cNvPr id="21" name="TextBox 20">
                <a:extLst>
                  <a:ext uri="{FF2B5EF4-FFF2-40B4-BE49-F238E27FC236}">
                    <a16:creationId xmlns:a16="http://schemas.microsoft.com/office/drawing/2014/main" id="{8259AB7E-86C8-BE8A-5FD5-1DEA18D40420}"/>
                  </a:ext>
                </a:extLst>
              </p:cNvPr>
              <p:cNvSpPr txBox="1"/>
              <p:nvPr/>
            </p:nvSpPr>
            <p:spPr>
              <a:xfrm>
                <a:off x="3884000" y="1244887"/>
                <a:ext cx="2211278" cy="1938992"/>
              </a:xfrm>
              <a:prstGeom prst="rect">
                <a:avLst/>
              </a:prstGeom>
              <a:noFill/>
            </p:spPr>
            <p:txBody>
              <a:bodyPr wrap="square">
                <a:spAutoFit/>
              </a:bodyPr>
              <a:lstStyle/>
              <a:p>
                <a:pPr algn="just"/>
                <a:r>
                  <a:rPr lang="en-US" sz="1000" dirty="0">
                    <a:solidFill>
                      <a:schemeClr val="accent1">
                        <a:lumMod val="50000"/>
                      </a:schemeClr>
                    </a:solidFill>
                  </a:rPr>
                  <a:t>Regulatory risks involve export regulations such as tariffs, quotas, and phytosanitary standards that vary by country and can affect export ease and costs. For instance, new import restrictions can limit access and raise compliance expenses.</a:t>
                </a:r>
              </a:p>
              <a:p>
                <a:pPr algn="just"/>
                <a:r>
                  <a:rPr lang="en-US" sz="1000" dirty="0">
                    <a:solidFill>
                      <a:schemeClr val="accent1">
                        <a:lumMod val="50000"/>
                      </a:schemeClr>
                    </a:solidFill>
                  </a:rPr>
                  <a:t>Mitigation includes staying updated with trade policies and collaborating with experienced export consultants and regulatory bodies for compliance.</a:t>
                </a:r>
              </a:p>
            </p:txBody>
          </p:sp>
          <p:pic>
            <p:nvPicPr>
              <p:cNvPr id="23" name="Picture 22">
                <a:extLst>
                  <a:ext uri="{FF2B5EF4-FFF2-40B4-BE49-F238E27FC236}">
                    <a16:creationId xmlns:a16="http://schemas.microsoft.com/office/drawing/2014/main" id="{FAB835FD-562D-812B-DA34-9DA6D56A5697}"/>
                  </a:ext>
                </a:extLst>
              </p:cNvPr>
              <p:cNvPicPr>
                <a:picLocks noChangeAspect="1"/>
              </p:cNvPicPr>
              <p:nvPr/>
            </p:nvPicPr>
            <p:blipFill>
              <a:blip r:embed="rId4"/>
              <a:stretch>
                <a:fillRect/>
              </a:stretch>
            </p:blipFill>
            <p:spPr>
              <a:xfrm>
                <a:off x="6161311" y="1335942"/>
                <a:ext cx="1532764" cy="1532764"/>
              </a:xfrm>
              <a:prstGeom prst="rect">
                <a:avLst/>
              </a:prstGeom>
            </p:spPr>
          </p:pic>
        </p:grpSp>
        <p:grpSp>
          <p:nvGrpSpPr>
            <p:cNvPr id="33" name="Group 32">
              <a:extLst>
                <a:ext uri="{FF2B5EF4-FFF2-40B4-BE49-F238E27FC236}">
                  <a16:creationId xmlns:a16="http://schemas.microsoft.com/office/drawing/2014/main" id="{6082A625-A362-DFB5-5DF0-72E4540780CB}"/>
                </a:ext>
              </a:extLst>
            </p:cNvPr>
            <p:cNvGrpSpPr/>
            <p:nvPr/>
          </p:nvGrpSpPr>
          <p:grpSpPr>
            <a:xfrm>
              <a:off x="7879472" y="935580"/>
              <a:ext cx="4229019" cy="2185214"/>
              <a:chOff x="7879472" y="935580"/>
              <a:chExt cx="4229019" cy="2185214"/>
            </a:xfrm>
          </p:grpSpPr>
          <p:sp>
            <p:nvSpPr>
              <p:cNvPr id="24" name="TextBox 23">
                <a:extLst>
                  <a:ext uri="{FF2B5EF4-FFF2-40B4-BE49-F238E27FC236}">
                    <a16:creationId xmlns:a16="http://schemas.microsoft.com/office/drawing/2014/main" id="{5688D4F1-EA48-C73E-EDC4-5EB031F3633F}"/>
                  </a:ext>
                </a:extLst>
              </p:cNvPr>
              <p:cNvSpPr txBox="1"/>
              <p:nvPr/>
            </p:nvSpPr>
            <p:spPr>
              <a:xfrm>
                <a:off x="9140417" y="935580"/>
                <a:ext cx="2125890" cy="400110"/>
              </a:xfrm>
              <a:prstGeom prst="rect">
                <a:avLst/>
              </a:prstGeom>
              <a:noFill/>
            </p:spPr>
            <p:txBody>
              <a:bodyPr wrap="square">
                <a:spAutoFit/>
              </a:bodyPr>
              <a:lstStyle/>
              <a:p>
                <a:r>
                  <a:rPr lang="en-US" sz="2000" dirty="0">
                    <a:solidFill>
                      <a:srgbClr val="FFC000"/>
                    </a:solidFill>
                  </a:rPr>
                  <a:t>Political Risks</a:t>
                </a:r>
              </a:p>
            </p:txBody>
          </p:sp>
          <p:sp>
            <p:nvSpPr>
              <p:cNvPr id="28" name="TextBox 27">
                <a:extLst>
                  <a:ext uri="{FF2B5EF4-FFF2-40B4-BE49-F238E27FC236}">
                    <a16:creationId xmlns:a16="http://schemas.microsoft.com/office/drawing/2014/main" id="{6B6057A0-1FE3-48CF-B6F4-0894461896A3}"/>
                  </a:ext>
                </a:extLst>
              </p:cNvPr>
              <p:cNvSpPr txBox="1"/>
              <p:nvPr/>
            </p:nvSpPr>
            <p:spPr>
              <a:xfrm>
                <a:off x="7879472" y="1335690"/>
                <a:ext cx="2555446" cy="1785104"/>
              </a:xfrm>
              <a:prstGeom prst="rect">
                <a:avLst/>
              </a:prstGeom>
              <a:noFill/>
            </p:spPr>
            <p:txBody>
              <a:bodyPr wrap="square">
                <a:spAutoFit/>
              </a:bodyPr>
              <a:lstStyle/>
              <a:p>
                <a:pPr algn="just"/>
                <a:r>
                  <a:rPr lang="en-US" sz="1100" dirty="0">
                    <a:solidFill>
                      <a:schemeClr val="accent1">
                        <a:lumMod val="50000"/>
                      </a:schemeClr>
                    </a:solidFill>
                  </a:rPr>
                  <a:t>Political risks involve instability or changes in the exporting or importing country that can affect trade policies and market stability, such as trade embargoes or sanctions.</a:t>
                </a:r>
              </a:p>
              <a:p>
                <a:pPr algn="just"/>
                <a:r>
                  <a:rPr lang="en-US" sz="1100" dirty="0">
                    <a:solidFill>
                      <a:schemeClr val="accent1">
                        <a:lumMod val="50000"/>
                      </a:schemeClr>
                    </a:solidFill>
                  </a:rPr>
                  <a:t>Mitigation strategies include obtaining political risk insurance to protect against losses and diversifying export markets to reduce dependency on any single country.</a:t>
                </a:r>
              </a:p>
            </p:txBody>
          </p:sp>
          <p:pic>
            <p:nvPicPr>
              <p:cNvPr id="30" name="Picture 29">
                <a:extLst>
                  <a:ext uri="{FF2B5EF4-FFF2-40B4-BE49-F238E27FC236}">
                    <a16:creationId xmlns:a16="http://schemas.microsoft.com/office/drawing/2014/main" id="{B06A9E7F-0149-140F-7B8B-506AA87B2558}"/>
                  </a:ext>
                </a:extLst>
              </p:cNvPr>
              <p:cNvPicPr>
                <a:picLocks noChangeAspect="1"/>
              </p:cNvPicPr>
              <p:nvPr/>
            </p:nvPicPr>
            <p:blipFill>
              <a:blip r:embed="rId5"/>
              <a:stretch>
                <a:fillRect/>
              </a:stretch>
            </p:blipFill>
            <p:spPr>
              <a:xfrm>
                <a:off x="10424122" y="1340275"/>
                <a:ext cx="1684369" cy="1684369"/>
              </a:xfrm>
              <a:prstGeom prst="rect">
                <a:avLst/>
              </a:prstGeom>
            </p:spPr>
          </p:pic>
        </p:grpSp>
      </p:grpSp>
      <p:grpSp>
        <p:nvGrpSpPr>
          <p:cNvPr id="57" name="Group 56">
            <a:extLst>
              <a:ext uri="{FF2B5EF4-FFF2-40B4-BE49-F238E27FC236}">
                <a16:creationId xmlns:a16="http://schemas.microsoft.com/office/drawing/2014/main" id="{06237DFE-28D6-BF90-2E36-D4475FF16C38}"/>
              </a:ext>
            </a:extLst>
          </p:cNvPr>
          <p:cNvGrpSpPr/>
          <p:nvPr/>
        </p:nvGrpSpPr>
        <p:grpSpPr>
          <a:xfrm>
            <a:off x="41042" y="3860844"/>
            <a:ext cx="12155567" cy="2935778"/>
            <a:chOff x="36433" y="3904729"/>
            <a:chExt cx="12155567" cy="2935778"/>
          </a:xfrm>
        </p:grpSpPr>
        <p:grpSp>
          <p:nvGrpSpPr>
            <p:cNvPr id="56" name="Group 55">
              <a:extLst>
                <a:ext uri="{FF2B5EF4-FFF2-40B4-BE49-F238E27FC236}">
                  <a16:creationId xmlns:a16="http://schemas.microsoft.com/office/drawing/2014/main" id="{4615BCBE-64FC-AF94-A5B4-B6B7DC326882}"/>
                </a:ext>
              </a:extLst>
            </p:cNvPr>
            <p:cNvGrpSpPr/>
            <p:nvPr/>
          </p:nvGrpSpPr>
          <p:grpSpPr>
            <a:xfrm>
              <a:off x="36433" y="3929735"/>
              <a:ext cx="4084679" cy="2713370"/>
              <a:chOff x="36433" y="3929735"/>
              <a:chExt cx="4084679" cy="2713370"/>
            </a:xfrm>
          </p:grpSpPr>
          <p:sp>
            <p:nvSpPr>
              <p:cNvPr id="34" name="TextBox 33">
                <a:extLst>
                  <a:ext uri="{FF2B5EF4-FFF2-40B4-BE49-F238E27FC236}">
                    <a16:creationId xmlns:a16="http://schemas.microsoft.com/office/drawing/2014/main" id="{13482637-B9A9-4F9D-9016-57C7F6F3B77C}"/>
                  </a:ext>
                </a:extLst>
              </p:cNvPr>
              <p:cNvSpPr txBox="1"/>
              <p:nvPr/>
            </p:nvSpPr>
            <p:spPr>
              <a:xfrm>
                <a:off x="947401" y="3929735"/>
                <a:ext cx="2125890" cy="400110"/>
              </a:xfrm>
              <a:prstGeom prst="rect">
                <a:avLst/>
              </a:prstGeom>
              <a:noFill/>
            </p:spPr>
            <p:txBody>
              <a:bodyPr wrap="square">
                <a:spAutoFit/>
              </a:bodyPr>
              <a:lstStyle/>
              <a:p>
                <a:r>
                  <a:rPr lang="en-US" sz="2000" dirty="0">
                    <a:solidFill>
                      <a:srgbClr val="FFC000"/>
                    </a:solidFill>
                  </a:rPr>
                  <a:t>Operational Risks</a:t>
                </a:r>
              </a:p>
            </p:txBody>
          </p:sp>
          <p:sp>
            <p:nvSpPr>
              <p:cNvPr id="40" name="TextBox 39">
                <a:extLst>
                  <a:ext uri="{FF2B5EF4-FFF2-40B4-BE49-F238E27FC236}">
                    <a16:creationId xmlns:a16="http://schemas.microsoft.com/office/drawing/2014/main" id="{01DB8472-E808-04D6-9773-8C2B9480B12A}"/>
                  </a:ext>
                </a:extLst>
              </p:cNvPr>
              <p:cNvSpPr txBox="1"/>
              <p:nvPr/>
            </p:nvSpPr>
            <p:spPr>
              <a:xfrm>
                <a:off x="1776842" y="4450197"/>
                <a:ext cx="2344270" cy="2192908"/>
              </a:xfrm>
              <a:prstGeom prst="rect">
                <a:avLst/>
              </a:prstGeom>
              <a:noFill/>
            </p:spPr>
            <p:txBody>
              <a:bodyPr wrap="square">
                <a:spAutoFit/>
              </a:bodyPr>
              <a:lstStyle/>
              <a:p>
                <a:pPr algn="just"/>
                <a:r>
                  <a:rPr lang="en-US" sz="1050" dirty="0">
                    <a:solidFill>
                      <a:schemeClr val="accent1">
                        <a:lumMod val="50000"/>
                      </a:schemeClr>
                    </a:solidFill>
                  </a:rPr>
                  <a:t>Operational risks include logistics and supply chain disruptions that can affect transportation, storage, and handling of agricultural products. Examples are port congestion or transport strikes causing shipment delays and spoilage. </a:t>
                </a:r>
              </a:p>
              <a:p>
                <a:pPr algn="just"/>
                <a:r>
                  <a:rPr lang="en-US" sz="1050" dirty="0">
                    <a:solidFill>
                      <a:schemeClr val="accent1">
                        <a:lumMod val="50000"/>
                      </a:schemeClr>
                    </a:solidFill>
                  </a:rPr>
                  <a:t>Mitigation strategies involve developing robust supply chain management systems and establishing relationships with multiple logistics providers to ensure alternatives during disruptions.</a:t>
                </a:r>
              </a:p>
            </p:txBody>
          </p:sp>
          <p:pic>
            <p:nvPicPr>
              <p:cNvPr id="49" name="Picture 48">
                <a:extLst>
                  <a:ext uri="{FF2B5EF4-FFF2-40B4-BE49-F238E27FC236}">
                    <a16:creationId xmlns:a16="http://schemas.microsoft.com/office/drawing/2014/main" id="{85284541-72D1-6195-20DB-BC28110232A9}"/>
                  </a:ext>
                </a:extLst>
              </p:cNvPr>
              <p:cNvPicPr>
                <a:picLocks noChangeAspect="1"/>
              </p:cNvPicPr>
              <p:nvPr/>
            </p:nvPicPr>
            <p:blipFill>
              <a:blip r:embed="rId6"/>
              <a:stretch>
                <a:fillRect/>
              </a:stretch>
            </p:blipFill>
            <p:spPr>
              <a:xfrm>
                <a:off x="36433" y="4614550"/>
                <a:ext cx="1749947" cy="1749947"/>
              </a:xfrm>
              <a:prstGeom prst="rect">
                <a:avLst/>
              </a:prstGeom>
            </p:spPr>
          </p:pic>
        </p:grpSp>
        <p:grpSp>
          <p:nvGrpSpPr>
            <p:cNvPr id="55" name="Group 54">
              <a:extLst>
                <a:ext uri="{FF2B5EF4-FFF2-40B4-BE49-F238E27FC236}">
                  <a16:creationId xmlns:a16="http://schemas.microsoft.com/office/drawing/2014/main" id="{E85A7AC2-7204-B1B0-350E-99176E389C7C}"/>
                </a:ext>
              </a:extLst>
            </p:cNvPr>
            <p:cNvGrpSpPr/>
            <p:nvPr/>
          </p:nvGrpSpPr>
          <p:grpSpPr>
            <a:xfrm>
              <a:off x="4230996" y="3904729"/>
              <a:ext cx="4130054" cy="2935778"/>
              <a:chOff x="4230996" y="3904729"/>
              <a:chExt cx="4130054" cy="2935778"/>
            </a:xfrm>
          </p:grpSpPr>
          <p:sp>
            <p:nvSpPr>
              <p:cNvPr id="35" name="TextBox 34">
                <a:extLst>
                  <a:ext uri="{FF2B5EF4-FFF2-40B4-BE49-F238E27FC236}">
                    <a16:creationId xmlns:a16="http://schemas.microsoft.com/office/drawing/2014/main" id="{EB8C235F-A968-3FFC-2796-43A16DFFB2A7}"/>
                  </a:ext>
                </a:extLst>
              </p:cNvPr>
              <p:cNvSpPr txBox="1"/>
              <p:nvPr/>
            </p:nvSpPr>
            <p:spPr>
              <a:xfrm>
                <a:off x="5043549" y="3904729"/>
                <a:ext cx="2125890" cy="400110"/>
              </a:xfrm>
              <a:prstGeom prst="rect">
                <a:avLst/>
              </a:prstGeom>
              <a:noFill/>
            </p:spPr>
            <p:txBody>
              <a:bodyPr wrap="square">
                <a:spAutoFit/>
              </a:bodyPr>
              <a:lstStyle/>
              <a:p>
                <a:r>
                  <a:rPr lang="en-US" sz="2000" dirty="0">
                    <a:solidFill>
                      <a:srgbClr val="FFC000"/>
                    </a:solidFill>
                  </a:rPr>
                  <a:t>Financial Risks</a:t>
                </a:r>
              </a:p>
            </p:txBody>
          </p:sp>
          <p:sp>
            <p:nvSpPr>
              <p:cNvPr id="44" name="TextBox 43">
                <a:extLst>
                  <a:ext uri="{FF2B5EF4-FFF2-40B4-BE49-F238E27FC236}">
                    <a16:creationId xmlns:a16="http://schemas.microsoft.com/office/drawing/2014/main" id="{07B5CF25-149C-E4CC-D13B-7F5D7940CB43}"/>
                  </a:ext>
                </a:extLst>
              </p:cNvPr>
              <p:cNvSpPr txBox="1"/>
              <p:nvPr/>
            </p:nvSpPr>
            <p:spPr>
              <a:xfrm>
                <a:off x="6162217" y="4486016"/>
                <a:ext cx="2198833" cy="2354491"/>
              </a:xfrm>
              <a:prstGeom prst="rect">
                <a:avLst/>
              </a:prstGeom>
              <a:noFill/>
            </p:spPr>
            <p:txBody>
              <a:bodyPr wrap="square">
                <a:spAutoFit/>
              </a:bodyPr>
              <a:lstStyle/>
              <a:p>
                <a:pPr algn="just"/>
                <a:r>
                  <a:rPr lang="en-US" sz="1050" dirty="0">
                    <a:solidFill>
                      <a:schemeClr val="accent1">
                        <a:lumMod val="50000"/>
                      </a:schemeClr>
                    </a:solidFill>
                  </a:rPr>
                  <a:t>Financial risks include exchange rate fluctuations that impact export profitability, with local currency depreciation increasing import costs and strong local currency making exports less competitive. </a:t>
                </a:r>
              </a:p>
              <a:p>
                <a:pPr algn="just"/>
                <a:r>
                  <a:rPr lang="en-US" sz="1050" dirty="0">
                    <a:solidFill>
                      <a:schemeClr val="accent1">
                        <a:lumMod val="50000"/>
                      </a:schemeClr>
                    </a:solidFill>
                  </a:rPr>
                  <a:t>Mitigation strategies involve using financial instruments like futures, options, and swaps to hedge against currency risk and maintaining a balance between foreign-currency revenues and costs for a natural hedge.</a:t>
                </a:r>
              </a:p>
            </p:txBody>
          </p:sp>
          <p:pic>
            <p:nvPicPr>
              <p:cNvPr id="51" name="Picture 50">
                <a:extLst>
                  <a:ext uri="{FF2B5EF4-FFF2-40B4-BE49-F238E27FC236}">
                    <a16:creationId xmlns:a16="http://schemas.microsoft.com/office/drawing/2014/main" id="{998B7B35-346C-CE30-FF37-90CCCA1EB075}"/>
                  </a:ext>
                </a:extLst>
              </p:cNvPr>
              <p:cNvPicPr>
                <a:picLocks noChangeAspect="1"/>
              </p:cNvPicPr>
              <p:nvPr/>
            </p:nvPicPr>
            <p:blipFill>
              <a:blip r:embed="rId7"/>
              <a:stretch>
                <a:fillRect/>
              </a:stretch>
            </p:blipFill>
            <p:spPr>
              <a:xfrm>
                <a:off x="4230996" y="4390199"/>
                <a:ext cx="1974298" cy="1974298"/>
              </a:xfrm>
              <a:prstGeom prst="rect">
                <a:avLst/>
              </a:prstGeom>
            </p:spPr>
          </p:pic>
        </p:grpSp>
        <p:grpSp>
          <p:nvGrpSpPr>
            <p:cNvPr id="54" name="Group 53">
              <a:extLst>
                <a:ext uri="{FF2B5EF4-FFF2-40B4-BE49-F238E27FC236}">
                  <a16:creationId xmlns:a16="http://schemas.microsoft.com/office/drawing/2014/main" id="{01DB019B-6855-BB8A-0C49-89EAB9FA42B1}"/>
                </a:ext>
              </a:extLst>
            </p:cNvPr>
            <p:cNvGrpSpPr/>
            <p:nvPr/>
          </p:nvGrpSpPr>
          <p:grpSpPr>
            <a:xfrm>
              <a:off x="8371360" y="3991853"/>
              <a:ext cx="3820640" cy="2806883"/>
              <a:chOff x="8371360" y="3991853"/>
              <a:chExt cx="3820640" cy="2806883"/>
            </a:xfrm>
          </p:grpSpPr>
          <p:sp>
            <p:nvSpPr>
              <p:cNvPr id="36" name="TextBox 35">
                <a:extLst>
                  <a:ext uri="{FF2B5EF4-FFF2-40B4-BE49-F238E27FC236}">
                    <a16:creationId xmlns:a16="http://schemas.microsoft.com/office/drawing/2014/main" id="{013398B1-A339-47B8-BD1E-749345DF485D}"/>
                  </a:ext>
                </a:extLst>
              </p:cNvPr>
              <p:cNvSpPr txBox="1"/>
              <p:nvPr/>
            </p:nvSpPr>
            <p:spPr>
              <a:xfrm>
                <a:off x="8689996" y="3991853"/>
                <a:ext cx="2555445" cy="400110"/>
              </a:xfrm>
              <a:prstGeom prst="rect">
                <a:avLst/>
              </a:prstGeom>
              <a:noFill/>
            </p:spPr>
            <p:txBody>
              <a:bodyPr wrap="square">
                <a:spAutoFit/>
              </a:bodyPr>
              <a:lstStyle/>
              <a:p>
                <a:r>
                  <a:rPr lang="en-US" sz="2000" dirty="0">
                    <a:solidFill>
                      <a:srgbClr val="FFC000"/>
                    </a:solidFill>
                  </a:rPr>
                  <a:t>Market Access Risks</a:t>
                </a:r>
              </a:p>
            </p:txBody>
          </p:sp>
          <p:sp>
            <p:nvSpPr>
              <p:cNvPr id="47" name="TextBox 46">
                <a:extLst>
                  <a:ext uri="{FF2B5EF4-FFF2-40B4-BE49-F238E27FC236}">
                    <a16:creationId xmlns:a16="http://schemas.microsoft.com/office/drawing/2014/main" id="{63E67C44-6DE9-1450-B562-7DBCBACCB1EF}"/>
                  </a:ext>
                </a:extLst>
              </p:cNvPr>
              <p:cNvSpPr txBox="1"/>
              <p:nvPr/>
            </p:nvSpPr>
            <p:spPr>
              <a:xfrm>
                <a:off x="9847730" y="4444245"/>
                <a:ext cx="2344270" cy="2354491"/>
              </a:xfrm>
              <a:prstGeom prst="rect">
                <a:avLst/>
              </a:prstGeom>
              <a:noFill/>
            </p:spPr>
            <p:txBody>
              <a:bodyPr wrap="square">
                <a:spAutoFit/>
              </a:bodyPr>
              <a:lstStyle/>
              <a:p>
                <a:pPr algn="just"/>
                <a:r>
                  <a:rPr lang="en-US" sz="1050" dirty="0">
                    <a:solidFill>
                      <a:schemeClr val="accent1">
                        <a:lumMod val="50000"/>
                      </a:schemeClr>
                    </a:solidFill>
                  </a:rPr>
                  <a:t>Market access risks involve entry barriers like established competition, brand recognition, and consumer preferences, making it difficult to penetrate new markets. For example, competing against well-known local or international brands. </a:t>
                </a:r>
              </a:p>
              <a:p>
                <a:pPr algn="just"/>
                <a:r>
                  <a:rPr lang="en-US" sz="1050" dirty="0">
                    <a:solidFill>
                      <a:schemeClr val="accent1">
                        <a:lumMod val="50000"/>
                      </a:schemeClr>
                    </a:solidFill>
                  </a:rPr>
                  <a:t>Mitigation strategies include conducting thorough market research to understand local consumer behavior and preferences, developing a strong marketing strategy, and building partnerships with local distributors.</a:t>
                </a:r>
              </a:p>
            </p:txBody>
          </p:sp>
          <p:pic>
            <p:nvPicPr>
              <p:cNvPr id="53" name="Picture 52">
                <a:extLst>
                  <a:ext uri="{FF2B5EF4-FFF2-40B4-BE49-F238E27FC236}">
                    <a16:creationId xmlns:a16="http://schemas.microsoft.com/office/drawing/2014/main" id="{BE6D05A4-035A-9BF9-BD17-6CC914D85ECC}"/>
                  </a:ext>
                </a:extLst>
              </p:cNvPr>
              <p:cNvPicPr>
                <a:picLocks noChangeAspect="1"/>
              </p:cNvPicPr>
              <p:nvPr/>
            </p:nvPicPr>
            <p:blipFill>
              <a:blip r:embed="rId8"/>
              <a:stretch>
                <a:fillRect/>
              </a:stretch>
            </p:blipFill>
            <p:spPr>
              <a:xfrm>
                <a:off x="8371360" y="4785799"/>
                <a:ext cx="1560545" cy="1560545"/>
              </a:xfrm>
              <a:prstGeom prst="rect">
                <a:avLst/>
              </a:prstGeom>
            </p:spPr>
          </p:pic>
        </p:grpSp>
      </p:grpSp>
    </p:spTree>
    <p:extLst>
      <p:ext uri="{BB962C8B-B14F-4D97-AF65-F5344CB8AC3E}">
        <p14:creationId xmlns:p14="http://schemas.microsoft.com/office/powerpoint/2010/main" val="48374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A5EAAE-6E8C-66E9-8892-84AEA8132746}"/>
              </a:ext>
            </a:extLst>
          </p:cNvPr>
          <p:cNvSpPr txBox="1"/>
          <p:nvPr/>
        </p:nvSpPr>
        <p:spPr>
          <a:xfrm>
            <a:off x="-1231569" y="0"/>
            <a:ext cx="8313913" cy="523220"/>
          </a:xfrm>
          <a:prstGeom prst="rect">
            <a:avLst/>
          </a:prstGeom>
          <a:noFill/>
        </p:spPr>
        <p:txBody>
          <a:bodyPr wrap="square" rtlCol="0">
            <a:spAutoFit/>
          </a:bodyPr>
          <a:lstStyle/>
          <a:p>
            <a:pPr algn="ctr"/>
            <a:r>
              <a:rPr lang="en-US" sz="2800" b="1" dirty="0"/>
              <a:t>Potential Revenue on Investment</a:t>
            </a:r>
          </a:p>
        </p:txBody>
      </p:sp>
      <p:sp>
        <p:nvSpPr>
          <p:cNvPr id="3" name="TextBox 2">
            <a:extLst>
              <a:ext uri="{FF2B5EF4-FFF2-40B4-BE49-F238E27FC236}">
                <a16:creationId xmlns:a16="http://schemas.microsoft.com/office/drawing/2014/main" id="{3538F808-9E00-43E6-9850-5D73870040D7}"/>
              </a:ext>
            </a:extLst>
          </p:cNvPr>
          <p:cNvSpPr txBox="1"/>
          <p:nvPr/>
        </p:nvSpPr>
        <p:spPr>
          <a:xfrm>
            <a:off x="600823" y="558450"/>
            <a:ext cx="2481742" cy="400110"/>
          </a:xfrm>
          <a:prstGeom prst="rect">
            <a:avLst/>
          </a:prstGeom>
          <a:noFill/>
        </p:spPr>
        <p:txBody>
          <a:bodyPr wrap="square">
            <a:spAutoFit/>
          </a:bodyPr>
          <a:lstStyle/>
          <a:p>
            <a:r>
              <a:rPr lang="en-US" sz="2000" dirty="0">
                <a:solidFill>
                  <a:srgbClr val="FFC000"/>
                </a:solidFill>
              </a:rPr>
              <a:t>Revenue Projections</a:t>
            </a:r>
          </a:p>
        </p:txBody>
      </p:sp>
      <p:grpSp>
        <p:nvGrpSpPr>
          <p:cNvPr id="19" name="Group 18">
            <a:extLst>
              <a:ext uri="{FF2B5EF4-FFF2-40B4-BE49-F238E27FC236}">
                <a16:creationId xmlns:a16="http://schemas.microsoft.com/office/drawing/2014/main" id="{462F8D6A-34EC-6B7F-B669-ACD26709E177}"/>
              </a:ext>
            </a:extLst>
          </p:cNvPr>
          <p:cNvGrpSpPr/>
          <p:nvPr/>
        </p:nvGrpSpPr>
        <p:grpSpPr>
          <a:xfrm>
            <a:off x="-326571" y="906495"/>
            <a:ext cx="4432041" cy="2335893"/>
            <a:chOff x="-197224" y="978811"/>
            <a:chExt cx="5106053" cy="2743200"/>
          </a:xfrm>
        </p:grpSpPr>
        <p:graphicFrame>
          <p:nvGraphicFramePr>
            <p:cNvPr id="12" name="Chart 11">
              <a:extLst>
                <a:ext uri="{FF2B5EF4-FFF2-40B4-BE49-F238E27FC236}">
                  <a16:creationId xmlns:a16="http://schemas.microsoft.com/office/drawing/2014/main" id="{9EBCC7F0-CA99-6639-A2E8-1FD261A82E01}"/>
                </a:ext>
              </a:extLst>
            </p:cNvPr>
            <p:cNvGraphicFramePr>
              <a:graphicFrameLocks/>
            </p:cNvGraphicFramePr>
            <p:nvPr>
              <p:extLst>
                <p:ext uri="{D42A27DB-BD31-4B8C-83A1-F6EECF244321}">
                  <p14:modId xmlns:p14="http://schemas.microsoft.com/office/powerpoint/2010/main" val="2277565926"/>
                </p:ext>
              </p:extLst>
            </p:nvPr>
          </p:nvGraphicFramePr>
          <p:xfrm>
            <a:off x="-197224" y="978811"/>
            <a:ext cx="5106053"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7FF2EE8E-1BA4-C2C4-D330-4FF39692270B}"/>
                </a:ext>
              </a:extLst>
            </p:cNvPr>
            <p:cNvSpPr txBox="1"/>
            <p:nvPr/>
          </p:nvSpPr>
          <p:spPr>
            <a:xfrm>
              <a:off x="3188738" y="1680061"/>
              <a:ext cx="1429915" cy="397587"/>
            </a:xfrm>
            <a:prstGeom prst="rect">
              <a:avLst/>
            </a:prstGeom>
            <a:noFill/>
          </p:spPr>
          <p:txBody>
            <a:bodyPr wrap="square">
              <a:spAutoFit/>
            </a:bodyPr>
            <a:lstStyle/>
            <a:p>
              <a:r>
                <a:rPr lang="en-US" sz="1600" b="1" dirty="0"/>
                <a:t>$800,000</a:t>
              </a:r>
              <a:endParaRPr lang="en-US" sz="1600" dirty="0"/>
            </a:p>
          </p:txBody>
        </p:sp>
        <p:sp>
          <p:nvSpPr>
            <p:cNvPr id="16" name="TextBox 15">
              <a:extLst>
                <a:ext uri="{FF2B5EF4-FFF2-40B4-BE49-F238E27FC236}">
                  <a16:creationId xmlns:a16="http://schemas.microsoft.com/office/drawing/2014/main" id="{614274C4-185E-3125-44D6-EA324B302FE3}"/>
                </a:ext>
              </a:extLst>
            </p:cNvPr>
            <p:cNvSpPr txBox="1"/>
            <p:nvPr/>
          </p:nvSpPr>
          <p:spPr>
            <a:xfrm>
              <a:off x="1861905" y="1824559"/>
              <a:ext cx="1159329" cy="397587"/>
            </a:xfrm>
            <a:prstGeom prst="rect">
              <a:avLst/>
            </a:prstGeom>
            <a:noFill/>
          </p:spPr>
          <p:txBody>
            <a:bodyPr wrap="square">
              <a:spAutoFit/>
            </a:bodyPr>
            <a:lstStyle/>
            <a:p>
              <a:r>
                <a:rPr lang="en-US" sz="1600" b="1" dirty="0"/>
                <a:t>$750,000</a:t>
              </a:r>
              <a:endParaRPr lang="en-US" sz="1600" dirty="0"/>
            </a:p>
          </p:txBody>
        </p:sp>
        <p:sp>
          <p:nvSpPr>
            <p:cNvPr id="18" name="TextBox 17">
              <a:extLst>
                <a:ext uri="{FF2B5EF4-FFF2-40B4-BE49-F238E27FC236}">
                  <a16:creationId xmlns:a16="http://schemas.microsoft.com/office/drawing/2014/main" id="{EEAF0741-553D-5D93-0E37-74A311D60163}"/>
                </a:ext>
              </a:extLst>
            </p:cNvPr>
            <p:cNvSpPr txBox="1"/>
            <p:nvPr/>
          </p:nvSpPr>
          <p:spPr>
            <a:xfrm>
              <a:off x="494970" y="1227432"/>
              <a:ext cx="1429915" cy="397587"/>
            </a:xfrm>
            <a:prstGeom prst="rect">
              <a:avLst/>
            </a:prstGeom>
            <a:noFill/>
          </p:spPr>
          <p:txBody>
            <a:bodyPr wrap="square">
              <a:spAutoFit/>
            </a:bodyPr>
            <a:lstStyle/>
            <a:p>
              <a:r>
                <a:rPr lang="en-US" sz="1600" b="1" dirty="0"/>
                <a:t>$1,200,000</a:t>
              </a:r>
              <a:endParaRPr lang="en-US" sz="1600" dirty="0"/>
            </a:p>
          </p:txBody>
        </p:sp>
      </p:grpSp>
      <p:sp>
        <p:nvSpPr>
          <p:cNvPr id="20" name="TextBox 19">
            <a:extLst>
              <a:ext uri="{FF2B5EF4-FFF2-40B4-BE49-F238E27FC236}">
                <a16:creationId xmlns:a16="http://schemas.microsoft.com/office/drawing/2014/main" id="{CB5FC05F-854B-B17B-E4E8-89F0C380AEB6}"/>
              </a:ext>
            </a:extLst>
          </p:cNvPr>
          <p:cNvSpPr txBox="1"/>
          <p:nvPr/>
        </p:nvSpPr>
        <p:spPr>
          <a:xfrm>
            <a:off x="8866118" y="9231"/>
            <a:ext cx="1703032" cy="400110"/>
          </a:xfrm>
          <a:prstGeom prst="rect">
            <a:avLst/>
          </a:prstGeom>
          <a:noFill/>
        </p:spPr>
        <p:txBody>
          <a:bodyPr wrap="square">
            <a:spAutoFit/>
          </a:bodyPr>
          <a:lstStyle/>
          <a:p>
            <a:r>
              <a:rPr lang="en-US" sz="2000" dirty="0">
                <a:solidFill>
                  <a:srgbClr val="FFC000"/>
                </a:solidFill>
              </a:rPr>
              <a:t>Cost Analysis</a:t>
            </a:r>
          </a:p>
        </p:txBody>
      </p:sp>
      <p:grpSp>
        <p:nvGrpSpPr>
          <p:cNvPr id="82" name="Group 81">
            <a:extLst>
              <a:ext uri="{FF2B5EF4-FFF2-40B4-BE49-F238E27FC236}">
                <a16:creationId xmlns:a16="http://schemas.microsoft.com/office/drawing/2014/main" id="{81DFC3C4-30FE-2FCD-C49A-FAAE39EE2D23}"/>
              </a:ext>
            </a:extLst>
          </p:cNvPr>
          <p:cNvGrpSpPr/>
          <p:nvPr/>
        </p:nvGrpSpPr>
        <p:grpSpPr>
          <a:xfrm>
            <a:off x="7463563" y="409341"/>
            <a:ext cx="5011783" cy="4953514"/>
            <a:chOff x="6375766" y="436195"/>
            <a:chExt cx="5011783" cy="4953514"/>
          </a:xfrm>
        </p:grpSpPr>
        <p:sp>
          <p:nvSpPr>
            <p:cNvPr id="50" name="Flowchart: Manual Operation 49">
              <a:extLst>
                <a:ext uri="{FF2B5EF4-FFF2-40B4-BE49-F238E27FC236}">
                  <a16:creationId xmlns:a16="http://schemas.microsoft.com/office/drawing/2014/main" id="{B63EB772-A571-0BF0-A7E2-5CCD008FFC11}"/>
                </a:ext>
              </a:extLst>
            </p:cNvPr>
            <p:cNvSpPr/>
            <p:nvPr/>
          </p:nvSpPr>
          <p:spPr>
            <a:xfrm>
              <a:off x="7608081" y="436195"/>
              <a:ext cx="2523164" cy="2473411"/>
            </a:xfrm>
            <a:prstGeom prst="flowChartManualOperation">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Manual Operation 50">
              <a:extLst>
                <a:ext uri="{FF2B5EF4-FFF2-40B4-BE49-F238E27FC236}">
                  <a16:creationId xmlns:a16="http://schemas.microsoft.com/office/drawing/2014/main" id="{FC239C10-BF2C-F956-7BB7-7A997646EA6E}"/>
                </a:ext>
              </a:extLst>
            </p:cNvPr>
            <p:cNvSpPr/>
            <p:nvPr/>
          </p:nvSpPr>
          <p:spPr>
            <a:xfrm flipV="1">
              <a:off x="7608081" y="2916509"/>
              <a:ext cx="2523164" cy="2473200"/>
            </a:xfrm>
            <a:prstGeom prst="flowChartManualOperation">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71CE3C36-C1F0-6E39-1E5D-3F771CF1920B}"/>
                </a:ext>
              </a:extLst>
            </p:cNvPr>
            <p:cNvGrpSpPr/>
            <p:nvPr/>
          </p:nvGrpSpPr>
          <p:grpSpPr>
            <a:xfrm>
              <a:off x="6375766" y="436195"/>
              <a:ext cx="5011783" cy="4946822"/>
              <a:chOff x="6375766" y="436195"/>
              <a:chExt cx="5011783" cy="4946822"/>
            </a:xfrm>
          </p:grpSpPr>
          <p:sp>
            <p:nvSpPr>
              <p:cNvPr id="52" name="Right Brace 51">
                <a:extLst>
                  <a:ext uri="{FF2B5EF4-FFF2-40B4-BE49-F238E27FC236}">
                    <a16:creationId xmlns:a16="http://schemas.microsoft.com/office/drawing/2014/main" id="{29B8120D-E18F-3CD5-87B3-1E8ED80BF50A}"/>
                  </a:ext>
                </a:extLst>
              </p:cNvPr>
              <p:cNvSpPr/>
              <p:nvPr/>
            </p:nvSpPr>
            <p:spPr>
              <a:xfrm>
                <a:off x="10221103" y="436195"/>
                <a:ext cx="363852" cy="239678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Right Brace 52">
                <a:extLst>
                  <a:ext uri="{FF2B5EF4-FFF2-40B4-BE49-F238E27FC236}">
                    <a16:creationId xmlns:a16="http://schemas.microsoft.com/office/drawing/2014/main" id="{D026F6EC-48E1-7473-4D40-DADB32E25A09}"/>
                  </a:ext>
                </a:extLst>
              </p:cNvPr>
              <p:cNvSpPr/>
              <p:nvPr/>
            </p:nvSpPr>
            <p:spPr>
              <a:xfrm rot="10800000">
                <a:off x="7159388" y="2986236"/>
                <a:ext cx="363852" cy="239678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a:extLst>
                  <a:ext uri="{FF2B5EF4-FFF2-40B4-BE49-F238E27FC236}">
                    <a16:creationId xmlns:a16="http://schemas.microsoft.com/office/drawing/2014/main" id="{EB602ED4-BBFD-7A28-4D5A-0EC6B0631F3C}"/>
                  </a:ext>
                </a:extLst>
              </p:cNvPr>
              <p:cNvSpPr txBox="1"/>
              <p:nvPr/>
            </p:nvSpPr>
            <p:spPr>
              <a:xfrm>
                <a:off x="10502992" y="1411290"/>
                <a:ext cx="884557" cy="523220"/>
              </a:xfrm>
              <a:prstGeom prst="rect">
                <a:avLst/>
              </a:prstGeom>
              <a:noFill/>
            </p:spPr>
            <p:txBody>
              <a:bodyPr wrap="square" rtlCol="0">
                <a:spAutoFit/>
              </a:bodyPr>
              <a:lstStyle/>
              <a:p>
                <a:r>
                  <a:rPr lang="en-US" sz="1400" dirty="0"/>
                  <a:t>Fixed </a:t>
                </a:r>
              </a:p>
              <a:p>
                <a:r>
                  <a:rPr lang="en-US" sz="1400" dirty="0"/>
                  <a:t>Costs</a:t>
                </a:r>
              </a:p>
            </p:txBody>
          </p:sp>
          <p:sp>
            <p:nvSpPr>
              <p:cNvPr id="55" name="TextBox 54">
                <a:extLst>
                  <a:ext uri="{FF2B5EF4-FFF2-40B4-BE49-F238E27FC236}">
                    <a16:creationId xmlns:a16="http://schemas.microsoft.com/office/drawing/2014/main" id="{3FA547A1-CB70-D507-51BB-8A2B31A59105}"/>
                  </a:ext>
                </a:extLst>
              </p:cNvPr>
              <p:cNvSpPr txBox="1"/>
              <p:nvPr/>
            </p:nvSpPr>
            <p:spPr>
              <a:xfrm>
                <a:off x="6375766" y="3980294"/>
                <a:ext cx="1039235" cy="523220"/>
              </a:xfrm>
              <a:prstGeom prst="rect">
                <a:avLst/>
              </a:prstGeom>
              <a:noFill/>
            </p:spPr>
            <p:txBody>
              <a:bodyPr wrap="square" rtlCol="0">
                <a:spAutoFit/>
              </a:bodyPr>
              <a:lstStyle/>
              <a:p>
                <a:r>
                  <a:rPr lang="en-US" sz="1400" dirty="0"/>
                  <a:t>Variable </a:t>
                </a:r>
              </a:p>
              <a:p>
                <a:r>
                  <a:rPr lang="en-US" sz="1400" dirty="0"/>
                  <a:t>Costs</a:t>
                </a:r>
              </a:p>
            </p:txBody>
          </p:sp>
          <p:sp>
            <p:nvSpPr>
              <p:cNvPr id="62" name="TextBox 61">
                <a:extLst>
                  <a:ext uri="{FF2B5EF4-FFF2-40B4-BE49-F238E27FC236}">
                    <a16:creationId xmlns:a16="http://schemas.microsoft.com/office/drawing/2014/main" id="{3D146EBE-7F24-AD68-E308-FF76F5F71F23}"/>
                  </a:ext>
                </a:extLst>
              </p:cNvPr>
              <p:cNvSpPr txBox="1"/>
              <p:nvPr/>
            </p:nvSpPr>
            <p:spPr>
              <a:xfrm>
                <a:off x="7979500" y="3029329"/>
                <a:ext cx="1726722" cy="2233753"/>
              </a:xfrm>
              <a:prstGeom prst="rect">
                <a:avLst/>
              </a:prstGeom>
              <a:noFill/>
            </p:spPr>
            <p:txBody>
              <a:bodyPr wrap="square">
                <a:spAutoFit/>
              </a:bodyPr>
              <a:lstStyle/>
              <a:p>
                <a:pPr algn="ctr">
                  <a:lnSpc>
                    <a:spcPct val="200000"/>
                  </a:lnSpc>
                </a:pPr>
                <a:r>
                  <a:rPr lang="en-US" dirty="0"/>
                  <a:t>Raw Materials</a:t>
                </a:r>
              </a:p>
              <a:p>
                <a:pPr algn="ctr">
                  <a:lnSpc>
                    <a:spcPct val="200000"/>
                  </a:lnSpc>
                </a:pPr>
                <a:r>
                  <a:rPr lang="en-US" dirty="0"/>
                  <a:t>Labor</a:t>
                </a:r>
              </a:p>
              <a:p>
                <a:pPr algn="ctr">
                  <a:lnSpc>
                    <a:spcPct val="200000"/>
                  </a:lnSpc>
                </a:pPr>
                <a:r>
                  <a:rPr lang="en-US" dirty="0"/>
                  <a:t>Transportation</a:t>
                </a:r>
              </a:p>
              <a:p>
                <a:pPr algn="ctr">
                  <a:lnSpc>
                    <a:spcPct val="200000"/>
                  </a:lnSpc>
                </a:pPr>
                <a:r>
                  <a:rPr lang="en-US" dirty="0"/>
                  <a:t>Logistics</a:t>
                </a:r>
              </a:p>
            </p:txBody>
          </p:sp>
          <p:sp>
            <p:nvSpPr>
              <p:cNvPr id="66" name="TextBox 65">
                <a:extLst>
                  <a:ext uri="{FF2B5EF4-FFF2-40B4-BE49-F238E27FC236}">
                    <a16:creationId xmlns:a16="http://schemas.microsoft.com/office/drawing/2014/main" id="{EFC48FCB-3B06-CEAF-F182-F423FDF865A9}"/>
                  </a:ext>
                </a:extLst>
              </p:cNvPr>
              <p:cNvSpPr txBox="1"/>
              <p:nvPr/>
            </p:nvSpPr>
            <p:spPr>
              <a:xfrm>
                <a:off x="7550042" y="512930"/>
                <a:ext cx="2639242" cy="2123658"/>
              </a:xfrm>
              <a:prstGeom prst="rect">
                <a:avLst/>
              </a:prstGeom>
              <a:noFill/>
            </p:spPr>
            <p:txBody>
              <a:bodyPr wrap="square">
                <a:spAutoFit/>
              </a:bodyPr>
              <a:lstStyle/>
              <a:p>
                <a:pPr algn="ctr">
                  <a:lnSpc>
                    <a:spcPct val="250000"/>
                  </a:lnSpc>
                </a:pPr>
                <a:r>
                  <a:rPr lang="en-US" sz="1600" dirty="0"/>
                  <a:t>Administrative Expenses</a:t>
                </a:r>
              </a:p>
              <a:p>
                <a:pPr algn="ctr">
                  <a:lnSpc>
                    <a:spcPct val="250000"/>
                  </a:lnSpc>
                </a:pPr>
                <a:r>
                  <a:rPr lang="en-US" sz="1600" dirty="0"/>
                  <a:t>Infrastructure</a:t>
                </a:r>
              </a:p>
              <a:p>
                <a:pPr algn="ctr">
                  <a:lnSpc>
                    <a:spcPct val="250000"/>
                  </a:lnSpc>
                </a:pPr>
                <a:r>
                  <a:rPr lang="en-US" sz="1600" dirty="0"/>
                  <a:t>Maintenance</a:t>
                </a:r>
              </a:p>
              <a:p>
                <a:r>
                  <a:rPr lang="en-US" sz="1200" dirty="0"/>
                  <a:t> </a:t>
                </a:r>
              </a:p>
            </p:txBody>
          </p:sp>
          <p:pic>
            <p:nvPicPr>
              <p:cNvPr id="68" name="Picture 67" descr="A cartoon of a building&#10;&#10;Description automatically generated">
                <a:extLst>
                  <a:ext uri="{FF2B5EF4-FFF2-40B4-BE49-F238E27FC236}">
                    <a16:creationId xmlns:a16="http://schemas.microsoft.com/office/drawing/2014/main" id="{5F7F50E4-C380-EB49-82CB-363902FD3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1789" y="1108242"/>
                <a:ext cx="398891" cy="358472"/>
              </a:xfrm>
              <a:prstGeom prst="rect">
                <a:avLst/>
              </a:prstGeom>
            </p:spPr>
          </p:pic>
          <p:pic>
            <p:nvPicPr>
              <p:cNvPr id="70" name="Picture 69" descr="A clipboard with a pencil and checklist&#10;&#10;Description automatically generated">
                <a:extLst>
                  <a:ext uri="{FF2B5EF4-FFF2-40B4-BE49-F238E27FC236}">
                    <a16:creationId xmlns:a16="http://schemas.microsoft.com/office/drawing/2014/main" id="{6D0A2EBE-61AA-AC51-3265-FBE497522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9133179" y="416854"/>
                <a:ext cx="469362" cy="575603"/>
              </a:xfrm>
              <a:prstGeom prst="rect">
                <a:avLst/>
              </a:prstGeom>
            </p:spPr>
          </p:pic>
          <p:pic>
            <p:nvPicPr>
              <p:cNvPr id="72" name="Picture 71" descr="A barrel of oil with a drop of water and a coin with a arrow up&#10;&#10;Description automatically generated">
                <a:extLst>
                  <a:ext uri="{FF2B5EF4-FFF2-40B4-BE49-F238E27FC236}">
                    <a16:creationId xmlns:a16="http://schemas.microsoft.com/office/drawing/2014/main" id="{0C7E0721-46F8-924F-1849-8F60B7E57F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274090">
                <a:off x="8176058" y="2897359"/>
                <a:ext cx="369893" cy="369893"/>
              </a:xfrm>
              <a:prstGeom prst="rect">
                <a:avLst/>
              </a:prstGeom>
            </p:spPr>
          </p:pic>
          <p:pic>
            <p:nvPicPr>
              <p:cNvPr id="74" name="Picture 73" descr="A yellow helmet with stripes&#10;&#10;Description automatically generated">
                <a:extLst>
                  <a:ext uri="{FF2B5EF4-FFF2-40B4-BE49-F238E27FC236}">
                    <a16:creationId xmlns:a16="http://schemas.microsoft.com/office/drawing/2014/main" id="{F4C8FCDF-8018-F8EB-CD0A-AB806CA687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285651">
                <a:off x="9265623" y="3715306"/>
                <a:ext cx="408780" cy="408780"/>
              </a:xfrm>
              <a:prstGeom prst="rect">
                <a:avLst/>
              </a:prstGeom>
            </p:spPr>
          </p:pic>
          <p:pic>
            <p:nvPicPr>
              <p:cNvPr id="76" name="Picture 75" descr="A toolbox with tools in it&#10;&#10;Description automatically generated">
                <a:extLst>
                  <a:ext uri="{FF2B5EF4-FFF2-40B4-BE49-F238E27FC236}">
                    <a16:creationId xmlns:a16="http://schemas.microsoft.com/office/drawing/2014/main" id="{FECD3A56-5BD2-1806-8027-CF88393BE8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62815">
                <a:off x="8963846" y="2309875"/>
                <a:ext cx="447565" cy="447565"/>
              </a:xfrm>
              <a:prstGeom prst="rect">
                <a:avLst/>
              </a:prstGeom>
            </p:spPr>
          </p:pic>
          <p:pic>
            <p:nvPicPr>
              <p:cNvPr id="78" name="Picture 77" descr="A green bus and red car&#10;&#10;Description automatically generated">
                <a:extLst>
                  <a:ext uri="{FF2B5EF4-FFF2-40B4-BE49-F238E27FC236}">
                    <a16:creationId xmlns:a16="http://schemas.microsoft.com/office/drawing/2014/main" id="{0D312A58-EB15-A19E-7D4D-BCB17FC7F5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83126" y="4381387"/>
                <a:ext cx="392747" cy="392747"/>
              </a:xfrm>
              <a:prstGeom prst="rect">
                <a:avLst/>
              </a:prstGeom>
            </p:spPr>
          </p:pic>
          <p:pic>
            <p:nvPicPr>
              <p:cNvPr id="80" name="Picture 79" descr="A storage shed with boxes&#10;&#10;Description automatically generated">
                <a:extLst>
                  <a:ext uri="{FF2B5EF4-FFF2-40B4-BE49-F238E27FC236}">
                    <a16:creationId xmlns:a16="http://schemas.microsoft.com/office/drawing/2014/main" id="{3DBC273C-676D-CBC4-65CD-7B68AA3521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486947" y="4820368"/>
                <a:ext cx="400110" cy="400110"/>
              </a:xfrm>
              <a:prstGeom prst="rect">
                <a:avLst/>
              </a:prstGeom>
            </p:spPr>
          </p:pic>
        </p:grpSp>
      </p:grpSp>
      <p:sp>
        <p:nvSpPr>
          <p:cNvPr id="83" name="TextBox 82">
            <a:extLst>
              <a:ext uri="{FF2B5EF4-FFF2-40B4-BE49-F238E27FC236}">
                <a16:creationId xmlns:a16="http://schemas.microsoft.com/office/drawing/2014/main" id="{1AFCEE3F-9A84-0DC4-977D-A16DC77CBD4C}"/>
              </a:ext>
            </a:extLst>
          </p:cNvPr>
          <p:cNvSpPr txBox="1"/>
          <p:nvPr/>
        </p:nvSpPr>
        <p:spPr>
          <a:xfrm>
            <a:off x="4554542" y="608971"/>
            <a:ext cx="2481742" cy="400110"/>
          </a:xfrm>
          <a:prstGeom prst="rect">
            <a:avLst/>
          </a:prstGeom>
          <a:noFill/>
        </p:spPr>
        <p:txBody>
          <a:bodyPr wrap="square">
            <a:spAutoFit/>
          </a:bodyPr>
          <a:lstStyle/>
          <a:p>
            <a:r>
              <a:rPr lang="en-US" sz="2000" dirty="0">
                <a:solidFill>
                  <a:srgbClr val="FFC000"/>
                </a:solidFill>
              </a:rPr>
              <a:t>Profitability Analysis</a:t>
            </a:r>
          </a:p>
        </p:txBody>
      </p:sp>
      <p:graphicFrame>
        <p:nvGraphicFramePr>
          <p:cNvPr id="84" name="Chart 83">
            <a:extLst>
              <a:ext uri="{FF2B5EF4-FFF2-40B4-BE49-F238E27FC236}">
                <a16:creationId xmlns:a16="http://schemas.microsoft.com/office/drawing/2014/main" id="{75BBC971-67A2-42F7-2F2C-46C780DE326E}"/>
              </a:ext>
            </a:extLst>
          </p:cNvPr>
          <p:cNvGraphicFramePr>
            <a:graphicFrameLocks/>
          </p:cNvGraphicFramePr>
          <p:nvPr>
            <p:extLst>
              <p:ext uri="{D42A27DB-BD31-4B8C-83A1-F6EECF244321}">
                <p14:modId xmlns:p14="http://schemas.microsoft.com/office/powerpoint/2010/main" val="563769407"/>
              </p:ext>
            </p:extLst>
          </p:nvPr>
        </p:nvGraphicFramePr>
        <p:xfrm>
          <a:off x="3378720" y="999927"/>
          <a:ext cx="4572000" cy="3212548"/>
        </p:xfrm>
        <a:graphic>
          <a:graphicData uri="http://schemas.openxmlformats.org/drawingml/2006/chart">
            <c:chart xmlns:c="http://schemas.openxmlformats.org/drawingml/2006/chart" xmlns:r="http://schemas.openxmlformats.org/officeDocument/2006/relationships" r:id="rId10"/>
          </a:graphicData>
        </a:graphic>
      </p:graphicFrame>
      <p:sp>
        <p:nvSpPr>
          <p:cNvPr id="85" name="TextBox 84">
            <a:extLst>
              <a:ext uri="{FF2B5EF4-FFF2-40B4-BE49-F238E27FC236}">
                <a16:creationId xmlns:a16="http://schemas.microsoft.com/office/drawing/2014/main" id="{D83CBACB-0B98-49D0-B773-9A29A3E38762}"/>
              </a:ext>
            </a:extLst>
          </p:cNvPr>
          <p:cNvSpPr txBox="1"/>
          <p:nvPr/>
        </p:nvSpPr>
        <p:spPr>
          <a:xfrm>
            <a:off x="1194107" y="3532723"/>
            <a:ext cx="2333842" cy="400110"/>
          </a:xfrm>
          <a:prstGeom prst="rect">
            <a:avLst/>
          </a:prstGeom>
          <a:noFill/>
        </p:spPr>
        <p:txBody>
          <a:bodyPr wrap="square">
            <a:spAutoFit/>
          </a:bodyPr>
          <a:lstStyle/>
          <a:p>
            <a:r>
              <a:rPr lang="en-US" sz="2000" dirty="0">
                <a:solidFill>
                  <a:srgbClr val="FFC000"/>
                </a:solidFill>
              </a:rPr>
              <a:t>Sensitivity Analysis</a:t>
            </a:r>
          </a:p>
        </p:txBody>
      </p:sp>
      <p:graphicFrame>
        <p:nvGraphicFramePr>
          <p:cNvPr id="90" name="Table 89">
            <a:extLst>
              <a:ext uri="{FF2B5EF4-FFF2-40B4-BE49-F238E27FC236}">
                <a16:creationId xmlns:a16="http://schemas.microsoft.com/office/drawing/2014/main" id="{232DAB3A-38FC-AE21-1205-5359240C5C34}"/>
              </a:ext>
            </a:extLst>
          </p:cNvPr>
          <p:cNvGraphicFramePr>
            <a:graphicFrameLocks noGrp="1"/>
          </p:cNvGraphicFramePr>
          <p:nvPr>
            <p:extLst>
              <p:ext uri="{D42A27DB-BD31-4B8C-83A1-F6EECF244321}">
                <p14:modId xmlns:p14="http://schemas.microsoft.com/office/powerpoint/2010/main" val="840320287"/>
              </p:ext>
            </p:extLst>
          </p:nvPr>
        </p:nvGraphicFramePr>
        <p:xfrm>
          <a:off x="145008" y="4042425"/>
          <a:ext cx="4432041" cy="2555940"/>
        </p:xfrm>
        <a:graphic>
          <a:graphicData uri="http://schemas.openxmlformats.org/drawingml/2006/table">
            <a:tbl>
              <a:tblPr firstRow="1" bandRow="1">
                <a:tableStyleId>{5C22544A-7EE6-4342-B048-85BDC9FD1C3A}</a:tableStyleId>
              </a:tblPr>
              <a:tblGrid>
                <a:gridCol w="1477347">
                  <a:extLst>
                    <a:ext uri="{9D8B030D-6E8A-4147-A177-3AD203B41FA5}">
                      <a16:colId xmlns:a16="http://schemas.microsoft.com/office/drawing/2014/main" val="212991024"/>
                    </a:ext>
                  </a:extLst>
                </a:gridCol>
                <a:gridCol w="1477347">
                  <a:extLst>
                    <a:ext uri="{9D8B030D-6E8A-4147-A177-3AD203B41FA5}">
                      <a16:colId xmlns:a16="http://schemas.microsoft.com/office/drawing/2014/main" val="3183039490"/>
                    </a:ext>
                  </a:extLst>
                </a:gridCol>
                <a:gridCol w="1477347">
                  <a:extLst>
                    <a:ext uri="{9D8B030D-6E8A-4147-A177-3AD203B41FA5}">
                      <a16:colId xmlns:a16="http://schemas.microsoft.com/office/drawing/2014/main" val="3113931760"/>
                    </a:ext>
                  </a:extLst>
                </a:gridCol>
              </a:tblGrid>
              <a:tr h="638985">
                <a:tc>
                  <a:txBody>
                    <a:bodyPr/>
                    <a:lstStyle/>
                    <a:p>
                      <a:pPr algn="ctr"/>
                      <a:r>
                        <a:rPr lang="en-US" dirty="0"/>
                        <a:t>Scenario</a:t>
                      </a:r>
                    </a:p>
                  </a:txBody>
                  <a:tcPr anchor="ctr"/>
                </a:tc>
                <a:tc>
                  <a:txBody>
                    <a:bodyPr/>
                    <a:lstStyle/>
                    <a:p>
                      <a:pPr algn="ctr"/>
                      <a:r>
                        <a:rPr lang="en-US" dirty="0"/>
                        <a:t>Revenue </a:t>
                      </a:r>
                    </a:p>
                  </a:txBody>
                  <a:tcPr anchor="ctr"/>
                </a:tc>
                <a:tc>
                  <a:txBody>
                    <a:bodyPr/>
                    <a:lstStyle/>
                    <a:p>
                      <a:pPr algn="ctr"/>
                      <a:r>
                        <a:rPr lang="en-US" dirty="0"/>
                        <a:t>Profit</a:t>
                      </a:r>
                    </a:p>
                  </a:txBody>
                  <a:tcPr anchor="ctr"/>
                </a:tc>
                <a:extLst>
                  <a:ext uri="{0D108BD9-81ED-4DB2-BD59-A6C34878D82A}">
                    <a16:rowId xmlns:a16="http://schemas.microsoft.com/office/drawing/2014/main" val="3415761358"/>
                  </a:ext>
                </a:extLst>
              </a:tr>
              <a:tr h="638985">
                <a:tc>
                  <a:txBody>
                    <a:bodyPr/>
                    <a:lstStyle/>
                    <a:p>
                      <a:pPr algn="ctr"/>
                      <a:r>
                        <a:rPr lang="en-US" dirty="0"/>
                        <a:t>Best-case</a:t>
                      </a:r>
                    </a:p>
                  </a:txBody>
                  <a:tcPr anchor="ctr"/>
                </a:tc>
                <a:tc>
                  <a:txBody>
                    <a:bodyPr/>
                    <a:lstStyle/>
                    <a:p>
                      <a:pPr algn="ctr"/>
                      <a:r>
                        <a:rPr lang="en-US"/>
                        <a:t>$3,000,000</a:t>
                      </a:r>
                    </a:p>
                  </a:txBody>
                  <a:tcPr anchor="ctr"/>
                </a:tc>
                <a:tc>
                  <a:txBody>
                    <a:bodyPr/>
                    <a:lstStyle/>
                    <a:p>
                      <a:pPr algn="ctr"/>
                      <a:r>
                        <a:rPr lang="en-US" dirty="0"/>
                        <a:t>$1,200,000</a:t>
                      </a:r>
                    </a:p>
                  </a:txBody>
                  <a:tcPr anchor="ctr"/>
                </a:tc>
                <a:extLst>
                  <a:ext uri="{0D108BD9-81ED-4DB2-BD59-A6C34878D82A}">
                    <a16:rowId xmlns:a16="http://schemas.microsoft.com/office/drawing/2014/main" val="2760837551"/>
                  </a:ext>
                </a:extLst>
              </a:tr>
              <a:tr h="638985">
                <a:tc>
                  <a:txBody>
                    <a:bodyPr/>
                    <a:lstStyle/>
                    <a:p>
                      <a:pPr algn="ctr"/>
                      <a:r>
                        <a:rPr lang="en-US" dirty="0"/>
                        <a:t>Worst-case</a:t>
                      </a:r>
                    </a:p>
                  </a:txBody>
                  <a:tcPr anchor="ctr"/>
                </a:tc>
                <a:tc>
                  <a:txBody>
                    <a:bodyPr/>
                    <a:lstStyle/>
                    <a:p>
                      <a:pPr algn="ctr"/>
                      <a:r>
                        <a:rPr lang="en-US" dirty="0"/>
                        <a:t>$2,000,000</a:t>
                      </a:r>
                    </a:p>
                  </a:txBody>
                  <a:tcPr anchor="ctr"/>
                </a:tc>
                <a:tc>
                  <a:txBody>
                    <a:bodyPr/>
                    <a:lstStyle/>
                    <a:p>
                      <a:pPr algn="ctr"/>
                      <a:r>
                        <a:rPr lang="en-US" dirty="0"/>
                        <a:t>$600,000</a:t>
                      </a:r>
                    </a:p>
                  </a:txBody>
                  <a:tcPr anchor="ctr"/>
                </a:tc>
                <a:extLst>
                  <a:ext uri="{0D108BD9-81ED-4DB2-BD59-A6C34878D82A}">
                    <a16:rowId xmlns:a16="http://schemas.microsoft.com/office/drawing/2014/main" val="2335963008"/>
                  </a:ext>
                </a:extLst>
              </a:tr>
              <a:tr h="638985">
                <a:tc>
                  <a:txBody>
                    <a:bodyPr/>
                    <a:lstStyle/>
                    <a:p>
                      <a:pPr algn="ctr"/>
                      <a:r>
                        <a:rPr lang="en-US" dirty="0"/>
                        <a:t>Most-likely</a:t>
                      </a:r>
                    </a:p>
                  </a:txBody>
                  <a:tcPr anchor="ctr"/>
                </a:tc>
                <a:tc>
                  <a:txBody>
                    <a:bodyPr/>
                    <a:lstStyle/>
                    <a:p>
                      <a:pPr algn="ctr"/>
                      <a:r>
                        <a:rPr lang="en-US" dirty="0"/>
                        <a:t>$2,750,000</a:t>
                      </a:r>
                    </a:p>
                  </a:txBody>
                  <a:tcPr anchor="ctr"/>
                </a:tc>
                <a:tc>
                  <a:txBody>
                    <a:bodyPr/>
                    <a:lstStyle/>
                    <a:p>
                      <a:pPr algn="ctr"/>
                      <a:r>
                        <a:rPr lang="en-US" dirty="0"/>
                        <a:t>$825,000</a:t>
                      </a:r>
                    </a:p>
                  </a:txBody>
                  <a:tcPr anchor="ctr"/>
                </a:tc>
                <a:extLst>
                  <a:ext uri="{0D108BD9-81ED-4DB2-BD59-A6C34878D82A}">
                    <a16:rowId xmlns:a16="http://schemas.microsoft.com/office/drawing/2014/main" val="2849006116"/>
                  </a:ext>
                </a:extLst>
              </a:tr>
            </a:tbl>
          </a:graphicData>
        </a:graphic>
      </p:graphicFrame>
      <p:sp>
        <p:nvSpPr>
          <p:cNvPr id="94" name="TextBox 93">
            <a:extLst>
              <a:ext uri="{FF2B5EF4-FFF2-40B4-BE49-F238E27FC236}">
                <a16:creationId xmlns:a16="http://schemas.microsoft.com/office/drawing/2014/main" id="{2889FDE8-ACAA-3D17-0E77-29D237276E8B}"/>
              </a:ext>
            </a:extLst>
          </p:cNvPr>
          <p:cNvSpPr txBox="1"/>
          <p:nvPr/>
        </p:nvSpPr>
        <p:spPr>
          <a:xfrm>
            <a:off x="4758223" y="4476660"/>
            <a:ext cx="3495338" cy="369332"/>
          </a:xfrm>
          <a:prstGeom prst="rect">
            <a:avLst/>
          </a:prstGeom>
          <a:noFill/>
        </p:spPr>
        <p:txBody>
          <a:bodyPr wrap="square">
            <a:spAutoFit/>
          </a:bodyPr>
          <a:lstStyle/>
          <a:p>
            <a:r>
              <a:rPr lang="en-US" dirty="0">
                <a:solidFill>
                  <a:srgbClr val="FFC000"/>
                </a:solidFill>
              </a:rPr>
              <a:t>Long-term Financial Projections</a:t>
            </a:r>
          </a:p>
        </p:txBody>
      </p:sp>
      <p:sp>
        <p:nvSpPr>
          <p:cNvPr id="98" name="TextBox 97">
            <a:extLst>
              <a:ext uri="{FF2B5EF4-FFF2-40B4-BE49-F238E27FC236}">
                <a16:creationId xmlns:a16="http://schemas.microsoft.com/office/drawing/2014/main" id="{6FC6FD6C-4314-BCD9-331D-81C41CC6E459}"/>
              </a:ext>
            </a:extLst>
          </p:cNvPr>
          <p:cNvSpPr txBox="1"/>
          <p:nvPr/>
        </p:nvSpPr>
        <p:spPr>
          <a:xfrm>
            <a:off x="4832139" y="4943272"/>
            <a:ext cx="2706520" cy="369332"/>
          </a:xfrm>
          <a:prstGeom prst="rect">
            <a:avLst/>
          </a:prstGeom>
          <a:noFill/>
        </p:spPr>
        <p:txBody>
          <a:bodyPr wrap="square">
            <a:spAutoFit/>
          </a:bodyPr>
          <a:lstStyle/>
          <a:p>
            <a:r>
              <a:rPr lang="en-US" b="1" dirty="0"/>
              <a:t>5-Year Revenue Growth</a:t>
            </a:r>
          </a:p>
        </p:txBody>
      </p:sp>
      <p:sp>
        <p:nvSpPr>
          <p:cNvPr id="102" name="TextBox 101">
            <a:extLst>
              <a:ext uri="{FF2B5EF4-FFF2-40B4-BE49-F238E27FC236}">
                <a16:creationId xmlns:a16="http://schemas.microsoft.com/office/drawing/2014/main" id="{A970C9E5-70E2-EC84-6361-0B34C145B157}"/>
              </a:ext>
            </a:extLst>
          </p:cNvPr>
          <p:cNvSpPr txBox="1"/>
          <p:nvPr/>
        </p:nvSpPr>
        <p:spPr>
          <a:xfrm>
            <a:off x="4739626" y="5886641"/>
            <a:ext cx="2050679" cy="523220"/>
          </a:xfrm>
          <a:prstGeom prst="rect">
            <a:avLst/>
          </a:prstGeom>
          <a:noFill/>
        </p:spPr>
        <p:txBody>
          <a:bodyPr wrap="square">
            <a:spAutoFit/>
          </a:bodyPr>
          <a:lstStyle/>
          <a:p>
            <a:r>
              <a:rPr lang="en-US" sz="2800" dirty="0">
                <a:solidFill>
                  <a:schemeClr val="accent1">
                    <a:lumMod val="50000"/>
                  </a:schemeClr>
                </a:solidFill>
                <a:highlight>
                  <a:srgbClr val="FFFF00"/>
                </a:highlight>
              </a:rPr>
              <a:t>$2,750,000</a:t>
            </a:r>
          </a:p>
        </p:txBody>
      </p:sp>
      <p:sp>
        <p:nvSpPr>
          <p:cNvPr id="108" name="TextBox 107">
            <a:extLst>
              <a:ext uri="{FF2B5EF4-FFF2-40B4-BE49-F238E27FC236}">
                <a16:creationId xmlns:a16="http://schemas.microsoft.com/office/drawing/2014/main" id="{DFAA284E-09D7-769F-79CA-83CE7DDEE7A0}"/>
              </a:ext>
            </a:extLst>
          </p:cNvPr>
          <p:cNvSpPr txBox="1"/>
          <p:nvPr/>
        </p:nvSpPr>
        <p:spPr>
          <a:xfrm>
            <a:off x="6364274" y="5316910"/>
            <a:ext cx="2198577" cy="523220"/>
          </a:xfrm>
          <a:prstGeom prst="rect">
            <a:avLst/>
          </a:prstGeom>
          <a:noFill/>
        </p:spPr>
        <p:txBody>
          <a:bodyPr wrap="square">
            <a:spAutoFit/>
          </a:bodyPr>
          <a:lstStyle/>
          <a:p>
            <a:r>
              <a:rPr lang="en-US" sz="2800" dirty="0">
                <a:highlight>
                  <a:srgbClr val="00FF00"/>
                </a:highlight>
              </a:rPr>
              <a:t>$5,000,000</a:t>
            </a:r>
          </a:p>
        </p:txBody>
      </p:sp>
      <p:cxnSp>
        <p:nvCxnSpPr>
          <p:cNvPr id="110" name="Connector: Curved 109">
            <a:extLst>
              <a:ext uri="{FF2B5EF4-FFF2-40B4-BE49-F238E27FC236}">
                <a16:creationId xmlns:a16="http://schemas.microsoft.com/office/drawing/2014/main" id="{9374E6D6-00C4-FDA5-E3D5-EAB6C35FF07B}"/>
              </a:ext>
            </a:extLst>
          </p:cNvPr>
          <p:cNvCxnSpPr>
            <a:cxnSpLocks/>
            <a:endCxn id="108" idx="1"/>
          </p:cNvCxnSpPr>
          <p:nvPr/>
        </p:nvCxnSpPr>
        <p:spPr>
          <a:xfrm flipV="1">
            <a:off x="5580760" y="5578520"/>
            <a:ext cx="783514" cy="31300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5" name="TextBox 114">
            <a:extLst>
              <a:ext uri="{FF2B5EF4-FFF2-40B4-BE49-F238E27FC236}">
                <a16:creationId xmlns:a16="http://schemas.microsoft.com/office/drawing/2014/main" id="{DBE22E32-BDFE-CB6A-2683-25A49AE8D33A}"/>
              </a:ext>
            </a:extLst>
          </p:cNvPr>
          <p:cNvSpPr txBox="1"/>
          <p:nvPr/>
        </p:nvSpPr>
        <p:spPr>
          <a:xfrm>
            <a:off x="6071160" y="6196413"/>
            <a:ext cx="6853518" cy="584775"/>
          </a:xfrm>
          <a:prstGeom prst="rect">
            <a:avLst/>
          </a:prstGeom>
          <a:noFill/>
        </p:spPr>
        <p:txBody>
          <a:bodyPr wrap="square">
            <a:spAutoFit/>
          </a:bodyPr>
          <a:lstStyle/>
          <a:p>
            <a:r>
              <a:rPr lang="en-US" dirty="0"/>
              <a:t>Cumulative Profits: </a:t>
            </a:r>
            <a:r>
              <a:rPr lang="en-US" sz="3200" dirty="0">
                <a:highlight>
                  <a:srgbClr val="008080"/>
                </a:highlight>
              </a:rPr>
              <a:t>$10,000,000 </a:t>
            </a:r>
            <a:r>
              <a:rPr lang="en-US" dirty="0"/>
              <a:t>over 5 years</a:t>
            </a:r>
          </a:p>
        </p:txBody>
      </p:sp>
    </p:spTree>
    <p:extLst>
      <p:ext uri="{BB962C8B-B14F-4D97-AF65-F5344CB8AC3E}">
        <p14:creationId xmlns:p14="http://schemas.microsoft.com/office/powerpoint/2010/main" val="919373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B2A533-CFE9-7936-DFBD-DF8F852D769C}"/>
              </a:ext>
            </a:extLst>
          </p:cNvPr>
          <p:cNvSpPr txBox="1"/>
          <p:nvPr/>
        </p:nvSpPr>
        <p:spPr>
          <a:xfrm>
            <a:off x="-466165" y="0"/>
            <a:ext cx="5746603" cy="523220"/>
          </a:xfrm>
          <a:prstGeom prst="rect">
            <a:avLst/>
          </a:prstGeom>
          <a:noFill/>
        </p:spPr>
        <p:txBody>
          <a:bodyPr wrap="square" rtlCol="0">
            <a:spAutoFit/>
          </a:bodyPr>
          <a:lstStyle/>
          <a:p>
            <a:pPr algn="ctr"/>
            <a:r>
              <a:rPr lang="en-US" sz="2800" b="1" dirty="0"/>
              <a:t>Operational Hedge Strategy</a:t>
            </a:r>
          </a:p>
        </p:txBody>
      </p:sp>
      <p:sp>
        <p:nvSpPr>
          <p:cNvPr id="4" name="TextBox 3">
            <a:extLst>
              <a:ext uri="{FF2B5EF4-FFF2-40B4-BE49-F238E27FC236}">
                <a16:creationId xmlns:a16="http://schemas.microsoft.com/office/drawing/2014/main" id="{8F70EA01-FD30-A0EC-0F85-694E6D196E0B}"/>
              </a:ext>
            </a:extLst>
          </p:cNvPr>
          <p:cNvSpPr txBox="1"/>
          <p:nvPr/>
        </p:nvSpPr>
        <p:spPr>
          <a:xfrm>
            <a:off x="134471" y="523220"/>
            <a:ext cx="6329082" cy="830997"/>
          </a:xfrm>
          <a:prstGeom prst="rect">
            <a:avLst/>
          </a:prstGeom>
          <a:noFill/>
        </p:spPr>
        <p:txBody>
          <a:bodyPr wrap="square">
            <a:spAutoFit/>
          </a:bodyPr>
          <a:lstStyle/>
          <a:p>
            <a:pPr algn="just"/>
            <a:r>
              <a:rPr lang="en-US" sz="1200" dirty="0">
                <a:solidFill>
                  <a:schemeClr val="accent1">
                    <a:lumMod val="50000"/>
                  </a:schemeClr>
                </a:solidFill>
              </a:rPr>
              <a:t>Operational hedging minimizes currency fluctuation impacts by balancing a company’s foreign currency revenues and expenses. It structures operations to offset exchange risks naturally, aiming to enhance financial stability without solely depending on financial instruments.</a:t>
            </a:r>
          </a:p>
        </p:txBody>
      </p:sp>
      <p:sp>
        <p:nvSpPr>
          <p:cNvPr id="6" name="TextBox 5">
            <a:extLst>
              <a:ext uri="{FF2B5EF4-FFF2-40B4-BE49-F238E27FC236}">
                <a16:creationId xmlns:a16="http://schemas.microsoft.com/office/drawing/2014/main" id="{A9E57C81-1B04-82BC-E7FC-124A7C6D5CFA}"/>
              </a:ext>
            </a:extLst>
          </p:cNvPr>
          <p:cNvSpPr txBox="1"/>
          <p:nvPr/>
        </p:nvSpPr>
        <p:spPr>
          <a:xfrm>
            <a:off x="6463553" y="153888"/>
            <a:ext cx="5495138" cy="369332"/>
          </a:xfrm>
          <a:prstGeom prst="rect">
            <a:avLst/>
          </a:prstGeom>
          <a:noFill/>
        </p:spPr>
        <p:txBody>
          <a:bodyPr wrap="square">
            <a:spAutoFit/>
          </a:bodyPr>
          <a:lstStyle/>
          <a:p>
            <a:r>
              <a:rPr lang="en-US" dirty="0">
                <a:solidFill>
                  <a:srgbClr val="FFC000"/>
                </a:solidFill>
              </a:rPr>
              <a:t>Foreign-Currency-Denominated Revenues and Costs</a:t>
            </a:r>
          </a:p>
        </p:txBody>
      </p:sp>
      <p:sp>
        <p:nvSpPr>
          <p:cNvPr id="10" name="TextBox 9">
            <a:extLst>
              <a:ext uri="{FF2B5EF4-FFF2-40B4-BE49-F238E27FC236}">
                <a16:creationId xmlns:a16="http://schemas.microsoft.com/office/drawing/2014/main" id="{ED251D7F-9F31-9380-B90F-ADD9579F5B05}"/>
              </a:ext>
            </a:extLst>
          </p:cNvPr>
          <p:cNvSpPr txBox="1"/>
          <p:nvPr/>
        </p:nvSpPr>
        <p:spPr>
          <a:xfrm>
            <a:off x="7826188" y="523220"/>
            <a:ext cx="3101788" cy="1754326"/>
          </a:xfrm>
          <a:prstGeom prst="rect">
            <a:avLst/>
          </a:prstGeom>
          <a:noFill/>
        </p:spPr>
        <p:txBody>
          <a:bodyPr wrap="square">
            <a:spAutoFit/>
          </a:bodyPr>
          <a:lstStyle/>
          <a:p>
            <a:pPr algn="just"/>
            <a:r>
              <a:rPr lang="en-US" sz="1200" dirty="0"/>
              <a:t>In the context of the proposed business model, revenues will be generated from the export of agricultural products such as raw cashew nuts (RCN), sesame seeds, and soya beans. These exports will earn foreign currency (e.g., USD, EUR). The company has significant costs in foreign currencies, primarily due to the importation of construction tools and equipment</a:t>
            </a:r>
          </a:p>
        </p:txBody>
      </p:sp>
      <p:pic>
        <p:nvPicPr>
          <p:cNvPr id="12" name="Picture 11">
            <a:extLst>
              <a:ext uri="{FF2B5EF4-FFF2-40B4-BE49-F238E27FC236}">
                <a16:creationId xmlns:a16="http://schemas.microsoft.com/office/drawing/2014/main" id="{9199051D-23D9-4B05-3C25-981BBE3BADA2}"/>
              </a:ext>
            </a:extLst>
          </p:cNvPr>
          <p:cNvPicPr>
            <a:picLocks noChangeAspect="1"/>
          </p:cNvPicPr>
          <p:nvPr/>
        </p:nvPicPr>
        <p:blipFill>
          <a:blip r:embed="rId2"/>
          <a:stretch>
            <a:fillRect/>
          </a:stretch>
        </p:blipFill>
        <p:spPr>
          <a:xfrm>
            <a:off x="6387353" y="635131"/>
            <a:ext cx="1546638" cy="1546638"/>
          </a:xfrm>
          <a:prstGeom prst="rect">
            <a:avLst/>
          </a:prstGeom>
        </p:spPr>
      </p:pic>
      <p:pic>
        <p:nvPicPr>
          <p:cNvPr id="18" name="Picture 17">
            <a:extLst>
              <a:ext uri="{FF2B5EF4-FFF2-40B4-BE49-F238E27FC236}">
                <a16:creationId xmlns:a16="http://schemas.microsoft.com/office/drawing/2014/main" id="{CF707933-38A0-E074-13F2-6C0417627D14}"/>
              </a:ext>
            </a:extLst>
          </p:cNvPr>
          <p:cNvPicPr>
            <a:picLocks noChangeAspect="1"/>
          </p:cNvPicPr>
          <p:nvPr/>
        </p:nvPicPr>
        <p:blipFill>
          <a:blip r:embed="rId3"/>
          <a:stretch>
            <a:fillRect/>
          </a:stretch>
        </p:blipFill>
        <p:spPr>
          <a:xfrm>
            <a:off x="10774439" y="582570"/>
            <a:ext cx="1543293" cy="1543293"/>
          </a:xfrm>
          <a:prstGeom prst="rect">
            <a:avLst/>
          </a:prstGeom>
        </p:spPr>
      </p:pic>
      <p:sp>
        <p:nvSpPr>
          <p:cNvPr id="22" name="TextBox 21">
            <a:extLst>
              <a:ext uri="{FF2B5EF4-FFF2-40B4-BE49-F238E27FC236}">
                <a16:creationId xmlns:a16="http://schemas.microsoft.com/office/drawing/2014/main" id="{A66A7D54-18AF-1E26-2C22-92F5FAE9ECAA}"/>
              </a:ext>
            </a:extLst>
          </p:cNvPr>
          <p:cNvSpPr txBox="1"/>
          <p:nvPr/>
        </p:nvSpPr>
        <p:spPr>
          <a:xfrm>
            <a:off x="844924" y="1432460"/>
            <a:ext cx="3240741" cy="369332"/>
          </a:xfrm>
          <a:prstGeom prst="rect">
            <a:avLst/>
          </a:prstGeom>
          <a:noFill/>
        </p:spPr>
        <p:txBody>
          <a:bodyPr wrap="square">
            <a:spAutoFit/>
          </a:bodyPr>
          <a:lstStyle/>
          <a:p>
            <a:r>
              <a:rPr lang="en-US" dirty="0">
                <a:solidFill>
                  <a:srgbClr val="FFC000"/>
                </a:solidFill>
              </a:rPr>
              <a:t>Matching Revenues with Costs</a:t>
            </a:r>
          </a:p>
        </p:txBody>
      </p:sp>
      <p:sp>
        <p:nvSpPr>
          <p:cNvPr id="26" name="TextBox 25">
            <a:extLst>
              <a:ext uri="{FF2B5EF4-FFF2-40B4-BE49-F238E27FC236}">
                <a16:creationId xmlns:a16="http://schemas.microsoft.com/office/drawing/2014/main" id="{30CE1F1D-0B1F-CBB3-3A3D-32EE07C7F5C6}"/>
              </a:ext>
            </a:extLst>
          </p:cNvPr>
          <p:cNvSpPr txBox="1"/>
          <p:nvPr/>
        </p:nvSpPr>
        <p:spPr>
          <a:xfrm>
            <a:off x="142629" y="1848783"/>
            <a:ext cx="3056964" cy="1938992"/>
          </a:xfrm>
          <a:prstGeom prst="rect">
            <a:avLst/>
          </a:prstGeom>
          <a:noFill/>
        </p:spPr>
        <p:txBody>
          <a:bodyPr wrap="square">
            <a:spAutoFit/>
          </a:bodyPr>
          <a:lstStyle/>
          <a:p>
            <a:pPr algn="just"/>
            <a:r>
              <a:rPr lang="en-US" sz="1200" dirty="0"/>
              <a:t>By aligning the foreign-currency revenues from exports with the foreign-currency costs of imports, the company creates a natural hedge. This means that fluctuations in exchange rates will have a reduced impact on the company's net financial position. The company should plan its export activities to ensure a steady flow of foreign-currency income that corresponds to its foreign-currency expenses.</a:t>
            </a:r>
          </a:p>
        </p:txBody>
      </p:sp>
      <p:pic>
        <p:nvPicPr>
          <p:cNvPr id="2050" name="Picture 2" descr="Man Thinking About Money - A Cartoon Illustration Of A Man Thinking About  Investing His Money. Royalty Free SVG, Cliparts, Vectors, and Stock  Illustration. Image 172491944.">
            <a:extLst>
              <a:ext uri="{FF2B5EF4-FFF2-40B4-BE49-F238E27FC236}">
                <a16:creationId xmlns:a16="http://schemas.microsoft.com/office/drawing/2014/main" id="{C78088E9-9B7E-79AE-2A86-4DE702711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7507" y="1723549"/>
            <a:ext cx="2089002" cy="208900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CEB33D70-DFEF-2E64-0CA9-9E1552695D86}"/>
              </a:ext>
            </a:extLst>
          </p:cNvPr>
          <p:cNvSpPr txBox="1"/>
          <p:nvPr/>
        </p:nvSpPr>
        <p:spPr>
          <a:xfrm>
            <a:off x="6544269" y="2462579"/>
            <a:ext cx="3549911" cy="461665"/>
          </a:xfrm>
          <a:prstGeom prst="rect">
            <a:avLst/>
          </a:prstGeom>
          <a:noFill/>
        </p:spPr>
        <p:txBody>
          <a:bodyPr wrap="square">
            <a:spAutoFit/>
          </a:bodyPr>
          <a:lstStyle/>
          <a:p>
            <a:r>
              <a:rPr lang="en-US" sz="2400" dirty="0">
                <a:solidFill>
                  <a:srgbClr val="FFC000"/>
                </a:solidFill>
              </a:rPr>
              <a:t>Let’s take an example !</a:t>
            </a:r>
          </a:p>
        </p:txBody>
      </p:sp>
      <p:sp>
        <p:nvSpPr>
          <p:cNvPr id="29" name="TextBox 28">
            <a:extLst>
              <a:ext uri="{FF2B5EF4-FFF2-40B4-BE49-F238E27FC236}">
                <a16:creationId xmlns:a16="http://schemas.microsoft.com/office/drawing/2014/main" id="{EF799F1B-7B64-93AB-191A-2F65B041A588}"/>
              </a:ext>
            </a:extLst>
          </p:cNvPr>
          <p:cNvSpPr txBox="1"/>
          <p:nvPr/>
        </p:nvSpPr>
        <p:spPr>
          <a:xfrm>
            <a:off x="7160671" y="3013501"/>
            <a:ext cx="4892528" cy="923330"/>
          </a:xfrm>
          <a:prstGeom prst="rect">
            <a:avLst/>
          </a:prstGeom>
          <a:noFill/>
        </p:spPr>
        <p:txBody>
          <a:bodyPr wrap="square">
            <a:spAutoFit/>
          </a:bodyPr>
          <a:lstStyle/>
          <a:p>
            <a:pPr algn="just"/>
            <a:r>
              <a:rPr lang="en-GB" sz="1400" dirty="0">
                <a:effectLst/>
                <a:ea typeface="Calibri" panose="020F0502020204030204" pitchFamily="34" charset="0"/>
              </a:rPr>
              <a:t>Suppose the company exports </a:t>
            </a:r>
            <a:r>
              <a:rPr lang="en-GB" sz="2000" b="1" dirty="0">
                <a:effectLst/>
                <a:ea typeface="Calibri" panose="020F0502020204030204" pitchFamily="34" charset="0"/>
              </a:rPr>
              <a:t>$10 million </a:t>
            </a:r>
            <a:r>
              <a:rPr lang="en-GB" sz="1400" dirty="0">
                <a:effectLst/>
                <a:ea typeface="Calibri" panose="020F0502020204030204" pitchFamily="34" charset="0"/>
              </a:rPr>
              <a:t>worth of raw cashew nuts annually and imports </a:t>
            </a:r>
            <a:r>
              <a:rPr lang="en-GB" sz="2000" b="1" dirty="0">
                <a:effectLst/>
                <a:ea typeface="Calibri" panose="020F0502020204030204" pitchFamily="34" charset="0"/>
              </a:rPr>
              <a:t>$8 million </a:t>
            </a:r>
            <a:r>
              <a:rPr lang="en-GB" sz="1400" dirty="0">
                <a:effectLst/>
                <a:ea typeface="Calibri" panose="020F0502020204030204" pitchFamily="34" charset="0"/>
              </a:rPr>
              <a:t>worth of construction equipment.</a:t>
            </a:r>
            <a:endParaRPr lang="en-US" sz="1400" dirty="0"/>
          </a:p>
        </p:txBody>
      </p:sp>
      <p:pic>
        <p:nvPicPr>
          <p:cNvPr id="32" name="Picture 31" descr="A cartoon of a person pointing&#10;&#10;Description automatically generated">
            <a:extLst>
              <a:ext uri="{FF2B5EF4-FFF2-40B4-BE49-F238E27FC236}">
                <a16:creationId xmlns:a16="http://schemas.microsoft.com/office/drawing/2014/main" id="{9D7E72A0-AB20-B319-A70D-820C3DCDA0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7353" y="3069407"/>
            <a:ext cx="1001438" cy="1067649"/>
          </a:xfrm>
          <a:prstGeom prst="rect">
            <a:avLst/>
          </a:prstGeom>
        </p:spPr>
      </p:pic>
      <p:sp>
        <p:nvSpPr>
          <p:cNvPr id="36" name="TextBox 35">
            <a:extLst>
              <a:ext uri="{FF2B5EF4-FFF2-40B4-BE49-F238E27FC236}">
                <a16:creationId xmlns:a16="http://schemas.microsoft.com/office/drawing/2014/main" id="{4E74E0BB-77D3-BB48-384C-C59C83F07DC3}"/>
              </a:ext>
            </a:extLst>
          </p:cNvPr>
          <p:cNvSpPr txBox="1"/>
          <p:nvPr/>
        </p:nvSpPr>
        <p:spPr>
          <a:xfrm>
            <a:off x="7165000" y="4192962"/>
            <a:ext cx="5026999" cy="984885"/>
          </a:xfrm>
          <a:prstGeom prst="rect">
            <a:avLst/>
          </a:prstGeom>
          <a:noFill/>
        </p:spPr>
        <p:txBody>
          <a:bodyPr wrap="square">
            <a:spAutoFit/>
          </a:bodyPr>
          <a:lstStyle/>
          <a:p>
            <a:pPr algn="just"/>
            <a:r>
              <a:rPr lang="en-US" sz="1400" dirty="0"/>
              <a:t>The revenue from exports </a:t>
            </a:r>
            <a:r>
              <a:rPr lang="en-US" sz="2000" b="1" dirty="0"/>
              <a:t>($10 million</a:t>
            </a:r>
            <a:r>
              <a:rPr lang="en-US" b="1" dirty="0"/>
              <a:t>) </a:t>
            </a:r>
            <a:r>
              <a:rPr lang="en-US" sz="1400" dirty="0"/>
              <a:t>can be used to cover the import costs </a:t>
            </a:r>
            <a:r>
              <a:rPr lang="en-US" b="1" dirty="0"/>
              <a:t>($8 million), </a:t>
            </a:r>
            <a:r>
              <a:rPr lang="en-US" sz="1400" dirty="0"/>
              <a:t>leaving a net positive foreign-currency flow of </a:t>
            </a:r>
            <a:r>
              <a:rPr lang="en-US" sz="2000" b="1" dirty="0"/>
              <a:t>$2 million</a:t>
            </a:r>
            <a:r>
              <a:rPr lang="en-US" sz="1400" dirty="0"/>
              <a:t>.</a:t>
            </a:r>
          </a:p>
        </p:txBody>
      </p:sp>
      <p:pic>
        <p:nvPicPr>
          <p:cNvPr id="38" name="Picture 37" descr="A cartoon of a person running&#10;&#10;Description automatically generated">
            <a:extLst>
              <a:ext uri="{FF2B5EF4-FFF2-40B4-BE49-F238E27FC236}">
                <a16:creationId xmlns:a16="http://schemas.microsoft.com/office/drawing/2014/main" id="{27A9BE36-DA42-DC1F-5372-3F62B4CA99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8739" y="4084590"/>
            <a:ext cx="2395252" cy="1341341"/>
          </a:xfrm>
          <a:prstGeom prst="rect">
            <a:avLst/>
          </a:prstGeom>
        </p:spPr>
      </p:pic>
      <p:sp>
        <p:nvSpPr>
          <p:cNvPr id="42" name="TextBox 41">
            <a:extLst>
              <a:ext uri="{FF2B5EF4-FFF2-40B4-BE49-F238E27FC236}">
                <a16:creationId xmlns:a16="http://schemas.microsoft.com/office/drawing/2014/main" id="{7CC7198A-69C8-94D5-A5FE-976EA0CBE491}"/>
              </a:ext>
            </a:extLst>
          </p:cNvPr>
          <p:cNvSpPr txBox="1"/>
          <p:nvPr/>
        </p:nvSpPr>
        <p:spPr>
          <a:xfrm>
            <a:off x="7001436" y="5536766"/>
            <a:ext cx="5190564" cy="738664"/>
          </a:xfrm>
          <a:prstGeom prst="rect">
            <a:avLst/>
          </a:prstGeom>
          <a:noFill/>
        </p:spPr>
        <p:txBody>
          <a:bodyPr wrap="square">
            <a:spAutoFit/>
          </a:bodyPr>
          <a:lstStyle/>
          <a:p>
            <a:pPr algn="just"/>
            <a:r>
              <a:rPr lang="en-US" sz="1400" dirty="0"/>
              <a:t>If the exchange rate fluctuates, the effect on the company's financials is minimized because the revenues and costs are both in foreign currencies, thus offsetting each other.</a:t>
            </a:r>
          </a:p>
        </p:txBody>
      </p:sp>
      <p:pic>
        <p:nvPicPr>
          <p:cNvPr id="44" name="Picture 43">
            <a:extLst>
              <a:ext uri="{FF2B5EF4-FFF2-40B4-BE49-F238E27FC236}">
                <a16:creationId xmlns:a16="http://schemas.microsoft.com/office/drawing/2014/main" id="{503E4388-63F3-6009-FA85-8A5FA5596D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6303" y="5333259"/>
            <a:ext cx="2440124" cy="1341341"/>
          </a:xfrm>
          <a:prstGeom prst="rect">
            <a:avLst/>
          </a:prstGeom>
        </p:spPr>
      </p:pic>
      <p:sp>
        <p:nvSpPr>
          <p:cNvPr id="46" name="TextBox 45">
            <a:extLst>
              <a:ext uri="{FF2B5EF4-FFF2-40B4-BE49-F238E27FC236}">
                <a16:creationId xmlns:a16="http://schemas.microsoft.com/office/drawing/2014/main" id="{62A20976-8BAB-6EC7-4C51-301B649F0ADA}"/>
              </a:ext>
            </a:extLst>
          </p:cNvPr>
          <p:cNvSpPr txBox="1"/>
          <p:nvPr/>
        </p:nvSpPr>
        <p:spPr>
          <a:xfrm>
            <a:off x="1280731" y="4064311"/>
            <a:ext cx="3338952" cy="369332"/>
          </a:xfrm>
          <a:prstGeom prst="rect">
            <a:avLst/>
          </a:prstGeom>
          <a:noFill/>
        </p:spPr>
        <p:txBody>
          <a:bodyPr wrap="square">
            <a:spAutoFit/>
          </a:bodyPr>
          <a:lstStyle/>
          <a:p>
            <a:r>
              <a:rPr lang="en-GB" sz="1800" dirty="0">
                <a:solidFill>
                  <a:srgbClr val="FFC000"/>
                </a:solidFill>
                <a:effectLst/>
                <a:ea typeface="Calibri" panose="020F0502020204030204" pitchFamily="34" charset="0"/>
              </a:rPr>
              <a:t>Benefits of Operational Hedging</a:t>
            </a:r>
            <a:endParaRPr lang="en-US" dirty="0">
              <a:solidFill>
                <a:srgbClr val="FFC000"/>
              </a:solidFill>
            </a:endParaRPr>
          </a:p>
        </p:txBody>
      </p:sp>
      <p:sp>
        <p:nvSpPr>
          <p:cNvPr id="50" name="TextBox 49">
            <a:extLst>
              <a:ext uri="{FF2B5EF4-FFF2-40B4-BE49-F238E27FC236}">
                <a16:creationId xmlns:a16="http://schemas.microsoft.com/office/drawing/2014/main" id="{CE832203-6707-09F9-FFDD-19BF300A0C98}"/>
              </a:ext>
            </a:extLst>
          </p:cNvPr>
          <p:cNvSpPr txBox="1"/>
          <p:nvPr/>
        </p:nvSpPr>
        <p:spPr>
          <a:xfrm>
            <a:off x="354925" y="4480599"/>
            <a:ext cx="5570746" cy="2031325"/>
          </a:xfrm>
          <a:prstGeom prst="rect">
            <a:avLst/>
          </a:prstGeom>
          <a:noFill/>
        </p:spPr>
        <p:txBody>
          <a:bodyPr wrap="square">
            <a:spAutoFit/>
          </a:bodyPr>
          <a:lstStyle/>
          <a:p>
            <a:pPr marL="285750" indent="-285750" algn="just">
              <a:buFont typeface="Wingdings" panose="05000000000000000000" pitchFamily="2" charset="2"/>
              <a:buChar char="ü"/>
            </a:pPr>
            <a:r>
              <a:rPr lang="en-US" sz="1400" b="1" dirty="0"/>
              <a:t>Reduced Currency Risk</a:t>
            </a:r>
            <a:r>
              <a:rPr lang="en-US" sz="1400" dirty="0"/>
              <a:t>: The company's exposure to exchange rate fluctuations is minimized, leading to more stable financial performance.</a:t>
            </a:r>
          </a:p>
          <a:p>
            <a:pPr marL="285750" indent="-285750" algn="just">
              <a:buFont typeface="Wingdings" panose="05000000000000000000" pitchFamily="2" charset="2"/>
              <a:buChar char="ü"/>
            </a:pPr>
            <a:r>
              <a:rPr lang="en-US" sz="1400" b="1" dirty="0"/>
              <a:t>Cost Efficiency</a:t>
            </a:r>
            <a:r>
              <a:rPr lang="en-US" sz="1400" dirty="0"/>
              <a:t>: By using operational hedging, the company reduces the need for financial hedging instruments, which can be costly.</a:t>
            </a:r>
          </a:p>
          <a:p>
            <a:pPr marL="285750" indent="-285750" algn="just">
              <a:buFont typeface="Wingdings" panose="05000000000000000000" pitchFamily="2" charset="2"/>
              <a:buChar char="ü"/>
            </a:pPr>
            <a:r>
              <a:rPr lang="en-US" sz="1400" b="1" dirty="0"/>
              <a:t>Predictable Cash Flows</a:t>
            </a:r>
            <a:r>
              <a:rPr lang="en-US" sz="1400" dirty="0"/>
              <a:t>: With a balanced foreign-currency cash flow, the company can better predict and manage its finances, ensuring smoother operations.</a:t>
            </a:r>
          </a:p>
        </p:txBody>
      </p:sp>
    </p:spTree>
    <p:extLst>
      <p:ext uri="{BB962C8B-B14F-4D97-AF65-F5344CB8AC3E}">
        <p14:creationId xmlns:p14="http://schemas.microsoft.com/office/powerpoint/2010/main" val="621728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9DECD8-6F40-DE16-A80D-1748170EDC5A}"/>
              </a:ext>
            </a:extLst>
          </p:cNvPr>
          <p:cNvSpPr txBox="1"/>
          <p:nvPr/>
        </p:nvSpPr>
        <p:spPr>
          <a:xfrm>
            <a:off x="-663389" y="80683"/>
            <a:ext cx="5746603" cy="523220"/>
          </a:xfrm>
          <a:prstGeom prst="rect">
            <a:avLst/>
          </a:prstGeom>
          <a:noFill/>
        </p:spPr>
        <p:txBody>
          <a:bodyPr wrap="square" rtlCol="0">
            <a:spAutoFit/>
          </a:bodyPr>
          <a:lstStyle/>
          <a:p>
            <a:pPr algn="ctr"/>
            <a:r>
              <a:rPr lang="en-US" sz="2800" b="1" dirty="0"/>
              <a:t>Financial Hedge Strategy</a:t>
            </a:r>
          </a:p>
        </p:txBody>
      </p:sp>
      <p:sp>
        <p:nvSpPr>
          <p:cNvPr id="3" name="TextBox 2">
            <a:extLst>
              <a:ext uri="{FF2B5EF4-FFF2-40B4-BE49-F238E27FC236}">
                <a16:creationId xmlns:a16="http://schemas.microsoft.com/office/drawing/2014/main" id="{D4CEEBDC-9DC9-66E7-943A-AB33D18C05A5}"/>
              </a:ext>
            </a:extLst>
          </p:cNvPr>
          <p:cNvSpPr txBox="1"/>
          <p:nvPr/>
        </p:nvSpPr>
        <p:spPr>
          <a:xfrm>
            <a:off x="126274" y="711756"/>
            <a:ext cx="11967877" cy="461665"/>
          </a:xfrm>
          <a:prstGeom prst="rect">
            <a:avLst/>
          </a:prstGeom>
          <a:noFill/>
        </p:spPr>
        <p:txBody>
          <a:bodyPr wrap="square">
            <a:spAutoFit/>
          </a:bodyPr>
          <a:lstStyle/>
          <a:p>
            <a:pPr algn="just"/>
            <a:r>
              <a:rPr lang="en-US" sz="1200" dirty="0">
                <a:solidFill>
                  <a:schemeClr val="accent1">
                    <a:lumMod val="50000"/>
                  </a:schemeClr>
                </a:solidFill>
              </a:rPr>
              <a:t>Financial hedging uses financial instruments to mitigate exposure to risks, especially currency risks. Its primary goal is to shield the company’s revenue and costs from adverse exchange rate movements, ensuring more predictable financial outcomes.</a:t>
            </a:r>
          </a:p>
        </p:txBody>
      </p:sp>
      <p:sp>
        <p:nvSpPr>
          <p:cNvPr id="5" name="TextBox 4">
            <a:extLst>
              <a:ext uri="{FF2B5EF4-FFF2-40B4-BE49-F238E27FC236}">
                <a16:creationId xmlns:a16="http://schemas.microsoft.com/office/drawing/2014/main" id="{6F71C4F1-233A-2192-D819-A6F316428D43}"/>
              </a:ext>
            </a:extLst>
          </p:cNvPr>
          <p:cNvSpPr txBox="1"/>
          <p:nvPr/>
        </p:nvSpPr>
        <p:spPr>
          <a:xfrm>
            <a:off x="4241935" y="1367220"/>
            <a:ext cx="4149029" cy="369332"/>
          </a:xfrm>
          <a:prstGeom prst="rect">
            <a:avLst/>
          </a:prstGeom>
          <a:noFill/>
        </p:spPr>
        <p:txBody>
          <a:bodyPr wrap="square">
            <a:spAutoFit/>
          </a:bodyPr>
          <a:lstStyle/>
          <a:p>
            <a:r>
              <a:rPr lang="en-US" b="1" dirty="0">
                <a:latin typeface="Nexand"/>
                <a:cs typeface="Sanskrit Text" panose="02020503050405020304" pitchFamily="18" charset="0"/>
              </a:rPr>
              <a:t>Type of Financial Hedging Instruments</a:t>
            </a:r>
          </a:p>
        </p:txBody>
      </p:sp>
      <p:sp>
        <p:nvSpPr>
          <p:cNvPr id="6" name="TextBox 5">
            <a:extLst>
              <a:ext uri="{FF2B5EF4-FFF2-40B4-BE49-F238E27FC236}">
                <a16:creationId xmlns:a16="http://schemas.microsoft.com/office/drawing/2014/main" id="{E9F9C4A8-4A02-3F53-4943-304BB83FB1AB}"/>
              </a:ext>
            </a:extLst>
          </p:cNvPr>
          <p:cNvSpPr txBox="1"/>
          <p:nvPr/>
        </p:nvSpPr>
        <p:spPr>
          <a:xfrm>
            <a:off x="430307" y="1962514"/>
            <a:ext cx="2037841" cy="369332"/>
          </a:xfrm>
          <a:prstGeom prst="rect">
            <a:avLst/>
          </a:prstGeom>
          <a:noFill/>
        </p:spPr>
        <p:txBody>
          <a:bodyPr wrap="square">
            <a:spAutoFit/>
          </a:bodyPr>
          <a:lstStyle/>
          <a:p>
            <a:r>
              <a:rPr lang="en-US" dirty="0">
                <a:solidFill>
                  <a:srgbClr val="FFC000"/>
                </a:solidFill>
              </a:rPr>
              <a:t>Future Contracts</a:t>
            </a:r>
          </a:p>
        </p:txBody>
      </p:sp>
      <p:sp>
        <p:nvSpPr>
          <p:cNvPr id="10" name="TextBox 9">
            <a:extLst>
              <a:ext uri="{FF2B5EF4-FFF2-40B4-BE49-F238E27FC236}">
                <a16:creationId xmlns:a16="http://schemas.microsoft.com/office/drawing/2014/main" id="{F132E2A7-2926-1474-3662-23F988702945}"/>
              </a:ext>
            </a:extLst>
          </p:cNvPr>
          <p:cNvSpPr txBox="1"/>
          <p:nvPr/>
        </p:nvSpPr>
        <p:spPr>
          <a:xfrm>
            <a:off x="171143" y="2358085"/>
            <a:ext cx="2742386" cy="1446550"/>
          </a:xfrm>
          <a:prstGeom prst="rect">
            <a:avLst/>
          </a:prstGeom>
          <a:noFill/>
        </p:spPr>
        <p:txBody>
          <a:bodyPr wrap="square">
            <a:spAutoFit/>
          </a:bodyPr>
          <a:lstStyle/>
          <a:p>
            <a:pPr algn="just"/>
            <a:r>
              <a:rPr lang="en-US" sz="1200" dirty="0"/>
              <a:t>Futures are standardized contracts to buy or sell a specific quantity of an asset at a predetermined price on a set date. The company can lock in exchange rates for future transactions, reducing the uncertainty associated with currency fluctuations</a:t>
            </a:r>
            <a:r>
              <a:rPr lang="en-US" sz="1600" dirty="0"/>
              <a:t>.</a:t>
            </a:r>
          </a:p>
        </p:txBody>
      </p:sp>
      <p:cxnSp>
        <p:nvCxnSpPr>
          <p:cNvPr id="12" name="Straight Connector 11">
            <a:extLst>
              <a:ext uri="{FF2B5EF4-FFF2-40B4-BE49-F238E27FC236}">
                <a16:creationId xmlns:a16="http://schemas.microsoft.com/office/drawing/2014/main" id="{796B94B3-86B6-9A8B-B5C2-2715A580B25E}"/>
              </a:ext>
            </a:extLst>
          </p:cNvPr>
          <p:cNvCxnSpPr/>
          <p:nvPr/>
        </p:nvCxnSpPr>
        <p:spPr>
          <a:xfrm>
            <a:off x="2994212" y="1975766"/>
            <a:ext cx="0" cy="1828869"/>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37911566-E051-F900-0CF3-BA97331A94DD}"/>
              </a:ext>
            </a:extLst>
          </p:cNvPr>
          <p:cNvSpPr txBox="1"/>
          <p:nvPr/>
        </p:nvSpPr>
        <p:spPr>
          <a:xfrm>
            <a:off x="3700998" y="1975766"/>
            <a:ext cx="2037841" cy="369332"/>
          </a:xfrm>
          <a:prstGeom prst="rect">
            <a:avLst/>
          </a:prstGeom>
          <a:noFill/>
        </p:spPr>
        <p:txBody>
          <a:bodyPr wrap="square">
            <a:spAutoFit/>
          </a:bodyPr>
          <a:lstStyle/>
          <a:p>
            <a:r>
              <a:rPr lang="en-US" dirty="0">
                <a:solidFill>
                  <a:srgbClr val="FFC000"/>
                </a:solidFill>
              </a:rPr>
              <a:t>Options Contracts</a:t>
            </a:r>
          </a:p>
        </p:txBody>
      </p:sp>
      <p:sp>
        <p:nvSpPr>
          <p:cNvPr id="17" name="TextBox 16">
            <a:extLst>
              <a:ext uri="{FF2B5EF4-FFF2-40B4-BE49-F238E27FC236}">
                <a16:creationId xmlns:a16="http://schemas.microsoft.com/office/drawing/2014/main" id="{97B58360-A3E2-1D27-BFBB-01BE4085FE13}"/>
              </a:ext>
            </a:extLst>
          </p:cNvPr>
          <p:cNvSpPr txBox="1"/>
          <p:nvPr/>
        </p:nvSpPr>
        <p:spPr>
          <a:xfrm>
            <a:off x="3056253" y="2336907"/>
            <a:ext cx="3240742" cy="1384995"/>
          </a:xfrm>
          <a:prstGeom prst="rect">
            <a:avLst/>
          </a:prstGeom>
          <a:noFill/>
        </p:spPr>
        <p:txBody>
          <a:bodyPr wrap="square">
            <a:spAutoFit/>
          </a:bodyPr>
          <a:lstStyle/>
          <a:p>
            <a:pPr algn="just"/>
            <a:r>
              <a:rPr lang="en-US" sz="1200" dirty="0"/>
              <a:t>Options give the holder the right, but not the obligation, to buy or sell an asset at a predetermined price before or on a specific date. Purchasing options allows the company to hedge against unfavorable currency movements while retaining the potential to benefit from favorable movements.</a:t>
            </a:r>
          </a:p>
        </p:txBody>
      </p:sp>
      <p:cxnSp>
        <p:nvCxnSpPr>
          <p:cNvPr id="18" name="Straight Connector 17">
            <a:extLst>
              <a:ext uri="{FF2B5EF4-FFF2-40B4-BE49-F238E27FC236}">
                <a16:creationId xmlns:a16="http://schemas.microsoft.com/office/drawing/2014/main" id="{5B0D5491-FCEB-E8F5-1068-F20AE0F7E338}"/>
              </a:ext>
            </a:extLst>
          </p:cNvPr>
          <p:cNvCxnSpPr/>
          <p:nvPr/>
        </p:nvCxnSpPr>
        <p:spPr>
          <a:xfrm>
            <a:off x="6445624" y="1975766"/>
            <a:ext cx="0" cy="1828869"/>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152F78C0-B43F-2CD9-DF63-F5BECF6CD5CC}"/>
              </a:ext>
            </a:extLst>
          </p:cNvPr>
          <p:cNvSpPr txBox="1"/>
          <p:nvPr/>
        </p:nvSpPr>
        <p:spPr>
          <a:xfrm>
            <a:off x="7484816" y="1988753"/>
            <a:ext cx="942720" cy="369332"/>
          </a:xfrm>
          <a:prstGeom prst="rect">
            <a:avLst/>
          </a:prstGeom>
          <a:noFill/>
        </p:spPr>
        <p:txBody>
          <a:bodyPr wrap="square">
            <a:spAutoFit/>
          </a:bodyPr>
          <a:lstStyle/>
          <a:p>
            <a:r>
              <a:rPr lang="en-US" dirty="0">
                <a:solidFill>
                  <a:srgbClr val="FFC000"/>
                </a:solidFill>
              </a:rPr>
              <a:t>Swaps</a:t>
            </a:r>
          </a:p>
        </p:txBody>
      </p:sp>
      <p:sp>
        <p:nvSpPr>
          <p:cNvPr id="23" name="TextBox 22">
            <a:extLst>
              <a:ext uri="{FF2B5EF4-FFF2-40B4-BE49-F238E27FC236}">
                <a16:creationId xmlns:a16="http://schemas.microsoft.com/office/drawing/2014/main" id="{EB4EF4C5-2F23-FBA0-AD4C-AAA774108D5E}"/>
              </a:ext>
            </a:extLst>
          </p:cNvPr>
          <p:cNvSpPr txBox="1"/>
          <p:nvPr/>
        </p:nvSpPr>
        <p:spPr>
          <a:xfrm>
            <a:off x="6445624" y="2345097"/>
            <a:ext cx="3021104" cy="1384995"/>
          </a:xfrm>
          <a:prstGeom prst="rect">
            <a:avLst/>
          </a:prstGeom>
          <a:noFill/>
        </p:spPr>
        <p:txBody>
          <a:bodyPr wrap="square">
            <a:spAutoFit/>
          </a:bodyPr>
          <a:lstStyle/>
          <a:p>
            <a:pPr algn="just"/>
            <a:r>
              <a:rPr lang="en-US" sz="1200" dirty="0"/>
              <a:t>Swaps are agreements to exchange cash flows or financial instruments between parties, typically involving interest rates or currencies. Currency swaps can help the company manage its foreign currency exposure by exchanging cash flows in one currency for those in another.</a:t>
            </a:r>
          </a:p>
        </p:txBody>
      </p:sp>
      <p:cxnSp>
        <p:nvCxnSpPr>
          <p:cNvPr id="24" name="Straight Connector 23">
            <a:extLst>
              <a:ext uri="{FF2B5EF4-FFF2-40B4-BE49-F238E27FC236}">
                <a16:creationId xmlns:a16="http://schemas.microsoft.com/office/drawing/2014/main" id="{836B7300-2AE6-A417-04F7-32A3D8D51B04}"/>
              </a:ext>
            </a:extLst>
          </p:cNvPr>
          <p:cNvCxnSpPr/>
          <p:nvPr/>
        </p:nvCxnSpPr>
        <p:spPr>
          <a:xfrm>
            <a:off x="9511552" y="1988753"/>
            <a:ext cx="0" cy="1828869"/>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36B4E8C3-2964-295E-6036-9CCE9E340F05}"/>
              </a:ext>
            </a:extLst>
          </p:cNvPr>
          <p:cNvSpPr txBox="1"/>
          <p:nvPr/>
        </p:nvSpPr>
        <p:spPr>
          <a:xfrm>
            <a:off x="9755945" y="1941048"/>
            <a:ext cx="2328477" cy="369332"/>
          </a:xfrm>
          <a:prstGeom prst="rect">
            <a:avLst/>
          </a:prstGeom>
          <a:noFill/>
        </p:spPr>
        <p:txBody>
          <a:bodyPr wrap="square">
            <a:spAutoFit/>
          </a:bodyPr>
          <a:lstStyle/>
          <a:p>
            <a:r>
              <a:rPr lang="en-US" dirty="0">
                <a:solidFill>
                  <a:srgbClr val="FFC000"/>
                </a:solidFill>
              </a:rPr>
              <a:t>Forwards Contracts</a:t>
            </a:r>
          </a:p>
        </p:txBody>
      </p:sp>
      <p:sp>
        <p:nvSpPr>
          <p:cNvPr id="30" name="TextBox 29">
            <a:extLst>
              <a:ext uri="{FF2B5EF4-FFF2-40B4-BE49-F238E27FC236}">
                <a16:creationId xmlns:a16="http://schemas.microsoft.com/office/drawing/2014/main" id="{CF4BC8B0-E403-D0F7-5B6B-4CDBCC9C341C}"/>
              </a:ext>
            </a:extLst>
          </p:cNvPr>
          <p:cNvSpPr txBox="1"/>
          <p:nvPr/>
        </p:nvSpPr>
        <p:spPr>
          <a:xfrm>
            <a:off x="9612511" y="2296530"/>
            <a:ext cx="2471911" cy="1569660"/>
          </a:xfrm>
          <a:prstGeom prst="rect">
            <a:avLst/>
          </a:prstGeom>
          <a:noFill/>
        </p:spPr>
        <p:txBody>
          <a:bodyPr wrap="square">
            <a:spAutoFit/>
          </a:bodyPr>
          <a:lstStyle/>
          <a:p>
            <a:pPr algn="just"/>
            <a:r>
              <a:rPr lang="en-US" sz="1200" dirty="0"/>
              <a:t>Forwards are like futures but are customized contracts traded over-the-counter (OTC) rather than on an exchange. Forwards offer flexibility in terms of contract size and settlement date, which can be tailored to the company’s specific needs.</a:t>
            </a:r>
          </a:p>
        </p:txBody>
      </p:sp>
      <p:sp>
        <p:nvSpPr>
          <p:cNvPr id="31" name="TextBox 30">
            <a:extLst>
              <a:ext uri="{FF2B5EF4-FFF2-40B4-BE49-F238E27FC236}">
                <a16:creationId xmlns:a16="http://schemas.microsoft.com/office/drawing/2014/main" id="{E8942462-3091-382F-6567-97C9F7F15E8B}"/>
              </a:ext>
            </a:extLst>
          </p:cNvPr>
          <p:cNvSpPr txBox="1"/>
          <p:nvPr/>
        </p:nvSpPr>
        <p:spPr>
          <a:xfrm>
            <a:off x="498712" y="3886306"/>
            <a:ext cx="2895599" cy="400110"/>
          </a:xfrm>
          <a:prstGeom prst="rect">
            <a:avLst/>
          </a:prstGeom>
          <a:noFill/>
        </p:spPr>
        <p:txBody>
          <a:bodyPr wrap="square" rtlCol="0">
            <a:spAutoFit/>
          </a:bodyPr>
          <a:lstStyle/>
          <a:p>
            <a:pPr algn="ctr"/>
            <a:r>
              <a:rPr lang="en-US" sz="2000" b="1" dirty="0"/>
              <a:t>Implementation Steps</a:t>
            </a:r>
          </a:p>
        </p:txBody>
      </p:sp>
      <p:pic>
        <p:nvPicPr>
          <p:cNvPr id="33" name="Picture 32" descr="A black and white image of a black square with a black background&#10;&#10;Description automatically generated">
            <a:extLst>
              <a:ext uri="{FF2B5EF4-FFF2-40B4-BE49-F238E27FC236}">
                <a16:creationId xmlns:a16="http://schemas.microsoft.com/office/drawing/2014/main" id="{A5179247-3153-9559-F078-63D17CC82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72" y="4150681"/>
            <a:ext cx="1587874" cy="1587874"/>
          </a:xfrm>
          <a:prstGeom prst="rect">
            <a:avLst/>
          </a:prstGeom>
        </p:spPr>
      </p:pic>
      <p:sp>
        <p:nvSpPr>
          <p:cNvPr id="37" name="TextBox 36">
            <a:extLst>
              <a:ext uri="{FF2B5EF4-FFF2-40B4-BE49-F238E27FC236}">
                <a16:creationId xmlns:a16="http://schemas.microsoft.com/office/drawing/2014/main" id="{28E3BEC6-532F-AACA-67CC-EDD003E7D204}"/>
              </a:ext>
            </a:extLst>
          </p:cNvPr>
          <p:cNvSpPr txBox="1"/>
          <p:nvPr/>
        </p:nvSpPr>
        <p:spPr>
          <a:xfrm>
            <a:off x="261861" y="5530603"/>
            <a:ext cx="2374732" cy="1107996"/>
          </a:xfrm>
          <a:prstGeom prst="rect">
            <a:avLst/>
          </a:prstGeom>
          <a:noFill/>
        </p:spPr>
        <p:txBody>
          <a:bodyPr wrap="square">
            <a:spAutoFit/>
          </a:bodyPr>
          <a:lstStyle/>
          <a:p>
            <a:pPr algn="just"/>
            <a:r>
              <a:rPr lang="en-US" sz="1100" dirty="0"/>
              <a:t>Determine which parts of the company's operations are exposed to currency risk (e.g., import costs, export revenues). Measure the potential impact of currency fluctuations on these exposures.</a:t>
            </a:r>
          </a:p>
        </p:txBody>
      </p:sp>
      <p:sp>
        <p:nvSpPr>
          <p:cNvPr id="38" name="Arrow: Right 37">
            <a:extLst>
              <a:ext uri="{FF2B5EF4-FFF2-40B4-BE49-F238E27FC236}">
                <a16:creationId xmlns:a16="http://schemas.microsoft.com/office/drawing/2014/main" id="{F51BA1F7-32E6-26C1-C2DA-C904EB4558ED}"/>
              </a:ext>
            </a:extLst>
          </p:cNvPr>
          <p:cNvSpPr/>
          <p:nvPr/>
        </p:nvSpPr>
        <p:spPr>
          <a:xfrm>
            <a:off x="2089669" y="4766886"/>
            <a:ext cx="1217874" cy="188074"/>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DF9FC943-8489-33E6-167F-5E8B1C924990}"/>
              </a:ext>
            </a:extLst>
          </p:cNvPr>
          <p:cNvPicPr>
            <a:picLocks noChangeAspect="1"/>
          </p:cNvPicPr>
          <p:nvPr/>
        </p:nvPicPr>
        <p:blipFill>
          <a:blip r:embed="rId3"/>
          <a:stretch>
            <a:fillRect/>
          </a:stretch>
        </p:blipFill>
        <p:spPr>
          <a:xfrm>
            <a:off x="3657600" y="4324120"/>
            <a:ext cx="1065171" cy="1065171"/>
          </a:xfrm>
          <a:prstGeom prst="rect">
            <a:avLst/>
          </a:prstGeom>
        </p:spPr>
      </p:pic>
      <p:sp>
        <p:nvSpPr>
          <p:cNvPr id="44" name="TextBox 43">
            <a:extLst>
              <a:ext uri="{FF2B5EF4-FFF2-40B4-BE49-F238E27FC236}">
                <a16:creationId xmlns:a16="http://schemas.microsoft.com/office/drawing/2014/main" id="{D5E5B10E-D371-294C-08D2-FF3747756B3C}"/>
              </a:ext>
            </a:extLst>
          </p:cNvPr>
          <p:cNvSpPr txBox="1"/>
          <p:nvPr/>
        </p:nvSpPr>
        <p:spPr>
          <a:xfrm>
            <a:off x="3161717" y="5530603"/>
            <a:ext cx="2374729" cy="1107996"/>
          </a:xfrm>
          <a:prstGeom prst="rect">
            <a:avLst/>
          </a:prstGeom>
          <a:noFill/>
        </p:spPr>
        <p:txBody>
          <a:bodyPr wrap="square">
            <a:spAutoFit/>
          </a:bodyPr>
          <a:lstStyle/>
          <a:p>
            <a:pPr algn="just"/>
            <a:r>
              <a:rPr lang="en-US" sz="1100" dirty="0"/>
              <a:t>Choose hedging instruments based on factors like cost, flexibility, and the specific needs of the company.</a:t>
            </a:r>
          </a:p>
          <a:p>
            <a:pPr algn="just"/>
            <a:r>
              <a:rPr lang="en-US" sz="1100" dirty="0"/>
              <a:t>Consider using a combination of instruments for a comprehensive hedging strategy.</a:t>
            </a:r>
          </a:p>
        </p:txBody>
      </p:sp>
      <p:sp>
        <p:nvSpPr>
          <p:cNvPr id="45" name="Arrow: Right 44">
            <a:extLst>
              <a:ext uri="{FF2B5EF4-FFF2-40B4-BE49-F238E27FC236}">
                <a16:creationId xmlns:a16="http://schemas.microsoft.com/office/drawing/2014/main" id="{BFC44866-9450-9053-45E7-47A2737AC5E2}"/>
              </a:ext>
            </a:extLst>
          </p:cNvPr>
          <p:cNvSpPr/>
          <p:nvPr/>
        </p:nvSpPr>
        <p:spPr>
          <a:xfrm>
            <a:off x="5129902" y="4733479"/>
            <a:ext cx="1217874" cy="188074"/>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D49DEB37-9317-59BC-D370-268229F9D458}"/>
              </a:ext>
            </a:extLst>
          </p:cNvPr>
          <p:cNvPicPr>
            <a:picLocks noChangeAspect="1"/>
          </p:cNvPicPr>
          <p:nvPr/>
        </p:nvPicPr>
        <p:blipFill>
          <a:blip r:embed="rId4"/>
          <a:stretch>
            <a:fillRect/>
          </a:stretch>
        </p:blipFill>
        <p:spPr>
          <a:xfrm>
            <a:off x="6602505" y="4139194"/>
            <a:ext cx="1353671" cy="1353671"/>
          </a:xfrm>
          <a:prstGeom prst="rect">
            <a:avLst/>
          </a:prstGeom>
        </p:spPr>
      </p:pic>
      <p:sp>
        <p:nvSpPr>
          <p:cNvPr id="51" name="TextBox 50">
            <a:extLst>
              <a:ext uri="{FF2B5EF4-FFF2-40B4-BE49-F238E27FC236}">
                <a16:creationId xmlns:a16="http://schemas.microsoft.com/office/drawing/2014/main" id="{62808C37-4EDD-9409-1146-E3EC2BB31049}"/>
              </a:ext>
            </a:extLst>
          </p:cNvPr>
          <p:cNvSpPr txBox="1"/>
          <p:nvPr/>
        </p:nvSpPr>
        <p:spPr>
          <a:xfrm>
            <a:off x="6296995" y="5600718"/>
            <a:ext cx="2602691" cy="938719"/>
          </a:xfrm>
          <a:prstGeom prst="rect">
            <a:avLst/>
          </a:prstGeom>
          <a:noFill/>
        </p:spPr>
        <p:txBody>
          <a:bodyPr wrap="square">
            <a:spAutoFit/>
          </a:bodyPr>
          <a:lstStyle/>
          <a:p>
            <a:pPr algn="just"/>
            <a:r>
              <a:rPr lang="en-US" sz="1100" dirty="0"/>
              <a:t>Work with financial institutions or brokers to execute hedging contracts.</a:t>
            </a:r>
          </a:p>
          <a:p>
            <a:pPr algn="just"/>
            <a:r>
              <a:rPr lang="en-US" sz="1100" dirty="0"/>
              <a:t>Maintain thorough records of all hedging transactions for compliance and auditing purposes.</a:t>
            </a:r>
          </a:p>
        </p:txBody>
      </p:sp>
      <p:pic>
        <p:nvPicPr>
          <p:cNvPr id="53" name="Picture 52">
            <a:extLst>
              <a:ext uri="{FF2B5EF4-FFF2-40B4-BE49-F238E27FC236}">
                <a16:creationId xmlns:a16="http://schemas.microsoft.com/office/drawing/2014/main" id="{9FD2A4C8-B9D3-7225-F89E-E06B7FDF6847}"/>
              </a:ext>
            </a:extLst>
          </p:cNvPr>
          <p:cNvPicPr>
            <a:picLocks noChangeAspect="1"/>
          </p:cNvPicPr>
          <p:nvPr/>
        </p:nvPicPr>
        <p:blipFill>
          <a:blip r:embed="rId5"/>
          <a:stretch>
            <a:fillRect/>
          </a:stretch>
        </p:blipFill>
        <p:spPr>
          <a:xfrm>
            <a:off x="9835910" y="4139194"/>
            <a:ext cx="1425613" cy="1425613"/>
          </a:xfrm>
          <a:prstGeom prst="rect">
            <a:avLst/>
          </a:prstGeom>
        </p:spPr>
      </p:pic>
      <p:sp>
        <p:nvSpPr>
          <p:cNvPr id="54" name="Arrow: Right 53">
            <a:extLst>
              <a:ext uri="{FF2B5EF4-FFF2-40B4-BE49-F238E27FC236}">
                <a16:creationId xmlns:a16="http://schemas.microsoft.com/office/drawing/2014/main" id="{833417E3-B7B0-4B53-A3CD-68B1F84D4B2E}"/>
              </a:ext>
            </a:extLst>
          </p:cNvPr>
          <p:cNvSpPr/>
          <p:nvPr/>
        </p:nvSpPr>
        <p:spPr>
          <a:xfrm>
            <a:off x="8349993" y="4733479"/>
            <a:ext cx="1217874" cy="188074"/>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3305D6ED-EFB0-DBD5-70F6-6C17392F29EE}"/>
              </a:ext>
            </a:extLst>
          </p:cNvPr>
          <p:cNvSpPr txBox="1"/>
          <p:nvPr/>
        </p:nvSpPr>
        <p:spPr>
          <a:xfrm>
            <a:off x="9229249" y="5582736"/>
            <a:ext cx="2774492" cy="900246"/>
          </a:xfrm>
          <a:prstGeom prst="rect">
            <a:avLst/>
          </a:prstGeom>
          <a:noFill/>
        </p:spPr>
        <p:txBody>
          <a:bodyPr wrap="square">
            <a:spAutoFit/>
          </a:bodyPr>
          <a:lstStyle/>
          <a:p>
            <a:pPr algn="just"/>
            <a:r>
              <a:rPr lang="en-US" sz="1050" dirty="0"/>
              <a:t>Continuously monitor the effectiveness of the hedging strategy and adjust as necessary.</a:t>
            </a:r>
          </a:p>
          <a:p>
            <a:pPr algn="just"/>
            <a:r>
              <a:rPr lang="en-US" sz="1050" dirty="0"/>
              <a:t>Stay informed about market conditions and currency trends to anticipate potential risks.</a:t>
            </a:r>
          </a:p>
        </p:txBody>
      </p:sp>
    </p:spTree>
    <p:extLst>
      <p:ext uri="{BB962C8B-B14F-4D97-AF65-F5344CB8AC3E}">
        <p14:creationId xmlns:p14="http://schemas.microsoft.com/office/powerpoint/2010/main" val="2906319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7D9CA-30BC-693B-3C60-24B745874761}"/>
              </a:ext>
            </a:extLst>
          </p:cNvPr>
          <p:cNvSpPr txBox="1"/>
          <p:nvPr/>
        </p:nvSpPr>
        <p:spPr>
          <a:xfrm>
            <a:off x="134469" y="108245"/>
            <a:ext cx="5280213" cy="523220"/>
          </a:xfrm>
          <a:prstGeom prst="rect">
            <a:avLst/>
          </a:prstGeom>
          <a:noFill/>
        </p:spPr>
        <p:txBody>
          <a:bodyPr wrap="square">
            <a:spAutoFit/>
          </a:bodyPr>
          <a:lstStyle/>
          <a:p>
            <a:r>
              <a:rPr lang="en-US" sz="2800" dirty="0">
                <a:solidFill>
                  <a:srgbClr val="FFC000"/>
                </a:solidFill>
              </a:rPr>
              <a:t>Benefits of Financial Hedging</a:t>
            </a:r>
          </a:p>
        </p:txBody>
      </p:sp>
      <p:sp>
        <p:nvSpPr>
          <p:cNvPr id="13" name="TextBox 12">
            <a:extLst>
              <a:ext uri="{FF2B5EF4-FFF2-40B4-BE49-F238E27FC236}">
                <a16:creationId xmlns:a16="http://schemas.microsoft.com/office/drawing/2014/main" id="{7237A591-D761-72D5-837A-339F78F19D0E}"/>
              </a:ext>
            </a:extLst>
          </p:cNvPr>
          <p:cNvSpPr txBox="1"/>
          <p:nvPr/>
        </p:nvSpPr>
        <p:spPr>
          <a:xfrm>
            <a:off x="49307" y="569910"/>
            <a:ext cx="4410635" cy="2554545"/>
          </a:xfrm>
          <a:prstGeom prst="rect">
            <a:avLst/>
          </a:prstGeom>
          <a:noFill/>
        </p:spPr>
        <p:txBody>
          <a:bodyPr wrap="square">
            <a:spAutoFit/>
          </a:bodyPr>
          <a:lstStyle/>
          <a:p>
            <a:pPr marL="285750" indent="-285750" algn="just">
              <a:buFont typeface="Wingdings" panose="05000000000000000000" pitchFamily="2" charset="2"/>
              <a:buChar char="ü"/>
            </a:pPr>
            <a:r>
              <a:rPr lang="en-US" sz="1600" b="1" dirty="0">
                <a:solidFill>
                  <a:schemeClr val="accent1">
                    <a:lumMod val="50000"/>
                  </a:schemeClr>
                </a:solidFill>
              </a:rPr>
              <a:t>Risk Mitigation</a:t>
            </a:r>
            <a:r>
              <a:rPr lang="en-US" sz="1600" dirty="0">
                <a:solidFill>
                  <a:schemeClr val="accent1">
                    <a:lumMod val="50000"/>
                  </a:schemeClr>
                </a:solidFill>
              </a:rPr>
              <a:t>: Significantly reduces the financial impact of adverse currency movements.</a:t>
            </a:r>
          </a:p>
          <a:p>
            <a:pPr marL="285750" indent="-285750" algn="just">
              <a:buFont typeface="Wingdings" panose="05000000000000000000" pitchFamily="2" charset="2"/>
              <a:buChar char="ü"/>
            </a:pPr>
            <a:r>
              <a:rPr lang="en-US" sz="1600" b="1" dirty="0">
                <a:solidFill>
                  <a:schemeClr val="accent1">
                    <a:lumMod val="50000"/>
                  </a:schemeClr>
                </a:solidFill>
              </a:rPr>
              <a:t>Predictable Cash Flows</a:t>
            </a:r>
            <a:r>
              <a:rPr lang="en-US" sz="1600" dirty="0">
                <a:solidFill>
                  <a:schemeClr val="accent1">
                    <a:lumMod val="50000"/>
                  </a:schemeClr>
                </a:solidFill>
              </a:rPr>
              <a:t>: Enhances the ability to forecast cash flows and financial performance.</a:t>
            </a:r>
          </a:p>
          <a:p>
            <a:pPr marL="285750" indent="-285750" algn="just">
              <a:buFont typeface="Wingdings" panose="05000000000000000000" pitchFamily="2" charset="2"/>
              <a:buChar char="ü"/>
            </a:pPr>
            <a:r>
              <a:rPr lang="en-US" sz="1600" b="1" dirty="0">
                <a:solidFill>
                  <a:schemeClr val="accent1">
                    <a:lumMod val="50000"/>
                  </a:schemeClr>
                </a:solidFill>
              </a:rPr>
              <a:t>Strategic Flexibility</a:t>
            </a:r>
            <a:r>
              <a:rPr lang="en-US" sz="1600" dirty="0">
                <a:solidFill>
                  <a:schemeClr val="accent1">
                    <a:lumMod val="50000"/>
                  </a:schemeClr>
                </a:solidFill>
              </a:rPr>
              <a:t>: Provides the company with more strategic flexibility to focus on core business operations without being overly concerned about currency volatility</a:t>
            </a:r>
            <a:r>
              <a:rPr lang="en-US" sz="1600" dirty="0"/>
              <a:t>.</a:t>
            </a:r>
          </a:p>
        </p:txBody>
      </p:sp>
      <p:sp>
        <p:nvSpPr>
          <p:cNvPr id="14" name="TextBox 13">
            <a:extLst>
              <a:ext uri="{FF2B5EF4-FFF2-40B4-BE49-F238E27FC236}">
                <a16:creationId xmlns:a16="http://schemas.microsoft.com/office/drawing/2014/main" id="{D454242D-7A37-D9FC-861E-EC7E64D951F5}"/>
              </a:ext>
            </a:extLst>
          </p:cNvPr>
          <p:cNvSpPr txBox="1"/>
          <p:nvPr/>
        </p:nvSpPr>
        <p:spPr>
          <a:xfrm>
            <a:off x="6726405" y="465301"/>
            <a:ext cx="5002305" cy="523220"/>
          </a:xfrm>
          <a:prstGeom prst="rect">
            <a:avLst/>
          </a:prstGeom>
          <a:noFill/>
        </p:spPr>
        <p:txBody>
          <a:bodyPr wrap="square">
            <a:spAutoFit/>
          </a:bodyPr>
          <a:lstStyle/>
          <a:p>
            <a:r>
              <a:rPr lang="en-US" sz="2800" dirty="0">
                <a:solidFill>
                  <a:srgbClr val="FFC000"/>
                </a:solidFill>
              </a:rPr>
              <a:t>Challenges and Considerations</a:t>
            </a:r>
          </a:p>
        </p:txBody>
      </p:sp>
      <p:pic>
        <p:nvPicPr>
          <p:cNvPr id="16" name="Picture 15">
            <a:extLst>
              <a:ext uri="{FF2B5EF4-FFF2-40B4-BE49-F238E27FC236}">
                <a16:creationId xmlns:a16="http://schemas.microsoft.com/office/drawing/2014/main" id="{46635348-E46C-6721-344C-835FF0EAB346}"/>
              </a:ext>
            </a:extLst>
          </p:cNvPr>
          <p:cNvPicPr>
            <a:picLocks noChangeAspect="1"/>
          </p:cNvPicPr>
          <p:nvPr/>
        </p:nvPicPr>
        <p:blipFill>
          <a:blip r:embed="rId3"/>
          <a:stretch>
            <a:fillRect/>
          </a:stretch>
        </p:blipFill>
        <p:spPr>
          <a:xfrm>
            <a:off x="4108366" y="528406"/>
            <a:ext cx="2832268" cy="2832268"/>
          </a:xfrm>
          <a:prstGeom prst="rect">
            <a:avLst/>
          </a:prstGeom>
        </p:spPr>
      </p:pic>
      <p:sp>
        <p:nvSpPr>
          <p:cNvPr id="20" name="TextBox 19">
            <a:extLst>
              <a:ext uri="{FF2B5EF4-FFF2-40B4-BE49-F238E27FC236}">
                <a16:creationId xmlns:a16="http://schemas.microsoft.com/office/drawing/2014/main" id="{985766D3-4F21-98B5-44F3-6D826B24612E}"/>
              </a:ext>
            </a:extLst>
          </p:cNvPr>
          <p:cNvSpPr txBox="1"/>
          <p:nvPr/>
        </p:nvSpPr>
        <p:spPr>
          <a:xfrm>
            <a:off x="8018928" y="925500"/>
            <a:ext cx="3245224" cy="461665"/>
          </a:xfrm>
          <a:prstGeom prst="rect">
            <a:avLst/>
          </a:prstGeom>
          <a:noFill/>
        </p:spPr>
        <p:txBody>
          <a:bodyPr wrap="square">
            <a:spAutoFit/>
          </a:bodyPr>
          <a:lstStyle/>
          <a:p>
            <a:r>
              <a:rPr lang="en-US" sz="2400" b="1" dirty="0"/>
              <a:t>Cost of Hedging</a:t>
            </a:r>
          </a:p>
        </p:txBody>
      </p:sp>
      <p:sp>
        <p:nvSpPr>
          <p:cNvPr id="24" name="TextBox 23">
            <a:extLst>
              <a:ext uri="{FF2B5EF4-FFF2-40B4-BE49-F238E27FC236}">
                <a16:creationId xmlns:a16="http://schemas.microsoft.com/office/drawing/2014/main" id="{0D395C16-1E18-67B6-19D1-C325105A1F81}"/>
              </a:ext>
            </a:extLst>
          </p:cNvPr>
          <p:cNvSpPr txBox="1"/>
          <p:nvPr/>
        </p:nvSpPr>
        <p:spPr>
          <a:xfrm>
            <a:off x="6927185" y="1448635"/>
            <a:ext cx="5130343" cy="1569660"/>
          </a:xfrm>
          <a:prstGeom prst="rect">
            <a:avLst/>
          </a:prstGeom>
          <a:noFill/>
        </p:spPr>
        <p:txBody>
          <a:bodyPr wrap="square">
            <a:spAutoFit/>
          </a:bodyPr>
          <a:lstStyle/>
          <a:p>
            <a:pPr marL="285750" indent="-285750">
              <a:buFont typeface="Wingdings" panose="05000000000000000000" pitchFamily="2" charset="2"/>
              <a:buChar char="ü"/>
            </a:pPr>
            <a:r>
              <a:rPr lang="en-US" sz="1600" b="1" dirty="0">
                <a:solidFill>
                  <a:schemeClr val="accent1">
                    <a:lumMod val="50000"/>
                  </a:schemeClr>
                </a:solidFill>
              </a:rPr>
              <a:t>Upfront Costs</a:t>
            </a:r>
            <a:r>
              <a:rPr lang="en-US" sz="1600" dirty="0">
                <a:solidFill>
                  <a:schemeClr val="accent1">
                    <a:lumMod val="50000"/>
                  </a:schemeClr>
                </a:solidFill>
              </a:rPr>
              <a:t>: Understand that hedging involves costs, such as premiums for options or fees for futures and forwards.</a:t>
            </a:r>
          </a:p>
          <a:p>
            <a:pPr marL="285750" indent="-285750">
              <a:buFont typeface="Wingdings" panose="05000000000000000000" pitchFamily="2" charset="2"/>
              <a:buChar char="ü"/>
            </a:pPr>
            <a:r>
              <a:rPr lang="en-US" sz="1600" b="1" dirty="0">
                <a:solidFill>
                  <a:schemeClr val="accent1">
                    <a:lumMod val="50000"/>
                  </a:schemeClr>
                </a:solidFill>
              </a:rPr>
              <a:t>Weighing Costs vs. Benefits</a:t>
            </a:r>
            <a:r>
              <a:rPr lang="en-US" sz="1600" dirty="0">
                <a:solidFill>
                  <a:schemeClr val="accent1">
                    <a:lumMod val="50000"/>
                  </a:schemeClr>
                </a:solidFill>
              </a:rPr>
              <a:t>: Assess whether the cost of hedging is justified by the potential risk reduction</a:t>
            </a:r>
            <a:r>
              <a:rPr lang="en-US" sz="1400" dirty="0">
                <a:solidFill>
                  <a:schemeClr val="accent1">
                    <a:lumMod val="50000"/>
                  </a:schemeClr>
                </a:solidFill>
              </a:rPr>
              <a:t>.</a:t>
            </a:r>
          </a:p>
        </p:txBody>
      </p:sp>
      <p:sp>
        <p:nvSpPr>
          <p:cNvPr id="28" name="TextBox 27">
            <a:extLst>
              <a:ext uri="{FF2B5EF4-FFF2-40B4-BE49-F238E27FC236}">
                <a16:creationId xmlns:a16="http://schemas.microsoft.com/office/drawing/2014/main" id="{4262B75B-3127-D921-EF3E-36CCEA3EAE11}"/>
              </a:ext>
            </a:extLst>
          </p:cNvPr>
          <p:cNvSpPr txBox="1"/>
          <p:nvPr/>
        </p:nvSpPr>
        <p:spPr>
          <a:xfrm>
            <a:off x="8850696" y="4477688"/>
            <a:ext cx="2003612" cy="461665"/>
          </a:xfrm>
          <a:prstGeom prst="rect">
            <a:avLst/>
          </a:prstGeom>
          <a:noFill/>
        </p:spPr>
        <p:txBody>
          <a:bodyPr wrap="square">
            <a:spAutoFit/>
          </a:bodyPr>
          <a:lstStyle/>
          <a:p>
            <a:r>
              <a:rPr lang="en-US" sz="2400" b="1" dirty="0"/>
              <a:t>Complexity</a:t>
            </a:r>
          </a:p>
        </p:txBody>
      </p:sp>
      <p:sp>
        <p:nvSpPr>
          <p:cNvPr id="32" name="TextBox 31">
            <a:extLst>
              <a:ext uri="{FF2B5EF4-FFF2-40B4-BE49-F238E27FC236}">
                <a16:creationId xmlns:a16="http://schemas.microsoft.com/office/drawing/2014/main" id="{A207DA1E-3134-3FDE-93C7-8F574F82F7EA}"/>
              </a:ext>
            </a:extLst>
          </p:cNvPr>
          <p:cNvSpPr txBox="1"/>
          <p:nvPr/>
        </p:nvSpPr>
        <p:spPr>
          <a:xfrm>
            <a:off x="7084065" y="5071355"/>
            <a:ext cx="4816582" cy="1569660"/>
          </a:xfrm>
          <a:prstGeom prst="rect">
            <a:avLst/>
          </a:prstGeom>
          <a:noFill/>
        </p:spPr>
        <p:txBody>
          <a:bodyPr wrap="square">
            <a:spAutoFit/>
          </a:bodyPr>
          <a:lstStyle/>
          <a:p>
            <a:pPr marL="285750" indent="-285750" algn="just">
              <a:buFont typeface="Wingdings" panose="05000000000000000000" pitchFamily="2" charset="2"/>
              <a:buChar char="ü"/>
            </a:pPr>
            <a:r>
              <a:rPr lang="en-US" sz="1600" b="1" dirty="0">
                <a:solidFill>
                  <a:schemeClr val="accent1">
                    <a:lumMod val="50000"/>
                  </a:schemeClr>
                </a:solidFill>
              </a:rPr>
              <a:t>Understanding Instruments</a:t>
            </a:r>
            <a:r>
              <a:rPr lang="en-US" sz="1600" dirty="0">
                <a:solidFill>
                  <a:schemeClr val="accent1">
                    <a:lumMod val="50000"/>
                  </a:schemeClr>
                </a:solidFill>
              </a:rPr>
              <a:t>: Requires a solid understanding of financial instruments and market mechanisms.</a:t>
            </a:r>
          </a:p>
          <a:p>
            <a:pPr marL="285750" indent="-285750" algn="just">
              <a:buFont typeface="Wingdings" panose="05000000000000000000" pitchFamily="2" charset="2"/>
              <a:buChar char="ü"/>
            </a:pPr>
            <a:r>
              <a:rPr lang="en-US" sz="1600" b="1" dirty="0">
                <a:solidFill>
                  <a:schemeClr val="accent1">
                    <a:lumMod val="50000"/>
                  </a:schemeClr>
                </a:solidFill>
              </a:rPr>
              <a:t>Management Expertise</a:t>
            </a:r>
            <a:r>
              <a:rPr lang="en-US" sz="1600" dirty="0">
                <a:solidFill>
                  <a:schemeClr val="accent1">
                    <a:lumMod val="50000"/>
                  </a:schemeClr>
                </a:solidFill>
              </a:rPr>
              <a:t>: Ensure that the team managing the hedging strategy has the necessary expertise and knowledge</a:t>
            </a:r>
          </a:p>
        </p:txBody>
      </p:sp>
      <p:sp>
        <p:nvSpPr>
          <p:cNvPr id="40" name="TextBox 39">
            <a:extLst>
              <a:ext uri="{FF2B5EF4-FFF2-40B4-BE49-F238E27FC236}">
                <a16:creationId xmlns:a16="http://schemas.microsoft.com/office/drawing/2014/main" id="{C058301D-234A-7213-4974-DA60CA9116E5}"/>
              </a:ext>
            </a:extLst>
          </p:cNvPr>
          <p:cNvSpPr txBox="1"/>
          <p:nvPr/>
        </p:nvSpPr>
        <p:spPr>
          <a:xfrm>
            <a:off x="1337692" y="4506815"/>
            <a:ext cx="5056095" cy="461665"/>
          </a:xfrm>
          <a:prstGeom prst="rect">
            <a:avLst/>
          </a:prstGeom>
          <a:noFill/>
        </p:spPr>
        <p:txBody>
          <a:bodyPr wrap="square">
            <a:spAutoFit/>
          </a:bodyPr>
          <a:lstStyle/>
          <a:p>
            <a:r>
              <a:rPr lang="en-US" sz="2400" b="1" dirty="0"/>
              <a:t>Regulatory and Compliance Issues</a:t>
            </a:r>
          </a:p>
        </p:txBody>
      </p:sp>
      <p:sp>
        <p:nvSpPr>
          <p:cNvPr id="44" name="TextBox 43">
            <a:extLst>
              <a:ext uri="{FF2B5EF4-FFF2-40B4-BE49-F238E27FC236}">
                <a16:creationId xmlns:a16="http://schemas.microsoft.com/office/drawing/2014/main" id="{769F8AE2-6200-2507-B980-D413F7C4F7AE}"/>
              </a:ext>
            </a:extLst>
          </p:cNvPr>
          <p:cNvSpPr txBox="1"/>
          <p:nvPr/>
        </p:nvSpPr>
        <p:spPr>
          <a:xfrm>
            <a:off x="270893" y="4939353"/>
            <a:ext cx="6122894" cy="1477328"/>
          </a:xfrm>
          <a:prstGeom prst="rect">
            <a:avLst/>
          </a:prstGeom>
          <a:noFill/>
        </p:spPr>
        <p:txBody>
          <a:bodyPr wrap="square">
            <a:spAutoFit/>
          </a:bodyPr>
          <a:lstStyle/>
          <a:p>
            <a:pPr marL="285750" indent="-285750" algn="just">
              <a:buFont typeface="Wingdings" panose="05000000000000000000" pitchFamily="2" charset="2"/>
              <a:buChar char="ü"/>
            </a:pPr>
            <a:r>
              <a:rPr lang="en-US" b="1" dirty="0">
                <a:solidFill>
                  <a:schemeClr val="accent1">
                    <a:lumMod val="50000"/>
                  </a:schemeClr>
                </a:solidFill>
              </a:rPr>
              <a:t>Adherence to Regulations</a:t>
            </a:r>
            <a:r>
              <a:rPr lang="en-US" dirty="0">
                <a:solidFill>
                  <a:schemeClr val="accent1">
                    <a:lumMod val="50000"/>
                  </a:schemeClr>
                </a:solidFill>
              </a:rPr>
              <a:t>: Ensure all hedging activities comply with relevant financial regulations and reporting standards.</a:t>
            </a:r>
          </a:p>
          <a:p>
            <a:pPr marL="285750" indent="-285750" algn="just">
              <a:buFont typeface="Wingdings" panose="05000000000000000000" pitchFamily="2" charset="2"/>
              <a:buChar char="ü"/>
            </a:pPr>
            <a:r>
              <a:rPr lang="en-US" b="1" dirty="0">
                <a:solidFill>
                  <a:schemeClr val="accent1">
                    <a:lumMod val="50000"/>
                  </a:schemeClr>
                </a:solidFill>
              </a:rPr>
              <a:t>Transparency</a:t>
            </a:r>
            <a:r>
              <a:rPr lang="en-US" dirty="0">
                <a:solidFill>
                  <a:schemeClr val="accent1">
                    <a:lumMod val="50000"/>
                  </a:schemeClr>
                </a:solidFill>
              </a:rPr>
              <a:t>: Maintain transparency in hedging activities to stakeholders and auditors.</a:t>
            </a:r>
          </a:p>
        </p:txBody>
      </p:sp>
      <p:pic>
        <p:nvPicPr>
          <p:cNvPr id="46" name="Picture 45">
            <a:extLst>
              <a:ext uri="{FF2B5EF4-FFF2-40B4-BE49-F238E27FC236}">
                <a16:creationId xmlns:a16="http://schemas.microsoft.com/office/drawing/2014/main" id="{EE11D260-82EC-DF7F-B993-D70D4140289A}"/>
              </a:ext>
            </a:extLst>
          </p:cNvPr>
          <p:cNvPicPr>
            <a:picLocks noChangeAspect="1"/>
          </p:cNvPicPr>
          <p:nvPr/>
        </p:nvPicPr>
        <p:blipFill>
          <a:blip r:embed="rId4"/>
          <a:stretch>
            <a:fillRect/>
          </a:stretch>
        </p:blipFill>
        <p:spPr>
          <a:xfrm rot="20690848">
            <a:off x="168259" y="3334218"/>
            <a:ext cx="1484924" cy="1484924"/>
          </a:xfrm>
          <a:prstGeom prst="rect">
            <a:avLst/>
          </a:prstGeom>
        </p:spPr>
      </p:pic>
      <p:pic>
        <p:nvPicPr>
          <p:cNvPr id="48" name="Picture 47">
            <a:extLst>
              <a:ext uri="{FF2B5EF4-FFF2-40B4-BE49-F238E27FC236}">
                <a16:creationId xmlns:a16="http://schemas.microsoft.com/office/drawing/2014/main" id="{F396705F-AB1B-E672-4906-4DF8BDA4CCB9}"/>
              </a:ext>
            </a:extLst>
          </p:cNvPr>
          <p:cNvPicPr>
            <a:picLocks noChangeAspect="1"/>
          </p:cNvPicPr>
          <p:nvPr/>
        </p:nvPicPr>
        <p:blipFill>
          <a:blip r:embed="rId5"/>
          <a:stretch>
            <a:fillRect/>
          </a:stretch>
        </p:blipFill>
        <p:spPr>
          <a:xfrm>
            <a:off x="6449523" y="3098768"/>
            <a:ext cx="1840585" cy="1840585"/>
          </a:xfrm>
          <a:prstGeom prst="rect">
            <a:avLst/>
          </a:prstGeom>
        </p:spPr>
      </p:pic>
    </p:spTree>
    <p:extLst>
      <p:ext uri="{BB962C8B-B14F-4D97-AF65-F5344CB8AC3E}">
        <p14:creationId xmlns:p14="http://schemas.microsoft.com/office/powerpoint/2010/main" val="693611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D4E933-6C07-5A77-A927-4D1FA7F81F91}"/>
              </a:ext>
            </a:extLst>
          </p:cNvPr>
          <p:cNvSpPr txBox="1"/>
          <p:nvPr/>
        </p:nvSpPr>
        <p:spPr>
          <a:xfrm>
            <a:off x="4450787" y="165903"/>
            <a:ext cx="3696768" cy="584775"/>
          </a:xfrm>
          <a:prstGeom prst="rect">
            <a:avLst/>
          </a:prstGeom>
          <a:noFill/>
        </p:spPr>
        <p:txBody>
          <a:bodyPr wrap="square">
            <a:spAutoFit/>
          </a:bodyPr>
          <a:lstStyle/>
          <a:p>
            <a:r>
              <a:rPr lang="en-US" sz="3200" b="1" dirty="0"/>
              <a:t>Expected Benefits</a:t>
            </a:r>
          </a:p>
        </p:txBody>
      </p:sp>
      <p:sp>
        <p:nvSpPr>
          <p:cNvPr id="6" name="TextBox 5">
            <a:extLst>
              <a:ext uri="{FF2B5EF4-FFF2-40B4-BE49-F238E27FC236}">
                <a16:creationId xmlns:a16="http://schemas.microsoft.com/office/drawing/2014/main" id="{13B80BD3-B38F-4F8B-0D2A-E1017345EBDD}"/>
              </a:ext>
            </a:extLst>
          </p:cNvPr>
          <p:cNvSpPr txBox="1"/>
          <p:nvPr/>
        </p:nvSpPr>
        <p:spPr>
          <a:xfrm>
            <a:off x="-152400" y="-349623"/>
            <a:ext cx="2330824" cy="4508927"/>
          </a:xfrm>
          <a:prstGeom prst="rect">
            <a:avLst/>
          </a:prstGeom>
          <a:noFill/>
        </p:spPr>
        <p:txBody>
          <a:bodyPr wrap="square" rtlCol="0">
            <a:spAutoFit/>
          </a:bodyPr>
          <a:lstStyle/>
          <a:p>
            <a:r>
              <a:rPr lang="en-US" sz="28700" b="1" dirty="0">
                <a:solidFill>
                  <a:srgbClr val="FFC000"/>
                </a:solidFill>
              </a:rPr>
              <a:t>1</a:t>
            </a:r>
          </a:p>
        </p:txBody>
      </p:sp>
      <p:sp>
        <p:nvSpPr>
          <p:cNvPr id="10" name="TextBox 9">
            <a:extLst>
              <a:ext uri="{FF2B5EF4-FFF2-40B4-BE49-F238E27FC236}">
                <a16:creationId xmlns:a16="http://schemas.microsoft.com/office/drawing/2014/main" id="{658D641E-B97C-568E-D37A-00C81629E99F}"/>
              </a:ext>
            </a:extLst>
          </p:cNvPr>
          <p:cNvSpPr txBox="1"/>
          <p:nvPr/>
        </p:nvSpPr>
        <p:spPr>
          <a:xfrm>
            <a:off x="1314889" y="750678"/>
            <a:ext cx="4326835" cy="2308324"/>
          </a:xfrm>
          <a:prstGeom prst="rect">
            <a:avLst/>
          </a:prstGeom>
          <a:noFill/>
        </p:spPr>
        <p:txBody>
          <a:bodyPr wrap="square">
            <a:spAutoFit/>
          </a:bodyPr>
          <a:lstStyle/>
          <a:p>
            <a:pPr algn="just"/>
            <a:r>
              <a:rPr lang="en-US" sz="1600" dirty="0">
                <a:solidFill>
                  <a:schemeClr val="accent1">
                    <a:lumMod val="50000"/>
                  </a:schemeClr>
                </a:solidFill>
              </a:rPr>
              <a:t>Diversifying into exporting agricultural products like raw cashew nuts, sesame seeds, and soya beans provides a steady income, unlike unpredictable government contracts. Consistent global demand and market growth ensure reliable revenue. This diversification reduces business risk and enhances long-term viability, as shown by successful case studies of similar companies.</a:t>
            </a:r>
          </a:p>
        </p:txBody>
      </p:sp>
      <p:sp>
        <p:nvSpPr>
          <p:cNvPr id="11" name="TextBox 10">
            <a:extLst>
              <a:ext uri="{FF2B5EF4-FFF2-40B4-BE49-F238E27FC236}">
                <a16:creationId xmlns:a16="http://schemas.microsoft.com/office/drawing/2014/main" id="{9CDC9779-3A7B-30DA-295A-96155C67CB7C}"/>
              </a:ext>
            </a:extLst>
          </p:cNvPr>
          <p:cNvSpPr txBox="1"/>
          <p:nvPr/>
        </p:nvSpPr>
        <p:spPr>
          <a:xfrm>
            <a:off x="5840702" y="310453"/>
            <a:ext cx="2330824" cy="4508927"/>
          </a:xfrm>
          <a:prstGeom prst="rect">
            <a:avLst/>
          </a:prstGeom>
          <a:noFill/>
        </p:spPr>
        <p:txBody>
          <a:bodyPr wrap="square" rtlCol="0">
            <a:spAutoFit/>
          </a:bodyPr>
          <a:lstStyle/>
          <a:p>
            <a:r>
              <a:rPr lang="en-US" sz="28700" b="1" dirty="0">
                <a:solidFill>
                  <a:srgbClr val="FFC000"/>
                </a:solidFill>
              </a:rPr>
              <a:t>2</a:t>
            </a:r>
          </a:p>
        </p:txBody>
      </p:sp>
      <p:sp>
        <p:nvSpPr>
          <p:cNvPr id="15" name="TextBox 14">
            <a:extLst>
              <a:ext uri="{FF2B5EF4-FFF2-40B4-BE49-F238E27FC236}">
                <a16:creationId xmlns:a16="http://schemas.microsoft.com/office/drawing/2014/main" id="{FB6C543F-7AC5-25C8-0295-E6436C795029}"/>
              </a:ext>
            </a:extLst>
          </p:cNvPr>
          <p:cNvSpPr txBox="1"/>
          <p:nvPr/>
        </p:nvSpPr>
        <p:spPr>
          <a:xfrm>
            <a:off x="7699319" y="1287643"/>
            <a:ext cx="4346907" cy="2554545"/>
          </a:xfrm>
          <a:prstGeom prst="rect">
            <a:avLst/>
          </a:prstGeom>
          <a:noFill/>
        </p:spPr>
        <p:txBody>
          <a:bodyPr wrap="square">
            <a:spAutoFit/>
          </a:bodyPr>
          <a:lstStyle/>
          <a:p>
            <a:pPr algn="just"/>
            <a:r>
              <a:rPr lang="en-US" sz="1600" dirty="0">
                <a:solidFill>
                  <a:schemeClr val="accent1">
                    <a:lumMod val="50000"/>
                  </a:schemeClr>
                </a:solidFill>
              </a:rPr>
              <a:t>Export activities generate regular income, improving day-to-day cash flow management and operational efficiency. Predictable cash flows enhance financial planning and forecasting, enabling better budgeting and investment opportunities. This stability supports smooth operations, reduces reliance on government contracts, and provides a solid foundation for informed business decisions and growth.</a:t>
            </a:r>
          </a:p>
        </p:txBody>
      </p:sp>
      <p:sp>
        <p:nvSpPr>
          <p:cNvPr id="18" name="TextBox 17">
            <a:extLst>
              <a:ext uri="{FF2B5EF4-FFF2-40B4-BE49-F238E27FC236}">
                <a16:creationId xmlns:a16="http://schemas.microsoft.com/office/drawing/2014/main" id="{DDD93525-3587-34C5-74BF-76634F38BB53}"/>
              </a:ext>
            </a:extLst>
          </p:cNvPr>
          <p:cNvSpPr txBox="1"/>
          <p:nvPr/>
        </p:nvSpPr>
        <p:spPr>
          <a:xfrm>
            <a:off x="1004047" y="3059001"/>
            <a:ext cx="2330824" cy="4508927"/>
          </a:xfrm>
          <a:prstGeom prst="rect">
            <a:avLst/>
          </a:prstGeom>
          <a:noFill/>
        </p:spPr>
        <p:txBody>
          <a:bodyPr wrap="square" rtlCol="0">
            <a:spAutoFit/>
          </a:bodyPr>
          <a:lstStyle/>
          <a:p>
            <a:r>
              <a:rPr lang="en-US" sz="28700" b="1" dirty="0">
                <a:solidFill>
                  <a:srgbClr val="FFC000"/>
                </a:solidFill>
              </a:rPr>
              <a:t>3</a:t>
            </a:r>
          </a:p>
        </p:txBody>
      </p:sp>
      <p:sp>
        <p:nvSpPr>
          <p:cNvPr id="21" name="TextBox 20">
            <a:extLst>
              <a:ext uri="{FF2B5EF4-FFF2-40B4-BE49-F238E27FC236}">
                <a16:creationId xmlns:a16="http://schemas.microsoft.com/office/drawing/2014/main" id="{12DFAD02-B878-0D17-BA02-BFF8B7AD9D6E}"/>
              </a:ext>
            </a:extLst>
          </p:cNvPr>
          <p:cNvSpPr txBox="1"/>
          <p:nvPr/>
        </p:nvSpPr>
        <p:spPr>
          <a:xfrm>
            <a:off x="2908464" y="4159303"/>
            <a:ext cx="5948667" cy="2308324"/>
          </a:xfrm>
          <a:prstGeom prst="rect">
            <a:avLst/>
          </a:prstGeom>
          <a:noFill/>
        </p:spPr>
        <p:txBody>
          <a:bodyPr wrap="square">
            <a:spAutoFit/>
          </a:bodyPr>
          <a:lstStyle/>
          <a:p>
            <a:pPr algn="just"/>
            <a:r>
              <a:rPr lang="en-US" sz="1600" dirty="0">
                <a:solidFill>
                  <a:schemeClr val="accent1">
                    <a:lumMod val="50000"/>
                  </a:schemeClr>
                </a:solidFill>
              </a:rPr>
              <a:t>Earning revenue in foreign currencies through exports and matching this with foreign currency-denominated costs creates a natural hedge, reducing forex risks. This strategy mitigates exchange rate fluctuations. Additionally, using financial instruments like futures, options, and swaps provides extra protection against currency movements, enhancing financial stability and predictability. Implementing both operational and financial hedging strategies ensures comprehensive risk management and supports the company’s financial health.</a:t>
            </a:r>
          </a:p>
        </p:txBody>
      </p:sp>
      <p:pic>
        <p:nvPicPr>
          <p:cNvPr id="4" name="Picture 3">
            <a:extLst>
              <a:ext uri="{FF2B5EF4-FFF2-40B4-BE49-F238E27FC236}">
                <a16:creationId xmlns:a16="http://schemas.microsoft.com/office/drawing/2014/main" id="{7C228883-C84D-F850-FACD-D100B079F5A7}"/>
              </a:ext>
            </a:extLst>
          </p:cNvPr>
          <p:cNvPicPr>
            <a:picLocks noChangeAspect="1"/>
          </p:cNvPicPr>
          <p:nvPr/>
        </p:nvPicPr>
        <p:blipFill>
          <a:blip r:embed="rId2"/>
          <a:stretch>
            <a:fillRect/>
          </a:stretch>
        </p:blipFill>
        <p:spPr>
          <a:xfrm>
            <a:off x="2373909" y="-144182"/>
            <a:ext cx="1069109" cy="1069109"/>
          </a:xfrm>
          <a:prstGeom prst="rect">
            <a:avLst/>
          </a:prstGeom>
        </p:spPr>
      </p:pic>
      <p:pic>
        <p:nvPicPr>
          <p:cNvPr id="8" name="Picture 7">
            <a:extLst>
              <a:ext uri="{FF2B5EF4-FFF2-40B4-BE49-F238E27FC236}">
                <a16:creationId xmlns:a16="http://schemas.microsoft.com/office/drawing/2014/main" id="{BFAC1945-15CA-CED5-A943-F332F4F7DACC}"/>
              </a:ext>
            </a:extLst>
          </p:cNvPr>
          <p:cNvPicPr>
            <a:picLocks noChangeAspect="1"/>
          </p:cNvPicPr>
          <p:nvPr/>
        </p:nvPicPr>
        <p:blipFill>
          <a:blip r:embed="rId3"/>
          <a:stretch>
            <a:fillRect/>
          </a:stretch>
        </p:blipFill>
        <p:spPr>
          <a:xfrm>
            <a:off x="9283536" y="3842188"/>
            <a:ext cx="2459055" cy="2459055"/>
          </a:xfrm>
          <a:prstGeom prst="rect">
            <a:avLst/>
          </a:prstGeom>
        </p:spPr>
      </p:pic>
      <p:pic>
        <p:nvPicPr>
          <p:cNvPr id="12" name="Picture 11">
            <a:extLst>
              <a:ext uri="{FF2B5EF4-FFF2-40B4-BE49-F238E27FC236}">
                <a16:creationId xmlns:a16="http://schemas.microsoft.com/office/drawing/2014/main" id="{5C70793D-E939-B1C3-BCB0-66040A671401}"/>
              </a:ext>
            </a:extLst>
          </p:cNvPr>
          <p:cNvPicPr>
            <a:picLocks noChangeAspect="1"/>
          </p:cNvPicPr>
          <p:nvPr/>
        </p:nvPicPr>
        <p:blipFill>
          <a:blip r:embed="rId4"/>
          <a:stretch>
            <a:fillRect/>
          </a:stretch>
        </p:blipFill>
        <p:spPr>
          <a:xfrm>
            <a:off x="3579024" y="2892250"/>
            <a:ext cx="1073499" cy="1073499"/>
          </a:xfrm>
          <a:prstGeom prst="rect">
            <a:avLst/>
          </a:prstGeom>
        </p:spPr>
      </p:pic>
      <p:pic>
        <p:nvPicPr>
          <p:cNvPr id="14" name="Picture 13">
            <a:extLst>
              <a:ext uri="{FF2B5EF4-FFF2-40B4-BE49-F238E27FC236}">
                <a16:creationId xmlns:a16="http://schemas.microsoft.com/office/drawing/2014/main" id="{73F80598-6FC6-A26E-8136-CF42744801C4}"/>
              </a:ext>
            </a:extLst>
          </p:cNvPr>
          <p:cNvPicPr>
            <a:picLocks noChangeAspect="1"/>
          </p:cNvPicPr>
          <p:nvPr/>
        </p:nvPicPr>
        <p:blipFill>
          <a:blip r:embed="rId5"/>
          <a:stretch>
            <a:fillRect/>
          </a:stretch>
        </p:blipFill>
        <p:spPr>
          <a:xfrm rot="2839290">
            <a:off x="8591623" y="-511528"/>
            <a:ext cx="1939636" cy="1939636"/>
          </a:xfrm>
          <a:prstGeom prst="rect">
            <a:avLst/>
          </a:prstGeom>
        </p:spPr>
      </p:pic>
      <p:pic>
        <p:nvPicPr>
          <p:cNvPr id="17" name="Picture 16">
            <a:extLst>
              <a:ext uri="{FF2B5EF4-FFF2-40B4-BE49-F238E27FC236}">
                <a16:creationId xmlns:a16="http://schemas.microsoft.com/office/drawing/2014/main" id="{392745A1-CC08-BFBE-6E42-7103C8595DC7}"/>
              </a:ext>
            </a:extLst>
          </p:cNvPr>
          <p:cNvPicPr>
            <a:picLocks noChangeAspect="1"/>
          </p:cNvPicPr>
          <p:nvPr/>
        </p:nvPicPr>
        <p:blipFill>
          <a:blip r:embed="rId6"/>
          <a:stretch>
            <a:fillRect/>
          </a:stretch>
        </p:blipFill>
        <p:spPr>
          <a:xfrm>
            <a:off x="243846" y="4555667"/>
            <a:ext cx="1032095" cy="1032095"/>
          </a:xfrm>
          <a:prstGeom prst="rect">
            <a:avLst/>
          </a:prstGeom>
        </p:spPr>
      </p:pic>
    </p:spTree>
    <p:extLst>
      <p:ext uri="{BB962C8B-B14F-4D97-AF65-F5344CB8AC3E}">
        <p14:creationId xmlns:p14="http://schemas.microsoft.com/office/powerpoint/2010/main" val="161437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oup of people working on a roof&#10;&#10;Description automatically generated">
            <a:extLst>
              <a:ext uri="{FF2B5EF4-FFF2-40B4-BE49-F238E27FC236}">
                <a16:creationId xmlns:a16="http://schemas.microsoft.com/office/drawing/2014/main" id="{43603BF9-441E-ADFE-BB69-A85FFB05F6A9}"/>
              </a:ext>
            </a:extLst>
          </p:cNvPr>
          <p:cNvPicPr>
            <a:picLocks noChangeAspect="1"/>
          </p:cNvPicPr>
          <p:nvPr/>
        </p:nvPicPr>
        <p:blipFill rotWithShape="1">
          <a:blip r:embed="rId2">
            <a:extLst>
              <a:ext uri="{28A0092B-C50C-407E-A947-70E740481C1C}">
                <a14:useLocalDpi xmlns:a14="http://schemas.microsoft.com/office/drawing/2010/main" val="0"/>
              </a:ext>
            </a:extLst>
          </a:blip>
          <a:srcRect l="61912" t="1279"/>
          <a:stretch/>
        </p:blipFill>
        <p:spPr>
          <a:xfrm>
            <a:off x="8694249" y="0"/>
            <a:ext cx="3497751" cy="6858000"/>
          </a:xfrm>
          <a:prstGeom prst="rect">
            <a:avLst/>
          </a:prstGeom>
        </p:spPr>
      </p:pic>
      <p:sp>
        <p:nvSpPr>
          <p:cNvPr id="4" name="TextBox 3">
            <a:extLst>
              <a:ext uri="{FF2B5EF4-FFF2-40B4-BE49-F238E27FC236}">
                <a16:creationId xmlns:a16="http://schemas.microsoft.com/office/drawing/2014/main" id="{1B546351-7A67-E6EA-0F89-116354BBA4F0}"/>
              </a:ext>
            </a:extLst>
          </p:cNvPr>
          <p:cNvSpPr txBox="1"/>
          <p:nvPr/>
        </p:nvSpPr>
        <p:spPr>
          <a:xfrm>
            <a:off x="430306" y="216318"/>
            <a:ext cx="8659906" cy="6276398"/>
          </a:xfrm>
          <a:prstGeom prst="rect">
            <a:avLst/>
          </a:prstGeom>
          <a:noFill/>
        </p:spPr>
        <p:txBody>
          <a:bodyPr wrap="square">
            <a:spAutoFit/>
          </a:bodyPr>
          <a:lstStyle/>
          <a:p>
            <a:pPr lvl="0">
              <a:lnSpc>
                <a:spcPct val="107000"/>
              </a:lnSpc>
              <a:spcAft>
                <a:spcPts val="800"/>
              </a:spcAft>
              <a:buSzPts val="1000"/>
              <a:tabLst>
                <a:tab pos="457200" algn="l"/>
              </a:tabLst>
            </a:pPr>
            <a:r>
              <a:rPr lang="en-GB" sz="2800" b="1" dirty="0">
                <a:solidFill>
                  <a:srgbClr val="FFC000"/>
                </a:solidFill>
                <a:effectLst/>
                <a:ea typeface="Times New Roman" panose="02020603050405020304" pitchFamily="18" charset="0"/>
                <a:cs typeface="Arial" panose="020B0604020202020204" pitchFamily="34" charset="0"/>
              </a:rPr>
              <a:t>Objective:</a:t>
            </a:r>
            <a:endParaRPr lang="en-US" sz="2400" dirty="0">
              <a:solidFill>
                <a:srgbClr val="FFC000"/>
              </a:solidFill>
              <a:effectLst/>
              <a:ea typeface="Calibri" panose="020F0502020204030204" pitchFamily="34" charset="0"/>
              <a:cs typeface="Arial" panose="020B0604020202020204" pitchFamily="34" charset="0"/>
            </a:endParaRPr>
          </a:p>
          <a:p>
            <a:pPr lvl="1">
              <a:lnSpc>
                <a:spcPct val="107000"/>
              </a:lnSpc>
              <a:spcAft>
                <a:spcPts val="800"/>
              </a:spcAft>
              <a:buSzPts val="1000"/>
              <a:tabLst>
                <a:tab pos="914400" algn="l"/>
              </a:tabLst>
            </a:pP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The primary goal of this presentation is to propose a strategic plan for diversification. This plan aims to reduce the company's dependency on government contracts by exploring new business opportunities in the export sector. By doing so, the company can achieve more stable revenue streams and mitigate financial risks.</a:t>
            </a:r>
            <a:endParaRPr lang="en-US"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lvl="0">
              <a:lnSpc>
                <a:spcPct val="107000"/>
              </a:lnSpc>
              <a:spcAft>
                <a:spcPts val="800"/>
              </a:spcAft>
              <a:buSzPts val="1000"/>
              <a:tabLst>
                <a:tab pos="457200" algn="l"/>
              </a:tabLst>
            </a:pPr>
            <a:r>
              <a:rPr lang="en-GB" sz="2800" b="1" dirty="0">
                <a:solidFill>
                  <a:srgbClr val="FFC000"/>
                </a:solidFill>
                <a:effectLst/>
                <a:ea typeface="Times New Roman" panose="02020603050405020304" pitchFamily="18" charset="0"/>
                <a:cs typeface="Arial" panose="020B0604020202020204" pitchFamily="34" charset="0"/>
              </a:rPr>
              <a:t>Agenda:</a:t>
            </a:r>
            <a:endParaRPr lang="en-US" sz="2400" dirty="0">
              <a:solidFill>
                <a:srgbClr val="FFC000"/>
              </a:solidFill>
              <a:effectLst/>
              <a:ea typeface="Calibri" panose="020F0502020204030204" pitchFamily="34" charset="0"/>
              <a:cs typeface="Arial" panose="020B0604020202020204" pitchFamily="34" charset="0"/>
            </a:endParaRPr>
          </a:p>
          <a:p>
            <a:pPr lvl="1">
              <a:lnSpc>
                <a:spcPct val="107000"/>
              </a:lnSpc>
              <a:spcAft>
                <a:spcPts val="800"/>
              </a:spcAft>
              <a:buSzPts val="1000"/>
              <a:tabLst>
                <a:tab pos="914400" algn="l"/>
              </a:tabLst>
            </a:pP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The presentation will cover several key aspects: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Problem Statement:</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Detailed analysis of the issues faced by the company.</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Project Background:</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Explanation of the initial idea and its development.</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Literature Review:</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Overview of relevant research and studies.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Proposed Business Model:</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Description of the new business venture.</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Feasibility Study:</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Assessment of the project's viability.</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Hedging Strategies:</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Techniques to manage financial risks.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Expected Benefits:</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Advantages of implementing the proposed strategy.</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Challenges and Limitations:</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Potential obstacles and solutions.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Conclusion:</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Summary of the presentation and final remarks.</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GB" sz="1600" b="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Q&amp;A:</a:t>
            </a:r>
            <a:r>
              <a:rPr lang="en-GB" sz="16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 Session for audience questions and further discussion.</a:t>
            </a:r>
            <a:endParaRPr lang="en-US" sz="14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51173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B43832-1E12-B410-023D-82F7950CBFCB}"/>
              </a:ext>
            </a:extLst>
          </p:cNvPr>
          <p:cNvSpPr txBox="1"/>
          <p:nvPr/>
        </p:nvSpPr>
        <p:spPr>
          <a:xfrm>
            <a:off x="135081" y="120319"/>
            <a:ext cx="5746603" cy="646331"/>
          </a:xfrm>
          <a:prstGeom prst="rect">
            <a:avLst/>
          </a:prstGeom>
          <a:noFill/>
        </p:spPr>
        <p:txBody>
          <a:bodyPr wrap="square" rtlCol="0">
            <a:spAutoFit/>
          </a:bodyPr>
          <a:lstStyle/>
          <a:p>
            <a:pPr algn="ctr"/>
            <a:r>
              <a:rPr lang="en-US" sz="3600" b="1" dirty="0"/>
              <a:t>Challenges and limitation</a:t>
            </a:r>
          </a:p>
        </p:txBody>
      </p:sp>
      <p:sp>
        <p:nvSpPr>
          <p:cNvPr id="3" name="TextBox 2">
            <a:extLst>
              <a:ext uri="{FF2B5EF4-FFF2-40B4-BE49-F238E27FC236}">
                <a16:creationId xmlns:a16="http://schemas.microsoft.com/office/drawing/2014/main" id="{E40029FE-3528-C8A5-579F-A8D2988508F4}"/>
              </a:ext>
            </a:extLst>
          </p:cNvPr>
          <p:cNvSpPr txBox="1"/>
          <p:nvPr/>
        </p:nvSpPr>
        <p:spPr>
          <a:xfrm>
            <a:off x="923637" y="982919"/>
            <a:ext cx="4317183" cy="400110"/>
          </a:xfrm>
          <a:prstGeom prst="rect">
            <a:avLst/>
          </a:prstGeom>
          <a:noFill/>
        </p:spPr>
        <p:txBody>
          <a:bodyPr wrap="square">
            <a:spAutoFit/>
          </a:bodyPr>
          <a:lstStyle/>
          <a:p>
            <a:r>
              <a:rPr lang="en-US" sz="2000" b="1" dirty="0">
                <a:solidFill>
                  <a:srgbClr val="FFC000"/>
                </a:solidFill>
              </a:rPr>
              <a:t>High Initial Investment Costs</a:t>
            </a:r>
          </a:p>
        </p:txBody>
      </p:sp>
      <p:sp>
        <p:nvSpPr>
          <p:cNvPr id="7" name="TextBox 6">
            <a:extLst>
              <a:ext uri="{FF2B5EF4-FFF2-40B4-BE49-F238E27FC236}">
                <a16:creationId xmlns:a16="http://schemas.microsoft.com/office/drawing/2014/main" id="{88CA280E-AAA8-C405-E9CA-F5D6570E732C}"/>
              </a:ext>
            </a:extLst>
          </p:cNvPr>
          <p:cNvSpPr txBox="1"/>
          <p:nvPr/>
        </p:nvSpPr>
        <p:spPr>
          <a:xfrm>
            <a:off x="2032000" y="1417446"/>
            <a:ext cx="3602182" cy="1815882"/>
          </a:xfrm>
          <a:prstGeom prst="rect">
            <a:avLst/>
          </a:prstGeom>
          <a:noFill/>
        </p:spPr>
        <p:txBody>
          <a:bodyPr wrap="square">
            <a:spAutoFit/>
          </a:bodyPr>
          <a:lstStyle/>
          <a:p>
            <a:pPr algn="just"/>
            <a:r>
              <a:rPr lang="en-US" sz="1400" dirty="0">
                <a:solidFill>
                  <a:schemeClr val="accent1">
                    <a:lumMod val="50000"/>
                  </a:schemeClr>
                </a:solidFill>
              </a:rPr>
              <a:t>The proposed strategy involves significant upfront capital expenditure. This includes costs for acquiring land, purchasing equipment, setting up infrastructure, and initial operating costs. For a company already facing cash flow issues, securing the necessary funds for such an investment can be challenging</a:t>
            </a:r>
          </a:p>
        </p:txBody>
      </p:sp>
      <p:pic>
        <p:nvPicPr>
          <p:cNvPr id="9" name="Picture 8" descr="Cartoon of a person holding a bag of money&#10;&#10;Description automatically generated">
            <a:extLst>
              <a:ext uri="{FF2B5EF4-FFF2-40B4-BE49-F238E27FC236}">
                <a16:creationId xmlns:a16="http://schemas.microsoft.com/office/drawing/2014/main" id="{1F219EBD-4EFD-65B7-14AA-0D1D2E6E1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33" y="1054919"/>
            <a:ext cx="2301269" cy="2325492"/>
          </a:xfrm>
          <a:prstGeom prst="rect">
            <a:avLst/>
          </a:prstGeom>
        </p:spPr>
      </p:pic>
      <p:sp>
        <p:nvSpPr>
          <p:cNvPr id="10" name="TextBox 9">
            <a:extLst>
              <a:ext uri="{FF2B5EF4-FFF2-40B4-BE49-F238E27FC236}">
                <a16:creationId xmlns:a16="http://schemas.microsoft.com/office/drawing/2014/main" id="{49F221DF-3B9C-DF88-BFD9-F164707BC51D}"/>
              </a:ext>
            </a:extLst>
          </p:cNvPr>
          <p:cNvSpPr txBox="1"/>
          <p:nvPr/>
        </p:nvSpPr>
        <p:spPr>
          <a:xfrm>
            <a:off x="7627878" y="385919"/>
            <a:ext cx="4317183" cy="400110"/>
          </a:xfrm>
          <a:prstGeom prst="rect">
            <a:avLst/>
          </a:prstGeom>
          <a:noFill/>
        </p:spPr>
        <p:txBody>
          <a:bodyPr wrap="square">
            <a:spAutoFit/>
          </a:bodyPr>
          <a:lstStyle/>
          <a:p>
            <a:r>
              <a:rPr lang="en-US" sz="2000" b="1" dirty="0">
                <a:solidFill>
                  <a:srgbClr val="FFC000"/>
                </a:solidFill>
              </a:rPr>
              <a:t>Adoption Barriers</a:t>
            </a:r>
          </a:p>
        </p:txBody>
      </p:sp>
      <p:sp>
        <p:nvSpPr>
          <p:cNvPr id="13" name="TextBox 12">
            <a:extLst>
              <a:ext uri="{FF2B5EF4-FFF2-40B4-BE49-F238E27FC236}">
                <a16:creationId xmlns:a16="http://schemas.microsoft.com/office/drawing/2014/main" id="{44DFF1C6-F906-7912-9AE9-53C7174C2A2F}"/>
              </a:ext>
            </a:extLst>
          </p:cNvPr>
          <p:cNvSpPr txBox="1"/>
          <p:nvPr/>
        </p:nvSpPr>
        <p:spPr>
          <a:xfrm>
            <a:off x="6002868" y="786029"/>
            <a:ext cx="4157132" cy="1815882"/>
          </a:xfrm>
          <a:prstGeom prst="rect">
            <a:avLst/>
          </a:prstGeom>
          <a:noFill/>
        </p:spPr>
        <p:txBody>
          <a:bodyPr wrap="square">
            <a:spAutoFit/>
          </a:bodyPr>
          <a:lstStyle/>
          <a:p>
            <a:pPr algn="just"/>
            <a:r>
              <a:rPr lang="en-US" sz="1400" dirty="0">
                <a:solidFill>
                  <a:schemeClr val="accent1">
                    <a:lumMod val="50000"/>
                  </a:schemeClr>
                </a:solidFill>
              </a:rPr>
              <a:t>Shifting from construction to agricultural exports may face internal resistance due to cultural shifts and training needs. Employees and management accustomed to construction may resist new processes and learning new skills. Effective change management and comprehensive training programs are crucial to ensure a smooth transition and maintain morale.</a:t>
            </a:r>
          </a:p>
        </p:txBody>
      </p:sp>
      <p:pic>
        <p:nvPicPr>
          <p:cNvPr id="17" name="Picture 16">
            <a:extLst>
              <a:ext uri="{FF2B5EF4-FFF2-40B4-BE49-F238E27FC236}">
                <a16:creationId xmlns:a16="http://schemas.microsoft.com/office/drawing/2014/main" id="{D2C5B040-F2A9-6259-FBC9-AFA9F01C009E}"/>
              </a:ext>
            </a:extLst>
          </p:cNvPr>
          <p:cNvPicPr>
            <a:picLocks noChangeAspect="1"/>
          </p:cNvPicPr>
          <p:nvPr/>
        </p:nvPicPr>
        <p:blipFill>
          <a:blip r:embed="rId3"/>
          <a:stretch>
            <a:fillRect/>
          </a:stretch>
        </p:blipFill>
        <p:spPr>
          <a:xfrm flipH="1">
            <a:off x="10246873" y="786029"/>
            <a:ext cx="1846514" cy="1880201"/>
          </a:xfrm>
          <a:prstGeom prst="rect">
            <a:avLst/>
          </a:prstGeom>
        </p:spPr>
      </p:pic>
      <p:sp>
        <p:nvSpPr>
          <p:cNvPr id="21" name="TextBox 20">
            <a:extLst>
              <a:ext uri="{FF2B5EF4-FFF2-40B4-BE49-F238E27FC236}">
                <a16:creationId xmlns:a16="http://schemas.microsoft.com/office/drawing/2014/main" id="{22698060-3B17-0BA9-8F6D-A6AADF7DA90B}"/>
              </a:ext>
            </a:extLst>
          </p:cNvPr>
          <p:cNvSpPr txBox="1"/>
          <p:nvPr/>
        </p:nvSpPr>
        <p:spPr>
          <a:xfrm>
            <a:off x="1608654" y="3852853"/>
            <a:ext cx="1844488" cy="369332"/>
          </a:xfrm>
          <a:prstGeom prst="rect">
            <a:avLst/>
          </a:prstGeom>
          <a:noFill/>
        </p:spPr>
        <p:txBody>
          <a:bodyPr wrap="square">
            <a:spAutoFit/>
          </a:bodyPr>
          <a:lstStyle/>
          <a:p>
            <a:r>
              <a:rPr lang="en-US" b="1" dirty="0">
                <a:solidFill>
                  <a:srgbClr val="FFC000"/>
                </a:solidFill>
              </a:rPr>
              <a:t>Funding Issues</a:t>
            </a:r>
          </a:p>
        </p:txBody>
      </p:sp>
      <p:sp>
        <p:nvSpPr>
          <p:cNvPr id="25" name="TextBox 24">
            <a:extLst>
              <a:ext uri="{FF2B5EF4-FFF2-40B4-BE49-F238E27FC236}">
                <a16:creationId xmlns:a16="http://schemas.microsoft.com/office/drawing/2014/main" id="{E73C1127-61A3-8B2E-4BB1-83CF306BAC47}"/>
              </a:ext>
            </a:extLst>
          </p:cNvPr>
          <p:cNvSpPr txBox="1"/>
          <p:nvPr/>
        </p:nvSpPr>
        <p:spPr>
          <a:xfrm>
            <a:off x="135081" y="4358393"/>
            <a:ext cx="2947147" cy="1938992"/>
          </a:xfrm>
          <a:prstGeom prst="rect">
            <a:avLst/>
          </a:prstGeom>
          <a:noFill/>
        </p:spPr>
        <p:txBody>
          <a:bodyPr wrap="square">
            <a:spAutoFit/>
          </a:bodyPr>
          <a:lstStyle/>
          <a:p>
            <a:pPr algn="just"/>
            <a:r>
              <a:rPr lang="en-US" sz="1200" dirty="0">
                <a:solidFill>
                  <a:schemeClr val="accent1">
                    <a:lumMod val="50000"/>
                  </a:schemeClr>
                </a:solidFill>
              </a:rPr>
              <a:t>Securing funding for the project can be challenging, especially with existing delayed government payments. Credit constraints may make banks hesitant to lend large sums for a perceived risky venture. Exploring alternative funding sources like venture capital, private equity, or government grants is essential. Private investors may also be cautious about investing in a new business model.</a:t>
            </a:r>
          </a:p>
        </p:txBody>
      </p:sp>
      <p:pic>
        <p:nvPicPr>
          <p:cNvPr id="27" name="Picture 26">
            <a:extLst>
              <a:ext uri="{FF2B5EF4-FFF2-40B4-BE49-F238E27FC236}">
                <a16:creationId xmlns:a16="http://schemas.microsoft.com/office/drawing/2014/main" id="{4F432EA6-BB30-EF7C-151D-9E4ADD9AA14B}"/>
              </a:ext>
            </a:extLst>
          </p:cNvPr>
          <p:cNvPicPr>
            <a:picLocks noChangeAspect="1"/>
          </p:cNvPicPr>
          <p:nvPr/>
        </p:nvPicPr>
        <p:blipFill>
          <a:blip r:embed="rId4"/>
          <a:stretch>
            <a:fillRect/>
          </a:stretch>
        </p:blipFill>
        <p:spPr>
          <a:xfrm>
            <a:off x="3016488" y="3809865"/>
            <a:ext cx="2344406" cy="2344406"/>
          </a:xfrm>
          <a:prstGeom prst="rect">
            <a:avLst/>
          </a:prstGeom>
        </p:spPr>
      </p:pic>
      <p:sp>
        <p:nvSpPr>
          <p:cNvPr id="33" name="TextBox 32">
            <a:extLst>
              <a:ext uri="{FF2B5EF4-FFF2-40B4-BE49-F238E27FC236}">
                <a16:creationId xmlns:a16="http://schemas.microsoft.com/office/drawing/2014/main" id="{70691ACC-179D-5153-EDC0-8D88136C84B8}"/>
              </a:ext>
            </a:extLst>
          </p:cNvPr>
          <p:cNvSpPr txBox="1"/>
          <p:nvPr/>
        </p:nvSpPr>
        <p:spPr>
          <a:xfrm>
            <a:off x="8505763" y="3122286"/>
            <a:ext cx="1548653" cy="369332"/>
          </a:xfrm>
          <a:prstGeom prst="rect">
            <a:avLst/>
          </a:prstGeom>
          <a:noFill/>
        </p:spPr>
        <p:txBody>
          <a:bodyPr wrap="square">
            <a:spAutoFit/>
          </a:bodyPr>
          <a:lstStyle/>
          <a:p>
            <a:r>
              <a:rPr lang="en-US" b="1" dirty="0">
                <a:solidFill>
                  <a:srgbClr val="FFC000"/>
                </a:solidFill>
              </a:rPr>
              <a:t>Market Risks</a:t>
            </a:r>
          </a:p>
        </p:txBody>
      </p:sp>
      <p:sp>
        <p:nvSpPr>
          <p:cNvPr id="37" name="TextBox 36">
            <a:extLst>
              <a:ext uri="{FF2B5EF4-FFF2-40B4-BE49-F238E27FC236}">
                <a16:creationId xmlns:a16="http://schemas.microsoft.com/office/drawing/2014/main" id="{577B5B0C-C684-B531-30A2-8A9DC41B9B71}"/>
              </a:ext>
            </a:extLst>
          </p:cNvPr>
          <p:cNvSpPr txBox="1"/>
          <p:nvPr/>
        </p:nvSpPr>
        <p:spPr>
          <a:xfrm>
            <a:off x="6170005" y="3429000"/>
            <a:ext cx="3110084" cy="3293209"/>
          </a:xfrm>
          <a:prstGeom prst="rect">
            <a:avLst/>
          </a:prstGeom>
          <a:noFill/>
        </p:spPr>
        <p:txBody>
          <a:bodyPr wrap="square">
            <a:spAutoFit/>
          </a:bodyPr>
          <a:lstStyle/>
          <a:p>
            <a:pPr algn="just"/>
            <a:r>
              <a:rPr lang="en-US" sz="1600" dirty="0">
                <a:solidFill>
                  <a:schemeClr val="accent1">
                    <a:lumMod val="50000"/>
                  </a:schemeClr>
                </a:solidFill>
              </a:rPr>
              <a:t>Volatility in global commodity prices can greatly impact profitability. Agricultural products experience price swings due to weather, geopolitical events, and supply-demand changes. Risk management involves hedging strategies and fixed-price contracts with buyers. Price drops can reduce revenue, and supply chain disruptions from natural disasters or political instability can affect operations.</a:t>
            </a:r>
          </a:p>
        </p:txBody>
      </p:sp>
      <p:pic>
        <p:nvPicPr>
          <p:cNvPr id="39" name="Picture 38">
            <a:extLst>
              <a:ext uri="{FF2B5EF4-FFF2-40B4-BE49-F238E27FC236}">
                <a16:creationId xmlns:a16="http://schemas.microsoft.com/office/drawing/2014/main" id="{3D086DEA-735C-6DDC-7E1E-874EC032381D}"/>
              </a:ext>
            </a:extLst>
          </p:cNvPr>
          <p:cNvPicPr>
            <a:picLocks noChangeAspect="1"/>
          </p:cNvPicPr>
          <p:nvPr/>
        </p:nvPicPr>
        <p:blipFill>
          <a:blip r:embed="rId5"/>
          <a:stretch>
            <a:fillRect/>
          </a:stretch>
        </p:blipFill>
        <p:spPr>
          <a:xfrm>
            <a:off x="9175512" y="3572435"/>
            <a:ext cx="3068956" cy="3068956"/>
          </a:xfrm>
          <a:prstGeom prst="rect">
            <a:avLst/>
          </a:prstGeom>
        </p:spPr>
      </p:pic>
    </p:spTree>
    <p:extLst>
      <p:ext uri="{BB962C8B-B14F-4D97-AF65-F5344CB8AC3E}">
        <p14:creationId xmlns:p14="http://schemas.microsoft.com/office/powerpoint/2010/main" val="2060634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8C55D-9309-31DA-0009-646E5C856A47}"/>
              </a:ext>
            </a:extLst>
          </p:cNvPr>
          <p:cNvSpPr txBox="1"/>
          <p:nvPr/>
        </p:nvSpPr>
        <p:spPr>
          <a:xfrm>
            <a:off x="135081" y="120319"/>
            <a:ext cx="5746603" cy="646331"/>
          </a:xfrm>
          <a:prstGeom prst="rect">
            <a:avLst/>
          </a:prstGeom>
          <a:noFill/>
        </p:spPr>
        <p:txBody>
          <a:bodyPr wrap="square" rtlCol="0">
            <a:spAutoFit/>
          </a:bodyPr>
          <a:lstStyle/>
          <a:p>
            <a:pPr algn="ctr"/>
            <a:r>
              <a:rPr lang="en-US" sz="3600" b="1" dirty="0"/>
              <a:t>Challenges and limitation</a:t>
            </a:r>
          </a:p>
        </p:txBody>
      </p:sp>
      <p:sp>
        <p:nvSpPr>
          <p:cNvPr id="6" name="TextBox 5">
            <a:extLst>
              <a:ext uri="{FF2B5EF4-FFF2-40B4-BE49-F238E27FC236}">
                <a16:creationId xmlns:a16="http://schemas.microsoft.com/office/drawing/2014/main" id="{FA5BF6A5-A150-EC33-A7EB-45DD47321034}"/>
              </a:ext>
            </a:extLst>
          </p:cNvPr>
          <p:cNvSpPr txBox="1"/>
          <p:nvPr/>
        </p:nvSpPr>
        <p:spPr>
          <a:xfrm>
            <a:off x="1483659" y="846335"/>
            <a:ext cx="2680446" cy="461665"/>
          </a:xfrm>
          <a:prstGeom prst="rect">
            <a:avLst/>
          </a:prstGeom>
          <a:noFill/>
        </p:spPr>
        <p:txBody>
          <a:bodyPr wrap="square">
            <a:spAutoFit/>
          </a:bodyPr>
          <a:lstStyle/>
          <a:p>
            <a:r>
              <a:rPr lang="en-US" sz="2400" b="1" dirty="0">
                <a:solidFill>
                  <a:srgbClr val="FFC000"/>
                </a:solidFill>
              </a:rPr>
              <a:t>Regulatory Risks</a:t>
            </a:r>
          </a:p>
        </p:txBody>
      </p:sp>
      <p:sp>
        <p:nvSpPr>
          <p:cNvPr id="8" name="TextBox 7">
            <a:extLst>
              <a:ext uri="{FF2B5EF4-FFF2-40B4-BE49-F238E27FC236}">
                <a16:creationId xmlns:a16="http://schemas.microsoft.com/office/drawing/2014/main" id="{D9C6121C-EBB7-09F0-5FEC-460D5093E32C}"/>
              </a:ext>
            </a:extLst>
          </p:cNvPr>
          <p:cNvSpPr txBox="1"/>
          <p:nvPr/>
        </p:nvSpPr>
        <p:spPr>
          <a:xfrm>
            <a:off x="2725270" y="1308000"/>
            <a:ext cx="3048000" cy="2708434"/>
          </a:xfrm>
          <a:prstGeom prst="rect">
            <a:avLst/>
          </a:prstGeom>
          <a:noFill/>
        </p:spPr>
        <p:txBody>
          <a:bodyPr wrap="square">
            <a:spAutoFit/>
          </a:bodyPr>
          <a:lstStyle/>
          <a:p>
            <a:pPr algn="just"/>
            <a:r>
              <a:rPr lang="en-US" sz="1400" dirty="0">
                <a:solidFill>
                  <a:schemeClr val="accent1">
                    <a:lumMod val="50000"/>
                  </a:schemeClr>
                </a:solidFill>
              </a:rPr>
              <a:t>Compliance with export regulations and international trade laws can be complex and costly. Navigating different countries' export requirements, tariffs, and trade agreements adds to these challenges. Ensuring compliance can incur additional costs. Sudden tariff changes can affect profit margins, and non-compliance with trade laws can result in fines, legal issues, and reputational damage</a:t>
            </a:r>
            <a:r>
              <a:rPr lang="en-US" sz="1600" dirty="0">
                <a:solidFill>
                  <a:schemeClr val="accent1">
                    <a:lumMod val="50000"/>
                  </a:schemeClr>
                </a:solidFill>
              </a:rPr>
              <a:t>.</a:t>
            </a:r>
          </a:p>
        </p:txBody>
      </p:sp>
      <p:pic>
        <p:nvPicPr>
          <p:cNvPr id="10" name="Picture 9" descr="A close-up of a rubber stamp&#10;&#10;Description automatically generated">
            <a:extLst>
              <a:ext uri="{FF2B5EF4-FFF2-40B4-BE49-F238E27FC236}">
                <a16:creationId xmlns:a16="http://schemas.microsoft.com/office/drawing/2014/main" id="{8DB5C545-8B7E-10E9-417C-DEACF2509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18" y="1311666"/>
            <a:ext cx="3048000" cy="2624596"/>
          </a:xfrm>
          <a:prstGeom prst="rect">
            <a:avLst/>
          </a:prstGeom>
        </p:spPr>
      </p:pic>
      <p:sp>
        <p:nvSpPr>
          <p:cNvPr id="11" name="TextBox 10">
            <a:extLst>
              <a:ext uri="{FF2B5EF4-FFF2-40B4-BE49-F238E27FC236}">
                <a16:creationId xmlns:a16="http://schemas.microsoft.com/office/drawing/2014/main" id="{DFF13200-467B-A744-0BF0-D73C354D9242}"/>
              </a:ext>
            </a:extLst>
          </p:cNvPr>
          <p:cNvSpPr txBox="1"/>
          <p:nvPr/>
        </p:nvSpPr>
        <p:spPr>
          <a:xfrm>
            <a:off x="6974542" y="428621"/>
            <a:ext cx="3532094" cy="461665"/>
          </a:xfrm>
          <a:prstGeom prst="rect">
            <a:avLst/>
          </a:prstGeom>
          <a:noFill/>
        </p:spPr>
        <p:txBody>
          <a:bodyPr wrap="square">
            <a:spAutoFit/>
          </a:bodyPr>
          <a:lstStyle/>
          <a:p>
            <a:r>
              <a:rPr lang="en-US" sz="2400" b="1" dirty="0">
                <a:solidFill>
                  <a:srgbClr val="FFC000"/>
                </a:solidFill>
              </a:rPr>
              <a:t>Operational Challenges</a:t>
            </a:r>
          </a:p>
        </p:txBody>
      </p:sp>
      <p:sp>
        <p:nvSpPr>
          <p:cNvPr id="15" name="TextBox 14">
            <a:extLst>
              <a:ext uri="{FF2B5EF4-FFF2-40B4-BE49-F238E27FC236}">
                <a16:creationId xmlns:a16="http://schemas.microsoft.com/office/drawing/2014/main" id="{853D0259-16B6-AB74-880F-AD383B511710}"/>
              </a:ext>
            </a:extLst>
          </p:cNvPr>
          <p:cNvSpPr txBox="1"/>
          <p:nvPr/>
        </p:nvSpPr>
        <p:spPr>
          <a:xfrm>
            <a:off x="8162230" y="972821"/>
            <a:ext cx="3698078" cy="2246769"/>
          </a:xfrm>
          <a:prstGeom prst="rect">
            <a:avLst/>
          </a:prstGeom>
          <a:noFill/>
        </p:spPr>
        <p:txBody>
          <a:bodyPr wrap="square">
            <a:spAutoFit/>
          </a:bodyPr>
          <a:lstStyle/>
          <a:p>
            <a:pPr algn="just"/>
            <a:r>
              <a:rPr lang="en-US" sz="1400" dirty="0">
                <a:solidFill>
                  <a:schemeClr val="accent1">
                    <a:lumMod val="50000"/>
                  </a:schemeClr>
                </a:solidFill>
              </a:rPr>
              <a:t>Managing agricultural operations presents different challenges compared to construction, such as the need for expertise in agricultural production and export logistics. Ensuring operational efficiency is essential to maintain quality and meet export standards. High production efficiency and effective logistics are crucial for timely delivery and maintaining product quality during transportation.</a:t>
            </a:r>
          </a:p>
        </p:txBody>
      </p:sp>
      <p:pic>
        <p:nvPicPr>
          <p:cNvPr id="17" name="Picture 16">
            <a:extLst>
              <a:ext uri="{FF2B5EF4-FFF2-40B4-BE49-F238E27FC236}">
                <a16:creationId xmlns:a16="http://schemas.microsoft.com/office/drawing/2014/main" id="{0B334979-6F30-8FA1-EE1E-9EE63F89C174}"/>
              </a:ext>
            </a:extLst>
          </p:cNvPr>
          <p:cNvPicPr>
            <a:picLocks noChangeAspect="1"/>
          </p:cNvPicPr>
          <p:nvPr/>
        </p:nvPicPr>
        <p:blipFill>
          <a:blip r:embed="rId3"/>
          <a:stretch>
            <a:fillRect/>
          </a:stretch>
        </p:blipFill>
        <p:spPr>
          <a:xfrm>
            <a:off x="6005751" y="1038512"/>
            <a:ext cx="2156479" cy="2156479"/>
          </a:xfrm>
          <a:prstGeom prst="rect">
            <a:avLst/>
          </a:prstGeom>
        </p:spPr>
      </p:pic>
      <p:sp>
        <p:nvSpPr>
          <p:cNvPr id="21" name="TextBox 20">
            <a:extLst>
              <a:ext uri="{FF2B5EF4-FFF2-40B4-BE49-F238E27FC236}">
                <a16:creationId xmlns:a16="http://schemas.microsoft.com/office/drawing/2014/main" id="{42CD782D-00C6-A44E-56B3-80A910E01BB7}"/>
              </a:ext>
            </a:extLst>
          </p:cNvPr>
          <p:cNvSpPr txBox="1"/>
          <p:nvPr/>
        </p:nvSpPr>
        <p:spPr>
          <a:xfrm>
            <a:off x="4057366" y="3996846"/>
            <a:ext cx="3648636" cy="461665"/>
          </a:xfrm>
          <a:prstGeom prst="rect">
            <a:avLst/>
          </a:prstGeom>
          <a:noFill/>
        </p:spPr>
        <p:txBody>
          <a:bodyPr wrap="square">
            <a:spAutoFit/>
          </a:bodyPr>
          <a:lstStyle/>
          <a:p>
            <a:r>
              <a:rPr lang="en-US" sz="2400" b="1" dirty="0">
                <a:solidFill>
                  <a:srgbClr val="FFC000"/>
                </a:solidFill>
              </a:rPr>
              <a:t>Market Entry Barriers</a:t>
            </a:r>
          </a:p>
        </p:txBody>
      </p:sp>
      <p:sp>
        <p:nvSpPr>
          <p:cNvPr id="25" name="TextBox 24">
            <a:extLst>
              <a:ext uri="{FF2B5EF4-FFF2-40B4-BE49-F238E27FC236}">
                <a16:creationId xmlns:a16="http://schemas.microsoft.com/office/drawing/2014/main" id="{4AB0BCA4-79AF-C173-95B0-450FC2C23B52}"/>
              </a:ext>
            </a:extLst>
          </p:cNvPr>
          <p:cNvSpPr txBox="1"/>
          <p:nvPr/>
        </p:nvSpPr>
        <p:spPr>
          <a:xfrm>
            <a:off x="5538788" y="4438922"/>
            <a:ext cx="4763060" cy="2062103"/>
          </a:xfrm>
          <a:prstGeom prst="rect">
            <a:avLst/>
          </a:prstGeom>
          <a:noFill/>
        </p:spPr>
        <p:txBody>
          <a:bodyPr wrap="square">
            <a:spAutoFit/>
          </a:bodyPr>
          <a:lstStyle/>
          <a:p>
            <a:pPr algn="just"/>
            <a:r>
              <a:rPr lang="en-US" sz="1600" dirty="0">
                <a:solidFill>
                  <a:schemeClr val="accent1">
                    <a:lumMod val="50000"/>
                  </a:schemeClr>
                </a:solidFill>
              </a:rPr>
              <a:t>Entering new international markets involves overcoming significant barriers, such as building brand recognition and establishing a presence amidst established competitors. Market penetration requires time and substantial marketing efforts to gain trust. The competitive landscape includes facing well-known brands with loyal customer bases and established distribution networks. </a:t>
            </a:r>
          </a:p>
        </p:txBody>
      </p:sp>
      <p:pic>
        <p:nvPicPr>
          <p:cNvPr id="27" name="Picture 26">
            <a:extLst>
              <a:ext uri="{FF2B5EF4-FFF2-40B4-BE49-F238E27FC236}">
                <a16:creationId xmlns:a16="http://schemas.microsoft.com/office/drawing/2014/main" id="{F68B57F1-9619-2255-3FC2-884214CAF885}"/>
              </a:ext>
            </a:extLst>
          </p:cNvPr>
          <p:cNvPicPr>
            <a:picLocks noChangeAspect="1"/>
          </p:cNvPicPr>
          <p:nvPr/>
        </p:nvPicPr>
        <p:blipFill>
          <a:blip r:embed="rId4"/>
          <a:stretch>
            <a:fillRect/>
          </a:stretch>
        </p:blipFill>
        <p:spPr>
          <a:xfrm>
            <a:off x="2409623" y="3981751"/>
            <a:ext cx="3129165" cy="3129165"/>
          </a:xfrm>
          <a:prstGeom prst="rect">
            <a:avLst/>
          </a:prstGeom>
        </p:spPr>
      </p:pic>
    </p:spTree>
    <p:extLst>
      <p:ext uri="{BB962C8B-B14F-4D97-AF65-F5344CB8AC3E}">
        <p14:creationId xmlns:p14="http://schemas.microsoft.com/office/powerpoint/2010/main" val="1267390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A7B56A-AD6B-AF30-9593-149E30C968A3}"/>
              </a:ext>
            </a:extLst>
          </p:cNvPr>
          <p:cNvSpPr txBox="1"/>
          <p:nvPr/>
        </p:nvSpPr>
        <p:spPr>
          <a:xfrm>
            <a:off x="4858870" y="71718"/>
            <a:ext cx="2653554" cy="646331"/>
          </a:xfrm>
          <a:prstGeom prst="rect">
            <a:avLst/>
          </a:prstGeom>
          <a:noFill/>
        </p:spPr>
        <p:txBody>
          <a:bodyPr wrap="square" rtlCol="0">
            <a:spAutoFit/>
          </a:bodyPr>
          <a:lstStyle/>
          <a:p>
            <a:r>
              <a:rPr lang="en-US" sz="3600" b="1" dirty="0"/>
              <a:t>Summary</a:t>
            </a:r>
          </a:p>
        </p:txBody>
      </p:sp>
      <p:sp>
        <p:nvSpPr>
          <p:cNvPr id="4" name="TextBox 3">
            <a:extLst>
              <a:ext uri="{FF2B5EF4-FFF2-40B4-BE49-F238E27FC236}">
                <a16:creationId xmlns:a16="http://schemas.microsoft.com/office/drawing/2014/main" id="{45A1EEA3-B262-C68D-E45E-FA244A32CE90}"/>
              </a:ext>
            </a:extLst>
          </p:cNvPr>
          <p:cNvSpPr txBox="1"/>
          <p:nvPr/>
        </p:nvSpPr>
        <p:spPr>
          <a:xfrm>
            <a:off x="510988" y="924271"/>
            <a:ext cx="2689411" cy="461665"/>
          </a:xfrm>
          <a:prstGeom prst="rect">
            <a:avLst/>
          </a:prstGeom>
          <a:noFill/>
        </p:spPr>
        <p:txBody>
          <a:bodyPr wrap="square">
            <a:spAutoFit/>
          </a:bodyPr>
          <a:lstStyle/>
          <a:p>
            <a:r>
              <a:rPr lang="en-US" sz="2400" dirty="0">
                <a:solidFill>
                  <a:srgbClr val="FFC000"/>
                </a:solidFill>
              </a:rPr>
              <a:t>Project Objectives</a:t>
            </a:r>
          </a:p>
        </p:txBody>
      </p:sp>
      <p:sp>
        <p:nvSpPr>
          <p:cNvPr id="5" name="TextBox 4">
            <a:extLst>
              <a:ext uri="{FF2B5EF4-FFF2-40B4-BE49-F238E27FC236}">
                <a16:creationId xmlns:a16="http://schemas.microsoft.com/office/drawing/2014/main" id="{0F2387F4-C272-084A-02EE-D18D5F386ACB}"/>
              </a:ext>
            </a:extLst>
          </p:cNvPr>
          <p:cNvSpPr txBox="1"/>
          <p:nvPr/>
        </p:nvSpPr>
        <p:spPr>
          <a:xfrm>
            <a:off x="510988" y="1308777"/>
            <a:ext cx="11501718" cy="1200329"/>
          </a:xfrm>
          <a:prstGeom prst="rect">
            <a:avLst/>
          </a:prstGeom>
          <a:noFill/>
        </p:spPr>
        <p:txBody>
          <a:bodyPr wrap="square" rtlCol="0">
            <a:spAutoFit/>
          </a:bodyPr>
          <a:lstStyle/>
          <a:p>
            <a:pPr algn="just"/>
            <a:r>
              <a:rPr lang="en-US" dirty="0">
                <a:solidFill>
                  <a:schemeClr val="accent1">
                    <a:lumMod val="50000"/>
                  </a:schemeClr>
                </a:solidFill>
              </a:rPr>
              <a:t>The project aims to mitigate reliance on government contracts, which often suffer from delayed payments and affect cash flow. By finding a sustainable revenue source, the company seeks more predictable income streams. Additionally, managing exposure to foreign exchange risks is crucial due to heavy reliance on imported tools and materials. The goal is to stabilize finances and ensure long-term business viability.</a:t>
            </a:r>
          </a:p>
        </p:txBody>
      </p:sp>
      <p:sp>
        <p:nvSpPr>
          <p:cNvPr id="6" name="TextBox 5">
            <a:extLst>
              <a:ext uri="{FF2B5EF4-FFF2-40B4-BE49-F238E27FC236}">
                <a16:creationId xmlns:a16="http://schemas.microsoft.com/office/drawing/2014/main" id="{76DD2C61-93ED-2294-0EA5-38DBCCD59635}"/>
              </a:ext>
            </a:extLst>
          </p:cNvPr>
          <p:cNvSpPr txBox="1"/>
          <p:nvPr/>
        </p:nvSpPr>
        <p:spPr>
          <a:xfrm>
            <a:off x="9269506" y="2725898"/>
            <a:ext cx="2976283" cy="461665"/>
          </a:xfrm>
          <a:prstGeom prst="rect">
            <a:avLst/>
          </a:prstGeom>
          <a:noFill/>
        </p:spPr>
        <p:txBody>
          <a:bodyPr wrap="square">
            <a:spAutoFit/>
          </a:bodyPr>
          <a:lstStyle/>
          <a:p>
            <a:r>
              <a:rPr lang="en-US" sz="2400" dirty="0">
                <a:solidFill>
                  <a:srgbClr val="FFC000"/>
                </a:solidFill>
              </a:rPr>
              <a:t>Proposed Solutions</a:t>
            </a:r>
          </a:p>
        </p:txBody>
      </p:sp>
      <p:sp>
        <p:nvSpPr>
          <p:cNvPr id="10" name="TextBox 9">
            <a:extLst>
              <a:ext uri="{FF2B5EF4-FFF2-40B4-BE49-F238E27FC236}">
                <a16:creationId xmlns:a16="http://schemas.microsoft.com/office/drawing/2014/main" id="{A7276359-2412-E92C-5668-B6AA465F900B}"/>
              </a:ext>
            </a:extLst>
          </p:cNvPr>
          <p:cNvSpPr txBox="1"/>
          <p:nvPr/>
        </p:nvSpPr>
        <p:spPr>
          <a:xfrm>
            <a:off x="600635" y="3138484"/>
            <a:ext cx="11412071" cy="1477328"/>
          </a:xfrm>
          <a:prstGeom prst="rect">
            <a:avLst/>
          </a:prstGeom>
          <a:noFill/>
        </p:spPr>
        <p:txBody>
          <a:bodyPr wrap="square">
            <a:spAutoFit/>
          </a:bodyPr>
          <a:lstStyle/>
          <a:p>
            <a:pPr algn="just"/>
            <a:r>
              <a:rPr lang="en-US" dirty="0">
                <a:solidFill>
                  <a:schemeClr val="accent1">
                    <a:lumMod val="50000"/>
                  </a:schemeClr>
                </a:solidFill>
              </a:rPr>
              <a:t>The proposed solutions include diversifying into agricultural exports, focusing on products with strong market potential like raw cashew nuts, sesame seeds, and soya beans. By earning foreign currency revenue through exports, the company can balance its foreign currency inflows and outflows, creating an operational hedge. Financial hedging tools, such as futures and options, will also be employed to protect against currency fluctuations, enhancing financial security.</a:t>
            </a:r>
          </a:p>
        </p:txBody>
      </p:sp>
      <p:sp>
        <p:nvSpPr>
          <p:cNvPr id="11" name="TextBox 10">
            <a:extLst>
              <a:ext uri="{FF2B5EF4-FFF2-40B4-BE49-F238E27FC236}">
                <a16:creationId xmlns:a16="http://schemas.microsoft.com/office/drawing/2014/main" id="{DC882454-4B13-0C50-D863-B0EDC337C141}"/>
              </a:ext>
            </a:extLst>
          </p:cNvPr>
          <p:cNvSpPr txBox="1"/>
          <p:nvPr/>
        </p:nvSpPr>
        <p:spPr>
          <a:xfrm>
            <a:off x="510988" y="4783525"/>
            <a:ext cx="2599764" cy="461665"/>
          </a:xfrm>
          <a:prstGeom prst="rect">
            <a:avLst/>
          </a:prstGeom>
          <a:noFill/>
        </p:spPr>
        <p:txBody>
          <a:bodyPr wrap="square">
            <a:spAutoFit/>
          </a:bodyPr>
          <a:lstStyle/>
          <a:p>
            <a:r>
              <a:rPr lang="en-US" sz="2400" dirty="0">
                <a:solidFill>
                  <a:srgbClr val="FFC000"/>
                </a:solidFill>
              </a:rPr>
              <a:t>Expected Benefits</a:t>
            </a:r>
          </a:p>
        </p:txBody>
      </p:sp>
      <p:sp>
        <p:nvSpPr>
          <p:cNvPr id="15" name="TextBox 14">
            <a:extLst>
              <a:ext uri="{FF2B5EF4-FFF2-40B4-BE49-F238E27FC236}">
                <a16:creationId xmlns:a16="http://schemas.microsoft.com/office/drawing/2014/main" id="{01E4DA7E-A654-DAD3-ABEF-F6A8A63EB39B}"/>
              </a:ext>
            </a:extLst>
          </p:cNvPr>
          <p:cNvSpPr txBox="1"/>
          <p:nvPr/>
        </p:nvSpPr>
        <p:spPr>
          <a:xfrm>
            <a:off x="510988" y="5195065"/>
            <a:ext cx="11412071" cy="1477328"/>
          </a:xfrm>
          <a:prstGeom prst="rect">
            <a:avLst/>
          </a:prstGeom>
          <a:noFill/>
        </p:spPr>
        <p:txBody>
          <a:bodyPr wrap="square">
            <a:spAutoFit/>
          </a:bodyPr>
          <a:lstStyle/>
          <a:p>
            <a:pPr algn="just"/>
            <a:r>
              <a:rPr lang="en-US" dirty="0">
                <a:solidFill>
                  <a:schemeClr val="accent1">
                    <a:lumMod val="50000"/>
                  </a:schemeClr>
                </a:solidFill>
              </a:rPr>
              <a:t>Diversifying into agricultural exports will lead to sustainable revenue streams, reducing dependency on unpredictable government payments. Stabilized cash flows will improve operational efficiency and overall financial health. The combined approach of operational and financial hedging will provide a robust framework for managing foreign exchange risks. Despite initial investment challenges, the long-term benefits of stabilized revenue and reduced financial risk will secure the company's future.</a:t>
            </a:r>
          </a:p>
        </p:txBody>
      </p:sp>
      <p:pic>
        <p:nvPicPr>
          <p:cNvPr id="17" name="Picture 16">
            <a:extLst>
              <a:ext uri="{FF2B5EF4-FFF2-40B4-BE49-F238E27FC236}">
                <a16:creationId xmlns:a16="http://schemas.microsoft.com/office/drawing/2014/main" id="{8DE6A14F-8083-940A-194C-64C5C13D416B}"/>
              </a:ext>
            </a:extLst>
          </p:cNvPr>
          <p:cNvPicPr>
            <a:picLocks noChangeAspect="1"/>
          </p:cNvPicPr>
          <p:nvPr/>
        </p:nvPicPr>
        <p:blipFill>
          <a:blip r:embed="rId2"/>
          <a:stretch>
            <a:fillRect/>
          </a:stretch>
        </p:blipFill>
        <p:spPr>
          <a:xfrm flipH="1">
            <a:off x="3012140" y="525206"/>
            <a:ext cx="783571" cy="783571"/>
          </a:xfrm>
          <a:prstGeom prst="rect">
            <a:avLst/>
          </a:prstGeom>
        </p:spPr>
      </p:pic>
      <p:pic>
        <p:nvPicPr>
          <p:cNvPr id="19" name="Picture 18">
            <a:extLst>
              <a:ext uri="{FF2B5EF4-FFF2-40B4-BE49-F238E27FC236}">
                <a16:creationId xmlns:a16="http://schemas.microsoft.com/office/drawing/2014/main" id="{F14C98B7-B07A-FFC1-33D2-860CFA12EDC4}"/>
              </a:ext>
            </a:extLst>
          </p:cNvPr>
          <p:cNvPicPr>
            <a:picLocks noChangeAspect="1"/>
          </p:cNvPicPr>
          <p:nvPr/>
        </p:nvPicPr>
        <p:blipFill>
          <a:blip r:embed="rId3"/>
          <a:stretch>
            <a:fillRect/>
          </a:stretch>
        </p:blipFill>
        <p:spPr>
          <a:xfrm>
            <a:off x="8480611" y="2252120"/>
            <a:ext cx="947555" cy="947555"/>
          </a:xfrm>
          <a:prstGeom prst="rect">
            <a:avLst/>
          </a:prstGeom>
        </p:spPr>
      </p:pic>
      <p:pic>
        <p:nvPicPr>
          <p:cNvPr id="23" name="Picture 22">
            <a:extLst>
              <a:ext uri="{FF2B5EF4-FFF2-40B4-BE49-F238E27FC236}">
                <a16:creationId xmlns:a16="http://schemas.microsoft.com/office/drawing/2014/main" id="{3B4E51DE-0494-056C-0432-6A4ABD89731F}"/>
              </a:ext>
            </a:extLst>
          </p:cNvPr>
          <p:cNvPicPr>
            <a:picLocks noChangeAspect="1"/>
          </p:cNvPicPr>
          <p:nvPr/>
        </p:nvPicPr>
        <p:blipFill>
          <a:blip r:embed="rId4"/>
          <a:stretch>
            <a:fillRect/>
          </a:stretch>
        </p:blipFill>
        <p:spPr>
          <a:xfrm>
            <a:off x="3012140" y="4545943"/>
            <a:ext cx="699247" cy="699247"/>
          </a:xfrm>
          <a:prstGeom prst="rect">
            <a:avLst/>
          </a:prstGeom>
        </p:spPr>
      </p:pic>
    </p:spTree>
    <p:extLst>
      <p:ext uri="{BB962C8B-B14F-4D97-AF65-F5344CB8AC3E}">
        <p14:creationId xmlns:p14="http://schemas.microsoft.com/office/powerpoint/2010/main" val="328104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nstruction worker carrying brick at construction site - Stock Image -  F034/5901 - Science Photo Library">
            <a:extLst>
              <a:ext uri="{FF2B5EF4-FFF2-40B4-BE49-F238E27FC236}">
                <a16:creationId xmlns:a16="http://schemas.microsoft.com/office/drawing/2014/main" id="{397796A8-576A-972F-5544-25F60DBE4E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881" r="17240"/>
          <a:stretch/>
        </p:blipFill>
        <p:spPr bwMode="auto">
          <a:xfrm>
            <a:off x="0" y="0"/>
            <a:ext cx="3645074" cy="6858000"/>
          </a:xfrm>
          <a:prstGeom prst="flowChartInputOutput">
            <a:avLst/>
          </a:prstGeom>
          <a:noFill/>
          <a:extLst>
            <a:ext uri="{909E8E84-426E-40DD-AFC4-6F175D3DCCD1}">
              <a14:hiddenFill xmlns:a14="http://schemas.microsoft.com/office/drawing/2010/main">
                <a:solidFill>
                  <a:srgbClr val="FFFFFF"/>
                </a:solidFill>
              </a14:hiddenFill>
            </a:ext>
          </a:extLst>
        </p:spPr>
      </p:pic>
      <p:sp>
        <p:nvSpPr>
          <p:cNvPr id="4" name="Isosceles Triangle 3">
            <a:extLst>
              <a:ext uri="{FF2B5EF4-FFF2-40B4-BE49-F238E27FC236}">
                <a16:creationId xmlns:a16="http://schemas.microsoft.com/office/drawing/2014/main" id="{9259011F-39D4-2860-942B-490FA66B2EB7}"/>
              </a:ext>
            </a:extLst>
          </p:cNvPr>
          <p:cNvSpPr/>
          <p:nvPr/>
        </p:nvSpPr>
        <p:spPr>
          <a:xfrm rot="5400000">
            <a:off x="-2329844" y="2329844"/>
            <a:ext cx="5148200" cy="488512"/>
          </a:xfrm>
          <a:prstGeom prst="triangle">
            <a:avLst>
              <a:gd name="adj" fmla="val 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B3C59CB-A472-163E-8DDF-69FB81418086}"/>
              </a:ext>
            </a:extLst>
          </p:cNvPr>
          <p:cNvSpPr txBox="1"/>
          <p:nvPr/>
        </p:nvSpPr>
        <p:spPr>
          <a:xfrm>
            <a:off x="4872624" y="61387"/>
            <a:ext cx="5323562" cy="646331"/>
          </a:xfrm>
          <a:prstGeom prst="rect">
            <a:avLst/>
          </a:prstGeom>
          <a:noFill/>
        </p:spPr>
        <p:txBody>
          <a:bodyPr wrap="square" rtlCol="0">
            <a:spAutoFit/>
          </a:bodyPr>
          <a:lstStyle/>
          <a:p>
            <a:r>
              <a:rPr lang="en-US" sz="3600" b="1" dirty="0">
                <a:solidFill>
                  <a:srgbClr val="FFB900"/>
                </a:solidFill>
              </a:rPr>
              <a:t>PROBLEM STATEMENT</a:t>
            </a:r>
          </a:p>
        </p:txBody>
      </p:sp>
      <p:sp>
        <p:nvSpPr>
          <p:cNvPr id="5" name="TextBox 4">
            <a:extLst>
              <a:ext uri="{FF2B5EF4-FFF2-40B4-BE49-F238E27FC236}">
                <a16:creationId xmlns:a16="http://schemas.microsoft.com/office/drawing/2014/main" id="{69DF7FAF-6B7D-EA61-A9F5-E23DD8DE8DEE}"/>
              </a:ext>
            </a:extLst>
          </p:cNvPr>
          <p:cNvSpPr txBox="1"/>
          <p:nvPr/>
        </p:nvSpPr>
        <p:spPr>
          <a:xfrm>
            <a:off x="3645074" y="707718"/>
            <a:ext cx="8453716" cy="5691623"/>
          </a:xfrm>
          <a:prstGeom prst="rect">
            <a:avLst/>
          </a:prstGeom>
          <a:noFill/>
        </p:spPr>
        <p:txBody>
          <a:bodyPr wrap="square">
            <a:spAutoFit/>
          </a:bodyPr>
          <a:lstStyle/>
          <a:p>
            <a:pPr lvl="0">
              <a:lnSpc>
                <a:spcPct val="107000"/>
              </a:lnSpc>
              <a:spcAft>
                <a:spcPts val="800"/>
              </a:spcAft>
              <a:tabLst>
                <a:tab pos="457200" algn="l"/>
              </a:tabLst>
            </a:pPr>
            <a:r>
              <a:rPr lang="en-GB" sz="2400" b="1" dirty="0">
                <a:solidFill>
                  <a:srgbClr val="FFC000"/>
                </a:solidFill>
                <a:effectLst/>
                <a:latin typeface="Sitka Heading Semibold" pitchFamily="2" charset="0"/>
                <a:ea typeface="Times New Roman" panose="02020603050405020304" pitchFamily="18" charset="0"/>
                <a:cs typeface="Arial" panose="020B0604020202020204" pitchFamily="34" charset="0"/>
              </a:rPr>
              <a:t>Dependence on Government Contracts</a:t>
            </a:r>
            <a:r>
              <a:rPr lang="en-GB" sz="2000" b="1" dirty="0">
                <a:solidFill>
                  <a:srgbClr val="FFC000"/>
                </a:solidFill>
                <a:effectLst/>
                <a:latin typeface="Sitka Heading Semibold" pitchFamily="2" charset="0"/>
                <a:ea typeface="Times New Roman" panose="02020603050405020304" pitchFamily="18" charset="0"/>
                <a:cs typeface="Arial" panose="020B0604020202020204" pitchFamily="34" charset="0"/>
              </a:rPr>
              <a:t>:</a:t>
            </a:r>
            <a:endParaRPr lang="en-US" b="1" dirty="0">
              <a:solidFill>
                <a:srgbClr val="FFC000"/>
              </a:solidFill>
              <a:latin typeface="Sitka Heading Semibold" pitchFamily="2" charset="0"/>
              <a:ea typeface="Times New Roman" panose="02020603050405020304" pitchFamily="18" charset="0"/>
              <a:cs typeface="Arial" panose="020B0604020202020204" pitchFamily="34" charset="0"/>
            </a:endParaRPr>
          </a:p>
          <a:p>
            <a:pPr lvl="0" algn="just">
              <a:lnSpc>
                <a:spcPct val="107000"/>
              </a:lnSpc>
              <a:spcAft>
                <a:spcPts val="800"/>
              </a:spcAft>
              <a:tabLst>
                <a:tab pos="457200" algn="l"/>
              </a:tabLst>
            </a:pPr>
            <a:r>
              <a:rPr lang="en-US" dirty="0">
                <a:solidFill>
                  <a:schemeClr val="accent1">
                    <a:lumMod val="50000"/>
                  </a:schemeClr>
                </a:solidFill>
              </a:rPr>
              <a:t>The construction company primarily relies on government contracts for its projects. While these contracts can be substantial and long-term, they come with significant challenges. Payments from government projects are often delayed, sometimes extending over years. This delay creates uncertainty and financial strain, as the company cannot predict when funds will be received. The unpredictability of payments affects the company's ability to manage its finances effectively. This situation leads to difficulties in covering operational costs, maintaining cash flow, and planning for future projects</a:t>
            </a:r>
            <a:r>
              <a:rPr lang="en-US" sz="1400" dirty="0">
                <a:solidFill>
                  <a:schemeClr val="accent1">
                    <a:lumMod val="50000"/>
                  </a:schemeClr>
                </a:solidFill>
              </a:rPr>
              <a:t>.</a:t>
            </a:r>
          </a:p>
          <a:p>
            <a:pPr lvl="0">
              <a:lnSpc>
                <a:spcPct val="107000"/>
              </a:lnSpc>
              <a:spcAft>
                <a:spcPts val="800"/>
              </a:spcAft>
              <a:tabLst>
                <a:tab pos="457200" algn="l"/>
              </a:tabLst>
            </a:pPr>
            <a:r>
              <a:rPr lang="en-GB" sz="2400" b="1" dirty="0">
                <a:solidFill>
                  <a:srgbClr val="FFC000"/>
                </a:solidFill>
                <a:effectLst/>
                <a:latin typeface="Sitka Heading Semibold" pitchFamily="2" charset="0"/>
                <a:ea typeface="Times New Roman" panose="02020603050405020304" pitchFamily="18" charset="0"/>
                <a:cs typeface="Arial" panose="020B0604020202020204" pitchFamily="34" charset="0"/>
              </a:rPr>
              <a:t>Cash Flow Volatility</a:t>
            </a:r>
            <a:r>
              <a:rPr lang="en-GB" sz="2800" b="1" dirty="0">
                <a:solidFill>
                  <a:srgbClr val="FFC000"/>
                </a:solidFill>
                <a:effectLst/>
                <a:latin typeface="Sitka Heading Semibold" pitchFamily="2" charset="0"/>
                <a:ea typeface="Times New Roman" panose="02020603050405020304" pitchFamily="18" charset="0"/>
                <a:cs typeface="Arial" panose="020B0604020202020204" pitchFamily="34" charset="0"/>
              </a:rPr>
              <a:t>:</a:t>
            </a:r>
            <a:endParaRPr lang="en-US" sz="2400" dirty="0">
              <a:solidFill>
                <a:srgbClr val="FFC000"/>
              </a:solidFill>
              <a:latin typeface="Sitka Heading Semibold" pitchFamily="2" charset="0"/>
              <a:ea typeface="Times New Roman" panose="02020603050405020304" pitchFamily="18" charset="0"/>
              <a:cs typeface="Arial" panose="020B0604020202020204" pitchFamily="34" charset="0"/>
            </a:endParaRPr>
          </a:p>
          <a:p>
            <a:pPr lvl="0" algn="just">
              <a:lnSpc>
                <a:spcPct val="107000"/>
              </a:lnSpc>
              <a:spcAft>
                <a:spcPts val="800"/>
              </a:spcAft>
              <a:tabLst>
                <a:tab pos="457200" algn="l"/>
              </a:tabLst>
            </a:pPr>
            <a:r>
              <a:rPr lang="en-GB" dirty="0">
                <a:solidFill>
                  <a:schemeClr val="accent1">
                    <a:lumMod val="50000"/>
                  </a:schemeClr>
                </a:solidFill>
                <a:effectLst/>
                <a:ea typeface="Times New Roman" panose="02020603050405020304" pitchFamily="18" charset="0"/>
                <a:cs typeface="Times New Roman" panose="02020603050405020304" pitchFamily="18" charset="0"/>
              </a:rPr>
              <a:t>The company's cash flow is highly volatile due to the irregular payment schedule from government contracts. This volatility makes it challenging to ensure smooth operations.</a:t>
            </a:r>
            <a:r>
              <a:rPr lang="en-US" sz="1600" dirty="0">
                <a:solidFill>
                  <a:schemeClr val="accent1">
                    <a:lumMod val="50000"/>
                  </a:schemeClr>
                </a:solidFill>
                <a:ea typeface="Times New Roman" panose="02020603050405020304" pitchFamily="18" charset="0"/>
                <a:cs typeface="Times New Roman" panose="02020603050405020304" pitchFamily="18" charset="0"/>
              </a:rPr>
              <a:t> </a:t>
            </a:r>
            <a:r>
              <a:rPr lang="en-GB" dirty="0">
                <a:solidFill>
                  <a:schemeClr val="accent1">
                    <a:lumMod val="50000"/>
                  </a:schemeClr>
                </a:solidFill>
                <a:effectLst/>
                <a:ea typeface="Times New Roman" panose="02020603050405020304" pitchFamily="18" charset="0"/>
                <a:cs typeface="Times New Roman" panose="02020603050405020304" pitchFamily="18" charset="0"/>
              </a:rPr>
              <a:t>Managing day-to-day expenses becomes difficult when incoming payments are uncertain. This situation can affect the company’s ability to pay salaries, purchase materials, and invest in new projects.</a:t>
            </a:r>
            <a:r>
              <a:rPr lang="en-US" sz="1600" dirty="0">
                <a:solidFill>
                  <a:schemeClr val="accent1">
                    <a:lumMod val="50000"/>
                  </a:schemeClr>
                </a:solidFill>
                <a:ea typeface="Times New Roman" panose="02020603050405020304" pitchFamily="18" charset="0"/>
                <a:cs typeface="Times New Roman" panose="02020603050405020304" pitchFamily="18" charset="0"/>
              </a:rPr>
              <a:t> </a:t>
            </a:r>
            <a:r>
              <a:rPr lang="en-GB" dirty="0">
                <a:solidFill>
                  <a:schemeClr val="accent1">
                    <a:lumMod val="50000"/>
                  </a:schemeClr>
                </a:solidFill>
                <a:effectLst/>
                <a:ea typeface="Times New Roman" panose="02020603050405020304" pitchFamily="18" charset="0"/>
                <a:cs typeface="Times New Roman" panose="02020603050405020304" pitchFamily="18" charset="0"/>
              </a:rPr>
              <a:t>The volatility in cash flow hampers the company's growth and sustainability. It creates a reliance on short-term financing options, which may be expensive and not always available.</a:t>
            </a:r>
            <a:endParaRPr lang="en-US" sz="1600" dirty="0">
              <a:solidFill>
                <a:schemeClr val="accent1">
                  <a:lumMod val="50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842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nstruction worker carrying brick at construction site - Stock Image -  F034/5901 - Science Photo Library">
            <a:extLst>
              <a:ext uri="{FF2B5EF4-FFF2-40B4-BE49-F238E27FC236}">
                <a16:creationId xmlns:a16="http://schemas.microsoft.com/office/drawing/2014/main" id="{397796A8-576A-972F-5544-25F60DBE4E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881" r="17240"/>
          <a:stretch/>
        </p:blipFill>
        <p:spPr bwMode="auto">
          <a:xfrm>
            <a:off x="0" y="0"/>
            <a:ext cx="3645074" cy="6858000"/>
          </a:xfrm>
          <a:prstGeom prst="flowChartInputOutput">
            <a:avLst/>
          </a:prstGeom>
          <a:noFill/>
          <a:extLst>
            <a:ext uri="{909E8E84-426E-40DD-AFC4-6F175D3DCCD1}">
              <a14:hiddenFill xmlns:a14="http://schemas.microsoft.com/office/drawing/2010/main">
                <a:solidFill>
                  <a:srgbClr val="FFFFFF"/>
                </a:solidFill>
              </a14:hiddenFill>
            </a:ext>
          </a:extLst>
        </p:spPr>
      </p:pic>
      <p:sp>
        <p:nvSpPr>
          <p:cNvPr id="4" name="Isosceles Triangle 3">
            <a:extLst>
              <a:ext uri="{FF2B5EF4-FFF2-40B4-BE49-F238E27FC236}">
                <a16:creationId xmlns:a16="http://schemas.microsoft.com/office/drawing/2014/main" id="{9259011F-39D4-2860-942B-490FA66B2EB7}"/>
              </a:ext>
            </a:extLst>
          </p:cNvPr>
          <p:cNvSpPr/>
          <p:nvPr/>
        </p:nvSpPr>
        <p:spPr>
          <a:xfrm rot="5400000">
            <a:off x="-2329844" y="2329844"/>
            <a:ext cx="5148200" cy="488512"/>
          </a:xfrm>
          <a:prstGeom prst="triangle">
            <a:avLst>
              <a:gd name="adj" fmla="val 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B3C59CB-A472-163E-8DDF-69FB81418086}"/>
              </a:ext>
            </a:extLst>
          </p:cNvPr>
          <p:cNvSpPr txBox="1"/>
          <p:nvPr/>
        </p:nvSpPr>
        <p:spPr>
          <a:xfrm>
            <a:off x="4872624" y="61387"/>
            <a:ext cx="5323562" cy="646331"/>
          </a:xfrm>
          <a:prstGeom prst="rect">
            <a:avLst/>
          </a:prstGeom>
          <a:noFill/>
        </p:spPr>
        <p:txBody>
          <a:bodyPr wrap="square" rtlCol="0">
            <a:spAutoFit/>
          </a:bodyPr>
          <a:lstStyle/>
          <a:p>
            <a:r>
              <a:rPr lang="en-US" sz="3600" b="1" dirty="0">
                <a:solidFill>
                  <a:srgbClr val="FFB900"/>
                </a:solidFill>
              </a:rPr>
              <a:t>PROBLEM STATEMENT</a:t>
            </a:r>
          </a:p>
        </p:txBody>
      </p:sp>
      <p:sp>
        <p:nvSpPr>
          <p:cNvPr id="5" name="TextBox 4">
            <a:extLst>
              <a:ext uri="{FF2B5EF4-FFF2-40B4-BE49-F238E27FC236}">
                <a16:creationId xmlns:a16="http://schemas.microsoft.com/office/drawing/2014/main" id="{69DF7FAF-6B7D-EA61-A9F5-E23DD8DE8DEE}"/>
              </a:ext>
            </a:extLst>
          </p:cNvPr>
          <p:cNvSpPr txBox="1"/>
          <p:nvPr/>
        </p:nvSpPr>
        <p:spPr>
          <a:xfrm>
            <a:off x="3501638" y="1191814"/>
            <a:ext cx="8618643" cy="4802533"/>
          </a:xfrm>
          <a:prstGeom prst="rect">
            <a:avLst/>
          </a:prstGeom>
          <a:noFill/>
        </p:spPr>
        <p:txBody>
          <a:bodyPr wrap="square">
            <a:spAutoFit/>
          </a:bodyPr>
          <a:lstStyle/>
          <a:p>
            <a:pPr lvl="0">
              <a:lnSpc>
                <a:spcPct val="107000"/>
              </a:lnSpc>
              <a:spcAft>
                <a:spcPts val="800"/>
              </a:spcAft>
              <a:tabLst>
                <a:tab pos="457200" algn="l"/>
              </a:tabLst>
            </a:pPr>
            <a:r>
              <a:rPr lang="en-US" sz="2400" b="1" dirty="0">
                <a:solidFill>
                  <a:srgbClr val="FFC000"/>
                </a:solidFill>
                <a:effectLst/>
                <a:latin typeface="Sitka Heading Semibold" pitchFamily="2" charset="0"/>
                <a:ea typeface="Times New Roman" panose="02020603050405020304" pitchFamily="18" charset="0"/>
                <a:cs typeface="Arial" panose="020B0604020202020204" pitchFamily="34" charset="0"/>
              </a:rPr>
              <a:t>Exposure to Foreign Exchange Risks</a:t>
            </a:r>
            <a:r>
              <a:rPr lang="en-GB" sz="2000" b="1" dirty="0">
                <a:solidFill>
                  <a:srgbClr val="FFC000"/>
                </a:solidFill>
                <a:effectLst/>
                <a:latin typeface="Sitka Heading Semibold" pitchFamily="2" charset="0"/>
                <a:ea typeface="Times New Roman" panose="02020603050405020304" pitchFamily="18" charset="0"/>
                <a:cs typeface="Arial" panose="020B0604020202020204" pitchFamily="34" charset="0"/>
              </a:rPr>
              <a:t>:</a:t>
            </a:r>
            <a:endParaRPr lang="en-US" b="1" dirty="0">
              <a:solidFill>
                <a:srgbClr val="FFC000"/>
              </a:solidFill>
              <a:latin typeface="Sitka Heading Semibold" pitchFamily="2" charset="0"/>
              <a:ea typeface="Times New Roman" panose="02020603050405020304" pitchFamily="18" charset="0"/>
              <a:cs typeface="Arial" panose="020B0604020202020204" pitchFamily="34" charset="0"/>
            </a:endParaRPr>
          </a:p>
          <a:p>
            <a:pPr lvl="0" algn="just">
              <a:lnSpc>
                <a:spcPct val="107000"/>
              </a:lnSpc>
              <a:spcAft>
                <a:spcPts val="800"/>
              </a:spcAft>
              <a:tabLst>
                <a:tab pos="457200" algn="l"/>
              </a:tabLst>
            </a:pPr>
            <a:r>
              <a:rPr lang="en-US" dirty="0">
                <a:solidFill>
                  <a:schemeClr val="accent1">
                    <a:lumMod val="50000"/>
                  </a:schemeClr>
                </a:solidFill>
              </a:rPr>
              <a:t>The company imports most of its tools and equipment, exposing it to fluctuations in foreign exchange rates. This exposure is particularly problematic in a volatile forex market. When the local currency depreciates, the cost of imported goods increases. This situation can significantly inflate operational costs and reduce profitability. The company’s financial stability is compromised by these forex risks, as the cost of imports can rise unpredictably, affecting overall budget management.</a:t>
            </a:r>
          </a:p>
          <a:p>
            <a:pPr lvl="0">
              <a:lnSpc>
                <a:spcPct val="107000"/>
              </a:lnSpc>
              <a:spcAft>
                <a:spcPts val="800"/>
              </a:spcAft>
              <a:tabLst>
                <a:tab pos="457200" algn="l"/>
              </a:tabLst>
            </a:pPr>
            <a:r>
              <a:rPr lang="en-US" sz="2400" b="1" dirty="0">
                <a:solidFill>
                  <a:srgbClr val="FFC000"/>
                </a:solidFill>
                <a:effectLst/>
                <a:latin typeface="Sitka Heading Semibold" pitchFamily="2" charset="0"/>
                <a:ea typeface="Times New Roman" panose="02020603050405020304" pitchFamily="18" charset="0"/>
                <a:cs typeface="Arial" panose="020B0604020202020204" pitchFamily="34" charset="0"/>
              </a:rPr>
              <a:t>Need for Sustainable Revenue Sources</a:t>
            </a:r>
            <a:r>
              <a:rPr lang="en-GB" sz="2800" b="1" dirty="0">
                <a:solidFill>
                  <a:srgbClr val="FFC000"/>
                </a:solidFill>
                <a:effectLst/>
                <a:latin typeface="Sitka Heading Semibold" pitchFamily="2" charset="0"/>
                <a:ea typeface="Times New Roman" panose="02020603050405020304" pitchFamily="18" charset="0"/>
                <a:cs typeface="Arial" panose="020B0604020202020204" pitchFamily="34" charset="0"/>
              </a:rPr>
              <a:t>:</a:t>
            </a:r>
            <a:endParaRPr lang="en-US" sz="2400" dirty="0">
              <a:solidFill>
                <a:srgbClr val="FFC000"/>
              </a:solidFill>
              <a:latin typeface="Sitka Heading Semibold" pitchFamily="2" charset="0"/>
              <a:ea typeface="Times New Roman" panose="02020603050405020304" pitchFamily="18" charset="0"/>
              <a:cs typeface="Arial" panose="020B0604020202020204" pitchFamily="34" charset="0"/>
            </a:endParaRPr>
          </a:p>
          <a:p>
            <a:pPr lvl="0" algn="just">
              <a:lnSpc>
                <a:spcPct val="107000"/>
              </a:lnSpc>
              <a:spcAft>
                <a:spcPts val="800"/>
              </a:spcAft>
              <a:tabLst>
                <a:tab pos="457200" algn="l"/>
              </a:tabLst>
            </a:pPr>
            <a:r>
              <a:rPr lang="en-US" dirty="0">
                <a:solidFill>
                  <a:schemeClr val="accent1">
                    <a:lumMod val="50000"/>
                  </a:schemeClr>
                </a:solidFill>
                <a:effectLst/>
                <a:ea typeface="Times New Roman" panose="02020603050405020304" pitchFamily="18" charset="0"/>
                <a:cs typeface="Times New Roman" panose="02020603050405020304" pitchFamily="18" charset="0"/>
              </a:rPr>
              <a:t>To mitigate these issues, there is a need for a more sustainable and reliable source of revenue. Diversifying into a business that generates consistent income can provide the financial stability required to manage operational costs and reduce reliance on government payments. Exploring the export market for agricultural products such as raw cashew nuts, sesame seeds, and soya beans. These products have a high demand in international markets and can generate steady foreign exchange earnings.</a:t>
            </a:r>
          </a:p>
        </p:txBody>
      </p:sp>
    </p:spTree>
    <p:extLst>
      <p:ext uri="{BB962C8B-B14F-4D97-AF65-F5344CB8AC3E}">
        <p14:creationId xmlns:p14="http://schemas.microsoft.com/office/powerpoint/2010/main" val="202814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ED7DF6-2A72-7956-63DF-0BD7CE53F508}"/>
              </a:ext>
            </a:extLst>
          </p:cNvPr>
          <p:cNvSpPr txBox="1"/>
          <p:nvPr/>
        </p:nvSpPr>
        <p:spPr>
          <a:xfrm>
            <a:off x="1775012" y="153753"/>
            <a:ext cx="9027459" cy="461665"/>
          </a:xfrm>
          <a:prstGeom prst="rect">
            <a:avLst/>
          </a:prstGeom>
          <a:noFill/>
        </p:spPr>
        <p:txBody>
          <a:bodyPr wrap="square">
            <a:spAutoFit/>
          </a:bodyPr>
          <a:lstStyle/>
          <a:p>
            <a:pPr algn="ctr"/>
            <a:r>
              <a:rPr lang="en-GB" sz="2400" b="1" dirty="0">
                <a:solidFill>
                  <a:schemeClr val="accent1">
                    <a:lumMod val="50000"/>
                  </a:schemeClr>
                </a:solidFill>
                <a:effectLst/>
                <a:ea typeface="Times New Roman" panose="02020603050405020304" pitchFamily="18" charset="0"/>
              </a:rPr>
              <a:t>IMPORTANCE OF FINDING SUSTAINABLE REVENUE SOURCES</a:t>
            </a:r>
            <a:endParaRPr lang="en-US" sz="2400" dirty="0">
              <a:solidFill>
                <a:schemeClr val="accent1">
                  <a:lumMod val="50000"/>
                </a:schemeClr>
              </a:solidFill>
            </a:endParaRPr>
          </a:p>
        </p:txBody>
      </p:sp>
      <p:pic>
        <p:nvPicPr>
          <p:cNvPr id="1026" name="Picture 2" descr="financial, appreciation, gain, arrow, green, money, dollar Icon">
            <a:extLst>
              <a:ext uri="{FF2B5EF4-FFF2-40B4-BE49-F238E27FC236}">
                <a16:creationId xmlns:a16="http://schemas.microsoft.com/office/drawing/2014/main" id="{22C52B7E-1EB5-E343-7B31-C8019462D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372" y="918884"/>
            <a:ext cx="1385046" cy="138504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8166CCB-21AA-B754-BD15-4DD13E477940}"/>
              </a:ext>
            </a:extLst>
          </p:cNvPr>
          <p:cNvSpPr txBox="1"/>
          <p:nvPr/>
        </p:nvSpPr>
        <p:spPr>
          <a:xfrm>
            <a:off x="2747684" y="918884"/>
            <a:ext cx="2232212" cy="369332"/>
          </a:xfrm>
          <a:prstGeom prst="rect">
            <a:avLst/>
          </a:prstGeom>
          <a:noFill/>
        </p:spPr>
        <p:txBody>
          <a:bodyPr wrap="square">
            <a:spAutoFit/>
          </a:bodyPr>
          <a:lstStyle/>
          <a:p>
            <a:r>
              <a:rPr lang="en-GB" sz="1800" b="1" dirty="0">
                <a:solidFill>
                  <a:srgbClr val="FFC000"/>
                </a:solidFill>
                <a:effectLst/>
                <a:latin typeface="+mj-lt"/>
                <a:ea typeface="Times New Roman" panose="02020603050405020304" pitchFamily="18" charset="0"/>
              </a:rPr>
              <a:t>Financial Stability</a:t>
            </a:r>
            <a:endParaRPr lang="en-US" dirty="0">
              <a:solidFill>
                <a:srgbClr val="FFC000"/>
              </a:solidFill>
              <a:latin typeface="+mj-lt"/>
            </a:endParaRPr>
          </a:p>
        </p:txBody>
      </p:sp>
      <p:sp>
        <p:nvSpPr>
          <p:cNvPr id="12" name="TextBox 11">
            <a:extLst>
              <a:ext uri="{FF2B5EF4-FFF2-40B4-BE49-F238E27FC236}">
                <a16:creationId xmlns:a16="http://schemas.microsoft.com/office/drawing/2014/main" id="{89B26125-FAB2-B082-2E36-1F7F93CD7733}"/>
              </a:ext>
            </a:extLst>
          </p:cNvPr>
          <p:cNvSpPr txBox="1"/>
          <p:nvPr/>
        </p:nvSpPr>
        <p:spPr>
          <a:xfrm>
            <a:off x="2312894" y="1324075"/>
            <a:ext cx="8489577" cy="667427"/>
          </a:xfrm>
          <a:prstGeom prst="rect">
            <a:avLst/>
          </a:prstGeom>
          <a:noFill/>
        </p:spPr>
        <p:txBody>
          <a:bodyPr wrap="square" rtlCol="0">
            <a:spAutoFit/>
          </a:bodyPr>
          <a:lstStyle/>
          <a:p>
            <a:pPr lvl="1" algn="just">
              <a:lnSpc>
                <a:spcPct val="107000"/>
              </a:lnSpc>
              <a:spcAft>
                <a:spcPts val="800"/>
              </a:spcAft>
              <a:buSzPts val="1000"/>
              <a:tabLst>
                <a:tab pos="914400" algn="l"/>
              </a:tabLst>
            </a:pPr>
            <a:r>
              <a:rPr lang="en-GB" sz="12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Stable revenue streams are crucial for maintaining the company's financial health. Without reliable income, it becomes challenging to manage day-to-day operations, pay salaries, and invest in growth opportunities. Diversifying into the export of agricultural products can provide a steady income, independent of government contract cycles.</a:t>
            </a:r>
            <a:endParaRPr lang="en-US" sz="11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1028" name="Picture 4" descr="danger, electricity, risk, high, voltage, construction Icon">
            <a:extLst>
              <a:ext uri="{FF2B5EF4-FFF2-40B4-BE49-F238E27FC236}">
                <a16:creationId xmlns:a16="http://schemas.microsoft.com/office/drawing/2014/main" id="{4A1FC226-0C64-58EA-DEBA-3483A9A5F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258" y="2657601"/>
            <a:ext cx="1386000" cy="138600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or: Elbow 13">
            <a:extLst>
              <a:ext uri="{FF2B5EF4-FFF2-40B4-BE49-F238E27FC236}">
                <a16:creationId xmlns:a16="http://schemas.microsoft.com/office/drawing/2014/main" id="{C58915B8-E6CF-7729-57C2-77C9E9EC15D6}"/>
              </a:ext>
            </a:extLst>
          </p:cNvPr>
          <p:cNvCxnSpPr>
            <a:cxnSpLocks/>
          </p:cNvCxnSpPr>
          <p:nvPr/>
        </p:nvCxnSpPr>
        <p:spPr>
          <a:xfrm>
            <a:off x="2624418" y="2294968"/>
            <a:ext cx="7944970" cy="322726"/>
          </a:xfrm>
          <a:prstGeom prst="bentConnector3">
            <a:avLst>
              <a:gd name="adj1" fmla="val 99986"/>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2C77DB7-73BD-BC58-1892-34DB7E8B8A54}"/>
              </a:ext>
            </a:extLst>
          </p:cNvPr>
          <p:cNvSpPr txBox="1"/>
          <p:nvPr/>
        </p:nvSpPr>
        <p:spPr>
          <a:xfrm>
            <a:off x="7897033" y="2700159"/>
            <a:ext cx="1959225" cy="369332"/>
          </a:xfrm>
          <a:prstGeom prst="rect">
            <a:avLst/>
          </a:prstGeom>
          <a:noFill/>
        </p:spPr>
        <p:txBody>
          <a:bodyPr wrap="square">
            <a:spAutoFit/>
          </a:bodyPr>
          <a:lstStyle/>
          <a:p>
            <a:r>
              <a:rPr lang="en-GB" b="1" dirty="0">
                <a:solidFill>
                  <a:srgbClr val="FFC000"/>
                </a:solidFill>
                <a:latin typeface="+mj-lt"/>
              </a:rPr>
              <a:t>Risk Management</a:t>
            </a:r>
            <a:endParaRPr lang="en-US" dirty="0">
              <a:solidFill>
                <a:srgbClr val="FFC000"/>
              </a:solidFill>
              <a:latin typeface="+mj-lt"/>
            </a:endParaRPr>
          </a:p>
        </p:txBody>
      </p:sp>
      <p:sp>
        <p:nvSpPr>
          <p:cNvPr id="22" name="TextBox 21">
            <a:extLst>
              <a:ext uri="{FF2B5EF4-FFF2-40B4-BE49-F238E27FC236}">
                <a16:creationId xmlns:a16="http://schemas.microsoft.com/office/drawing/2014/main" id="{CA3BDC36-C2E3-4DAD-0AB8-3A258581DE56}"/>
              </a:ext>
            </a:extLst>
          </p:cNvPr>
          <p:cNvSpPr txBox="1"/>
          <p:nvPr/>
        </p:nvSpPr>
        <p:spPr>
          <a:xfrm>
            <a:off x="1366681" y="3065093"/>
            <a:ext cx="8489577" cy="865045"/>
          </a:xfrm>
          <a:prstGeom prst="rect">
            <a:avLst/>
          </a:prstGeom>
          <a:noFill/>
        </p:spPr>
        <p:txBody>
          <a:bodyPr wrap="square" rtlCol="0">
            <a:spAutoFit/>
          </a:bodyPr>
          <a:lstStyle/>
          <a:p>
            <a:pPr lvl="1" algn="just">
              <a:lnSpc>
                <a:spcPct val="107000"/>
              </a:lnSpc>
              <a:spcAft>
                <a:spcPts val="800"/>
              </a:spcAft>
              <a:buSzPts val="1000"/>
              <a:tabLst>
                <a:tab pos="914400" algn="l"/>
              </a:tabLst>
            </a:pPr>
            <a:r>
              <a:rPr lang="en-US" sz="12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The construction company's current business model exposes it to significant risks, particularly related to cash flow volatility and forex fluctuations. By entering the export market, the company can generate foreign exchange revenues, which can be used to offset its foreign exchange liabilities. This natural hedge can help stabilize the company's financial position.</a:t>
            </a:r>
            <a:endParaRPr lang="en-US" sz="11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cxnSp>
        <p:nvCxnSpPr>
          <p:cNvPr id="27" name="Connector: Elbow 26">
            <a:extLst>
              <a:ext uri="{FF2B5EF4-FFF2-40B4-BE49-F238E27FC236}">
                <a16:creationId xmlns:a16="http://schemas.microsoft.com/office/drawing/2014/main" id="{8828081F-14D1-9590-A6A4-B4B1AA7CE789}"/>
              </a:ext>
            </a:extLst>
          </p:cNvPr>
          <p:cNvCxnSpPr>
            <a:cxnSpLocks/>
          </p:cNvCxnSpPr>
          <p:nvPr/>
        </p:nvCxnSpPr>
        <p:spPr>
          <a:xfrm rot="10800000" flipV="1">
            <a:off x="1775013" y="4083506"/>
            <a:ext cx="8282951" cy="407493"/>
          </a:xfrm>
          <a:prstGeom prst="bentConnector3">
            <a:avLst>
              <a:gd name="adj1" fmla="val 10011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D2B2572A-1544-7890-D020-F6004F57B67D}"/>
              </a:ext>
            </a:extLst>
          </p:cNvPr>
          <p:cNvSpPr txBox="1"/>
          <p:nvPr/>
        </p:nvSpPr>
        <p:spPr>
          <a:xfrm>
            <a:off x="2747684" y="4459702"/>
            <a:ext cx="1959225" cy="369332"/>
          </a:xfrm>
          <a:prstGeom prst="rect">
            <a:avLst/>
          </a:prstGeom>
          <a:noFill/>
        </p:spPr>
        <p:txBody>
          <a:bodyPr wrap="square">
            <a:spAutoFit/>
          </a:bodyPr>
          <a:lstStyle/>
          <a:p>
            <a:r>
              <a:rPr lang="en-GB" b="1" dirty="0">
                <a:solidFill>
                  <a:srgbClr val="FFC000"/>
                </a:solidFill>
                <a:latin typeface="+mj-lt"/>
              </a:rPr>
              <a:t>Long term Growth</a:t>
            </a:r>
            <a:endParaRPr lang="en-US" dirty="0">
              <a:solidFill>
                <a:srgbClr val="FFC000"/>
              </a:solidFill>
              <a:latin typeface="+mj-lt"/>
            </a:endParaRPr>
          </a:p>
        </p:txBody>
      </p:sp>
      <p:pic>
        <p:nvPicPr>
          <p:cNvPr id="1030" name="Picture 6" descr="growth, knowledge, education Icon">
            <a:extLst>
              <a:ext uri="{FF2B5EF4-FFF2-40B4-BE49-F238E27FC236}">
                <a16:creationId xmlns:a16="http://schemas.microsoft.com/office/drawing/2014/main" id="{5F87F28A-88CC-A72E-7EEF-6331C5C176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418" y="4459702"/>
            <a:ext cx="1386000" cy="13860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5E29976-128B-A01D-F54C-3912B49F1DBA}"/>
              </a:ext>
            </a:extLst>
          </p:cNvPr>
          <p:cNvSpPr txBox="1"/>
          <p:nvPr/>
        </p:nvSpPr>
        <p:spPr>
          <a:xfrm>
            <a:off x="2312893" y="4773466"/>
            <a:ext cx="8489577" cy="1062663"/>
          </a:xfrm>
          <a:prstGeom prst="rect">
            <a:avLst/>
          </a:prstGeom>
          <a:noFill/>
        </p:spPr>
        <p:txBody>
          <a:bodyPr wrap="square" rtlCol="0">
            <a:spAutoFit/>
          </a:bodyPr>
          <a:lstStyle/>
          <a:p>
            <a:pPr lvl="1" algn="just">
              <a:lnSpc>
                <a:spcPct val="107000"/>
              </a:lnSpc>
              <a:spcAft>
                <a:spcPts val="800"/>
              </a:spcAft>
              <a:buSzPts val="1000"/>
              <a:tabLst>
                <a:tab pos="914400" algn="l"/>
              </a:tabLst>
            </a:pPr>
            <a:r>
              <a:rPr lang="en-US" sz="12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Diversification is not just about addressing immediate financial concerns; it also positions the company for long-term growth. The global demand for agricultural products like raw cashew nuts, sesame seeds, and soya beans is robust. By tapping into this market, the company can create new revenue streams that contribute to its overall growth and sustainability. Furthermore, this strategy aligns with global trends towards sustainable business practices and can enhance the company's reputation and competitiveness.</a:t>
            </a:r>
            <a:endParaRPr lang="en-US" sz="1100"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3876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B971D0-5D45-7A67-A099-53047B865226}"/>
              </a:ext>
            </a:extLst>
          </p:cNvPr>
          <p:cNvSpPr txBox="1"/>
          <p:nvPr/>
        </p:nvSpPr>
        <p:spPr>
          <a:xfrm>
            <a:off x="276677" y="206188"/>
            <a:ext cx="4544860" cy="584775"/>
          </a:xfrm>
          <a:prstGeom prst="rect">
            <a:avLst/>
          </a:prstGeom>
          <a:noFill/>
        </p:spPr>
        <p:txBody>
          <a:bodyPr wrap="square" rtlCol="0">
            <a:spAutoFit/>
          </a:bodyPr>
          <a:lstStyle/>
          <a:p>
            <a:pPr algn="ctr"/>
            <a:r>
              <a:rPr lang="en-US" sz="3200" b="1" dirty="0">
                <a:solidFill>
                  <a:schemeClr val="accent1">
                    <a:lumMod val="50000"/>
                  </a:schemeClr>
                </a:solidFill>
              </a:rPr>
              <a:t>COMPANY OVERVIEW</a:t>
            </a:r>
          </a:p>
        </p:txBody>
      </p:sp>
      <p:sp>
        <p:nvSpPr>
          <p:cNvPr id="8" name="TextBox 7">
            <a:extLst>
              <a:ext uri="{FF2B5EF4-FFF2-40B4-BE49-F238E27FC236}">
                <a16:creationId xmlns:a16="http://schemas.microsoft.com/office/drawing/2014/main" id="{D7121783-7D91-803A-B87B-1A47827F2C66}"/>
              </a:ext>
            </a:extLst>
          </p:cNvPr>
          <p:cNvSpPr txBox="1"/>
          <p:nvPr/>
        </p:nvSpPr>
        <p:spPr>
          <a:xfrm>
            <a:off x="2048674" y="736441"/>
            <a:ext cx="6905828" cy="2554545"/>
          </a:xfrm>
          <a:prstGeom prst="rect">
            <a:avLst/>
          </a:prstGeom>
          <a:noFill/>
        </p:spPr>
        <p:txBody>
          <a:bodyPr wrap="square">
            <a:spAutoFit/>
          </a:bodyPr>
          <a:lstStyle/>
          <a:p>
            <a:pPr algn="just"/>
            <a:r>
              <a:rPr lang="en-US" sz="1600" dirty="0"/>
              <a:t>The government project construction company, established in 1987, has been a key player in the construction industry, undertaking major infrastructure projects such as roads, bridges, and public buildings. Over the years, it has built a reputation for quality and reliability in delivering government contracts. Despite its success, the company faces significant challenges due to its heavy reliance on government projects. Payment delays are common, with some receivables pending for years. This situation strains the company's cash flow, making it difficult to cover operational costs and invest in new projects. Additionally, the company imports most of its construction equipment, increasing its exposure to foreign exchange risks.</a:t>
            </a:r>
          </a:p>
        </p:txBody>
      </p:sp>
      <p:sp>
        <p:nvSpPr>
          <p:cNvPr id="10" name="TextBox 9">
            <a:extLst>
              <a:ext uri="{FF2B5EF4-FFF2-40B4-BE49-F238E27FC236}">
                <a16:creationId xmlns:a16="http://schemas.microsoft.com/office/drawing/2014/main" id="{07F36B3A-9F78-E9D3-1073-D65B4F5B1F5F}"/>
              </a:ext>
            </a:extLst>
          </p:cNvPr>
          <p:cNvSpPr txBox="1"/>
          <p:nvPr/>
        </p:nvSpPr>
        <p:spPr>
          <a:xfrm>
            <a:off x="710728" y="3957917"/>
            <a:ext cx="3676758" cy="461665"/>
          </a:xfrm>
          <a:prstGeom prst="rect">
            <a:avLst/>
          </a:prstGeom>
          <a:noFill/>
        </p:spPr>
        <p:txBody>
          <a:bodyPr wrap="square">
            <a:spAutoFit/>
          </a:bodyPr>
          <a:lstStyle/>
          <a:p>
            <a:r>
              <a:rPr lang="en-GB" sz="2400" b="1" dirty="0">
                <a:solidFill>
                  <a:srgbClr val="FFC000"/>
                </a:solidFill>
                <a:effectLst/>
                <a:latin typeface="Sitka Subheading Semibold" pitchFamily="2" charset="0"/>
                <a:ea typeface="Times New Roman" panose="02020603050405020304" pitchFamily="18" charset="0"/>
                <a:cs typeface="Times New Roman" panose="02020603050405020304" pitchFamily="18" charset="0"/>
              </a:rPr>
              <a:t>Need for Diversification</a:t>
            </a:r>
            <a:endParaRPr lang="en-US" sz="2400" dirty="0">
              <a:solidFill>
                <a:srgbClr val="FFC000"/>
              </a:solidFill>
              <a:latin typeface="Sitka Subheading Semibold"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70D87FD6-3DBB-27C0-BF34-3800592BEED9}"/>
              </a:ext>
            </a:extLst>
          </p:cNvPr>
          <p:cNvSpPr txBox="1"/>
          <p:nvPr/>
        </p:nvSpPr>
        <p:spPr>
          <a:xfrm>
            <a:off x="276677" y="4571870"/>
            <a:ext cx="6435035" cy="2062103"/>
          </a:xfrm>
          <a:prstGeom prst="rect">
            <a:avLst/>
          </a:prstGeom>
          <a:noFill/>
        </p:spPr>
        <p:txBody>
          <a:bodyPr wrap="square">
            <a:spAutoFit/>
          </a:bodyPr>
          <a:lstStyle/>
          <a:p>
            <a:pPr algn="just"/>
            <a:r>
              <a:rPr lang="en-US" sz="1600" dirty="0">
                <a:solidFill>
                  <a:schemeClr val="accent1">
                    <a:lumMod val="50000"/>
                  </a:schemeClr>
                </a:solidFill>
              </a:rPr>
              <a:t>Current challenges for the company include payment delays from government contracts affecting liquidity, cash flow volatility making operational cost management difficult, and significant forex exposure from imported materials. The strategic objectives are to establish consistent and reliable revenue sources, mitigate the impact of currency exchange rate volatility, and ensure stable cash flows to support ongoing operations and investments, thereby improving the company's financial stability and sustainability.</a:t>
            </a:r>
          </a:p>
        </p:txBody>
      </p:sp>
      <p:pic>
        <p:nvPicPr>
          <p:cNvPr id="14" name="Picture 13">
            <a:extLst>
              <a:ext uri="{FF2B5EF4-FFF2-40B4-BE49-F238E27FC236}">
                <a16:creationId xmlns:a16="http://schemas.microsoft.com/office/drawing/2014/main" id="{DE509C76-D75F-0602-D4A0-7D813BC4774C}"/>
              </a:ext>
            </a:extLst>
          </p:cNvPr>
          <p:cNvPicPr>
            <a:picLocks noChangeAspect="1"/>
          </p:cNvPicPr>
          <p:nvPr/>
        </p:nvPicPr>
        <p:blipFill>
          <a:blip r:embed="rId2"/>
          <a:stretch>
            <a:fillRect/>
          </a:stretch>
        </p:blipFill>
        <p:spPr>
          <a:xfrm>
            <a:off x="9166411" y="837980"/>
            <a:ext cx="1994648" cy="1994648"/>
          </a:xfrm>
          <a:prstGeom prst="rect">
            <a:avLst/>
          </a:prstGeom>
        </p:spPr>
      </p:pic>
      <p:pic>
        <p:nvPicPr>
          <p:cNvPr id="16" name="Picture 15">
            <a:extLst>
              <a:ext uri="{FF2B5EF4-FFF2-40B4-BE49-F238E27FC236}">
                <a16:creationId xmlns:a16="http://schemas.microsoft.com/office/drawing/2014/main" id="{EBF04113-CDC7-8976-FB69-FC1A264E402A}"/>
              </a:ext>
            </a:extLst>
          </p:cNvPr>
          <p:cNvPicPr>
            <a:picLocks noChangeAspect="1"/>
          </p:cNvPicPr>
          <p:nvPr/>
        </p:nvPicPr>
        <p:blipFill>
          <a:blip r:embed="rId3"/>
          <a:stretch>
            <a:fillRect/>
          </a:stretch>
        </p:blipFill>
        <p:spPr>
          <a:xfrm>
            <a:off x="458347" y="952092"/>
            <a:ext cx="1631686" cy="1631686"/>
          </a:xfrm>
          <a:prstGeom prst="rect">
            <a:avLst/>
          </a:prstGeom>
        </p:spPr>
      </p:pic>
      <p:pic>
        <p:nvPicPr>
          <p:cNvPr id="24" name="Picture 23">
            <a:extLst>
              <a:ext uri="{FF2B5EF4-FFF2-40B4-BE49-F238E27FC236}">
                <a16:creationId xmlns:a16="http://schemas.microsoft.com/office/drawing/2014/main" id="{0513A207-5FE6-6100-9541-14690D4113E5}"/>
              </a:ext>
            </a:extLst>
          </p:cNvPr>
          <p:cNvPicPr>
            <a:picLocks noChangeAspect="1"/>
          </p:cNvPicPr>
          <p:nvPr/>
        </p:nvPicPr>
        <p:blipFill>
          <a:blip r:embed="rId4"/>
          <a:stretch>
            <a:fillRect/>
          </a:stretch>
        </p:blipFill>
        <p:spPr>
          <a:xfrm rot="19948376">
            <a:off x="4387486" y="3237120"/>
            <a:ext cx="1441594" cy="1441594"/>
          </a:xfrm>
          <a:prstGeom prst="rect">
            <a:avLst/>
          </a:prstGeom>
        </p:spPr>
      </p:pic>
      <p:sp>
        <p:nvSpPr>
          <p:cNvPr id="25" name="TextBox 24">
            <a:extLst>
              <a:ext uri="{FF2B5EF4-FFF2-40B4-BE49-F238E27FC236}">
                <a16:creationId xmlns:a16="http://schemas.microsoft.com/office/drawing/2014/main" id="{B91D9692-E0AE-4D52-213E-0A4B75ED07C8}"/>
              </a:ext>
            </a:extLst>
          </p:cNvPr>
          <p:cNvSpPr txBox="1"/>
          <p:nvPr/>
        </p:nvSpPr>
        <p:spPr>
          <a:xfrm>
            <a:off x="7379705" y="3198167"/>
            <a:ext cx="4443978" cy="461665"/>
          </a:xfrm>
          <a:prstGeom prst="rect">
            <a:avLst/>
          </a:prstGeom>
          <a:noFill/>
        </p:spPr>
        <p:txBody>
          <a:bodyPr wrap="square">
            <a:spAutoFit/>
          </a:bodyPr>
          <a:lstStyle/>
          <a:p>
            <a:pPr algn="ctr"/>
            <a:r>
              <a:rPr lang="en-GB" sz="2400" b="1" dirty="0">
                <a:solidFill>
                  <a:srgbClr val="FFC000"/>
                </a:solidFill>
                <a:latin typeface="Sitka Subheading Semibold" pitchFamily="2" charset="0"/>
                <a:cs typeface="Times New Roman" panose="02020603050405020304" pitchFamily="18" charset="0"/>
              </a:rPr>
              <a:t>Initial Idea and Development</a:t>
            </a:r>
            <a:endParaRPr lang="en-US" sz="2400" dirty="0">
              <a:solidFill>
                <a:srgbClr val="FFC000"/>
              </a:solidFill>
              <a:latin typeface="Sitka Subheading Semibold" pitchFamily="2" charset="0"/>
              <a:cs typeface="Times New Roman" panose="02020603050405020304" pitchFamily="18" charset="0"/>
            </a:endParaRPr>
          </a:p>
        </p:txBody>
      </p:sp>
      <p:sp>
        <p:nvSpPr>
          <p:cNvPr id="27" name="TextBox 26">
            <a:extLst>
              <a:ext uri="{FF2B5EF4-FFF2-40B4-BE49-F238E27FC236}">
                <a16:creationId xmlns:a16="http://schemas.microsoft.com/office/drawing/2014/main" id="{6F56B3BD-15C0-5E41-4B42-E3AE59C1E443}"/>
              </a:ext>
            </a:extLst>
          </p:cNvPr>
          <p:cNvSpPr txBox="1"/>
          <p:nvPr/>
        </p:nvSpPr>
        <p:spPr>
          <a:xfrm>
            <a:off x="9432129" y="3654968"/>
            <a:ext cx="2675966" cy="3108543"/>
          </a:xfrm>
          <a:prstGeom prst="rect">
            <a:avLst/>
          </a:prstGeom>
          <a:noFill/>
        </p:spPr>
        <p:txBody>
          <a:bodyPr wrap="square">
            <a:spAutoFit/>
          </a:bodyPr>
          <a:lstStyle/>
          <a:p>
            <a:pPr algn="just"/>
            <a:r>
              <a:rPr lang="en-US" sz="1400" dirty="0">
                <a:solidFill>
                  <a:schemeClr val="accent1">
                    <a:lumMod val="50000"/>
                  </a:schemeClr>
                </a:solidFill>
              </a:rPr>
              <a:t>The idea to balance foreign exchange outflows with inflows through export activities originated from discussions among executives and consultants. They identified the agricultural sector as a viable diversification avenue, focusing on raw cashew nuts (RCN), sesame seeds, and soya beans. These products were chosen for their high international demand, relatively stable prices, and ease of market entry.</a:t>
            </a:r>
          </a:p>
        </p:txBody>
      </p:sp>
      <p:pic>
        <p:nvPicPr>
          <p:cNvPr id="31" name="Picture 30">
            <a:extLst>
              <a:ext uri="{FF2B5EF4-FFF2-40B4-BE49-F238E27FC236}">
                <a16:creationId xmlns:a16="http://schemas.microsoft.com/office/drawing/2014/main" id="{C35740A9-6533-7B1F-D4D4-8CD56A10A47F}"/>
              </a:ext>
            </a:extLst>
          </p:cNvPr>
          <p:cNvPicPr>
            <a:picLocks noChangeAspect="1"/>
          </p:cNvPicPr>
          <p:nvPr/>
        </p:nvPicPr>
        <p:blipFill>
          <a:blip r:embed="rId5"/>
          <a:stretch>
            <a:fillRect/>
          </a:stretch>
        </p:blipFill>
        <p:spPr>
          <a:xfrm>
            <a:off x="7147071" y="3793921"/>
            <a:ext cx="2454623" cy="2454623"/>
          </a:xfrm>
          <a:prstGeom prst="rect">
            <a:avLst/>
          </a:prstGeom>
        </p:spPr>
      </p:pic>
    </p:spTree>
    <p:extLst>
      <p:ext uri="{BB962C8B-B14F-4D97-AF65-F5344CB8AC3E}">
        <p14:creationId xmlns:p14="http://schemas.microsoft.com/office/powerpoint/2010/main" val="163345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5CC9B5-7A24-3926-4376-4A4B1199691F}"/>
              </a:ext>
            </a:extLst>
          </p:cNvPr>
          <p:cNvSpPr txBox="1"/>
          <p:nvPr/>
        </p:nvSpPr>
        <p:spPr>
          <a:xfrm>
            <a:off x="-47333" y="89647"/>
            <a:ext cx="7593107" cy="523220"/>
          </a:xfrm>
          <a:prstGeom prst="rect">
            <a:avLst/>
          </a:prstGeom>
          <a:noFill/>
        </p:spPr>
        <p:txBody>
          <a:bodyPr wrap="square" rtlCol="0">
            <a:spAutoFit/>
          </a:bodyPr>
          <a:lstStyle/>
          <a:p>
            <a:pPr algn="ctr"/>
            <a:r>
              <a:rPr lang="en-US" sz="2800" b="1" dirty="0">
                <a:solidFill>
                  <a:schemeClr val="accent1">
                    <a:lumMod val="50000"/>
                  </a:schemeClr>
                </a:solidFill>
              </a:rPr>
              <a:t>Rationale for Exporting Agricultural Products</a:t>
            </a:r>
          </a:p>
        </p:txBody>
      </p:sp>
      <p:grpSp>
        <p:nvGrpSpPr>
          <p:cNvPr id="29" name="Group 28">
            <a:extLst>
              <a:ext uri="{FF2B5EF4-FFF2-40B4-BE49-F238E27FC236}">
                <a16:creationId xmlns:a16="http://schemas.microsoft.com/office/drawing/2014/main" id="{3141AE52-A668-51BF-0434-870ECE3FF29F}"/>
              </a:ext>
            </a:extLst>
          </p:cNvPr>
          <p:cNvGrpSpPr/>
          <p:nvPr/>
        </p:nvGrpSpPr>
        <p:grpSpPr>
          <a:xfrm>
            <a:off x="161365" y="800598"/>
            <a:ext cx="11869270" cy="1861902"/>
            <a:chOff x="161365" y="800598"/>
            <a:chExt cx="11869270" cy="1861902"/>
          </a:xfrm>
        </p:grpSpPr>
        <p:sp>
          <p:nvSpPr>
            <p:cNvPr id="5" name="TextBox 4">
              <a:extLst>
                <a:ext uri="{FF2B5EF4-FFF2-40B4-BE49-F238E27FC236}">
                  <a16:creationId xmlns:a16="http://schemas.microsoft.com/office/drawing/2014/main" id="{FE5C5FE8-B6C4-9230-0394-BCFCD1C050A5}"/>
                </a:ext>
              </a:extLst>
            </p:cNvPr>
            <p:cNvSpPr txBox="1"/>
            <p:nvPr/>
          </p:nvSpPr>
          <p:spPr>
            <a:xfrm>
              <a:off x="1582270" y="908174"/>
              <a:ext cx="8888506" cy="1754326"/>
            </a:xfrm>
            <a:prstGeom prst="rect">
              <a:avLst/>
            </a:prstGeom>
            <a:noFill/>
          </p:spPr>
          <p:txBody>
            <a:bodyPr wrap="square">
              <a:spAutoFit/>
            </a:bodyPr>
            <a:lstStyle/>
            <a:p>
              <a:pPr algn="just"/>
              <a:r>
                <a:rPr lang="en-US" dirty="0"/>
                <a:t>The global demand for raw cashew nuts (RCN), sesame seeds, and soya beans is strong, supported by established export markets and favorable trade agreements. Company X can leverage its existing infrastructure and expertise, utilizing its logistical capabilities and international trade knowledge to diversify into agricultural exports. This strategy matches foreign currency revenues from exports with expenses for imports, reducing reliance on volatile forex markets through a natural hedge.</a:t>
              </a:r>
            </a:p>
          </p:txBody>
        </p:sp>
        <p:pic>
          <p:nvPicPr>
            <p:cNvPr id="7" name="Picture 6">
              <a:extLst>
                <a:ext uri="{FF2B5EF4-FFF2-40B4-BE49-F238E27FC236}">
                  <a16:creationId xmlns:a16="http://schemas.microsoft.com/office/drawing/2014/main" id="{FFD30E69-0248-DED8-18C8-C91EE790A646}"/>
                </a:ext>
              </a:extLst>
            </p:cNvPr>
            <p:cNvPicPr>
              <a:picLocks noChangeAspect="1"/>
            </p:cNvPicPr>
            <p:nvPr/>
          </p:nvPicPr>
          <p:blipFill>
            <a:blip r:embed="rId2"/>
            <a:stretch>
              <a:fillRect/>
            </a:stretch>
          </p:blipFill>
          <p:spPr>
            <a:xfrm>
              <a:off x="10470776" y="800598"/>
              <a:ext cx="1559859" cy="1559859"/>
            </a:xfrm>
            <a:prstGeom prst="rect">
              <a:avLst/>
            </a:prstGeom>
          </p:spPr>
        </p:pic>
        <p:pic>
          <p:nvPicPr>
            <p:cNvPr id="13" name="Picture 12">
              <a:extLst>
                <a:ext uri="{FF2B5EF4-FFF2-40B4-BE49-F238E27FC236}">
                  <a16:creationId xmlns:a16="http://schemas.microsoft.com/office/drawing/2014/main" id="{816CC6E9-EF39-BA10-A3F3-173638B6AEF2}"/>
                </a:ext>
              </a:extLst>
            </p:cNvPr>
            <p:cNvPicPr>
              <a:picLocks noChangeAspect="1"/>
            </p:cNvPicPr>
            <p:nvPr/>
          </p:nvPicPr>
          <p:blipFill>
            <a:blip r:embed="rId3"/>
            <a:stretch>
              <a:fillRect/>
            </a:stretch>
          </p:blipFill>
          <p:spPr>
            <a:xfrm>
              <a:off x="161365" y="1106221"/>
              <a:ext cx="1254236" cy="1254236"/>
            </a:xfrm>
            <a:prstGeom prst="rect">
              <a:avLst/>
            </a:prstGeom>
          </p:spPr>
        </p:pic>
      </p:grpSp>
      <p:grpSp>
        <p:nvGrpSpPr>
          <p:cNvPr id="28" name="Group 27">
            <a:extLst>
              <a:ext uri="{FF2B5EF4-FFF2-40B4-BE49-F238E27FC236}">
                <a16:creationId xmlns:a16="http://schemas.microsoft.com/office/drawing/2014/main" id="{6E42E92B-D706-836F-C65C-43269E6A7581}"/>
              </a:ext>
            </a:extLst>
          </p:cNvPr>
          <p:cNvGrpSpPr/>
          <p:nvPr/>
        </p:nvGrpSpPr>
        <p:grpSpPr>
          <a:xfrm>
            <a:off x="161365" y="3339389"/>
            <a:ext cx="5859848" cy="3034517"/>
            <a:chOff x="0" y="3733836"/>
            <a:chExt cx="5859848" cy="3034517"/>
          </a:xfrm>
        </p:grpSpPr>
        <p:sp>
          <p:nvSpPr>
            <p:cNvPr id="14" name="TextBox 13">
              <a:extLst>
                <a:ext uri="{FF2B5EF4-FFF2-40B4-BE49-F238E27FC236}">
                  <a16:creationId xmlns:a16="http://schemas.microsoft.com/office/drawing/2014/main" id="{3FA8630D-A490-CAAA-06B9-0323B8872023}"/>
                </a:ext>
              </a:extLst>
            </p:cNvPr>
            <p:cNvSpPr txBox="1"/>
            <p:nvPr/>
          </p:nvSpPr>
          <p:spPr>
            <a:xfrm>
              <a:off x="736455" y="3733836"/>
              <a:ext cx="3170807" cy="461665"/>
            </a:xfrm>
            <a:prstGeom prst="rect">
              <a:avLst/>
            </a:prstGeom>
            <a:noFill/>
          </p:spPr>
          <p:txBody>
            <a:bodyPr wrap="square">
              <a:spAutoFit/>
            </a:bodyPr>
            <a:lstStyle/>
            <a:p>
              <a:r>
                <a:rPr lang="en-GB" sz="2400" b="1" dirty="0">
                  <a:solidFill>
                    <a:srgbClr val="FFC000"/>
                  </a:solidFill>
                  <a:latin typeface="Sitka Subheading Semibold" pitchFamily="2" charset="0"/>
                  <a:cs typeface="Times New Roman" panose="02020603050405020304" pitchFamily="18" charset="0"/>
                </a:rPr>
                <a:t>Implementation Plan</a:t>
              </a:r>
              <a:endParaRPr lang="en-US" sz="2400" dirty="0">
                <a:solidFill>
                  <a:srgbClr val="FFC000"/>
                </a:solidFill>
                <a:latin typeface="Sitka Subheading Semibold" pitchFamily="2" charset="0"/>
                <a:cs typeface="Times New Roman" panose="02020603050405020304" pitchFamily="18" charset="0"/>
              </a:endParaRPr>
            </a:p>
          </p:txBody>
        </p:sp>
        <p:sp>
          <p:nvSpPr>
            <p:cNvPr id="15" name="Rectangle 1">
              <a:extLst>
                <a:ext uri="{FF2B5EF4-FFF2-40B4-BE49-F238E27FC236}">
                  <a16:creationId xmlns:a16="http://schemas.microsoft.com/office/drawing/2014/main" id="{891496F6-8536-8853-EB16-B707C5BB4638}"/>
                </a:ext>
              </a:extLst>
            </p:cNvPr>
            <p:cNvSpPr>
              <a:spLocks noChangeArrowheads="1"/>
            </p:cNvSpPr>
            <p:nvPr/>
          </p:nvSpPr>
          <p:spPr bwMode="auto">
            <a:xfrm>
              <a:off x="2240552" y="4306140"/>
              <a:ext cx="361929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chemeClr val="accent1">
                      <a:lumMod val="50000"/>
                    </a:schemeClr>
                  </a:solidFill>
                  <a:effectLst/>
                </a:rPr>
                <a:t>Conduct market feasibility study for exporting RCN, sesame seeds, and soya beans.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chemeClr val="accent1">
                      <a:lumMod val="50000"/>
                    </a:schemeClr>
                  </a:solidFill>
                  <a:effectLst/>
                </a:rPr>
                <a:t>Analyze potential markets, pricing, and regulatory requirements.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chemeClr val="accent1">
                      <a:lumMod val="50000"/>
                    </a:schemeClr>
                  </a:solidFill>
                  <a:effectLst/>
                </a:rPr>
                <a:t>Set up supply chains for sourcing and processing agricultural products.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chemeClr val="accent1">
                      <a:lumMod val="50000"/>
                    </a:schemeClr>
                  </a:solidFill>
                  <a:effectLst/>
                </a:rPr>
                <a:t>Establish partnerships with local farmers and suppliers.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chemeClr val="accent1">
                      <a:lumMod val="50000"/>
                    </a:schemeClr>
                  </a:solidFill>
                  <a:effectLst/>
                </a:rPr>
                <a:t>Develop logistics and distribution channels for international export. </a:t>
              </a:r>
            </a:p>
          </p:txBody>
        </p:sp>
        <p:pic>
          <p:nvPicPr>
            <p:cNvPr id="21" name="Picture 20">
              <a:extLst>
                <a:ext uri="{FF2B5EF4-FFF2-40B4-BE49-F238E27FC236}">
                  <a16:creationId xmlns:a16="http://schemas.microsoft.com/office/drawing/2014/main" id="{E7B17BDD-0218-D2E4-7D0B-3D7AC905C789}"/>
                </a:ext>
              </a:extLst>
            </p:cNvPr>
            <p:cNvPicPr>
              <a:picLocks noChangeAspect="1"/>
            </p:cNvPicPr>
            <p:nvPr/>
          </p:nvPicPr>
          <p:blipFill>
            <a:blip r:embed="rId4"/>
            <a:stretch>
              <a:fillRect/>
            </a:stretch>
          </p:blipFill>
          <p:spPr>
            <a:xfrm>
              <a:off x="0" y="4446494"/>
              <a:ext cx="2321859" cy="2321859"/>
            </a:xfrm>
            <a:prstGeom prst="rect">
              <a:avLst/>
            </a:prstGeom>
          </p:spPr>
        </p:pic>
      </p:grpSp>
      <p:grpSp>
        <p:nvGrpSpPr>
          <p:cNvPr id="32" name="Group 31">
            <a:extLst>
              <a:ext uri="{FF2B5EF4-FFF2-40B4-BE49-F238E27FC236}">
                <a16:creationId xmlns:a16="http://schemas.microsoft.com/office/drawing/2014/main" id="{A21798CE-D3F7-11BB-3E28-B28F98F517CD}"/>
              </a:ext>
            </a:extLst>
          </p:cNvPr>
          <p:cNvGrpSpPr/>
          <p:nvPr/>
        </p:nvGrpSpPr>
        <p:grpSpPr>
          <a:xfrm>
            <a:off x="6356230" y="2730765"/>
            <a:ext cx="5835770" cy="3404285"/>
            <a:chOff x="6356230" y="2730765"/>
            <a:chExt cx="5835770" cy="3404285"/>
          </a:xfrm>
        </p:grpSpPr>
        <p:sp>
          <p:nvSpPr>
            <p:cNvPr id="19" name="TextBox 18">
              <a:extLst>
                <a:ext uri="{FF2B5EF4-FFF2-40B4-BE49-F238E27FC236}">
                  <a16:creationId xmlns:a16="http://schemas.microsoft.com/office/drawing/2014/main" id="{58C2BCA9-23C6-2AD4-B848-8555EA2D97D1}"/>
                </a:ext>
              </a:extLst>
            </p:cNvPr>
            <p:cNvSpPr txBox="1"/>
            <p:nvPr/>
          </p:nvSpPr>
          <p:spPr>
            <a:xfrm>
              <a:off x="7621956" y="2730765"/>
              <a:ext cx="2820086" cy="461665"/>
            </a:xfrm>
            <a:prstGeom prst="rect">
              <a:avLst/>
            </a:prstGeom>
            <a:noFill/>
          </p:spPr>
          <p:txBody>
            <a:bodyPr wrap="square">
              <a:spAutoFit/>
            </a:bodyPr>
            <a:lstStyle/>
            <a:p>
              <a:r>
                <a:rPr lang="en-US" sz="2400" dirty="0">
                  <a:solidFill>
                    <a:srgbClr val="FFC000"/>
                  </a:solidFill>
                  <a:latin typeface="Sitka Subheading Semibold" pitchFamily="2" charset="0"/>
                  <a:cs typeface="Times New Roman" panose="02020603050405020304" pitchFamily="18" charset="0"/>
                </a:rPr>
                <a:t>Expected Impacts</a:t>
              </a:r>
            </a:p>
          </p:txBody>
        </p:sp>
        <p:sp>
          <p:nvSpPr>
            <p:cNvPr id="25" name="TextBox 24">
              <a:extLst>
                <a:ext uri="{FF2B5EF4-FFF2-40B4-BE49-F238E27FC236}">
                  <a16:creationId xmlns:a16="http://schemas.microsoft.com/office/drawing/2014/main" id="{09C61DF9-3FD2-8443-5D3A-E2FC2DC0AD29}"/>
                </a:ext>
              </a:extLst>
            </p:cNvPr>
            <p:cNvSpPr txBox="1"/>
            <p:nvPr/>
          </p:nvSpPr>
          <p:spPr>
            <a:xfrm>
              <a:off x="8692084" y="3241950"/>
              <a:ext cx="3499916" cy="2893100"/>
            </a:xfrm>
            <a:prstGeom prst="rect">
              <a:avLst/>
            </a:prstGeom>
            <a:noFill/>
          </p:spPr>
          <p:txBody>
            <a:bodyPr wrap="square">
              <a:spAutoFit/>
            </a:bodyPr>
            <a:lstStyle/>
            <a:p>
              <a:pPr marL="171450" indent="-171450">
                <a:buFont typeface="Wingdings" panose="05000000000000000000" pitchFamily="2" charset="2"/>
                <a:buChar char="ü"/>
              </a:pPr>
              <a:r>
                <a:rPr lang="en-US" sz="1400" dirty="0">
                  <a:solidFill>
                    <a:schemeClr val="accent1">
                      <a:lumMod val="50000"/>
                    </a:schemeClr>
                  </a:solidFill>
                </a:rPr>
                <a:t>Diversified income streams contributing to more predictable and stable revenue.</a:t>
              </a:r>
            </a:p>
            <a:p>
              <a:pPr marL="171450" indent="-171450">
                <a:buFont typeface="Wingdings" panose="05000000000000000000" pitchFamily="2" charset="2"/>
                <a:buChar char="ü"/>
              </a:pPr>
              <a:r>
                <a:rPr lang="en-US" sz="1400" dirty="0">
                  <a:solidFill>
                    <a:schemeClr val="accent1">
                      <a:lumMod val="50000"/>
                    </a:schemeClr>
                  </a:solidFill>
                </a:rPr>
                <a:t>Reduced dependency on government contracts and payments.</a:t>
              </a:r>
            </a:p>
            <a:p>
              <a:pPr marL="171450" indent="-171450">
                <a:buFont typeface="Wingdings" panose="05000000000000000000" pitchFamily="2" charset="2"/>
                <a:buChar char="ü"/>
              </a:pPr>
              <a:r>
                <a:rPr lang="en-US" sz="1400" dirty="0">
                  <a:solidFill>
                    <a:schemeClr val="accent1">
                      <a:lumMod val="50000"/>
                    </a:schemeClr>
                  </a:solidFill>
                </a:rPr>
                <a:t>Improved liquidity and cash flow management.</a:t>
              </a:r>
            </a:p>
            <a:p>
              <a:pPr marL="171450" indent="-171450">
                <a:buFont typeface="Wingdings" panose="05000000000000000000" pitchFamily="2" charset="2"/>
                <a:buChar char="ü"/>
              </a:pPr>
              <a:r>
                <a:rPr lang="en-US" sz="1400" dirty="0">
                  <a:solidFill>
                    <a:schemeClr val="accent1">
                      <a:lumMod val="50000"/>
                    </a:schemeClr>
                  </a:solidFill>
                </a:rPr>
                <a:t>Lower forex risk due to balanced currency inflows and outflows.</a:t>
              </a:r>
            </a:p>
            <a:p>
              <a:pPr marL="171450" indent="-171450">
                <a:buFont typeface="Wingdings" panose="05000000000000000000" pitchFamily="2" charset="2"/>
                <a:buChar char="ü"/>
              </a:pPr>
              <a:r>
                <a:rPr lang="en-US" sz="1400" dirty="0">
                  <a:solidFill>
                    <a:schemeClr val="accent1">
                      <a:lumMod val="50000"/>
                    </a:schemeClr>
                  </a:solidFill>
                </a:rPr>
                <a:t>Positioning the company for sustainable growth by expanding into a new and promising sector.</a:t>
              </a:r>
            </a:p>
            <a:p>
              <a:pPr marL="171450" indent="-171450">
                <a:buFont typeface="Wingdings" panose="05000000000000000000" pitchFamily="2" charset="2"/>
                <a:buChar char="ü"/>
              </a:pPr>
              <a:r>
                <a:rPr lang="en-US" sz="1400" dirty="0">
                  <a:solidFill>
                    <a:schemeClr val="accent1">
                      <a:lumMod val="50000"/>
                    </a:schemeClr>
                  </a:solidFill>
                </a:rPr>
                <a:t>Building resilience against economic and market fluctuations.</a:t>
              </a:r>
            </a:p>
          </p:txBody>
        </p:sp>
        <p:pic>
          <p:nvPicPr>
            <p:cNvPr id="27" name="Picture 26">
              <a:extLst>
                <a:ext uri="{FF2B5EF4-FFF2-40B4-BE49-F238E27FC236}">
                  <a16:creationId xmlns:a16="http://schemas.microsoft.com/office/drawing/2014/main" id="{C146448A-554E-1395-20A7-8D8E8D0250E0}"/>
                </a:ext>
              </a:extLst>
            </p:cNvPr>
            <p:cNvPicPr>
              <a:picLocks noChangeAspect="1"/>
            </p:cNvPicPr>
            <p:nvPr/>
          </p:nvPicPr>
          <p:blipFill>
            <a:blip r:embed="rId5"/>
            <a:stretch>
              <a:fillRect/>
            </a:stretch>
          </p:blipFill>
          <p:spPr>
            <a:xfrm>
              <a:off x="6356230" y="3429000"/>
              <a:ext cx="2379089" cy="2379089"/>
            </a:xfrm>
            <a:prstGeom prst="rect">
              <a:avLst/>
            </a:prstGeom>
          </p:spPr>
        </p:pic>
      </p:grpSp>
    </p:spTree>
    <p:extLst>
      <p:ext uri="{BB962C8B-B14F-4D97-AF65-F5344CB8AC3E}">
        <p14:creationId xmlns:p14="http://schemas.microsoft.com/office/powerpoint/2010/main" val="341892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EFA8DB-AE71-74A5-DA6C-CF04C9D76E60}"/>
              </a:ext>
            </a:extLst>
          </p:cNvPr>
          <p:cNvSpPr txBox="1"/>
          <p:nvPr/>
        </p:nvSpPr>
        <p:spPr>
          <a:xfrm>
            <a:off x="3521901" y="0"/>
            <a:ext cx="4544860" cy="584775"/>
          </a:xfrm>
          <a:prstGeom prst="rect">
            <a:avLst/>
          </a:prstGeom>
          <a:noFill/>
        </p:spPr>
        <p:txBody>
          <a:bodyPr wrap="square" rtlCol="0">
            <a:spAutoFit/>
          </a:bodyPr>
          <a:lstStyle/>
          <a:p>
            <a:pPr algn="ctr"/>
            <a:r>
              <a:rPr lang="en-US" sz="3200" b="1" dirty="0">
                <a:solidFill>
                  <a:schemeClr val="accent1">
                    <a:lumMod val="50000"/>
                  </a:schemeClr>
                </a:solidFill>
              </a:rPr>
              <a:t>LITERATURE REVIEW</a:t>
            </a:r>
          </a:p>
        </p:txBody>
      </p:sp>
      <p:grpSp>
        <p:nvGrpSpPr>
          <p:cNvPr id="14" name="Group 13">
            <a:extLst>
              <a:ext uri="{FF2B5EF4-FFF2-40B4-BE49-F238E27FC236}">
                <a16:creationId xmlns:a16="http://schemas.microsoft.com/office/drawing/2014/main" id="{3AB4AC63-4F00-2310-FFAC-F7E121BE2F2C}"/>
              </a:ext>
            </a:extLst>
          </p:cNvPr>
          <p:cNvGrpSpPr/>
          <p:nvPr/>
        </p:nvGrpSpPr>
        <p:grpSpPr>
          <a:xfrm>
            <a:off x="0" y="4120904"/>
            <a:ext cx="6992471" cy="2452287"/>
            <a:chOff x="0" y="4120904"/>
            <a:chExt cx="6992471" cy="2452287"/>
          </a:xfrm>
        </p:grpSpPr>
        <p:sp>
          <p:nvSpPr>
            <p:cNvPr id="10" name="TextBox 9">
              <a:extLst>
                <a:ext uri="{FF2B5EF4-FFF2-40B4-BE49-F238E27FC236}">
                  <a16:creationId xmlns:a16="http://schemas.microsoft.com/office/drawing/2014/main" id="{D5666BB3-0082-CC4D-3201-F224F3933917}"/>
                </a:ext>
              </a:extLst>
            </p:cNvPr>
            <p:cNvSpPr txBox="1"/>
            <p:nvPr/>
          </p:nvSpPr>
          <p:spPr>
            <a:xfrm>
              <a:off x="0" y="4120904"/>
              <a:ext cx="6992471" cy="369332"/>
            </a:xfrm>
            <a:prstGeom prst="rect">
              <a:avLst/>
            </a:prstGeom>
            <a:noFill/>
          </p:spPr>
          <p:txBody>
            <a:bodyPr wrap="square">
              <a:spAutoFit/>
            </a:bodyPr>
            <a:lstStyle/>
            <a:p>
              <a:r>
                <a:rPr lang="en-US" b="1" dirty="0">
                  <a:latin typeface="Nexand"/>
                  <a:cs typeface="Sanskrit Text" panose="02020503050405020304" pitchFamily="18" charset="0"/>
                </a:rPr>
                <a:t>What Are the Key Insights from Kuzmina &amp; Kuznetsova (2018)</a:t>
              </a:r>
            </a:p>
          </p:txBody>
        </p:sp>
        <p:pic>
          <p:nvPicPr>
            <p:cNvPr id="3074" name="Picture 2" descr="question, mark Icon">
              <a:extLst>
                <a:ext uri="{FF2B5EF4-FFF2-40B4-BE49-F238E27FC236}">
                  <a16:creationId xmlns:a16="http://schemas.microsoft.com/office/drawing/2014/main" id="{6D2B7A51-616C-E7E8-886A-F3CA46411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220904">
              <a:off x="4691976" y="4535733"/>
              <a:ext cx="1768146" cy="176814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C1D9597-E3F5-8956-4E62-40A0F10E8D36}"/>
                </a:ext>
              </a:extLst>
            </p:cNvPr>
            <p:cNvSpPr txBox="1"/>
            <p:nvPr/>
          </p:nvSpPr>
          <p:spPr>
            <a:xfrm>
              <a:off x="151603" y="4511088"/>
              <a:ext cx="4794158" cy="2062103"/>
            </a:xfrm>
            <a:prstGeom prst="rect">
              <a:avLst/>
            </a:prstGeom>
            <a:noFill/>
          </p:spPr>
          <p:txBody>
            <a:bodyPr wrap="square">
              <a:spAutoFit/>
            </a:bodyPr>
            <a:lstStyle/>
            <a:p>
              <a:pPr marL="285750" indent="-285750">
                <a:buFont typeface="Wingdings" panose="05000000000000000000" pitchFamily="2" charset="2"/>
                <a:buChar char="ü"/>
              </a:pPr>
              <a:r>
                <a:rPr lang="en-US" sz="1600" dirty="0">
                  <a:latin typeface="Nexand"/>
                </a:rPr>
                <a:t>Matching foreign-currency-denominated revenues with corresponding costs can effectively manage currency risk. This reduces reliance on financial hedging by balancing currency exposure internally.</a:t>
              </a:r>
            </a:p>
            <a:p>
              <a:pPr marL="285750" indent="-285750">
                <a:buFont typeface="Wingdings" panose="05000000000000000000" pitchFamily="2" charset="2"/>
                <a:buChar char="ü"/>
              </a:pPr>
              <a:r>
                <a:rPr lang="en-US" sz="1600" dirty="0"/>
                <a:t>By aligning revenues and costs in the same foreign currency, businesses can create a natural hedge. This strategy minimizes the impact of exchange rate volatility on financial statements.</a:t>
              </a:r>
              <a:endParaRPr lang="en-US" sz="1600" dirty="0">
                <a:latin typeface="Nexand"/>
              </a:endParaRPr>
            </a:p>
          </p:txBody>
        </p:sp>
      </p:grpSp>
      <p:grpSp>
        <p:nvGrpSpPr>
          <p:cNvPr id="13" name="Group 12">
            <a:extLst>
              <a:ext uri="{FF2B5EF4-FFF2-40B4-BE49-F238E27FC236}">
                <a16:creationId xmlns:a16="http://schemas.microsoft.com/office/drawing/2014/main" id="{E94E9F72-5EFE-185E-3993-E8BA9EA0D1BA}"/>
              </a:ext>
            </a:extLst>
          </p:cNvPr>
          <p:cNvGrpSpPr/>
          <p:nvPr/>
        </p:nvGrpSpPr>
        <p:grpSpPr>
          <a:xfrm>
            <a:off x="151603" y="842112"/>
            <a:ext cx="5490452" cy="2349221"/>
            <a:chOff x="151603" y="842112"/>
            <a:chExt cx="5490452" cy="2349221"/>
          </a:xfrm>
        </p:grpSpPr>
        <p:sp>
          <p:nvSpPr>
            <p:cNvPr id="4" name="TextBox 3">
              <a:extLst>
                <a:ext uri="{FF2B5EF4-FFF2-40B4-BE49-F238E27FC236}">
                  <a16:creationId xmlns:a16="http://schemas.microsoft.com/office/drawing/2014/main" id="{86C3A5B7-A6E1-35F6-2ADE-7C148CAF7A19}"/>
                </a:ext>
              </a:extLst>
            </p:cNvPr>
            <p:cNvSpPr txBox="1"/>
            <p:nvPr/>
          </p:nvSpPr>
          <p:spPr>
            <a:xfrm>
              <a:off x="151603" y="842112"/>
              <a:ext cx="5490452" cy="338554"/>
            </a:xfrm>
            <a:prstGeom prst="rect">
              <a:avLst/>
            </a:prstGeom>
            <a:noFill/>
          </p:spPr>
          <p:txBody>
            <a:bodyPr wrap="square" rtlCol="0">
              <a:spAutoFit/>
            </a:bodyPr>
            <a:lstStyle/>
            <a:p>
              <a:r>
                <a:rPr lang="en-US" sz="1600" b="1" dirty="0">
                  <a:latin typeface="Nexand"/>
                  <a:cs typeface="Sanskrit Text" panose="02020503050405020304" pitchFamily="18" charset="0"/>
                </a:rPr>
                <a:t>Correlation Between Export Sales and Currency Hedging</a:t>
              </a:r>
            </a:p>
          </p:txBody>
        </p:sp>
        <p:sp>
          <p:nvSpPr>
            <p:cNvPr id="8" name="TextBox 7">
              <a:extLst>
                <a:ext uri="{FF2B5EF4-FFF2-40B4-BE49-F238E27FC236}">
                  <a16:creationId xmlns:a16="http://schemas.microsoft.com/office/drawing/2014/main" id="{64222938-BFF9-389D-2145-EF9237D40EA4}"/>
                </a:ext>
              </a:extLst>
            </p:cNvPr>
            <p:cNvSpPr txBox="1"/>
            <p:nvPr/>
          </p:nvSpPr>
          <p:spPr>
            <a:xfrm>
              <a:off x="2429436" y="1299578"/>
              <a:ext cx="3146614" cy="1815882"/>
            </a:xfrm>
            <a:prstGeom prst="rect">
              <a:avLst/>
            </a:prstGeom>
            <a:noFill/>
          </p:spPr>
          <p:txBody>
            <a:bodyPr wrap="square">
              <a:spAutoFit/>
            </a:bodyPr>
            <a:lstStyle/>
            <a:p>
              <a:pPr algn="just"/>
              <a:r>
                <a:rPr lang="en-US" sz="1400" dirty="0">
                  <a:latin typeface="+mj-lt"/>
                </a:rPr>
                <a:t>Currency fluctuations can significantly impact the profitability of export activities, making hedging a vital risk management tool. By analyzing existing research, we confirm that firms with substantial export sales tend to engage in hedging to stabilize their cash flows and reduce financial volatility. </a:t>
              </a:r>
            </a:p>
          </p:txBody>
        </p:sp>
        <p:pic>
          <p:nvPicPr>
            <p:cNvPr id="3076" name="Picture 4" descr="ship, logistic, vessel, freight, export Icon">
              <a:extLst>
                <a:ext uri="{FF2B5EF4-FFF2-40B4-BE49-F238E27FC236}">
                  <a16:creationId xmlns:a16="http://schemas.microsoft.com/office/drawing/2014/main" id="{25211BBC-A0BB-4A2C-F37F-F00565F20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12" y="2012474"/>
              <a:ext cx="1178859" cy="11788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ag, cash, currency, dollar, money, sack Icon">
              <a:extLst>
                <a:ext uri="{FF2B5EF4-FFF2-40B4-BE49-F238E27FC236}">
                  <a16:creationId xmlns:a16="http://schemas.microsoft.com/office/drawing/2014/main" id="{4E7D4282-1284-DDEB-7D2F-4E072F8A1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585098">
              <a:off x="1114871" y="1209334"/>
              <a:ext cx="1322779" cy="1322779"/>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extBox 15">
            <a:extLst>
              <a:ext uri="{FF2B5EF4-FFF2-40B4-BE49-F238E27FC236}">
                <a16:creationId xmlns:a16="http://schemas.microsoft.com/office/drawing/2014/main" id="{C551CBDB-18AF-6B83-11CF-DF8A54F0D2B2}"/>
              </a:ext>
            </a:extLst>
          </p:cNvPr>
          <p:cNvSpPr txBox="1"/>
          <p:nvPr/>
        </p:nvSpPr>
        <p:spPr>
          <a:xfrm>
            <a:off x="6304230" y="544167"/>
            <a:ext cx="6122894" cy="338554"/>
          </a:xfrm>
          <a:prstGeom prst="rect">
            <a:avLst/>
          </a:prstGeom>
          <a:noFill/>
        </p:spPr>
        <p:txBody>
          <a:bodyPr wrap="square">
            <a:spAutoFit/>
          </a:bodyPr>
          <a:lstStyle/>
          <a:p>
            <a:r>
              <a:rPr lang="en-US" sz="1600" b="1" dirty="0">
                <a:latin typeface="Nexand"/>
              </a:rPr>
              <a:t>How Does This Literature Support Our Proposed Business Strategy?</a:t>
            </a:r>
          </a:p>
        </p:txBody>
      </p:sp>
      <p:pic>
        <p:nvPicPr>
          <p:cNvPr id="18" name="Picture 17" descr="A cartoon of a person with his arms spread out&#10;&#10;Description automatically generated">
            <a:extLst>
              <a:ext uri="{FF2B5EF4-FFF2-40B4-BE49-F238E27FC236}">
                <a16:creationId xmlns:a16="http://schemas.microsoft.com/office/drawing/2014/main" id="{9C35349B-BF03-31D6-C7C3-7F85DA0B4A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1580" y="821260"/>
            <a:ext cx="2746938" cy="2746938"/>
          </a:xfrm>
          <a:prstGeom prst="rect">
            <a:avLst/>
          </a:prstGeom>
        </p:spPr>
      </p:pic>
      <p:sp>
        <p:nvSpPr>
          <p:cNvPr id="19" name="TextBox 18">
            <a:extLst>
              <a:ext uri="{FF2B5EF4-FFF2-40B4-BE49-F238E27FC236}">
                <a16:creationId xmlns:a16="http://schemas.microsoft.com/office/drawing/2014/main" id="{008B3820-2A4C-CABD-03B6-E8C7006BAED4}"/>
              </a:ext>
            </a:extLst>
          </p:cNvPr>
          <p:cNvSpPr txBox="1"/>
          <p:nvPr/>
        </p:nvSpPr>
        <p:spPr>
          <a:xfrm>
            <a:off x="7777678" y="842112"/>
            <a:ext cx="4166349" cy="2462213"/>
          </a:xfrm>
          <a:prstGeom prst="rect">
            <a:avLst/>
          </a:prstGeom>
          <a:noFill/>
        </p:spPr>
        <p:txBody>
          <a:bodyPr wrap="square" rtlCol="0">
            <a:spAutoFit/>
          </a:bodyPr>
          <a:lstStyle/>
          <a:p>
            <a:pPr algn="just"/>
            <a:r>
              <a:rPr lang="en-US" sz="1400" dirty="0"/>
              <a:t>Studies by Geczy et al. (1997), He and Ng (1998), and Allayannis and Ofek (2001) consistently demonstrate that firms with significant export sales are more likely to use hedging to manage currency risks. This evidence validates our approach of integrating both financial and operational hedging strategies. By adopting these methods, we can mitigate exchange rate volatility, stabilize cash flows, and ensure sustainable growth, aligning our business operations with proven best practices in risk management.</a:t>
            </a:r>
          </a:p>
        </p:txBody>
      </p:sp>
      <p:sp>
        <p:nvSpPr>
          <p:cNvPr id="21" name="TextBox 20">
            <a:extLst>
              <a:ext uri="{FF2B5EF4-FFF2-40B4-BE49-F238E27FC236}">
                <a16:creationId xmlns:a16="http://schemas.microsoft.com/office/drawing/2014/main" id="{C18EBE10-8D22-FC0D-A28C-7E86EAB7ED77}"/>
              </a:ext>
            </a:extLst>
          </p:cNvPr>
          <p:cNvSpPr txBox="1"/>
          <p:nvPr/>
        </p:nvSpPr>
        <p:spPr>
          <a:xfrm>
            <a:off x="6578583" y="3329055"/>
            <a:ext cx="5281070" cy="3416320"/>
          </a:xfrm>
          <a:prstGeom prst="rect">
            <a:avLst/>
          </a:prstGeom>
          <a:noFill/>
        </p:spPr>
        <p:txBody>
          <a:bodyPr wrap="square">
            <a:spAutoFit/>
          </a:bodyPr>
          <a:lstStyle/>
          <a:p>
            <a:pPr algn="just"/>
            <a:r>
              <a:rPr lang="en-US" sz="4000" dirty="0">
                <a:solidFill>
                  <a:srgbClr val="C00000"/>
                </a:solidFill>
                <a:latin typeface="Sanskrit Text" panose="02020503050405020304" pitchFamily="18" charset="0"/>
                <a:cs typeface="Sanskrit Text" panose="02020503050405020304" pitchFamily="18" charset="0"/>
              </a:rPr>
              <a:t>In conclusion</a:t>
            </a:r>
            <a:r>
              <a:rPr lang="en-US" sz="1600" dirty="0"/>
              <a:t>, the critical correlation between export sales and currency hedging, shows its importance for our project’s feasibility and strategic direction. A solid theoretical foundation for combining operational and financial hedging strategies also exists. The consistent findings across various studies reinforce the necessity of hedging to manage financial risks in international trade. This literature not only supports our proposed business model but also enhances its credibility and strategic soundness, ensuring we are well-prepared to navigate the complexities of the global market.</a:t>
            </a:r>
          </a:p>
        </p:txBody>
      </p:sp>
    </p:spTree>
    <p:extLst>
      <p:ext uri="{BB962C8B-B14F-4D97-AF65-F5344CB8AC3E}">
        <p14:creationId xmlns:p14="http://schemas.microsoft.com/office/powerpoint/2010/main" val="297566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34C12B-2350-BFF8-1A01-5E2BA240FDA2}"/>
              </a:ext>
            </a:extLst>
          </p:cNvPr>
          <p:cNvSpPr txBox="1"/>
          <p:nvPr/>
        </p:nvSpPr>
        <p:spPr>
          <a:xfrm>
            <a:off x="3434831" y="156918"/>
            <a:ext cx="4669262" cy="461665"/>
          </a:xfrm>
          <a:prstGeom prst="rect">
            <a:avLst/>
          </a:prstGeom>
          <a:noFill/>
        </p:spPr>
        <p:txBody>
          <a:bodyPr wrap="square">
            <a:spAutoFit/>
          </a:bodyPr>
          <a:lstStyle/>
          <a:p>
            <a:r>
              <a:rPr lang="en-US" sz="2400" dirty="0">
                <a:solidFill>
                  <a:schemeClr val="accent1">
                    <a:lumMod val="50000"/>
                  </a:schemeClr>
                </a:solidFill>
                <a:latin typeface="Sitka Subheading Semibold" pitchFamily="2" charset="0"/>
                <a:cs typeface="Times New Roman" panose="02020603050405020304" pitchFamily="18" charset="0"/>
              </a:rPr>
              <a:t>Selected Agricu</a:t>
            </a:r>
            <a:r>
              <a:rPr lang="en-US" sz="2400" dirty="0">
                <a:solidFill>
                  <a:srgbClr val="FFC000"/>
                </a:solidFill>
                <a:latin typeface="Sitka Subheading Semibold" pitchFamily="2" charset="0"/>
                <a:cs typeface="Times New Roman" panose="02020603050405020304" pitchFamily="18" charset="0"/>
              </a:rPr>
              <a:t>ltural Products</a:t>
            </a:r>
          </a:p>
        </p:txBody>
      </p:sp>
      <p:pic>
        <p:nvPicPr>
          <p:cNvPr id="6" name="Picture 5" descr="A pile of cashew nuts&#10;&#10;Description automatically generated">
            <a:extLst>
              <a:ext uri="{FF2B5EF4-FFF2-40B4-BE49-F238E27FC236}">
                <a16:creationId xmlns:a16="http://schemas.microsoft.com/office/drawing/2014/main" id="{717783AA-0344-FA71-B03F-726B2FD2B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14999"/>
            <a:ext cx="2286000" cy="1895475"/>
          </a:xfrm>
          <a:prstGeom prst="rect">
            <a:avLst/>
          </a:prstGeom>
        </p:spPr>
      </p:pic>
      <p:sp>
        <p:nvSpPr>
          <p:cNvPr id="7" name="TextBox 6">
            <a:extLst>
              <a:ext uri="{FF2B5EF4-FFF2-40B4-BE49-F238E27FC236}">
                <a16:creationId xmlns:a16="http://schemas.microsoft.com/office/drawing/2014/main" id="{A4EC3FB9-F672-E196-85F5-42EF4E539EA0}"/>
              </a:ext>
            </a:extLst>
          </p:cNvPr>
          <p:cNvSpPr txBox="1"/>
          <p:nvPr/>
        </p:nvSpPr>
        <p:spPr>
          <a:xfrm>
            <a:off x="719873" y="3069994"/>
            <a:ext cx="2752165" cy="461665"/>
          </a:xfrm>
          <a:prstGeom prst="rect">
            <a:avLst/>
          </a:prstGeom>
          <a:noFill/>
        </p:spPr>
        <p:txBody>
          <a:bodyPr wrap="square" rtlCol="0">
            <a:spAutoFit/>
          </a:bodyPr>
          <a:lstStyle/>
          <a:p>
            <a:pPr algn="ctr"/>
            <a:r>
              <a:rPr lang="en-US" sz="2400" b="1" dirty="0">
                <a:solidFill>
                  <a:srgbClr val="FFC000"/>
                </a:solidFill>
              </a:rPr>
              <a:t>Raw Cashew Nut</a:t>
            </a:r>
          </a:p>
        </p:txBody>
      </p:sp>
      <p:sp>
        <p:nvSpPr>
          <p:cNvPr id="9" name="TextBox 8">
            <a:extLst>
              <a:ext uri="{FF2B5EF4-FFF2-40B4-BE49-F238E27FC236}">
                <a16:creationId xmlns:a16="http://schemas.microsoft.com/office/drawing/2014/main" id="{0EA7F49B-FFAF-5D78-C342-AA49F13B7916}"/>
              </a:ext>
            </a:extLst>
          </p:cNvPr>
          <p:cNvSpPr txBox="1"/>
          <p:nvPr/>
        </p:nvSpPr>
        <p:spPr>
          <a:xfrm>
            <a:off x="585633" y="3581246"/>
            <a:ext cx="2876155" cy="2646622"/>
          </a:xfrm>
          <a:prstGeom prst="rect">
            <a:avLst/>
          </a:prstGeom>
          <a:noFill/>
        </p:spPr>
        <p:txBody>
          <a:bodyPr wrap="square">
            <a:spAutoFit/>
          </a:bodyPr>
          <a:lstStyle/>
          <a:p>
            <a:pPr algn="just">
              <a:lnSpc>
                <a:spcPct val="150000"/>
              </a:lnSpc>
            </a:pPr>
            <a:r>
              <a:rPr lang="en-GB" sz="1400" dirty="0">
                <a:solidFill>
                  <a:schemeClr val="accent1">
                    <a:lumMod val="50000"/>
                  </a:schemeClr>
                </a:solidFill>
                <a:effectLst/>
                <a:ea typeface="Times New Roman" panose="02020603050405020304" pitchFamily="18" charset="0"/>
              </a:rPr>
              <a:t>Raw cashew nuts are a high-demand export commodity due to their use in various food products</a:t>
            </a:r>
          </a:p>
          <a:p>
            <a:pPr algn="just">
              <a:lnSpc>
                <a:spcPct val="150000"/>
              </a:lnSpc>
            </a:pPr>
            <a:endParaRPr lang="en-GB" sz="1400" dirty="0">
              <a:solidFill>
                <a:schemeClr val="accent1">
                  <a:lumMod val="50000"/>
                </a:schemeClr>
              </a:solidFill>
              <a:effectLst/>
              <a:ea typeface="Times New Roman" panose="02020603050405020304" pitchFamily="18" charset="0"/>
            </a:endParaRPr>
          </a:p>
          <a:p>
            <a:pPr algn="just">
              <a:lnSpc>
                <a:spcPct val="150000"/>
              </a:lnSpc>
            </a:pPr>
            <a:r>
              <a:rPr lang="en-US" sz="1400" dirty="0">
                <a:solidFill>
                  <a:schemeClr val="accent1">
                    <a:lumMod val="50000"/>
                  </a:schemeClr>
                </a:solidFill>
              </a:rPr>
              <a:t>Increasing global demand, particularly in countries like India and Vietnam, which are major cashew processing hubs.</a:t>
            </a:r>
            <a:endParaRPr lang="en-GB" sz="1400" dirty="0">
              <a:solidFill>
                <a:schemeClr val="accent1">
                  <a:lumMod val="50000"/>
                </a:schemeClr>
              </a:solidFill>
              <a:effectLst/>
              <a:ea typeface="Times New Roman" panose="02020603050405020304" pitchFamily="18" charset="0"/>
            </a:endParaRPr>
          </a:p>
        </p:txBody>
      </p:sp>
      <p:pic>
        <p:nvPicPr>
          <p:cNvPr id="15" name="Picture 14" descr="A pile of white grains&#10;&#10;Description automatically generated">
            <a:extLst>
              <a:ext uri="{FF2B5EF4-FFF2-40B4-BE49-F238E27FC236}">
                <a16:creationId xmlns:a16="http://schemas.microsoft.com/office/drawing/2014/main" id="{0251EF04-66A1-017C-C4C5-BB90AB1FE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091" y="1335015"/>
            <a:ext cx="2439083" cy="1707358"/>
          </a:xfrm>
          <a:prstGeom prst="rect">
            <a:avLst/>
          </a:prstGeom>
        </p:spPr>
      </p:pic>
      <p:sp>
        <p:nvSpPr>
          <p:cNvPr id="16" name="TextBox 15">
            <a:extLst>
              <a:ext uri="{FF2B5EF4-FFF2-40B4-BE49-F238E27FC236}">
                <a16:creationId xmlns:a16="http://schemas.microsoft.com/office/drawing/2014/main" id="{39E26164-6888-9FC8-553F-E622071E4500}"/>
              </a:ext>
            </a:extLst>
          </p:cNvPr>
          <p:cNvSpPr txBox="1"/>
          <p:nvPr/>
        </p:nvSpPr>
        <p:spPr>
          <a:xfrm>
            <a:off x="4616707" y="3069994"/>
            <a:ext cx="2752165" cy="461665"/>
          </a:xfrm>
          <a:prstGeom prst="rect">
            <a:avLst/>
          </a:prstGeom>
          <a:noFill/>
        </p:spPr>
        <p:txBody>
          <a:bodyPr wrap="square" rtlCol="0">
            <a:spAutoFit/>
          </a:bodyPr>
          <a:lstStyle/>
          <a:p>
            <a:pPr algn="ctr"/>
            <a:r>
              <a:rPr lang="en-US" sz="2400" b="1" dirty="0">
                <a:solidFill>
                  <a:srgbClr val="FFC000"/>
                </a:solidFill>
              </a:rPr>
              <a:t>Sesame Seed</a:t>
            </a:r>
          </a:p>
        </p:txBody>
      </p:sp>
      <p:sp>
        <p:nvSpPr>
          <p:cNvPr id="20" name="TextBox 19">
            <a:extLst>
              <a:ext uri="{FF2B5EF4-FFF2-40B4-BE49-F238E27FC236}">
                <a16:creationId xmlns:a16="http://schemas.microsoft.com/office/drawing/2014/main" id="{3CF07ED4-6E0F-CC33-EBBC-33119D6D3069}"/>
              </a:ext>
            </a:extLst>
          </p:cNvPr>
          <p:cNvSpPr txBox="1"/>
          <p:nvPr/>
        </p:nvSpPr>
        <p:spPr>
          <a:xfrm>
            <a:off x="4596682" y="3531224"/>
            <a:ext cx="2876400" cy="2969787"/>
          </a:xfrm>
          <a:prstGeom prst="rect">
            <a:avLst/>
          </a:prstGeom>
          <a:noFill/>
        </p:spPr>
        <p:txBody>
          <a:bodyPr wrap="square">
            <a:spAutoFit/>
          </a:bodyPr>
          <a:lstStyle/>
          <a:p>
            <a:pPr algn="just">
              <a:lnSpc>
                <a:spcPct val="150000"/>
              </a:lnSpc>
            </a:pPr>
            <a:r>
              <a:rPr lang="en-US" sz="1400" dirty="0">
                <a:solidFill>
                  <a:schemeClr val="accent1">
                    <a:lumMod val="50000"/>
                  </a:schemeClr>
                </a:solidFill>
              </a:rPr>
              <a:t>Sesame seeds are used in a variety of foods and oils, known for their high oil content and nutritional benefits.</a:t>
            </a:r>
          </a:p>
          <a:p>
            <a:pPr algn="just">
              <a:lnSpc>
                <a:spcPct val="150000"/>
              </a:lnSpc>
            </a:pPr>
            <a:endParaRPr lang="en-US" sz="1400" dirty="0">
              <a:solidFill>
                <a:schemeClr val="accent1">
                  <a:lumMod val="50000"/>
                </a:schemeClr>
              </a:solidFill>
            </a:endParaRPr>
          </a:p>
          <a:p>
            <a:pPr algn="just">
              <a:lnSpc>
                <a:spcPct val="150000"/>
              </a:lnSpc>
            </a:pPr>
            <a:r>
              <a:rPr lang="en-US" sz="1400" dirty="0">
                <a:solidFill>
                  <a:schemeClr val="accent1">
                    <a:lumMod val="50000"/>
                  </a:schemeClr>
                </a:solidFill>
              </a:rPr>
              <a:t>Strong demand in countries like Japan, the USA, and Europe for use in food processing and health food markets.</a:t>
            </a:r>
          </a:p>
        </p:txBody>
      </p:sp>
      <p:sp>
        <p:nvSpPr>
          <p:cNvPr id="21" name="TextBox 20">
            <a:extLst>
              <a:ext uri="{FF2B5EF4-FFF2-40B4-BE49-F238E27FC236}">
                <a16:creationId xmlns:a16="http://schemas.microsoft.com/office/drawing/2014/main" id="{72367523-F7B3-562F-3383-7484C196E340}"/>
              </a:ext>
            </a:extLst>
          </p:cNvPr>
          <p:cNvSpPr txBox="1"/>
          <p:nvPr/>
        </p:nvSpPr>
        <p:spPr>
          <a:xfrm>
            <a:off x="8854202" y="3069994"/>
            <a:ext cx="2752165" cy="461665"/>
          </a:xfrm>
          <a:prstGeom prst="rect">
            <a:avLst/>
          </a:prstGeom>
          <a:noFill/>
        </p:spPr>
        <p:txBody>
          <a:bodyPr wrap="square" rtlCol="0">
            <a:spAutoFit/>
          </a:bodyPr>
          <a:lstStyle/>
          <a:p>
            <a:pPr algn="ctr"/>
            <a:r>
              <a:rPr lang="en-US" sz="2400" b="1" dirty="0">
                <a:solidFill>
                  <a:srgbClr val="FFC000"/>
                </a:solidFill>
              </a:rPr>
              <a:t>Soya Beans</a:t>
            </a:r>
          </a:p>
        </p:txBody>
      </p:sp>
      <p:sp>
        <p:nvSpPr>
          <p:cNvPr id="22" name="TextBox 21">
            <a:extLst>
              <a:ext uri="{FF2B5EF4-FFF2-40B4-BE49-F238E27FC236}">
                <a16:creationId xmlns:a16="http://schemas.microsoft.com/office/drawing/2014/main" id="{6CFCE7A9-113F-906A-5F53-28524535451F}"/>
              </a:ext>
            </a:extLst>
          </p:cNvPr>
          <p:cNvSpPr txBox="1"/>
          <p:nvPr/>
        </p:nvSpPr>
        <p:spPr>
          <a:xfrm>
            <a:off x="8613280" y="3474549"/>
            <a:ext cx="2876400" cy="2646000"/>
          </a:xfrm>
          <a:prstGeom prst="rect">
            <a:avLst/>
          </a:prstGeom>
          <a:noFill/>
        </p:spPr>
        <p:txBody>
          <a:bodyPr wrap="square">
            <a:spAutoFit/>
          </a:bodyPr>
          <a:lstStyle/>
          <a:p>
            <a:pPr algn="just">
              <a:lnSpc>
                <a:spcPct val="150000"/>
              </a:lnSpc>
            </a:pPr>
            <a:r>
              <a:rPr lang="en-US" sz="1400" dirty="0">
                <a:solidFill>
                  <a:schemeClr val="accent1">
                    <a:lumMod val="50000"/>
                  </a:schemeClr>
                </a:solidFill>
              </a:rPr>
              <a:t>Soya beans are a versatile crop used in animal feed, human consumption, and industrial applications.</a:t>
            </a:r>
          </a:p>
          <a:p>
            <a:pPr algn="just">
              <a:lnSpc>
                <a:spcPct val="150000"/>
              </a:lnSpc>
            </a:pPr>
            <a:endParaRPr lang="en-US" sz="1400" dirty="0">
              <a:solidFill>
                <a:schemeClr val="accent1">
                  <a:lumMod val="50000"/>
                </a:schemeClr>
              </a:solidFill>
            </a:endParaRPr>
          </a:p>
          <a:p>
            <a:pPr algn="just">
              <a:lnSpc>
                <a:spcPct val="150000"/>
              </a:lnSpc>
            </a:pPr>
            <a:r>
              <a:rPr lang="en-US" sz="1400" dirty="0">
                <a:solidFill>
                  <a:schemeClr val="accent1">
                    <a:lumMod val="50000"/>
                  </a:schemeClr>
                </a:solidFill>
              </a:rPr>
              <a:t>High demand in China, the EU, and the USA due to their extensive use in various industries.</a:t>
            </a:r>
          </a:p>
        </p:txBody>
      </p:sp>
      <p:pic>
        <p:nvPicPr>
          <p:cNvPr id="24" name="Picture 23" descr="A pile of white beans&#10;&#10;Description automatically generated">
            <a:extLst>
              <a:ext uri="{FF2B5EF4-FFF2-40B4-BE49-F238E27FC236}">
                <a16:creationId xmlns:a16="http://schemas.microsoft.com/office/drawing/2014/main" id="{AC463AFC-126C-35E5-CD0D-408A6A9645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7227" y="920340"/>
            <a:ext cx="2971800" cy="2351932"/>
          </a:xfrm>
          <a:prstGeom prst="rect">
            <a:avLst/>
          </a:prstGeom>
        </p:spPr>
      </p:pic>
      <p:pic>
        <p:nvPicPr>
          <p:cNvPr id="26" name="Picture 25">
            <a:extLst>
              <a:ext uri="{FF2B5EF4-FFF2-40B4-BE49-F238E27FC236}">
                <a16:creationId xmlns:a16="http://schemas.microsoft.com/office/drawing/2014/main" id="{637B5359-72DD-8809-0F9C-0F850EDDEB29}"/>
              </a:ext>
            </a:extLst>
          </p:cNvPr>
          <p:cNvPicPr>
            <a:picLocks noChangeAspect="1"/>
          </p:cNvPicPr>
          <p:nvPr/>
        </p:nvPicPr>
        <p:blipFill>
          <a:blip r:embed="rId5"/>
          <a:stretch>
            <a:fillRect/>
          </a:stretch>
        </p:blipFill>
        <p:spPr>
          <a:xfrm>
            <a:off x="183128" y="3612619"/>
            <a:ext cx="421341" cy="421341"/>
          </a:xfrm>
          <a:prstGeom prst="rect">
            <a:avLst/>
          </a:prstGeom>
        </p:spPr>
      </p:pic>
      <p:pic>
        <p:nvPicPr>
          <p:cNvPr id="27" name="Picture 26">
            <a:extLst>
              <a:ext uri="{FF2B5EF4-FFF2-40B4-BE49-F238E27FC236}">
                <a16:creationId xmlns:a16="http://schemas.microsoft.com/office/drawing/2014/main" id="{EF8DFE25-A729-37F2-0248-F645F73F68EC}"/>
              </a:ext>
            </a:extLst>
          </p:cNvPr>
          <p:cNvPicPr>
            <a:picLocks noChangeAspect="1"/>
          </p:cNvPicPr>
          <p:nvPr/>
        </p:nvPicPr>
        <p:blipFill>
          <a:blip r:embed="rId5"/>
          <a:stretch>
            <a:fillRect/>
          </a:stretch>
        </p:blipFill>
        <p:spPr>
          <a:xfrm>
            <a:off x="4194317" y="3612619"/>
            <a:ext cx="421341" cy="421341"/>
          </a:xfrm>
          <a:prstGeom prst="rect">
            <a:avLst/>
          </a:prstGeom>
        </p:spPr>
      </p:pic>
      <p:pic>
        <p:nvPicPr>
          <p:cNvPr id="28" name="Picture 27">
            <a:extLst>
              <a:ext uri="{FF2B5EF4-FFF2-40B4-BE49-F238E27FC236}">
                <a16:creationId xmlns:a16="http://schemas.microsoft.com/office/drawing/2014/main" id="{0571A175-C92B-D59C-4D3C-C35BDB439E66}"/>
              </a:ext>
            </a:extLst>
          </p:cNvPr>
          <p:cNvPicPr>
            <a:picLocks noChangeAspect="1"/>
          </p:cNvPicPr>
          <p:nvPr/>
        </p:nvPicPr>
        <p:blipFill>
          <a:blip r:embed="rId5"/>
          <a:stretch>
            <a:fillRect/>
          </a:stretch>
        </p:blipFill>
        <p:spPr>
          <a:xfrm>
            <a:off x="8267701" y="3581246"/>
            <a:ext cx="421341" cy="421341"/>
          </a:xfrm>
          <a:prstGeom prst="rect">
            <a:avLst/>
          </a:prstGeom>
        </p:spPr>
      </p:pic>
      <p:pic>
        <p:nvPicPr>
          <p:cNvPr id="30" name="Picture 29">
            <a:extLst>
              <a:ext uri="{FF2B5EF4-FFF2-40B4-BE49-F238E27FC236}">
                <a16:creationId xmlns:a16="http://schemas.microsoft.com/office/drawing/2014/main" id="{1BB68E2A-282C-0957-8E8B-FEFA6F9C59BE}"/>
              </a:ext>
            </a:extLst>
          </p:cNvPr>
          <p:cNvPicPr>
            <a:picLocks noChangeAspect="1"/>
          </p:cNvPicPr>
          <p:nvPr/>
        </p:nvPicPr>
        <p:blipFill>
          <a:blip r:embed="rId6"/>
          <a:stretch>
            <a:fillRect/>
          </a:stretch>
        </p:blipFill>
        <p:spPr>
          <a:xfrm>
            <a:off x="187127" y="5024578"/>
            <a:ext cx="421200" cy="421200"/>
          </a:xfrm>
          <a:prstGeom prst="rect">
            <a:avLst/>
          </a:prstGeom>
        </p:spPr>
      </p:pic>
      <p:pic>
        <p:nvPicPr>
          <p:cNvPr id="31" name="Picture 30">
            <a:extLst>
              <a:ext uri="{FF2B5EF4-FFF2-40B4-BE49-F238E27FC236}">
                <a16:creationId xmlns:a16="http://schemas.microsoft.com/office/drawing/2014/main" id="{ADDF882F-AEFA-F820-0E59-353224DDE2EF}"/>
              </a:ext>
            </a:extLst>
          </p:cNvPr>
          <p:cNvPicPr>
            <a:picLocks noChangeAspect="1"/>
          </p:cNvPicPr>
          <p:nvPr/>
        </p:nvPicPr>
        <p:blipFill>
          <a:blip r:embed="rId6"/>
          <a:stretch>
            <a:fillRect/>
          </a:stretch>
        </p:blipFill>
        <p:spPr>
          <a:xfrm>
            <a:off x="4175482" y="5264241"/>
            <a:ext cx="421200" cy="421200"/>
          </a:xfrm>
          <a:prstGeom prst="rect">
            <a:avLst/>
          </a:prstGeom>
        </p:spPr>
      </p:pic>
      <p:pic>
        <p:nvPicPr>
          <p:cNvPr id="32" name="Picture 31">
            <a:extLst>
              <a:ext uri="{FF2B5EF4-FFF2-40B4-BE49-F238E27FC236}">
                <a16:creationId xmlns:a16="http://schemas.microsoft.com/office/drawing/2014/main" id="{6F126BB5-3140-67DC-8E29-AAC35C3D484D}"/>
              </a:ext>
            </a:extLst>
          </p:cNvPr>
          <p:cNvPicPr>
            <a:picLocks noChangeAspect="1"/>
          </p:cNvPicPr>
          <p:nvPr/>
        </p:nvPicPr>
        <p:blipFill>
          <a:blip r:embed="rId6"/>
          <a:stretch>
            <a:fillRect/>
          </a:stretch>
        </p:blipFill>
        <p:spPr>
          <a:xfrm>
            <a:off x="8229891" y="5227275"/>
            <a:ext cx="421200" cy="421200"/>
          </a:xfrm>
          <a:prstGeom prst="rect">
            <a:avLst/>
          </a:prstGeom>
        </p:spPr>
      </p:pic>
    </p:spTree>
    <p:extLst>
      <p:ext uri="{BB962C8B-B14F-4D97-AF65-F5344CB8AC3E}">
        <p14:creationId xmlns:p14="http://schemas.microsoft.com/office/powerpoint/2010/main" val="1344147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1964</TotalTime>
  <Words>4357</Words>
  <Application>Microsoft Office PowerPoint</Application>
  <PresentationFormat>Widescreen</PresentationFormat>
  <Paragraphs>288</Paragraphs>
  <Slides>22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Aptos</vt:lpstr>
      <vt:lpstr>Aptos Display</vt:lpstr>
      <vt:lpstr>Arial</vt:lpstr>
      <vt:lpstr>Calibri</vt:lpstr>
      <vt:lpstr>Nexand</vt:lpstr>
      <vt:lpstr>Sanskrit Text</vt:lpstr>
      <vt:lpstr>Sitka Display</vt:lpstr>
      <vt:lpstr>Sitka Heading Semibold</vt:lpstr>
      <vt:lpstr>Sitka Subheading Semibold</vt:lpstr>
      <vt:lpstr>Tahoma</vt:lpstr>
      <vt:lpstr>Times New Roman</vt:lpstr>
      <vt:lpstr>Vijaya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Ilias Shittu-Gbeko</dc:creator>
  <cp:lastModifiedBy>Ilias Shittu-Gbeko</cp:lastModifiedBy>
  <cp:revision>122</cp:revision>
  <dcterms:created xsi:type="dcterms:W3CDTF">2024-06-13T12:17:03Z</dcterms:created>
  <dcterms:modified xsi:type="dcterms:W3CDTF">2024-06-15T23:06:55Z</dcterms:modified>
</cp:coreProperties>
</file>