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57" r:id="rId4"/>
    <p:sldId id="263" r:id="rId5"/>
    <p:sldId id="262" r:id="rId6"/>
    <p:sldId id="260" r:id="rId7"/>
    <p:sldId id="264" r:id="rId8"/>
    <p:sldId id="259"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00"/>
    <a:srgbClr val="FFD4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ONKAMS\Downloads\New%20folder%20(2)\.analys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25075629922214"/>
          <c:y val="0.10555730497919551"/>
          <c:w val="0.62637237264907963"/>
          <c:h val="0.86805336877600558"/>
        </c:manualLayout>
      </c:layout>
      <c:pieChart>
        <c:varyColors val="1"/>
        <c:ser>
          <c:idx val="0"/>
          <c:order val="0"/>
          <c:tx>
            <c:strRef>
              <c:f>Sheet1!$G$1</c:f>
              <c:strCache>
                <c:ptCount val="1"/>
                <c:pt idx="0">
                  <c:v>Cost</c:v>
                </c:pt>
              </c:strCache>
            </c:strRef>
          </c:tx>
          <c:dPt>
            <c:idx val="0"/>
            <c:bubble3D val="0"/>
            <c:spPr>
              <a:solidFill>
                <a:srgbClr val="FFFF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9AE-4DFD-AD69-06E90B7163B6}"/>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9AE-4DFD-AD69-06E90B7163B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9AE-4DFD-AD69-06E90B7163B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9AE-4DFD-AD69-06E90B7163B6}"/>
              </c:ext>
            </c:extLst>
          </c:dPt>
          <c:dPt>
            <c:idx val="4"/>
            <c:bubble3D val="0"/>
            <c:spPr>
              <a:solidFill>
                <a:schemeClr val="accent3">
                  <a:lumMod val="20000"/>
                  <a:lumOff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9AE-4DFD-AD69-06E90B7163B6}"/>
              </c:ext>
            </c:extLst>
          </c:dPt>
          <c:dPt>
            <c:idx val="5"/>
            <c:bubble3D val="0"/>
            <c:spPr>
              <a:solidFill>
                <a:schemeClr val="accent2">
                  <a:lumMod val="40000"/>
                  <a:lumOff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9AE-4DFD-AD69-06E90B7163B6}"/>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59AE-4DFD-AD69-06E90B7163B6}"/>
              </c:ext>
            </c:extLst>
          </c:dPt>
          <c:dLbls>
            <c:dLbl>
              <c:idx val="0"/>
              <c:layout>
                <c:manualLayout>
                  <c:x val="-0.21469574512341374"/>
                  <c:y val="9.95988331270860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9AE-4DFD-AD69-06E90B7163B6}"/>
                </c:ext>
              </c:extLst>
            </c:dLbl>
            <c:dLbl>
              <c:idx val="1"/>
              <c:layout>
                <c:manualLayout>
                  <c:x val="-0.15987853413303738"/>
                  <c:y val="-0.10708248336216271"/>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9AE-4DFD-AD69-06E90B7163B6}"/>
                </c:ext>
              </c:extLst>
            </c:dLbl>
            <c:dLbl>
              <c:idx val="2"/>
              <c:layout>
                <c:manualLayout>
                  <c:x val="0.15663838115299886"/>
                  <c:y val="-9.0675387296892562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9AE-4DFD-AD69-06E90B7163B6}"/>
                </c:ext>
              </c:extLst>
            </c:dLbl>
            <c:dLbl>
              <c:idx val="3"/>
              <c:layout>
                <c:manualLayout>
                  <c:x val="0.16340104700109673"/>
                  <c:y val="-1.4495428337300635E-2"/>
                </c:manualLayout>
              </c:layout>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17053733025352275"/>
                      <c:h val="0.13724848676954032"/>
                    </c:manualLayout>
                  </c15:layout>
                </c:ext>
                <c:ext xmlns:c16="http://schemas.microsoft.com/office/drawing/2014/chart" uri="{C3380CC4-5D6E-409C-BE32-E72D297353CC}">
                  <c16:uniqueId val="{00000007-59AE-4DFD-AD69-06E90B7163B6}"/>
                </c:ext>
              </c:extLst>
            </c:dLbl>
            <c:dLbl>
              <c:idx val="4"/>
              <c:layout>
                <c:manualLayout>
                  <c:x val="-5.8932863637689542E-2"/>
                  <c:y val="9.1491246280795649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9AE-4DFD-AD69-06E90B7163B6}"/>
                </c:ext>
              </c:extLst>
            </c:dLbl>
            <c:dLbl>
              <c:idx val="5"/>
              <c:layout>
                <c:manualLayout>
                  <c:x val="6.9403828753737171E-2"/>
                  <c:y val="-2.7312102613487821E-2"/>
                </c:manualLayout>
              </c:layout>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27954324079634896"/>
                      <c:h val="0.10940406403180168"/>
                    </c:manualLayout>
                  </c15:layout>
                </c:ext>
                <c:ext xmlns:c16="http://schemas.microsoft.com/office/drawing/2014/chart" uri="{C3380CC4-5D6E-409C-BE32-E72D297353CC}">
                  <c16:uniqueId val="{0000000B-59AE-4DFD-AD69-06E90B7163B6}"/>
                </c:ext>
              </c:extLst>
            </c:dLbl>
            <c:dLbl>
              <c:idx val="6"/>
              <c:layout>
                <c:manualLayout>
                  <c:x val="0.3414932592114206"/>
                  <c:y val="-5.3499338977582106E-2"/>
                </c:manualLayout>
              </c:layout>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33147619630493613"/>
                      <c:h val="0.10421328167044999"/>
                    </c:manualLayout>
                  </c15:layout>
                </c:ext>
                <c:ext xmlns:c16="http://schemas.microsoft.com/office/drawing/2014/chart" uri="{C3380CC4-5D6E-409C-BE32-E72D297353CC}">
                  <c16:uniqueId val="{0000000D-59AE-4DFD-AD69-06E90B7163B6}"/>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Sheet1!$F$2:$F$8</c:f>
              <c:strCache>
                <c:ptCount val="7"/>
                <c:pt idx="0">
                  <c:v>Land Acquisition
    $500,000</c:v>
                </c:pt>
                <c:pt idx="1">
                  <c:v>Infrastructure
   $300,000</c:v>
                </c:pt>
                <c:pt idx="2">
                  <c:v>Equipment and Machinery	
           $400,000</c:v>
                </c:pt>
                <c:pt idx="3">
                  <c:v>Labor Costs	
   $250,000</c:v>
                </c:pt>
                <c:pt idx="4">
                  <c:v>Seeds and Fertilizers	
      $100,000</c:v>
                </c:pt>
                <c:pt idx="5">
                  <c:v>Operational Costs
	$150,000</c:v>
                </c:pt>
                <c:pt idx="6">
                  <c:v>Regulatory Compliance
	$50,000</c:v>
                </c:pt>
              </c:strCache>
            </c:strRef>
          </c:cat>
          <c:val>
            <c:numRef>
              <c:f>Sheet1!$G$2:$G$8</c:f>
              <c:numCache>
                <c:formatCode>General</c:formatCode>
                <c:ptCount val="7"/>
                <c:pt idx="0">
                  <c:v>500000</c:v>
                </c:pt>
                <c:pt idx="1">
                  <c:v>300000</c:v>
                </c:pt>
                <c:pt idx="2">
                  <c:v>400000</c:v>
                </c:pt>
                <c:pt idx="3">
                  <c:v>250000</c:v>
                </c:pt>
                <c:pt idx="4">
                  <c:v>100000</c:v>
                </c:pt>
                <c:pt idx="5">
                  <c:v>150000</c:v>
                </c:pt>
                <c:pt idx="6">
                  <c:v>50000</c:v>
                </c:pt>
              </c:numCache>
            </c:numRef>
          </c:val>
          <c:extLst>
            <c:ext xmlns:c16="http://schemas.microsoft.com/office/drawing/2014/chart" uri="{C3380CC4-5D6E-409C-BE32-E72D297353CC}">
              <c16:uniqueId val="{0000000E-59AE-4DFD-AD69-06E90B7163B6}"/>
            </c:ext>
          </c:extLst>
        </c:ser>
        <c:dLbls>
          <c:dLblPos val="ctr"/>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30480-DDBF-42CB-BBE7-71B238721352}"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8E424-8FA4-4D1B-B8DD-C9258A450A36}" type="slidenum">
              <a:rPr lang="en-US" smtClean="0"/>
              <a:t>‹#›</a:t>
            </a:fld>
            <a:endParaRPr lang="en-US"/>
          </a:p>
        </p:txBody>
      </p:sp>
    </p:spTree>
    <p:extLst>
      <p:ext uri="{BB962C8B-B14F-4D97-AF65-F5344CB8AC3E}">
        <p14:creationId xmlns:p14="http://schemas.microsoft.com/office/powerpoint/2010/main" val="127941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DC17-FE12-2E9C-56D9-81546CD56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8FB75-E81D-061D-D0D5-937F95CB8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44E2B-72B2-8D1D-BA42-F4A52F429B40}"/>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5" name="Footer Placeholder 4">
            <a:extLst>
              <a:ext uri="{FF2B5EF4-FFF2-40B4-BE49-F238E27FC236}">
                <a16:creationId xmlns:a16="http://schemas.microsoft.com/office/drawing/2014/main" id="{C1CE4A36-4393-C617-D222-001E7899C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13D31-99CB-BBC0-6A25-D5AD1D2BF28D}"/>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64536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CD9D-6FC8-0B40-AB37-1CB0D03A3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AD0F4-E40D-C0ED-5910-F00AB4B55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B3317-F717-9C06-FE88-C633A2E2C869}"/>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5" name="Footer Placeholder 4">
            <a:extLst>
              <a:ext uri="{FF2B5EF4-FFF2-40B4-BE49-F238E27FC236}">
                <a16:creationId xmlns:a16="http://schemas.microsoft.com/office/drawing/2014/main" id="{4F8FDA2B-34FA-AA35-A7D2-FC2C71033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D1BD0-D7BB-8DB9-2534-7EA148EBFA2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5430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FF757-0EE7-C773-FDBC-C95E40136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918A7-3330-A616-67AD-32DA44F33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1CBCC-7678-1675-4920-8B662EC9FD82}"/>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5" name="Footer Placeholder 4">
            <a:extLst>
              <a:ext uri="{FF2B5EF4-FFF2-40B4-BE49-F238E27FC236}">
                <a16:creationId xmlns:a16="http://schemas.microsoft.com/office/drawing/2014/main" id="{54587F8D-E949-13E9-4A62-AB4A2106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4A6E-58D9-077F-6B00-E8720353D924}"/>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18686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1384-FC94-0ABF-9D5D-69E1C3EA8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822C6-95EE-C60C-B058-688DDD884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B9495-EFE5-A442-F339-4DB80773A018}"/>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5" name="Footer Placeholder 4">
            <a:extLst>
              <a:ext uri="{FF2B5EF4-FFF2-40B4-BE49-F238E27FC236}">
                <a16:creationId xmlns:a16="http://schemas.microsoft.com/office/drawing/2014/main" id="{4AD817FD-40E0-B5F9-85FC-20BE9C567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48769-842A-CC8A-33E3-30E652F9935C}"/>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90495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62E7-C477-4204-3088-94D5E719D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312DE-71BE-F368-6201-69E7DF3D62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EFFBA-37C1-00AB-D446-74A68AEC09EB}"/>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5" name="Footer Placeholder 4">
            <a:extLst>
              <a:ext uri="{FF2B5EF4-FFF2-40B4-BE49-F238E27FC236}">
                <a16:creationId xmlns:a16="http://schemas.microsoft.com/office/drawing/2014/main" id="{C2EA1ED8-0A0F-A0F8-EB48-A1361E705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CED80-1C47-067E-0E53-6764927FA177}"/>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63106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628D-F56C-CD20-42FA-9E904397F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E5828-A5BF-5D0B-B292-5B386855B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CC830-28B5-8268-3062-34E002A8E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DBC1D-B98C-2783-0822-FC46C761BE8C}"/>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6" name="Footer Placeholder 5">
            <a:extLst>
              <a:ext uri="{FF2B5EF4-FFF2-40B4-BE49-F238E27FC236}">
                <a16:creationId xmlns:a16="http://schemas.microsoft.com/office/drawing/2014/main" id="{55613278-7F32-DE41-8B99-0CAB6ADF2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A08B8-7A70-B76E-129A-E8CEB267EC55}"/>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30523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627F-C507-76A2-7BF4-DD200A2CB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46E8B-EF80-65F1-3DFD-68684C255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15162-66C8-DBBD-1E13-00F8B21BE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527CB-AD46-0346-4B36-730A61447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1F6C0-C801-DF19-8EF6-EC169A08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09BCDC-6552-6F8A-469D-12EA3962BF61}"/>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8" name="Footer Placeholder 7">
            <a:extLst>
              <a:ext uri="{FF2B5EF4-FFF2-40B4-BE49-F238E27FC236}">
                <a16:creationId xmlns:a16="http://schemas.microsoft.com/office/drawing/2014/main" id="{1AF9D057-8A44-389B-4122-38878FF3BC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10AD3-CD00-8F41-3197-DA932C5F22CA}"/>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71134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B9EB-2B60-CA63-0160-83D8540FD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101A8C-22C2-0772-2D6C-9C742DD22EF5}"/>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4" name="Footer Placeholder 3">
            <a:extLst>
              <a:ext uri="{FF2B5EF4-FFF2-40B4-BE49-F238E27FC236}">
                <a16:creationId xmlns:a16="http://schemas.microsoft.com/office/drawing/2014/main" id="{B2203AB7-A9BA-E677-D3E8-BA6383819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62270-4E3F-BE73-7D91-88F8EE04FE30}"/>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5354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37CB7-CBB3-0699-84FF-44734379C474}"/>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3" name="Footer Placeholder 2">
            <a:extLst>
              <a:ext uri="{FF2B5EF4-FFF2-40B4-BE49-F238E27FC236}">
                <a16:creationId xmlns:a16="http://schemas.microsoft.com/office/drawing/2014/main" id="{534038FF-7AF0-0D48-DFE1-097605779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11E5E9-FA6B-CE7D-742B-526B7D3177E2}"/>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8973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66D6-E5D0-B747-8C39-EFBB7394E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0C991F-2981-082F-5C43-AE0B6D452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D31ED-4212-9A78-9CB1-174EEAB94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7BFD4-B8D6-6E75-E346-503582D5A49D}"/>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6" name="Footer Placeholder 5">
            <a:extLst>
              <a:ext uri="{FF2B5EF4-FFF2-40B4-BE49-F238E27FC236}">
                <a16:creationId xmlns:a16="http://schemas.microsoft.com/office/drawing/2014/main" id="{2BB97069-2E91-DE6D-DC12-7B4CA44ED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54BCF-074F-21A0-643D-C3DD23B0A79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38521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248A-CD3A-E3E3-FCA6-BA39920CD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AD5EC-CDB9-4CD9-F470-BB90E116F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5DEB76-12EB-CDC0-2B35-80D430B8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B428A-F699-49E1-B14E-AF6EB2A18FB3}"/>
              </a:ext>
            </a:extLst>
          </p:cNvPr>
          <p:cNvSpPr>
            <a:spLocks noGrp="1"/>
          </p:cNvSpPr>
          <p:nvPr>
            <p:ph type="dt" sz="half" idx="10"/>
          </p:nvPr>
        </p:nvSpPr>
        <p:spPr/>
        <p:txBody>
          <a:bodyPr/>
          <a:lstStyle/>
          <a:p>
            <a:fld id="{2D1A8241-BBBC-47B4-9C16-3456D88E09E6}" type="datetimeFigureOut">
              <a:rPr lang="en-US" smtClean="0"/>
              <a:t>6/14/2024</a:t>
            </a:fld>
            <a:endParaRPr lang="en-US"/>
          </a:p>
        </p:txBody>
      </p:sp>
      <p:sp>
        <p:nvSpPr>
          <p:cNvPr id="6" name="Footer Placeholder 5">
            <a:extLst>
              <a:ext uri="{FF2B5EF4-FFF2-40B4-BE49-F238E27FC236}">
                <a16:creationId xmlns:a16="http://schemas.microsoft.com/office/drawing/2014/main" id="{68D47415-DE16-8B57-413D-A5A6FD6B0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68A85-34E2-6FFD-352F-A14F92AA49B9}"/>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9628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4CD5B-1CE7-959F-6CAD-D22633BB7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13554E-4236-8946-7E59-96CAD2185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6ECAF-9744-C89C-4AE3-6D20ED77A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1A8241-BBBC-47B4-9C16-3456D88E09E6}" type="datetimeFigureOut">
              <a:rPr lang="en-US" smtClean="0"/>
              <a:t>6/14/2024</a:t>
            </a:fld>
            <a:endParaRPr lang="en-US"/>
          </a:p>
        </p:txBody>
      </p:sp>
      <p:sp>
        <p:nvSpPr>
          <p:cNvPr id="5" name="Footer Placeholder 4">
            <a:extLst>
              <a:ext uri="{FF2B5EF4-FFF2-40B4-BE49-F238E27FC236}">
                <a16:creationId xmlns:a16="http://schemas.microsoft.com/office/drawing/2014/main" id="{CF89CCD8-C927-B9B2-EB48-FCDC3B555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5DE115-132F-25CE-966F-A82612A25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A43CFA-2706-46FA-8C23-56C4AE2DB30D}" type="slidenum">
              <a:rPr lang="en-US" smtClean="0"/>
              <a:t>‹#›</a:t>
            </a:fld>
            <a:endParaRPr lang="en-US"/>
          </a:p>
        </p:txBody>
      </p:sp>
    </p:spTree>
    <p:extLst>
      <p:ext uri="{BB962C8B-B14F-4D97-AF65-F5344CB8AC3E}">
        <p14:creationId xmlns:p14="http://schemas.microsoft.com/office/powerpoint/2010/main" val="202351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40D097E-E718-034D-FD92-80712FF9C119}"/>
              </a:ext>
            </a:extLst>
          </p:cNvPr>
          <p:cNvGrpSpPr/>
          <p:nvPr/>
        </p:nvGrpSpPr>
        <p:grpSpPr>
          <a:xfrm>
            <a:off x="0" y="0"/>
            <a:ext cx="12192000" cy="6858000"/>
            <a:chOff x="0" y="0"/>
            <a:chExt cx="12192000" cy="6858000"/>
          </a:xfrm>
        </p:grpSpPr>
        <p:pic>
          <p:nvPicPr>
            <p:cNvPr id="1032" name="Picture 8" descr="Building helmet on metallic surface construction concept. - 76894427">
              <a:extLst>
                <a:ext uri="{FF2B5EF4-FFF2-40B4-BE49-F238E27FC236}">
                  <a16:creationId xmlns:a16="http://schemas.microsoft.com/office/drawing/2014/main" id="{44818305-46FD-9416-0E02-D3047521B6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753"/>
            <a:stretch/>
          </p:blipFill>
          <p:spPr bwMode="auto">
            <a:xfrm>
              <a:off x="0" y="0"/>
              <a:ext cx="827970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4BEB6C8-688B-EC72-2BA5-24BEEDFD119E}"/>
                </a:ext>
              </a:extLst>
            </p:cNvPr>
            <p:cNvSpPr/>
            <p:nvPr/>
          </p:nvSpPr>
          <p:spPr>
            <a:xfrm>
              <a:off x="7421181" y="0"/>
              <a:ext cx="4770819" cy="6858000"/>
            </a:xfrm>
            <a:prstGeom prst="rect">
              <a:avLst/>
            </a:prstGeom>
            <a:solidFill>
              <a:srgbClr val="FFD4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7B7217-5A0D-65BD-9960-47B1BD840C71}"/>
                </a:ext>
              </a:extLst>
            </p:cNvPr>
            <p:cNvSpPr/>
            <p:nvPr/>
          </p:nvSpPr>
          <p:spPr>
            <a:xfrm>
              <a:off x="5184866" y="272403"/>
              <a:ext cx="5555617" cy="50837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BCF5FD-363F-DFB7-79DF-2B55C4849887}"/>
                </a:ext>
              </a:extLst>
            </p:cNvPr>
            <p:cNvSpPr txBox="1"/>
            <p:nvPr/>
          </p:nvSpPr>
          <p:spPr>
            <a:xfrm>
              <a:off x="4922418" y="1590692"/>
              <a:ext cx="5955005" cy="2249975"/>
            </a:xfrm>
            <a:prstGeom prst="rect">
              <a:avLst/>
            </a:prstGeom>
            <a:noFill/>
          </p:spPr>
          <p:txBody>
            <a:bodyPr wrap="square" rtlCol="0">
              <a:spAutoFit/>
            </a:bodyPr>
            <a:lstStyle/>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DIVERSIFICATION STRATEGY </a:t>
              </a:r>
            </a:p>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OF </a:t>
              </a:r>
            </a:p>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A GOVERNMENT CONSTRUCTION COMPANY </a:t>
              </a:r>
            </a:p>
          </p:txBody>
        </p:sp>
      </p:grpSp>
      <p:sp>
        <p:nvSpPr>
          <p:cNvPr id="7" name="TextBox 6">
            <a:extLst>
              <a:ext uri="{FF2B5EF4-FFF2-40B4-BE49-F238E27FC236}">
                <a16:creationId xmlns:a16="http://schemas.microsoft.com/office/drawing/2014/main" id="{3EA9276B-E36F-0970-3F58-B62CF07EA8D5}"/>
              </a:ext>
            </a:extLst>
          </p:cNvPr>
          <p:cNvSpPr txBox="1"/>
          <p:nvPr/>
        </p:nvSpPr>
        <p:spPr>
          <a:xfrm>
            <a:off x="7421181" y="6010509"/>
            <a:ext cx="5100917" cy="388696"/>
          </a:xfrm>
          <a:prstGeom prst="rect">
            <a:avLst/>
          </a:prstGeom>
          <a:noFill/>
        </p:spPr>
        <p:txBody>
          <a:bodyPr wrap="square" rtlCol="0">
            <a:spAutoFit/>
          </a:bodyPr>
          <a:lstStyle/>
          <a:p>
            <a:pPr>
              <a:lnSpc>
                <a:spcPct val="107000"/>
              </a:lnSpc>
              <a:spcAft>
                <a:spcPts val="800"/>
              </a:spcAft>
            </a:pPr>
            <a:r>
              <a:rPr lang="en-GB" b="1" dirty="0">
                <a:effectLst/>
                <a:latin typeface="Vijaya" panose="020B0502040204020203" pitchFamily="18" charset="0"/>
                <a:ea typeface="Times New Roman" panose="02020603050405020304" pitchFamily="18" charset="0"/>
                <a:cs typeface="Vijaya" panose="020B0502040204020203" pitchFamily="18" charset="0"/>
              </a:rPr>
              <a:t>Exploring Export Opportunities for Revenue Sustainability</a:t>
            </a:r>
            <a:endParaRPr lang="en-US" dirty="0">
              <a:effectLst/>
              <a:latin typeface="Vijaya" panose="020B0502040204020203" pitchFamily="18" charset="0"/>
              <a:ea typeface="Calibri" panose="020F0502020204030204" pitchFamily="34" charset="0"/>
              <a:cs typeface="Vijaya" panose="020B0502040204020203" pitchFamily="18" charset="0"/>
            </a:endParaRPr>
          </a:p>
        </p:txBody>
      </p:sp>
    </p:spTree>
    <p:extLst>
      <p:ext uri="{BB962C8B-B14F-4D97-AF65-F5344CB8AC3E}">
        <p14:creationId xmlns:p14="http://schemas.microsoft.com/office/powerpoint/2010/main" val="247775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12286-1540-A1D0-38F9-CE1A09AD5646}"/>
              </a:ext>
            </a:extLst>
          </p:cNvPr>
          <p:cNvSpPr txBox="1"/>
          <p:nvPr/>
        </p:nvSpPr>
        <p:spPr>
          <a:xfrm>
            <a:off x="-414886" y="0"/>
            <a:ext cx="7593107" cy="523220"/>
          </a:xfrm>
          <a:prstGeom prst="rect">
            <a:avLst/>
          </a:prstGeom>
          <a:noFill/>
        </p:spPr>
        <p:txBody>
          <a:bodyPr wrap="square" rtlCol="0">
            <a:spAutoFit/>
          </a:bodyPr>
          <a:lstStyle/>
          <a:p>
            <a:pPr algn="ctr"/>
            <a:r>
              <a:rPr lang="en-US" sz="2800" b="1" dirty="0">
                <a:solidFill>
                  <a:schemeClr val="accent1">
                    <a:lumMod val="50000"/>
                  </a:schemeClr>
                </a:solidFill>
              </a:rPr>
              <a:t>Rationale for Choosing These Products</a:t>
            </a:r>
          </a:p>
        </p:txBody>
      </p:sp>
      <p:grpSp>
        <p:nvGrpSpPr>
          <p:cNvPr id="11" name="Group 10">
            <a:extLst>
              <a:ext uri="{FF2B5EF4-FFF2-40B4-BE49-F238E27FC236}">
                <a16:creationId xmlns:a16="http://schemas.microsoft.com/office/drawing/2014/main" id="{AC4D7475-D0B7-D605-40F1-F9092E5C997E}"/>
              </a:ext>
            </a:extLst>
          </p:cNvPr>
          <p:cNvGrpSpPr/>
          <p:nvPr/>
        </p:nvGrpSpPr>
        <p:grpSpPr>
          <a:xfrm>
            <a:off x="180644" y="633145"/>
            <a:ext cx="6515992" cy="1473481"/>
            <a:chOff x="458549" y="746338"/>
            <a:chExt cx="11347969" cy="1863007"/>
          </a:xfrm>
        </p:grpSpPr>
        <p:sp>
          <p:nvSpPr>
            <p:cNvPr id="3" name="TextBox 2">
              <a:extLst>
                <a:ext uri="{FF2B5EF4-FFF2-40B4-BE49-F238E27FC236}">
                  <a16:creationId xmlns:a16="http://schemas.microsoft.com/office/drawing/2014/main" id="{81E5A014-AC9B-4648-1AB4-B51FE334423B}"/>
                </a:ext>
              </a:extLst>
            </p:cNvPr>
            <p:cNvSpPr txBox="1"/>
            <p:nvPr/>
          </p:nvSpPr>
          <p:spPr>
            <a:xfrm>
              <a:off x="458549" y="1071318"/>
              <a:ext cx="3170806" cy="389140"/>
            </a:xfrm>
            <a:prstGeom prst="rect">
              <a:avLst/>
            </a:prstGeom>
            <a:noFill/>
          </p:spPr>
          <p:txBody>
            <a:bodyPr wrap="square">
              <a:spAutoFit/>
            </a:bodyPr>
            <a:lstStyle/>
            <a:p>
              <a:r>
                <a:rPr lang="en-US" sz="1400" dirty="0">
                  <a:solidFill>
                    <a:srgbClr val="FFC000"/>
                  </a:solidFill>
                  <a:latin typeface="Sitka Subheading Semibold" pitchFamily="2" charset="0"/>
                  <a:cs typeface="Times New Roman" panose="02020603050405020304" pitchFamily="18" charset="0"/>
                </a:rPr>
                <a:t>Economic Viability</a:t>
              </a:r>
            </a:p>
          </p:txBody>
        </p:sp>
        <p:pic>
          <p:nvPicPr>
            <p:cNvPr id="5" name="Graphic 4" descr="Right pointing backhand index with solid fill">
              <a:extLst>
                <a:ext uri="{FF2B5EF4-FFF2-40B4-BE49-F238E27FC236}">
                  <a16:creationId xmlns:a16="http://schemas.microsoft.com/office/drawing/2014/main" id="{1618F378-C07C-FA5F-69D8-72CCFBE6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9374" y="936356"/>
              <a:ext cx="914399" cy="661537"/>
            </a:xfrm>
            <a:prstGeom prst="rect">
              <a:avLst/>
            </a:prstGeom>
          </p:spPr>
        </p:pic>
        <p:sp>
          <p:nvSpPr>
            <p:cNvPr id="9" name="TextBox 8">
              <a:extLst>
                <a:ext uri="{FF2B5EF4-FFF2-40B4-BE49-F238E27FC236}">
                  <a16:creationId xmlns:a16="http://schemas.microsoft.com/office/drawing/2014/main" id="{FB0F922E-23BA-805B-F687-D01A4441468B}"/>
                </a:ext>
              </a:extLst>
            </p:cNvPr>
            <p:cNvSpPr txBox="1"/>
            <p:nvPr/>
          </p:nvSpPr>
          <p:spPr>
            <a:xfrm>
              <a:off x="4874550" y="1043246"/>
              <a:ext cx="6813407" cy="1284161"/>
            </a:xfrm>
            <a:prstGeom prst="rect">
              <a:avLst/>
            </a:prstGeom>
            <a:noFill/>
          </p:spPr>
          <p:txBody>
            <a:bodyPr wrap="square">
              <a:spAutoFit/>
            </a:bodyPr>
            <a:lstStyle/>
            <a:p>
              <a:pPr algn="just"/>
              <a:r>
                <a:rPr lang="en-US" sz="1200" b="1" dirty="0">
                  <a:solidFill>
                    <a:schemeClr val="accent1">
                      <a:lumMod val="50000"/>
                    </a:schemeClr>
                  </a:solidFill>
                </a:rPr>
                <a:t>High Market Demand</a:t>
              </a:r>
              <a:r>
                <a:rPr lang="en-US" sz="1200" dirty="0">
                  <a:solidFill>
                    <a:schemeClr val="accent1">
                      <a:lumMod val="50000"/>
                    </a:schemeClr>
                  </a:solidFill>
                </a:rPr>
                <a:t>: These products have established and growing demand in international markets.</a:t>
              </a:r>
            </a:p>
            <a:p>
              <a:pPr algn="just"/>
              <a:r>
                <a:rPr lang="en-US" sz="1200" b="1" dirty="0">
                  <a:solidFill>
                    <a:schemeClr val="accent1">
                      <a:lumMod val="50000"/>
                    </a:schemeClr>
                  </a:solidFill>
                </a:rPr>
                <a:t>Profit Margins</a:t>
              </a:r>
              <a:r>
                <a:rPr lang="en-US" sz="1200" dirty="0">
                  <a:solidFill>
                    <a:schemeClr val="accent1">
                      <a:lumMod val="50000"/>
                    </a:schemeClr>
                  </a:solidFill>
                </a:rPr>
                <a:t>: Potentially high profit margins due to the premium prices in the export markets compared to local markets.</a:t>
              </a:r>
            </a:p>
          </p:txBody>
        </p:sp>
        <p:sp>
          <p:nvSpPr>
            <p:cNvPr id="10" name="Scroll: Horizontal 9">
              <a:extLst>
                <a:ext uri="{FF2B5EF4-FFF2-40B4-BE49-F238E27FC236}">
                  <a16:creationId xmlns:a16="http://schemas.microsoft.com/office/drawing/2014/main" id="{65E7F184-2A93-55C0-384C-E1143E7272C2}"/>
                </a:ext>
              </a:extLst>
            </p:cNvPr>
            <p:cNvSpPr/>
            <p:nvPr/>
          </p:nvSpPr>
          <p:spPr>
            <a:xfrm>
              <a:off x="4480381" y="746338"/>
              <a:ext cx="7326137" cy="1863007"/>
            </a:xfrm>
            <a:prstGeom prst="horizontalScroll">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966E9E2-C945-035E-DFA4-202BB363D4D2}"/>
              </a:ext>
            </a:extLst>
          </p:cNvPr>
          <p:cNvGrpSpPr/>
          <p:nvPr/>
        </p:nvGrpSpPr>
        <p:grpSpPr>
          <a:xfrm>
            <a:off x="180644" y="2065739"/>
            <a:ext cx="6515993" cy="1473481"/>
            <a:chOff x="458549" y="523217"/>
            <a:chExt cx="10602817" cy="2667243"/>
          </a:xfrm>
        </p:grpSpPr>
        <p:sp>
          <p:nvSpPr>
            <p:cNvPr id="13" name="TextBox 12">
              <a:extLst>
                <a:ext uri="{FF2B5EF4-FFF2-40B4-BE49-F238E27FC236}">
                  <a16:creationId xmlns:a16="http://schemas.microsoft.com/office/drawing/2014/main" id="{07ED7BFD-B9A2-0DA0-737E-AC1E672C6FBB}"/>
                </a:ext>
              </a:extLst>
            </p:cNvPr>
            <p:cNvSpPr txBox="1"/>
            <p:nvPr/>
          </p:nvSpPr>
          <p:spPr>
            <a:xfrm>
              <a:off x="458549" y="949026"/>
              <a:ext cx="2490839" cy="672661"/>
            </a:xfrm>
            <a:prstGeom prst="rect">
              <a:avLst/>
            </a:prstGeom>
            <a:noFill/>
          </p:spPr>
          <p:txBody>
            <a:bodyPr wrap="square">
              <a:spAutoFit/>
            </a:bodyPr>
            <a:lstStyle/>
            <a:p>
              <a:r>
                <a:rPr lang="en-US" sz="1600" dirty="0">
                  <a:solidFill>
                    <a:srgbClr val="FFC000"/>
                  </a:solidFill>
                  <a:latin typeface="Sitka Subheading Semibold" pitchFamily="2" charset="0"/>
                  <a:cs typeface="Times New Roman" panose="02020603050405020304" pitchFamily="18" charset="0"/>
                </a:rPr>
                <a:t>Sustainability</a:t>
              </a:r>
            </a:p>
          </p:txBody>
        </p:sp>
        <p:pic>
          <p:nvPicPr>
            <p:cNvPr id="14" name="Graphic 13" descr="Right pointing backhand index with solid fill">
              <a:extLst>
                <a:ext uri="{FF2B5EF4-FFF2-40B4-BE49-F238E27FC236}">
                  <a16:creationId xmlns:a16="http://schemas.microsoft.com/office/drawing/2014/main" id="{BB85889C-6EC5-B92F-EC62-4EFF551705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3212" y="795029"/>
              <a:ext cx="914400" cy="914399"/>
            </a:xfrm>
            <a:prstGeom prst="rect">
              <a:avLst/>
            </a:prstGeom>
          </p:spPr>
        </p:pic>
        <p:sp>
          <p:nvSpPr>
            <p:cNvPr id="15" name="TextBox 14">
              <a:extLst>
                <a:ext uri="{FF2B5EF4-FFF2-40B4-BE49-F238E27FC236}">
                  <a16:creationId xmlns:a16="http://schemas.microsoft.com/office/drawing/2014/main" id="{BF052AC1-DFCD-F5E4-BCE9-237CCA3351F1}"/>
                </a:ext>
              </a:extLst>
            </p:cNvPr>
            <p:cNvSpPr txBox="1"/>
            <p:nvPr/>
          </p:nvSpPr>
          <p:spPr>
            <a:xfrm>
              <a:off x="4033921" y="949026"/>
              <a:ext cx="6916668" cy="2109709"/>
            </a:xfrm>
            <a:prstGeom prst="rect">
              <a:avLst/>
            </a:prstGeom>
            <a:noFill/>
          </p:spPr>
          <p:txBody>
            <a:bodyPr wrap="square">
              <a:spAutoFit/>
            </a:bodyPr>
            <a:lstStyle/>
            <a:p>
              <a:pPr algn="just"/>
              <a:r>
                <a:rPr lang="en-US" sz="1050" b="1" dirty="0">
                  <a:solidFill>
                    <a:schemeClr val="accent1">
                      <a:lumMod val="50000"/>
                    </a:schemeClr>
                  </a:solidFill>
                </a:rPr>
                <a:t>Continuous Demand</a:t>
              </a:r>
              <a:r>
                <a:rPr lang="en-US" sz="1050" dirty="0">
                  <a:solidFill>
                    <a:schemeClr val="accent1">
                      <a:lumMod val="50000"/>
                    </a:schemeClr>
                  </a:solidFill>
                </a:rPr>
                <a:t>: Agricultural products like cashew nuts, sesame seeds, and soya beans are staple commodities with consistent global demand.</a:t>
              </a:r>
            </a:p>
            <a:p>
              <a:pPr algn="just"/>
              <a:r>
                <a:rPr lang="en-US" sz="1050" b="1" dirty="0">
                  <a:solidFill>
                    <a:schemeClr val="accent1">
                      <a:lumMod val="50000"/>
                    </a:schemeClr>
                  </a:solidFill>
                </a:rPr>
                <a:t>Climate Suitability</a:t>
              </a:r>
              <a:r>
                <a:rPr lang="en-US" sz="1050" dirty="0">
                  <a:solidFill>
                    <a:schemeClr val="accent1">
                      <a:lumMod val="50000"/>
                    </a:schemeClr>
                  </a:solidFill>
                </a:rPr>
                <a:t>: These crops can be efficiently cultivated in the company's home country, leveraging existing agricultural practices and climate conditions.</a:t>
              </a:r>
            </a:p>
          </p:txBody>
        </p:sp>
        <p:sp>
          <p:nvSpPr>
            <p:cNvPr id="16" name="Scroll: Horizontal 15">
              <a:extLst>
                <a:ext uri="{FF2B5EF4-FFF2-40B4-BE49-F238E27FC236}">
                  <a16:creationId xmlns:a16="http://schemas.microsoft.com/office/drawing/2014/main" id="{F43E833F-850B-9864-8848-2C8D4764F43F}"/>
                </a:ext>
              </a:extLst>
            </p:cNvPr>
            <p:cNvSpPr/>
            <p:nvPr/>
          </p:nvSpPr>
          <p:spPr>
            <a:xfrm>
              <a:off x="3735229" y="523217"/>
              <a:ext cx="7326137" cy="2667243"/>
            </a:xfrm>
            <a:prstGeom prst="horizontalScroll">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76F00D17-96E9-D107-5B58-39DD75ADC3B0}"/>
              </a:ext>
            </a:extLst>
          </p:cNvPr>
          <p:cNvGrpSpPr/>
          <p:nvPr/>
        </p:nvGrpSpPr>
        <p:grpSpPr>
          <a:xfrm>
            <a:off x="8101842" y="-4976"/>
            <a:ext cx="3693459" cy="2196620"/>
            <a:chOff x="8390965" y="16997"/>
            <a:chExt cx="3693459" cy="2196620"/>
          </a:xfrm>
        </p:grpSpPr>
        <p:sp>
          <p:nvSpPr>
            <p:cNvPr id="17" name="TextBox 16">
              <a:extLst>
                <a:ext uri="{FF2B5EF4-FFF2-40B4-BE49-F238E27FC236}">
                  <a16:creationId xmlns:a16="http://schemas.microsoft.com/office/drawing/2014/main" id="{281F57EA-6DDF-8F70-846E-68E87E206BC8}"/>
                </a:ext>
              </a:extLst>
            </p:cNvPr>
            <p:cNvSpPr txBox="1"/>
            <p:nvPr/>
          </p:nvSpPr>
          <p:spPr>
            <a:xfrm>
              <a:off x="8844281" y="338553"/>
              <a:ext cx="2420471" cy="369332"/>
            </a:xfrm>
            <a:prstGeom prst="rect">
              <a:avLst/>
            </a:prstGeom>
            <a:noFill/>
          </p:spPr>
          <p:txBody>
            <a:bodyPr wrap="square" rtlCol="0">
              <a:spAutoFit/>
            </a:bodyPr>
            <a:lstStyle/>
            <a:p>
              <a:r>
                <a:rPr lang="en-US" b="1" dirty="0"/>
                <a:t>Global Market Trends</a:t>
              </a:r>
            </a:p>
          </p:txBody>
        </p:sp>
        <p:pic>
          <p:nvPicPr>
            <p:cNvPr id="19" name="Picture 18">
              <a:extLst>
                <a:ext uri="{FF2B5EF4-FFF2-40B4-BE49-F238E27FC236}">
                  <a16:creationId xmlns:a16="http://schemas.microsoft.com/office/drawing/2014/main" id="{693E80EB-C02D-CDF4-B7B6-DDD993AB350C}"/>
                </a:ext>
              </a:extLst>
            </p:cNvPr>
            <p:cNvPicPr>
              <a:picLocks noChangeAspect="1"/>
            </p:cNvPicPr>
            <p:nvPr/>
          </p:nvPicPr>
          <p:blipFill>
            <a:blip r:embed="rId4"/>
            <a:stretch>
              <a:fillRect/>
            </a:stretch>
          </p:blipFill>
          <p:spPr>
            <a:xfrm>
              <a:off x="11201999" y="16997"/>
              <a:ext cx="643111" cy="643111"/>
            </a:xfrm>
            <a:prstGeom prst="rect">
              <a:avLst/>
            </a:prstGeom>
          </p:spPr>
        </p:pic>
        <p:sp>
          <p:nvSpPr>
            <p:cNvPr id="23" name="TextBox 22">
              <a:extLst>
                <a:ext uri="{FF2B5EF4-FFF2-40B4-BE49-F238E27FC236}">
                  <a16:creationId xmlns:a16="http://schemas.microsoft.com/office/drawing/2014/main" id="{B74F16F7-54A5-3E22-25F6-DB4CBA389DE1}"/>
                </a:ext>
              </a:extLst>
            </p:cNvPr>
            <p:cNvSpPr txBox="1"/>
            <p:nvPr/>
          </p:nvSpPr>
          <p:spPr>
            <a:xfrm>
              <a:off x="8390965" y="828622"/>
              <a:ext cx="3693459" cy="1384995"/>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Increasing consumption of healthy foods and natural oils boosts demand for sesame seeds and soya beans.</a:t>
              </a:r>
            </a:p>
            <a:p>
              <a:pPr marL="285750" indent="-285750" algn="just">
                <a:buFont typeface="Wingdings" panose="05000000000000000000" pitchFamily="2" charset="2"/>
                <a:buChar char="ü"/>
              </a:pPr>
              <a:r>
                <a:rPr lang="en-US" sz="1400" dirty="0"/>
                <a:t>Positive market outlook with growth expected in the next five to ten years for these commodities.</a:t>
              </a:r>
            </a:p>
          </p:txBody>
        </p:sp>
      </p:grpSp>
      <p:grpSp>
        <p:nvGrpSpPr>
          <p:cNvPr id="49" name="Group 48">
            <a:extLst>
              <a:ext uri="{FF2B5EF4-FFF2-40B4-BE49-F238E27FC236}">
                <a16:creationId xmlns:a16="http://schemas.microsoft.com/office/drawing/2014/main" id="{EED5AA69-26B2-0872-83C8-78535437D6C0}"/>
              </a:ext>
            </a:extLst>
          </p:cNvPr>
          <p:cNvGrpSpPr/>
          <p:nvPr/>
        </p:nvGrpSpPr>
        <p:grpSpPr>
          <a:xfrm>
            <a:off x="7178221" y="2291143"/>
            <a:ext cx="4115397" cy="1877384"/>
            <a:chOff x="7511825" y="2328444"/>
            <a:chExt cx="4115397" cy="1877384"/>
          </a:xfrm>
        </p:grpSpPr>
        <p:sp>
          <p:nvSpPr>
            <p:cNvPr id="24" name="TextBox 23">
              <a:extLst>
                <a:ext uri="{FF2B5EF4-FFF2-40B4-BE49-F238E27FC236}">
                  <a16:creationId xmlns:a16="http://schemas.microsoft.com/office/drawing/2014/main" id="{293A5C3B-4DBF-C87B-EEC4-56C97A4D6861}"/>
                </a:ext>
              </a:extLst>
            </p:cNvPr>
            <p:cNvSpPr txBox="1"/>
            <p:nvPr/>
          </p:nvSpPr>
          <p:spPr>
            <a:xfrm>
              <a:off x="8101842" y="2495643"/>
              <a:ext cx="1712259" cy="369332"/>
            </a:xfrm>
            <a:prstGeom prst="rect">
              <a:avLst/>
            </a:prstGeom>
            <a:noFill/>
          </p:spPr>
          <p:txBody>
            <a:bodyPr wrap="square" rtlCol="0">
              <a:spAutoFit/>
            </a:bodyPr>
            <a:lstStyle/>
            <a:p>
              <a:r>
                <a:rPr lang="en-US" b="1" dirty="0"/>
                <a:t>Target Markets</a:t>
              </a:r>
            </a:p>
          </p:txBody>
        </p:sp>
        <p:pic>
          <p:nvPicPr>
            <p:cNvPr id="26" name="Picture 25">
              <a:extLst>
                <a:ext uri="{FF2B5EF4-FFF2-40B4-BE49-F238E27FC236}">
                  <a16:creationId xmlns:a16="http://schemas.microsoft.com/office/drawing/2014/main" id="{7915D5F8-C785-220F-8B55-1B5A138A955A}"/>
                </a:ext>
              </a:extLst>
            </p:cNvPr>
            <p:cNvPicPr>
              <a:picLocks noChangeAspect="1"/>
            </p:cNvPicPr>
            <p:nvPr/>
          </p:nvPicPr>
          <p:blipFill>
            <a:blip r:embed="rId5"/>
            <a:stretch>
              <a:fillRect/>
            </a:stretch>
          </p:blipFill>
          <p:spPr>
            <a:xfrm>
              <a:off x="9997663" y="2328444"/>
              <a:ext cx="703729" cy="703729"/>
            </a:xfrm>
            <a:prstGeom prst="rect">
              <a:avLst/>
            </a:prstGeom>
          </p:spPr>
        </p:pic>
        <p:sp>
          <p:nvSpPr>
            <p:cNvPr id="30" name="TextBox 29">
              <a:extLst>
                <a:ext uri="{FF2B5EF4-FFF2-40B4-BE49-F238E27FC236}">
                  <a16:creationId xmlns:a16="http://schemas.microsoft.com/office/drawing/2014/main" id="{A205F558-4A1D-9CA0-DD2D-8BEFAA241C41}"/>
                </a:ext>
              </a:extLst>
            </p:cNvPr>
            <p:cNvSpPr txBox="1"/>
            <p:nvPr/>
          </p:nvSpPr>
          <p:spPr>
            <a:xfrm>
              <a:off x="7511825" y="3032173"/>
              <a:ext cx="4115397" cy="1173655"/>
            </a:xfrm>
            <a:prstGeom prst="rect">
              <a:avLst/>
            </a:prstGeom>
            <a:noFill/>
          </p:spPr>
          <p:txBody>
            <a:bodyPr wrap="square">
              <a:spAutoFit/>
            </a:bodyPr>
            <a:lstStyle/>
            <a:p>
              <a:pPr algn="just">
                <a:lnSpc>
                  <a:spcPct val="150000"/>
                </a:lnSpc>
              </a:pPr>
              <a:r>
                <a:rPr lang="en-US" sz="1200" b="1" dirty="0"/>
                <a:t>Key markets</a:t>
              </a:r>
              <a:r>
                <a:rPr lang="en-US" sz="1200" dirty="0"/>
                <a:t>: Asia (India, China, Japan), Europe, and North America.</a:t>
              </a:r>
            </a:p>
            <a:p>
              <a:pPr>
                <a:lnSpc>
                  <a:spcPct val="150000"/>
                </a:lnSpc>
              </a:pPr>
              <a:r>
                <a:rPr lang="en-US" sz="1200" b="1" dirty="0"/>
                <a:t>Market Entry Strategy</a:t>
              </a:r>
              <a:r>
                <a:rPr lang="en-US" sz="1200" dirty="0"/>
                <a:t>: Focus on building relationships with importers and distributors in these regions.</a:t>
              </a:r>
            </a:p>
          </p:txBody>
        </p:sp>
      </p:grpSp>
      <p:grpSp>
        <p:nvGrpSpPr>
          <p:cNvPr id="51" name="Group 50">
            <a:extLst>
              <a:ext uri="{FF2B5EF4-FFF2-40B4-BE49-F238E27FC236}">
                <a16:creationId xmlns:a16="http://schemas.microsoft.com/office/drawing/2014/main" id="{24A01CFF-655E-2331-CF06-D9BB92E9779E}"/>
              </a:ext>
            </a:extLst>
          </p:cNvPr>
          <p:cNvGrpSpPr/>
          <p:nvPr/>
        </p:nvGrpSpPr>
        <p:grpSpPr>
          <a:xfrm>
            <a:off x="132735" y="4355289"/>
            <a:ext cx="11926530" cy="2021420"/>
            <a:chOff x="73395" y="4447892"/>
            <a:chExt cx="11926530" cy="2021420"/>
          </a:xfrm>
        </p:grpSpPr>
        <p:sp>
          <p:nvSpPr>
            <p:cNvPr id="32" name="TextBox 31">
              <a:extLst>
                <a:ext uri="{FF2B5EF4-FFF2-40B4-BE49-F238E27FC236}">
                  <a16:creationId xmlns:a16="http://schemas.microsoft.com/office/drawing/2014/main" id="{2B3C8710-997C-18D9-2F63-BBEB4E5EB22A}"/>
                </a:ext>
              </a:extLst>
            </p:cNvPr>
            <p:cNvSpPr txBox="1"/>
            <p:nvPr/>
          </p:nvSpPr>
          <p:spPr>
            <a:xfrm>
              <a:off x="4276017" y="4447892"/>
              <a:ext cx="3482546" cy="461665"/>
            </a:xfrm>
            <a:prstGeom prst="rect">
              <a:avLst/>
            </a:prstGeom>
            <a:noFill/>
          </p:spPr>
          <p:txBody>
            <a:bodyPr wrap="square" rtlCol="0">
              <a:spAutoFit/>
            </a:bodyPr>
            <a:lstStyle/>
            <a:p>
              <a:r>
                <a:rPr lang="en-US" sz="2400" b="1" dirty="0">
                  <a:solidFill>
                    <a:schemeClr val="accent1">
                      <a:lumMod val="50000"/>
                    </a:schemeClr>
                  </a:solidFill>
                </a:rPr>
                <a:t>Competitive Analysis</a:t>
              </a:r>
            </a:p>
          </p:txBody>
        </p:sp>
        <p:pic>
          <p:nvPicPr>
            <p:cNvPr id="35" name="Picture 34" descr="A cartoon of a planet&#10;&#10;Description automatically generated">
              <a:extLst>
                <a:ext uri="{FF2B5EF4-FFF2-40B4-BE49-F238E27FC236}">
                  <a16:creationId xmlns:a16="http://schemas.microsoft.com/office/drawing/2014/main" id="{863B8533-C58C-6949-45C3-470C492309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95" y="5157261"/>
              <a:ext cx="1312051" cy="1312051"/>
            </a:xfrm>
            <a:prstGeom prst="rect">
              <a:avLst/>
            </a:prstGeom>
          </p:spPr>
        </p:pic>
        <p:sp>
          <p:nvSpPr>
            <p:cNvPr id="39" name="TextBox 38">
              <a:extLst>
                <a:ext uri="{FF2B5EF4-FFF2-40B4-BE49-F238E27FC236}">
                  <a16:creationId xmlns:a16="http://schemas.microsoft.com/office/drawing/2014/main" id="{3528C2C9-91E0-BEBD-2AF9-D1E215197C7A}"/>
                </a:ext>
              </a:extLst>
            </p:cNvPr>
            <p:cNvSpPr txBox="1"/>
            <p:nvPr/>
          </p:nvSpPr>
          <p:spPr>
            <a:xfrm>
              <a:off x="1316607" y="5213123"/>
              <a:ext cx="3936711" cy="1200329"/>
            </a:xfrm>
            <a:prstGeom prst="rect">
              <a:avLst/>
            </a:prstGeom>
            <a:noFill/>
          </p:spPr>
          <p:txBody>
            <a:bodyPr wrap="square">
              <a:spAutoFit/>
            </a:bodyPr>
            <a:lstStyle/>
            <a:p>
              <a:pPr algn="just"/>
              <a:r>
                <a:rPr lang="en-US" dirty="0"/>
                <a:t>Major exporters from countries like Nigeria (cashew nuts), Ethiopia (sesame seeds), and the USA (soya beans).</a:t>
              </a:r>
            </a:p>
          </p:txBody>
        </p:sp>
        <p:pic>
          <p:nvPicPr>
            <p:cNvPr id="41" name="Picture 40">
              <a:extLst>
                <a:ext uri="{FF2B5EF4-FFF2-40B4-BE49-F238E27FC236}">
                  <a16:creationId xmlns:a16="http://schemas.microsoft.com/office/drawing/2014/main" id="{7DAE42D7-0531-DB56-16F3-50665620BCA3}"/>
                </a:ext>
              </a:extLst>
            </p:cNvPr>
            <p:cNvPicPr>
              <a:picLocks noChangeAspect="1"/>
            </p:cNvPicPr>
            <p:nvPr/>
          </p:nvPicPr>
          <p:blipFill>
            <a:blip r:embed="rId7"/>
            <a:stretch>
              <a:fillRect/>
            </a:stretch>
          </p:blipFill>
          <p:spPr>
            <a:xfrm>
              <a:off x="6017290" y="5213123"/>
              <a:ext cx="1131409" cy="1131409"/>
            </a:xfrm>
            <a:prstGeom prst="rect">
              <a:avLst/>
            </a:prstGeom>
          </p:spPr>
        </p:pic>
        <p:sp>
          <p:nvSpPr>
            <p:cNvPr id="47" name="TextBox 46">
              <a:extLst>
                <a:ext uri="{FF2B5EF4-FFF2-40B4-BE49-F238E27FC236}">
                  <a16:creationId xmlns:a16="http://schemas.microsoft.com/office/drawing/2014/main" id="{1C48F4DA-E5D9-7D27-490F-A0C1DDBA58D0}"/>
                </a:ext>
              </a:extLst>
            </p:cNvPr>
            <p:cNvSpPr txBox="1"/>
            <p:nvPr/>
          </p:nvSpPr>
          <p:spPr>
            <a:xfrm>
              <a:off x="7084088" y="5319971"/>
              <a:ext cx="4915837" cy="923330"/>
            </a:xfrm>
            <a:prstGeom prst="rect">
              <a:avLst/>
            </a:prstGeom>
            <a:noFill/>
          </p:spPr>
          <p:txBody>
            <a:bodyPr wrap="square">
              <a:spAutoFit/>
            </a:bodyPr>
            <a:lstStyle/>
            <a:p>
              <a:pPr algn="just"/>
              <a:r>
                <a:rPr lang="en-US" dirty="0"/>
                <a:t>Emphasize quality control, organic certification, and sustainable farming practices to stand out in the market.</a:t>
              </a:r>
            </a:p>
          </p:txBody>
        </p:sp>
      </p:grpSp>
    </p:spTree>
    <p:extLst>
      <p:ext uri="{BB962C8B-B14F-4D97-AF65-F5344CB8AC3E}">
        <p14:creationId xmlns:p14="http://schemas.microsoft.com/office/powerpoint/2010/main" val="78303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0786C-88E0-DE94-2C9E-746E71CEEA72}"/>
              </a:ext>
            </a:extLst>
          </p:cNvPr>
          <p:cNvSpPr txBox="1"/>
          <p:nvPr/>
        </p:nvSpPr>
        <p:spPr>
          <a:xfrm>
            <a:off x="1722350" y="34690"/>
            <a:ext cx="8313913" cy="523220"/>
          </a:xfrm>
          <a:prstGeom prst="rect">
            <a:avLst/>
          </a:prstGeom>
          <a:noFill/>
        </p:spPr>
        <p:txBody>
          <a:bodyPr wrap="square" rtlCol="0">
            <a:spAutoFit/>
          </a:bodyPr>
          <a:lstStyle/>
          <a:p>
            <a:pPr algn="ctr"/>
            <a:r>
              <a:rPr lang="en-US" sz="2800" b="1" dirty="0"/>
              <a:t>Logistics and Supply Chain Considerations</a:t>
            </a:r>
          </a:p>
        </p:txBody>
      </p:sp>
      <p:grpSp>
        <p:nvGrpSpPr>
          <p:cNvPr id="29" name="Group 28">
            <a:extLst>
              <a:ext uri="{FF2B5EF4-FFF2-40B4-BE49-F238E27FC236}">
                <a16:creationId xmlns:a16="http://schemas.microsoft.com/office/drawing/2014/main" id="{63264673-EF16-C6D8-719B-62BA4AA5E4AC}"/>
              </a:ext>
            </a:extLst>
          </p:cNvPr>
          <p:cNvGrpSpPr/>
          <p:nvPr/>
        </p:nvGrpSpPr>
        <p:grpSpPr>
          <a:xfrm>
            <a:off x="87137" y="644009"/>
            <a:ext cx="5184109" cy="2462213"/>
            <a:chOff x="87137" y="644009"/>
            <a:chExt cx="5184109" cy="2462213"/>
          </a:xfrm>
        </p:grpSpPr>
        <p:sp>
          <p:nvSpPr>
            <p:cNvPr id="14" name="TextBox 13">
              <a:extLst>
                <a:ext uri="{FF2B5EF4-FFF2-40B4-BE49-F238E27FC236}">
                  <a16:creationId xmlns:a16="http://schemas.microsoft.com/office/drawing/2014/main" id="{19F8DDA4-2EB8-46C1-D0D9-20A3A81DF9CF}"/>
                </a:ext>
              </a:extLst>
            </p:cNvPr>
            <p:cNvSpPr txBox="1"/>
            <p:nvPr/>
          </p:nvSpPr>
          <p:spPr>
            <a:xfrm>
              <a:off x="87137" y="644009"/>
              <a:ext cx="3270426" cy="400110"/>
            </a:xfrm>
            <a:prstGeom prst="rect">
              <a:avLst/>
            </a:prstGeom>
            <a:noFill/>
          </p:spPr>
          <p:txBody>
            <a:bodyPr wrap="square">
              <a:spAutoFit/>
            </a:bodyPr>
            <a:lstStyle/>
            <a:p>
              <a:r>
                <a:rPr lang="en-US" sz="2000" dirty="0">
                  <a:solidFill>
                    <a:srgbClr val="FFC000"/>
                  </a:solidFill>
                </a:rPr>
                <a:t>Supply Chain Management</a:t>
              </a:r>
            </a:p>
          </p:txBody>
        </p:sp>
        <p:pic>
          <p:nvPicPr>
            <p:cNvPr id="16" name="Picture 15">
              <a:extLst>
                <a:ext uri="{FF2B5EF4-FFF2-40B4-BE49-F238E27FC236}">
                  <a16:creationId xmlns:a16="http://schemas.microsoft.com/office/drawing/2014/main" id="{F8630573-5DFC-F8E0-1FC3-1A30E152367B}"/>
                </a:ext>
              </a:extLst>
            </p:cNvPr>
            <p:cNvPicPr>
              <a:picLocks noChangeAspect="1"/>
            </p:cNvPicPr>
            <p:nvPr/>
          </p:nvPicPr>
          <p:blipFill>
            <a:blip r:embed="rId2"/>
            <a:stretch>
              <a:fillRect/>
            </a:stretch>
          </p:blipFill>
          <p:spPr>
            <a:xfrm>
              <a:off x="3004296" y="644009"/>
              <a:ext cx="2266950" cy="2266950"/>
            </a:xfrm>
            <a:prstGeom prst="rect">
              <a:avLst/>
            </a:prstGeom>
          </p:spPr>
        </p:pic>
        <p:sp>
          <p:nvSpPr>
            <p:cNvPr id="22" name="TextBox 21">
              <a:extLst>
                <a:ext uri="{FF2B5EF4-FFF2-40B4-BE49-F238E27FC236}">
                  <a16:creationId xmlns:a16="http://schemas.microsoft.com/office/drawing/2014/main" id="{0EA7DB47-6192-F31E-995B-E2ED96FA0B6E}"/>
                </a:ext>
              </a:extLst>
            </p:cNvPr>
            <p:cNvSpPr txBox="1"/>
            <p:nvPr/>
          </p:nvSpPr>
          <p:spPr>
            <a:xfrm>
              <a:off x="207875" y="1044119"/>
              <a:ext cx="3149688" cy="2062103"/>
            </a:xfrm>
            <a:prstGeom prst="rect">
              <a:avLst/>
            </a:prstGeom>
            <a:noFill/>
          </p:spPr>
          <p:txBody>
            <a:bodyPr wrap="square">
              <a:spAutoFit/>
            </a:bodyPr>
            <a:lstStyle/>
            <a:p>
              <a:r>
                <a:rPr lang="en-US" sz="1600" b="1" dirty="0">
                  <a:solidFill>
                    <a:schemeClr val="accent1">
                      <a:lumMod val="50000"/>
                    </a:schemeClr>
                  </a:solidFill>
                </a:rPr>
                <a:t>Procurement</a:t>
              </a:r>
              <a:r>
                <a:rPr lang="en-US" sz="1600" dirty="0">
                  <a:solidFill>
                    <a:schemeClr val="accent1">
                      <a:lumMod val="50000"/>
                    </a:schemeClr>
                  </a:solidFill>
                </a:rPr>
                <a:t>: Secure reliable sources for raw materials, potentially through partnerships with local farmers.</a:t>
              </a:r>
            </a:p>
            <a:p>
              <a:r>
                <a:rPr lang="en-US" sz="1600" b="1" dirty="0">
                  <a:solidFill>
                    <a:schemeClr val="accent1">
                      <a:lumMod val="50000"/>
                    </a:schemeClr>
                  </a:solidFill>
                </a:rPr>
                <a:t>Processing</a:t>
              </a:r>
              <a:r>
                <a:rPr lang="en-US" sz="1600" dirty="0">
                  <a:solidFill>
                    <a:schemeClr val="accent1">
                      <a:lumMod val="50000"/>
                    </a:schemeClr>
                  </a:solidFill>
                </a:rPr>
                <a:t>: Establish facilities for cleaning, sorting, and packaging the products to meet export standards.</a:t>
              </a:r>
            </a:p>
          </p:txBody>
        </p:sp>
      </p:grpSp>
      <p:sp>
        <p:nvSpPr>
          <p:cNvPr id="37" name="TextBox 36">
            <a:extLst>
              <a:ext uri="{FF2B5EF4-FFF2-40B4-BE49-F238E27FC236}">
                <a16:creationId xmlns:a16="http://schemas.microsoft.com/office/drawing/2014/main" id="{59C9F514-A788-71D5-50E1-71B0B373399C}"/>
              </a:ext>
            </a:extLst>
          </p:cNvPr>
          <p:cNvSpPr txBox="1"/>
          <p:nvPr/>
        </p:nvSpPr>
        <p:spPr>
          <a:xfrm>
            <a:off x="5831016" y="602278"/>
            <a:ext cx="2697606" cy="461665"/>
          </a:xfrm>
          <a:prstGeom prst="rect">
            <a:avLst/>
          </a:prstGeom>
          <a:noFill/>
        </p:spPr>
        <p:txBody>
          <a:bodyPr wrap="square">
            <a:spAutoFit/>
          </a:bodyPr>
          <a:lstStyle/>
          <a:p>
            <a:r>
              <a:rPr lang="en-US" sz="2400" dirty="0">
                <a:solidFill>
                  <a:srgbClr val="FFC000"/>
                </a:solidFill>
              </a:rPr>
              <a:t>Transportation</a:t>
            </a:r>
            <a:endParaRPr lang="en-US" sz="2000" dirty="0">
              <a:solidFill>
                <a:srgbClr val="FFC000"/>
              </a:solidFill>
            </a:endParaRPr>
          </a:p>
        </p:txBody>
      </p:sp>
      <p:pic>
        <p:nvPicPr>
          <p:cNvPr id="39" name="Picture 38">
            <a:extLst>
              <a:ext uri="{FF2B5EF4-FFF2-40B4-BE49-F238E27FC236}">
                <a16:creationId xmlns:a16="http://schemas.microsoft.com/office/drawing/2014/main" id="{13DE37DC-87F7-2F92-971A-16E86343B8BD}"/>
              </a:ext>
            </a:extLst>
          </p:cNvPr>
          <p:cNvPicPr>
            <a:picLocks noChangeAspect="1"/>
          </p:cNvPicPr>
          <p:nvPr/>
        </p:nvPicPr>
        <p:blipFill>
          <a:blip r:embed="rId3"/>
          <a:stretch>
            <a:fillRect/>
          </a:stretch>
        </p:blipFill>
        <p:spPr>
          <a:xfrm>
            <a:off x="5927899" y="916298"/>
            <a:ext cx="2268000" cy="2268000"/>
          </a:xfrm>
          <a:prstGeom prst="rect">
            <a:avLst/>
          </a:prstGeom>
        </p:spPr>
      </p:pic>
      <p:sp>
        <p:nvSpPr>
          <p:cNvPr id="45" name="TextBox 44">
            <a:extLst>
              <a:ext uri="{FF2B5EF4-FFF2-40B4-BE49-F238E27FC236}">
                <a16:creationId xmlns:a16="http://schemas.microsoft.com/office/drawing/2014/main" id="{D620AD9B-A9D4-6CD4-5CFB-69840FB14430}"/>
              </a:ext>
            </a:extLst>
          </p:cNvPr>
          <p:cNvSpPr txBox="1"/>
          <p:nvPr/>
        </p:nvSpPr>
        <p:spPr>
          <a:xfrm>
            <a:off x="8357943" y="520899"/>
            <a:ext cx="3550405" cy="2585323"/>
          </a:xfrm>
          <a:prstGeom prst="rect">
            <a:avLst/>
          </a:prstGeom>
          <a:noFill/>
        </p:spPr>
        <p:txBody>
          <a:bodyPr wrap="square">
            <a:spAutoFit/>
          </a:bodyPr>
          <a:lstStyle/>
          <a:p>
            <a:r>
              <a:rPr lang="en-US" b="1" dirty="0">
                <a:solidFill>
                  <a:schemeClr val="accent1">
                    <a:lumMod val="50000"/>
                  </a:schemeClr>
                </a:solidFill>
              </a:rPr>
              <a:t>Export Logistics</a:t>
            </a:r>
            <a:r>
              <a:rPr lang="en-US" dirty="0">
                <a:solidFill>
                  <a:schemeClr val="accent1">
                    <a:lumMod val="50000"/>
                  </a:schemeClr>
                </a:solidFill>
              </a:rPr>
              <a:t>: Develop efficient logistics for transportation from the production sites to international markets.</a:t>
            </a:r>
          </a:p>
          <a:p>
            <a:r>
              <a:rPr lang="en-US" b="1" dirty="0">
                <a:solidFill>
                  <a:schemeClr val="accent1">
                    <a:lumMod val="50000"/>
                  </a:schemeClr>
                </a:solidFill>
              </a:rPr>
              <a:t>Shipping</a:t>
            </a:r>
            <a:r>
              <a:rPr lang="en-US" dirty="0">
                <a:solidFill>
                  <a:schemeClr val="accent1">
                    <a:lumMod val="50000"/>
                  </a:schemeClr>
                </a:solidFill>
              </a:rPr>
              <a:t>: Utilize cost-effective shipping methods while ensuring product quality is maintained during transit.</a:t>
            </a:r>
          </a:p>
        </p:txBody>
      </p:sp>
      <p:sp>
        <p:nvSpPr>
          <p:cNvPr id="48" name="TextBox 47">
            <a:extLst>
              <a:ext uri="{FF2B5EF4-FFF2-40B4-BE49-F238E27FC236}">
                <a16:creationId xmlns:a16="http://schemas.microsoft.com/office/drawing/2014/main" id="{78F31A21-80C1-06DB-5F03-0E203F09F40F}"/>
              </a:ext>
            </a:extLst>
          </p:cNvPr>
          <p:cNvSpPr txBox="1"/>
          <p:nvPr/>
        </p:nvSpPr>
        <p:spPr>
          <a:xfrm>
            <a:off x="1821671" y="3262373"/>
            <a:ext cx="8711629" cy="523220"/>
          </a:xfrm>
          <a:prstGeom prst="rect">
            <a:avLst/>
          </a:prstGeom>
          <a:noFill/>
        </p:spPr>
        <p:txBody>
          <a:bodyPr wrap="square" rtlCol="0">
            <a:spAutoFit/>
          </a:bodyPr>
          <a:lstStyle/>
          <a:p>
            <a:pPr algn="ctr"/>
            <a:r>
              <a:rPr lang="en-US" sz="2800" b="1" dirty="0"/>
              <a:t>Financial Projections and Investment Requirements</a:t>
            </a:r>
          </a:p>
        </p:txBody>
      </p:sp>
      <p:sp>
        <p:nvSpPr>
          <p:cNvPr id="52" name="TextBox 51">
            <a:extLst>
              <a:ext uri="{FF2B5EF4-FFF2-40B4-BE49-F238E27FC236}">
                <a16:creationId xmlns:a16="http://schemas.microsoft.com/office/drawing/2014/main" id="{2388E52C-E92F-972E-2F63-C613CAC44336}"/>
              </a:ext>
            </a:extLst>
          </p:cNvPr>
          <p:cNvSpPr txBox="1"/>
          <p:nvPr/>
        </p:nvSpPr>
        <p:spPr>
          <a:xfrm>
            <a:off x="2904108" y="3863938"/>
            <a:ext cx="2467325" cy="400110"/>
          </a:xfrm>
          <a:prstGeom prst="rect">
            <a:avLst/>
          </a:prstGeom>
          <a:noFill/>
        </p:spPr>
        <p:txBody>
          <a:bodyPr wrap="square">
            <a:spAutoFit/>
          </a:bodyPr>
          <a:lstStyle/>
          <a:p>
            <a:r>
              <a:rPr lang="en-US" sz="2000" dirty="0">
                <a:solidFill>
                  <a:srgbClr val="FFC000"/>
                </a:solidFill>
              </a:rPr>
              <a:t>Revenue Estimates</a:t>
            </a:r>
          </a:p>
        </p:txBody>
      </p:sp>
      <p:sp>
        <p:nvSpPr>
          <p:cNvPr id="58" name="TextBox 57">
            <a:extLst>
              <a:ext uri="{FF2B5EF4-FFF2-40B4-BE49-F238E27FC236}">
                <a16:creationId xmlns:a16="http://schemas.microsoft.com/office/drawing/2014/main" id="{ED7B4B97-9FF8-E44C-2568-61D13F9A01DE}"/>
              </a:ext>
            </a:extLst>
          </p:cNvPr>
          <p:cNvSpPr txBox="1"/>
          <p:nvPr/>
        </p:nvSpPr>
        <p:spPr>
          <a:xfrm>
            <a:off x="9434948" y="3874710"/>
            <a:ext cx="2196703" cy="378565"/>
          </a:xfrm>
          <a:prstGeom prst="rect">
            <a:avLst/>
          </a:prstGeom>
          <a:noFill/>
        </p:spPr>
        <p:txBody>
          <a:bodyPr wrap="square">
            <a:spAutoFit/>
          </a:bodyPr>
          <a:lstStyle/>
          <a:p>
            <a:pPr lvl="0">
              <a:lnSpc>
                <a:spcPct val="107000"/>
              </a:lnSpc>
              <a:spcAft>
                <a:spcPts val="800"/>
              </a:spcAft>
              <a:buSzPts val="1000"/>
              <a:tabLst>
                <a:tab pos="457200" algn="l"/>
              </a:tabLst>
            </a:pPr>
            <a:r>
              <a:rPr lang="en-GB" sz="1800" dirty="0">
                <a:solidFill>
                  <a:srgbClr val="FFB900"/>
                </a:solidFill>
                <a:effectLst/>
                <a:ea typeface="Times New Roman" panose="02020603050405020304" pitchFamily="18" charset="0"/>
                <a:cs typeface="Arial" panose="020B0604020202020204" pitchFamily="34" charset="0"/>
              </a:rPr>
              <a:t>Investment Needs</a:t>
            </a:r>
            <a:endParaRPr lang="en-US" sz="1600" dirty="0">
              <a:solidFill>
                <a:srgbClr val="FFB900"/>
              </a:solidFill>
              <a:effectLst/>
              <a:ea typeface="Calibri" panose="020F050202020403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B9C04C5-14B4-DA7E-80AB-3EC1E3DEF12E}"/>
              </a:ext>
            </a:extLst>
          </p:cNvPr>
          <p:cNvSpPr txBox="1"/>
          <p:nvPr/>
        </p:nvSpPr>
        <p:spPr>
          <a:xfrm>
            <a:off x="2379569" y="4326138"/>
            <a:ext cx="3797916" cy="2031325"/>
          </a:xfrm>
          <a:prstGeom prst="rect">
            <a:avLst/>
          </a:prstGeom>
          <a:noFill/>
        </p:spPr>
        <p:txBody>
          <a:bodyPr wrap="square">
            <a:spAutoFit/>
          </a:bodyPr>
          <a:lstStyle/>
          <a:p>
            <a:pPr algn="just"/>
            <a:r>
              <a:rPr lang="en-US" b="1" dirty="0">
                <a:solidFill>
                  <a:schemeClr val="accent1">
                    <a:lumMod val="50000"/>
                  </a:schemeClr>
                </a:solidFill>
              </a:rPr>
              <a:t>Sales Projections</a:t>
            </a:r>
            <a:r>
              <a:rPr lang="en-US" dirty="0">
                <a:solidFill>
                  <a:schemeClr val="accent1">
                    <a:lumMod val="50000"/>
                  </a:schemeClr>
                </a:solidFill>
              </a:rPr>
              <a:t>: Estimate annual revenue based on current market prices and projected export volumes.</a:t>
            </a:r>
          </a:p>
          <a:p>
            <a:pPr algn="just"/>
            <a:r>
              <a:rPr lang="en-US" b="1" dirty="0">
                <a:solidFill>
                  <a:schemeClr val="accent1">
                    <a:lumMod val="50000"/>
                  </a:schemeClr>
                </a:solidFill>
              </a:rPr>
              <a:t>Cost Analysis</a:t>
            </a:r>
            <a:r>
              <a:rPr lang="en-US" dirty="0">
                <a:solidFill>
                  <a:schemeClr val="accent1">
                    <a:lumMod val="50000"/>
                  </a:schemeClr>
                </a:solidFill>
              </a:rPr>
              <a:t>: Detailed breakdown of production, processing, and logistics costs.</a:t>
            </a:r>
          </a:p>
        </p:txBody>
      </p:sp>
      <p:sp>
        <p:nvSpPr>
          <p:cNvPr id="66" name="TextBox 65">
            <a:extLst>
              <a:ext uri="{FF2B5EF4-FFF2-40B4-BE49-F238E27FC236}">
                <a16:creationId xmlns:a16="http://schemas.microsoft.com/office/drawing/2014/main" id="{3CF0A6ED-8EAD-CE24-1D4E-B697C0EA75B0}"/>
              </a:ext>
            </a:extLst>
          </p:cNvPr>
          <p:cNvSpPr txBox="1"/>
          <p:nvPr/>
        </p:nvSpPr>
        <p:spPr>
          <a:xfrm>
            <a:off x="8615223" y="4181732"/>
            <a:ext cx="3433902" cy="2308324"/>
          </a:xfrm>
          <a:prstGeom prst="rect">
            <a:avLst/>
          </a:prstGeom>
          <a:noFill/>
        </p:spPr>
        <p:txBody>
          <a:bodyPr wrap="square">
            <a:spAutoFit/>
          </a:bodyPr>
          <a:lstStyle/>
          <a:p>
            <a:pPr algn="just"/>
            <a:r>
              <a:rPr lang="en-US" b="1" dirty="0">
                <a:solidFill>
                  <a:schemeClr val="accent1">
                    <a:lumMod val="50000"/>
                  </a:schemeClr>
                </a:solidFill>
              </a:rPr>
              <a:t>Initial Capital Outlay</a:t>
            </a:r>
            <a:r>
              <a:rPr lang="en-US" dirty="0">
                <a:solidFill>
                  <a:schemeClr val="accent1">
                    <a:lumMod val="50000"/>
                  </a:schemeClr>
                </a:solidFill>
              </a:rPr>
              <a:t>: Outline the required investment for infrastructure, equipment, and working capital.</a:t>
            </a:r>
          </a:p>
          <a:p>
            <a:pPr algn="just"/>
            <a:r>
              <a:rPr lang="en-US" b="1" dirty="0">
                <a:solidFill>
                  <a:schemeClr val="accent1">
                    <a:lumMod val="50000"/>
                  </a:schemeClr>
                </a:solidFill>
              </a:rPr>
              <a:t>Funding Sources</a:t>
            </a:r>
            <a:r>
              <a:rPr lang="en-US" dirty="0">
                <a:solidFill>
                  <a:schemeClr val="accent1">
                    <a:lumMod val="50000"/>
                  </a:schemeClr>
                </a:solidFill>
              </a:rPr>
              <a:t>: Potential sources of funding, including loans, investor funding, and government grants.</a:t>
            </a:r>
          </a:p>
        </p:txBody>
      </p:sp>
      <p:pic>
        <p:nvPicPr>
          <p:cNvPr id="70" name="Picture 69">
            <a:extLst>
              <a:ext uri="{FF2B5EF4-FFF2-40B4-BE49-F238E27FC236}">
                <a16:creationId xmlns:a16="http://schemas.microsoft.com/office/drawing/2014/main" id="{8243068B-7739-5381-84CD-7D56E2E5AA2C}"/>
              </a:ext>
            </a:extLst>
          </p:cNvPr>
          <p:cNvPicPr>
            <a:picLocks noChangeAspect="1"/>
          </p:cNvPicPr>
          <p:nvPr/>
        </p:nvPicPr>
        <p:blipFill>
          <a:blip r:embed="rId4"/>
          <a:stretch>
            <a:fillRect/>
          </a:stretch>
        </p:blipFill>
        <p:spPr>
          <a:xfrm>
            <a:off x="421636" y="4326138"/>
            <a:ext cx="1710529" cy="1710529"/>
          </a:xfrm>
          <a:prstGeom prst="rect">
            <a:avLst/>
          </a:prstGeom>
        </p:spPr>
      </p:pic>
      <p:pic>
        <p:nvPicPr>
          <p:cNvPr id="76" name="Picture 75">
            <a:extLst>
              <a:ext uri="{FF2B5EF4-FFF2-40B4-BE49-F238E27FC236}">
                <a16:creationId xmlns:a16="http://schemas.microsoft.com/office/drawing/2014/main" id="{FF3DA2CF-9699-0A55-EC53-AED8B5E3A598}"/>
              </a:ext>
            </a:extLst>
          </p:cNvPr>
          <p:cNvPicPr>
            <a:picLocks noChangeAspect="1"/>
          </p:cNvPicPr>
          <p:nvPr/>
        </p:nvPicPr>
        <p:blipFill>
          <a:blip r:embed="rId5"/>
          <a:stretch>
            <a:fillRect/>
          </a:stretch>
        </p:blipFill>
        <p:spPr>
          <a:xfrm>
            <a:off x="6505712" y="4259808"/>
            <a:ext cx="2109511" cy="2109511"/>
          </a:xfrm>
          <a:prstGeom prst="rect">
            <a:avLst/>
          </a:prstGeom>
        </p:spPr>
      </p:pic>
    </p:spTree>
    <p:extLst>
      <p:ext uri="{BB962C8B-B14F-4D97-AF65-F5344CB8AC3E}">
        <p14:creationId xmlns:p14="http://schemas.microsoft.com/office/powerpoint/2010/main" val="210622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55FFF-E48F-6681-CE8C-B8A9AE62836A}"/>
              </a:ext>
            </a:extLst>
          </p:cNvPr>
          <p:cNvSpPr txBox="1"/>
          <p:nvPr/>
        </p:nvSpPr>
        <p:spPr>
          <a:xfrm>
            <a:off x="1722350" y="34690"/>
            <a:ext cx="8313913" cy="523220"/>
          </a:xfrm>
          <a:prstGeom prst="rect">
            <a:avLst/>
          </a:prstGeom>
          <a:noFill/>
        </p:spPr>
        <p:txBody>
          <a:bodyPr wrap="square" rtlCol="0">
            <a:spAutoFit/>
          </a:bodyPr>
          <a:lstStyle/>
          <a:p>
            <a:pPr algn="ctr"/>
            <a:r>
              <a:rPr lang="en-US" sz="2800" b="1" dirty="0"/>
              <a:t>Risk Management and Mitigation Strategies</a:t>
            </a:r>
          </a:p>
        </p:txBody>
      </p:sp>
      <p:sp>
        <p:nvSpPr>
          <p:cNvPr id="3" name="TextBox 2">
            <a:extLst>
              <a:ext uri="{FF2B5EF4-FFF2-40B4-BE49-F238E27FC236}">
                <a16:creationId xmlns:a16="http://schemas.microsoft.com/office/drawing/2014/main" id="{A2787108-C709-CC70-A206-22BB571F2D14}"/>
              </a:ext>
            </a:extLst>
          </p:cNvPr>
          <p:cNvSpPr txBox="1"/>
          <p:nvPr/>
        </p:nvSpPr>
        <p:spPr>
          <a:xfrm>
            <a:off x="1835255" y="995503"/>
            <a:ext cx="2718816" cy="584775"/>
          </a:xfrm>
          <a:prstGeom prst="rect">
            <a:avLst/>
          </a:prstGeom>
          <a:noFill/>
        </p:spPr>
        <p:txBody>
          <a:bodyPr wrap="square">
            <a:spAutoFit/>
          </a:bodyPr>
          <a:lstStyle/>
          <a:p>
            <a:r>
              <a:rPr lang="en-US" sz="3200" dirty="0">
                <a:solidFill>
                  <a:srgbClr val="FFC000"/>
                </a:solidFill>
              </a:rPr>
              <a:t>Market Risks</a:t>
            </a:r>
          </a:p>
        </p:txBody>
      </p:sp>
      <p:sp>
        <p:nvSpPr>
          <p:cNvPr id="7" name="TextBox 6">
            <a:extLst>
              <a:ext uri="{FF2B5EF4-FFF2-40B4-BE49-F238E27FC236}">
                <a16:creationId xmlns:a16="http://schemas.microsoft.com/office/drawing/2014/main" id="{BBEB8397-9BB7-C749-DA6C-B47465A22237}"/>
              </a:ext>
            </a:extLst>
          </p:cNvPr>
          <p:cNvSpPr txBox="1"/>
          <p:nvPr/>
        </p:nvSpPr>
        <p:spPr>
          <a:xfrm>
            <a:off x="1173356" y="3698606"/>
            <a:ext cx="4042613" cy="2545377"/>
          </a:xfrm>
          <a:prstGeom prst="rect">
            <a:avLst/>
          </a:prstGeom>
          <a:noFill/>
        </p:spPr>
        <p:txBody>
          <a:bodyPr wrap="square">
            <a:spAutoFit/>
          </a:bodyPr>
          <a:lstStyle/>
          <a:p>
            <a:pPr algn="just">
              <a:lnSpc>
                <a:spcPct val="150000"/>
              </a:lnSpc>
            </a:pPr>
            <a:r>
              <a:rPr lang="en-US" b="1" dirty="0">
                <a:solidFill>
                  <a:schemeClr val="accent1">
                    <a:lumMod val="50000"/>
                  </a:schemeClr>
                </a:solidFill>
              </a:rPr>
              <a:t>Price Fluctuations</a:t>
            </a:r>
            <a:r>
              <a:rPr lang="en-US" dirty="0">
                <a:solidFill>
                  <a:schemeClr val="accent1">
                    <a:lumMod val="50000"/>
                  </a:schemeClr>
                </a:solidFill>
              </a:rPr>
              <a:t>: Develop strategies to hedge against price volatility in international markets.</a:t>
            </a:r>
          </a:p>
          <a:p>
            <a:pPr algn="just">
              <a:lnSpc>
                <a:spcPct val="150000"/>
              </a:lnSpc>
            </a:pPr>
            <a:r>
              <a:rPr lang="en-US" b="1" dirty="0">
                <a:solidFill>
                  <a:schemeClr val="accent1">
                    <a:lumMod val="50000"/>
                  </a:schemeClr>
                </a:solidFill>
              </a:rPr>
              <a:t>Market Access</a:t>
            </a:r>
            <a:r>
              <a:rPr lang="en-US" dirty="0">
                <a:solidFill>
                  <a:schemeClr val="accent1">
                    <a:lumMod val="50000"/>
                  </a:schemeClr>
                </a:solidFill>
              </a:rPr>
              <a:t>: Monitor and adapt to changes in trade policies and import regulations in target markets</a:t>
            </a:r>
          </a:p>
        </p:txBody>
      </p:sp>
      <p:sp>
        <p:nvSpPr>
          <p:cNvPr id="8" name="TextBox 7">
            <a:extLst>
              <a:ext uri="{FF2B5EF4-FFF2-40B4-BE49-F238E27FC236}">
                <a16:creationId xmlns:a16="http://schemas.microsoft.com/office/drawing/2014/main" id="{9DC1002E-AE98-C382-F7B7-0DBD0471E1CE}"/>
              </a:ext>
            </a:extLst>
          </p:cNvPr>
          <p:cNvSpPr txBox="1"/>
          <p:nvPr/>
        </p:nvSpPr>
        <p:spPr>
          <a:xfrm>
            <a:off x="7315201" y="1004015"/>
            <a:ext cx="3310486" cy="584775"/>
          </a:xfrm>
          <a:prstGeom prst="rect">
            <a:avLst/>
          </a:prstGeom>
          <a:noFill/>
        </p:spPr>
        <p:txBody>
          <a:bodyPr wrap="square">
            <a:spAutoFit/>
          </a:bodyPr>
          <a:lstStyle/>
          <a:p>
            <a:r>
              <a:rPr lang="en-US" sz="3200" dirty="0">
                <a:solidFill>
                  <a:srgbClr val="FFC000"/>
                </a:solidFill>
              </a:rPr>
              <a:t>Operational Risks</a:t>
            </a:r>
          </a:p>
        </p:txBody>
      </p:sp>
      <p:sp>
        <p:nvSpPr>
          <p:cNvPr id="12" name="TextBox 11">
            <a:extLst>
              <a:ext uri="{FF2B5EF4-FFF2-40B4-BE49-F238E27FC236}">
                <a16:creationId xmlns:a16="http://schemas.microsoft.com/office/drawing/2014/main" id="{70242E68-5BCE-56FC-FEDF-6A2EBD632BCB}"/>
              </a:ext>
            </a:extLst>
          </p:cNvPr>
          <p:cNvSpPr txBox="1"/>
          <p:nvPr/>
        </p:nvSpPr>
        <p:spPr>
          <a:xfrm>
            <a:off x="7081693" y="3698605"/>
            <a:ext cx="4042613" cy="2545377"/>
          </a:xfrm>
          <a:prstGeom prst="rect">
            <a:avLst/>
          </a:prstGeom>
          <a:noFill/>
        </p:spPr>
        <p:txBody>
          <a:bodyPr wrap="square">
            <a:spAutoFit/>
          </a:bodyPr>
          <a:lstStyle/>
          <a:p>
            <a:pPr algn="just">
              <a:lnSpc>
                <a:spcPct val="150000"/>
              </a:lnSpc>
            </a:pPr>
            <a:r>
              <a:rPr lang="en-US" b="1" dirty="0">
                <a:solidFill>
                  <a:schemeClr val="accent1">
                    <a:lumMod val="50000"/>
                  </a:schemeClr>
                </a:solidFill>
              </a:rPr>
              <a:t>Quality Control</a:t>
            </a:r>
            <a:r>
              <a:rPr lang="en-US" dirty="0">
                <a:solidFill>
                  <a:schemeClr val="accent1">
                    <a:lumMod val="50000"/>
                  </a:schemeClr>
                </a:solidFill>
              </a:rPr>
              <a:t>: Implement stringent quality control measures to meet international standards.</a:t>
            </a:r>
          </a:p>
          <a:p>
            <a:pPr algn="just">
              <a:lnSpc>
                <a:spcPct val="150000"/>
              </a:lnSpc>
            </a:pPr>
            <a:r>
              <a:rPr lang="en-US" b="1" dirty="0">
                <a:solidFill>
                  <a:schemeClr val="accent1">
                    <a:lumMod val="50000"/>
                  </a:schemeClr>
                </a:solidFill>
              </a:rPr>
              <a:t>Supply Chain Disruptions</a:t>
            </a:r>
            <a:r>
              <a:rPr lang="en-US" dirty="0">
                <a:solidFill>
                  <a:schemeClr val="accent1">
                    <a:lumMod val="50000"/>
                  </a:schemeClr>
                </a:solidFill>
              </a:rPr>
              <a:t>: Establish contingency plans to address potential disruptions in the supply chain.</a:t>
            </a:r>
          </a:p>
        </p:txBody>
      </p:sp>
      <p:pic>
        <p:nvPicPr>
          <p:cNvPr id="14" name="Picture 13">
            <a:extLst>
              <a:ext uri="{FF2B5EF4-FFF2-40B4-BE49-F238E27FC236}">
                <a16:creationId xmlns:a16="http://schemas.microsoft.com/office/drawing/2014/main" id="{FD7E764D-2B20-76B6-FEF9-71317963BF90}"/>
              </a:ext>
            </a:extLst>
          </p:cNvPr>
          <p:cNvPicPr>
            <a:picLocks noChangeAspect="1"/>
          </p:cNvPicPr>
          <p:nvPr/>
        </p:nvPicPr>
        <p:blipFill>
          <a:blip r:embed="rId2"/>
          <a:stretch>
            <a:fillRect/>
          </a:stretch>
        </p:blipFill>
        <p:spPr>
          <a:xfrm>
            <a:off x="2205318" y="1501784"/>
            <a:ext cx="2196822" cy="2196822"/>
          </a:xfrm>
          <a:prstGeom prst="rect">
            <a:avLst/>
          </a:prstGeom>
        </p:spPr>
      </p:pic>
      <p:pic>
        <p:nvPicPr>
          <p:cNvPr id="16" name="Picture 15">
            <a:extLst>
              <a:ext uri="{FF2B5EF4-FFF2-40B4-BE49-F238E27FC236}">
                <a16:creationId xmlns:a16="http://schemas.microsoft.com/office/drawing/2014/main" id="{7CE290B8-970B-BD2C-5C37-F3037A42A0BE}"/>
              </a:ext>
            </a:extLst>
          </p:cNvPr>
          <p:cNvPicPr>
            <a:picLocks noChangeAspect="1"/>
          </p:cNvPicPr>
          <p:nvPr/>
        </p:nvPicPr>
        <p:blipFill>
          <a:blip r:embed="rId3"/>
          <a:stretch>
            <a:fillRect/>
          </a:stretch>
        </p:blipFill>
        <p:spPr>
          <a:xfrm>
            <a:off x="7960933" y="1549083"/>
            <a:ext cx="2102224" cy="2102224"/>
          </a:xfrm>
          <a:prstGeom prst="rect">
            <a:avLst/>
          </a:prstGeom>
        </p:spPr>
      </p:pic>
      <p:cxnSp>
        <p:nvCxnSpPr>
          <p:cNvPr id="18" name="Straight Connector 17">
            <a:extLst>
              <a:ext uri="{FF2B5EF4-FFF2-40B4-BE49-F238E27FC236}">
                <a16:creationId xmlns:a16="http://schemas.microsoft.com/office/drawing/2014/main" id="{6C8453EB-A693-C85F-3D97-9E0E7F867482}"/>
              </a:ext>
            </a:extLst>
          </p:cNvPr>
          <p:cNvCxnSpPr/>
          <p:nvPr/>
        </p:nvCxnSpPr>
        <p:spPr>
          <a:xfrm>
            <a:off x="5879306" y="1192306"/>
            <a:ext cx="0" cy="514132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78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49ABA-8175-9891-E09D-F3EEC697155F}"/>
              </a:ext>
            </a:extLst>
          </p:cNvPr>
          <p:cNvSpPr txBox="1"/>
          <p:nvPr/>
        </p:nvSpPr>
        <p:spPr>
          <a:xfrm>
            <a:off x="-729773" y="0"/>
            <a:ext cx="8313913" cy="523220"/>
          </a:xfrm>
          <a:prstGeom prst="rect">
            <a:avLst/>
          </a:prstGeom>
          <a:noFill/>
        </p:spPr>
        <p:txBody>
          <a:bodyPr wrap="square" rtlCol="0">
            <a:spAutoFit/>
          </a:bodyPr>
          <a:lstStyle/>
          <a:p>
            <a:pPr algn="ctr"/>
            <a:r>
              <a:rPr lang="en-US" sz="2800" b="1" dirty="0"/>
              <a:t>Feasibility Study – Initial Capital Outflow</a:t>
            </a:r>
          </a:p>
        </p:txBody>
      </p:sp>
      <p:sp>
        <p:nvSpPr>
          <p:cNvPr id="6" name="TextBox 5">
            <a:extLst>
              <a:ext uri="{FF2B5EF4-FFF2-40B4-BE49-F238E27FC236}">
                <a16:creationId xmlns:a16="http://schemas.microsoft.com/office/drawing/2014/main" id="{CF211529-2628-F87B-E0EE-15E175693A8D}"/>
              </a:ext>
            </a:extLst>
          </p:cNvPr>
          <p:cNvSpPr txBox="1"/>
          <p:nvPr/>
        </p:nvSpPr>
        <p:spPr>
          <a:xfrm>
            <a:off x="82560" y="387255"/>
            <a:ext cx="6947649" cy="584775"/>
          </a:xfrm>
          <a:prstGeom prst="rect">
            <a:avLst/>
          </a:prstGeom>
          <a:noFill/>
        </p:spPr>
        <p:txBody>
          <a:bodyPr wrap="square">
            <a:spAutoFit/>
          </a:bodyPr>
          <a:lstStyle/>
          <a:p>
            <a:r>
              <a:rPr lang="en-US" sz="1600" dirty="0">
                <a:solidFill>
                  <a:schemeClr val="accent1">
                    <a:lumMod val="50000"/>
                  </a:schemeClr>
                </a:solidFill>
              </a:rPr>
              <a:t>Understanding the initial capital outlay is critical to evaluating the feasibility and planning the execution of our agricultural export project.</a:t>
            </a:r>
          </a:p>
        </p:txBody>
      </p:sp>
      <p:sp>
        <p:nvSpPr>
          <p:cNvPr id="7" name="TextBox 6">
            <a:extLst>
              <a:ext uri="{FF2B5EF4-FFF2-40B4-BE49-F238E27FC236}">
                <a16:creationId xmlns:a16="http://schemas.microsoft.com/office/drawing/2014/main" id="{290F350B-3C43-DD0A-C8CD-62F641CAC7AB}"/>
              </a:ext>
            </a:extLst>
          </p:cNvPr>
          <p:cNvSpPr txBox="1"/>
          <p:nvPr/>
        </p:nvSpPr>
        <p:spPr>
          <a:xfrm>
            <a:off x="2091769" y="1037732"/>
            <a:ext cx="2335704" cy="461665"/>
          </a:xfrm>
          <a:prstGeom prst="rect">
            <a:avLst/>
          </a:prstGeom>
          <a:noFill/>
        </p:spPr>
        <p:txBody>
          <a:bodyPr wrap="none" rtlCol="0">
            <a:spAutoFit/>
          </a:bodyPr>
          <a:lstStyle/>
          <a:p>
            <a:r>
              <a:rPr lang="en-US" sz="2400" b="1" dirty="0">
                <a:solidFill>
                  <a:srgbClr val="FFC000"/>
                </a:solidFill>
                <a:latin typeface="+mj-lt"/>
              </a:rPr>
              <a:t>Cost Breakdown</a:t>
            </a:r>
          </a:p>
        </p:txBody>
      </p:sp>
      <p:sp>
        <p:nvSpPr>
          <p:cNvPr id="12" name="TextBox 11">
            <a:extLst>
              <a:ext uri="{FF2B5EF4-FFF2-40B4-BE49-F238E27FC236}">
                <a16:creationId xmlns:a16="http://schemas.microsoft.com/office/drawing/2014/main" id="{0807FF4F-70EB-1A16-9647-5E4CADDA984B}"/>
              </a:ext>
            </a:extLst>
          </p:cNvPr>
          <p:cNvSpPr txBox="1"/>
          <p:nvPr/>
        </p:nvSpPr>
        <p:spPr>
          <a:xfrm>
            <a:off x="8278280" y="13743"/>
            <a:ext cx="2915478" cy="461665"/>
          </a:xfrm>
          <a:prstGeom prst="rect">
            <a:avLst/>
          </a:prstGeom>
          <a:noFill/>
        </p:spPr>
        <p:txBody>
          <a:bodyPr wrap="none" rtlCol="0">
            <a:spAutoFit/>
          </a:bodyPr>
          <a:lstStyle/>
          <a:p>
            <a:r>
              <a:rPr lang="en-US" sz="2400" b="1" dirty="0">
                <a:solidFill>
                  <a:srgbClr val="FFC000"/>
                </a:solidFill>
                <a:latin typeface="+mj-lt"/>
              </a:rPr>
              <a:t>Financial Projections</a:t>
            </a:r>
          </a:p>
        </p:txBody>
      </p:sp>
      <p:grpSp>
        <p:nvGrpSpPr>
          <p:cNvPr id="20" name="Group 19">
            <a:extLst>
              <a:ext uri="{FF2B5EF4-FFF2-40B4-BE49-F238E27FC236}">
                <a16:creationId xmlns:a16="http://schemas.microsoft.com/office/drawing/2014/main" id="{77325D60-1B2D-E4E8-59E4-4D779D9E16AE}"/>
              </a:ext>
            </a:extLst>
          </p:cNvPr>
          <p:cNvGrpSpPr/>
          <p:nvPr/>
        </p:nvGrpSpPr>
        <p:grpSpPr>
          <a:xfrm>
            <a:off x="6740083" y="447262"/>
            <a:ext cx="3101790" cy="1341348"/>
            <a:chOff x="7028329" y="868468"/>
            <a:chExt cx="3101790" cy="1341348"/>
          </a:xfrm>
        </p:grpSpPr>
        <p:sp>
          <p:nvSpPr>
            <p:cNvPr id="14" name="TextBox 13">
              <a:extLst>
                <a:ext uri="{FF2B5EF4-FFF2-40B4-BE49-F238E27FC236}">
                  <a16:creationId xmlns:a16="http://schemas.microsoft.com/office/drawing/2014/main" id="{FC46D6B7-2E60-78C1-3ADF-8C3DAA21FF49}"/>
                </a:ext>
              </a:extLst>
            </p:cNvPr>
            <p:cNvSpPr txBox="1"/>
            <p:nvPr/>
          </p:nvSpPr>
          <p:spPr>
            <a:xfrm>
              <a:off x="7053850" y="966118"/>
              <a:ext cx="2915478" cy="707886"/>
            </a:xfrm>
            <a:prstGeom prst="rect">
              <a:avLst/>
            </a:prstGeom>
            <a:noFill/>
          </p:spPr>
          <p:txBody>
            <a:bodyPr wrap="square">
              <a:spAutoFit/>
            </a:bodyPr>
            <a:lstStyle/>
            <a:p>
              <a:r>
                <a:rPr lang="en-GB" sz="4000" dirty="0">
                  <a:solidFill>
                    <a:schemeClr val="accent6">
                      <a:lumMod val="50000"/>
                    </a:schemeClr>
                  </a:solidFill>
                  <a:effectLst/>
                  <a:latin typeface="Sitka Subheading Semibold" pitchFamily="2" charset="0"/>
                  <a:ea typeface="Times New Roman" panose="02020603050405020304" pitchFamily="18" charset="0"/>
                </a:rPr>
                <a:t>$1,750,000</a:t>
              </a:r>
              <a:endParaRPr lang="en-US" sz="4000" dirty="0">
                <a:solidFill>
                  <a:schemeClr val="accent6">
                    <a:lumMod val="50000"/>
                  </a:schemeClr>
                </a:solidFill>
                <a:latin typeface="Sitka Subheading Semibold" pitchFamily="2" charset="0"/>
              </a:endParaRPr>
            </a:p>
          </p:txBody>
        </p:sp>
        <p:sp>
          <p:nvSpPr>
            <p:cNvPr id="15" name="Oval 14">
              <a:extLst>
                <a:ext uri="{FF2B5EF4-FFF2-40B4-BE49-F238E27FC236}">
                  <a16:creationId xmlns:a16="http://schemas.microsoft.com/office/drawing/2014/main" id="{FFFA23C8-9BAA-7637-822E-1851BBE925A6}"/>
                </a:ext>
              </a:extLst>
            </p:cNvPr>
            <p:cNvSpPr/>
            <p:nvPr/>
          </p:nvSpPr>
          <p:spPr>
            <a:xfrm>
              <a:off x="7028329" y="868468"/>
              <a:ext cx="2725270" cy="107128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B597E0FD-391E-855E-DE43-D71A25E4F502}"/>
                </a:ext>
              </a:extLst>
            </p:cNvPr>
            <p:cNvCxnSpPr>
              <a:stCxn id="15" idx="4"/>
            </p:cNvCxnSpPr>
            <p:nvPr/>
          </p:nvCxnSpPr>
          <p:spPr>
            <a:xfrm rot="16200000" flipH="1">
              <a:off x="9125508" y="1205206"/>
              <a:ext cx="270067" cy="17391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B6A6FA02-A3E9-A1E7-1EDE-4FE12F2374FA}"/>
              </a:ext>
            </a:extLst>
          </p:cNvPr>
          <p:cNvSpPr txBox="1"/>
          <p:nvPr/>
        </p:nvSpPr>
        <p:spPr>
          <a:xfrm>
            <a:off x="9841873" y="1653577"/>
            <a:ext cx="2350127" cy="276999"/>
          </a:xfrm>
          <a:prstGeom prst="rect">
            <a:avLst/>
          </a:prstGeom>
          <a:noFill/>
        </p:spPr>
        <p:txBody>
          <a:bodyPr wrap="square">
            <a:spAutoFit/>
          </a:bodyPr>
          <a:lstStyle/>
          <a:p>
            <a:r>
              <a:rPr lang="en-GB" sz="1200" dirty="0">
                <a:effectLst/>
                <a:ea typeface="Times New Roman" panose="02020603050405020304" pitchFamily="18" charset="0"/>
              </a:rPr>
              <a:t>Total Initial Investment Required</a:t>
            </a:r>
            <a:endParaRPr lang="en-US" sz="1200" dirty="0"/>
          </a:p>
        </p:txBody>
      </p:sp>
      <p:sp>
        <p:nvSpPr>
          <p:cNvPr id="22" name="TextBox 21">
            <a:extLst>
              <a:ext uri="{FF2B5EF4-FFF2-40B4-BE49-F238E27FC236}">
                <a16:creationId xmlns:a16="http://schemas.microsoft.com/office/drawing/2014/main" id="{84DE3E40-7F97-AAEC-EAC6-A29D2712BF66}"/>
              </a:ext>
            </a:extLst>
          </p:cNvPr>
          <p:cNvSpPr txBox="1"/>
          <p:nvPr/>
        </p:nvSpPr>
        <p:spPr>
          <a:xfrm>
            <a:off x="9288134" y="363254"/>
            <a:ext cx="2599764" cy="338554"/>
          </a:xfrm>
          <a:prstGeom prst="rect">
            <a:avLst/>
          </a:prstGeom>
          <a:noFill/>
        </p:spPr>
        <p:txBody>
          <a:bodyPr wrap="square">
            <a:spAutoFit/>
          </a:bodyPr>
          <a:lstStyle/>
          <a:p>
            <a:r>
              <a:rPr lang="en-GB" sz="1600" b="1" dirty="0">
                <a:effectLst/>
                <a:ea typeface="Times New Roman" panose="02020603050405020304" pitchFamily="18" charset="0"/>
              </a:rPr>
              <a:t>Potential Funding Sources</a:t>
            </a:r>
            <a:endParaRPr lang="en-US" sz="1600" b="1" dirty="0"/>
          </a:p>
        </p:txBody>
      </p:sp>
      <p:sp>
        <p:nvSpPr>
          <p:cNvPr id="24" name="TextBox 23">
            <a:extLst>
              <a:ext uri="{FF2B5EF4-FFF2-40B4-BE49-F238E27FC236}">
                <a16:creationId xmlns:a16="http://schemas.microsoft.com/office/drawing/2014/main" id="{173E5839-B20D-005E-D036-903B24C35C61}"/>
              </a:ext>
            </a:extLst>
          </p:cNvPr>
          <p:cNvSpPr txBox="1"/>
          <p:nvPr/>
        </p:nvSpPr>
        <p:spPr>
          <a:xfrm>
            <a:off x="9591337" y="598709"/>
            <a:ext cx="2350127" cy="830997"/>
          </a:xfrm>
          <a:prstGeom prst="rect">
            <a:avLst/>
          </a:prstGeom>
          <a:noFill/>
        </p:spPr>
        <p:txBody>
          <a:bodyPr wrap="square">
            <a:spAutoFit/>
          </a:bodyPr>
          <a:lstStyle/>
          <a:p>
            <a:pPr marL="285750" indent="-285750">
              <a:buFont typeface="Wingdings" panose="05000000000000000000" pitchFamily="2" charset="2"/>
              <a:buChar char="ü"/>
            </a:pPr>
            <a:r>
              <a:rPr lang="en-GB" sz="1600" dirty="0">
                <a:effectLst/>
                <a:latin typeface="Sitka Display" pitchFamily="2" charset="0"/>
                <a:ea typeface="Times New Roman" panose="02020603050405020304" pitchFamily="18" charset="0"/>
              </a:rPr>
              <a:t>Bank loans</a:t>
            </a:r>
          </a:p>
          <a:p>
            <a:pPr marL="285750" indent="-285750">
              <a:buFont typeface="Wingdings" panose="05000000000000000000" pitchFamily="2" charset="2"/>
              <a:buChar char="ü"/>
            </a:pPr>
            <a:r>
              <a:rPr lang="en-GB" sz="1600" dirty="0">
                <a:latin typeface="Sitka Display" pitchFamily="2" charset="0"/>
                <a:ea typeface="Times New Roman" panose="02020603050405020304" pitchFamily="18" charset="0"/>
              </a:rPr>
              <a:t>G</a:t>
            </a:r>
            <a:r>
              <a:rPr lang="en-GB" sz="1600" dirty="0">
                <a:effectLst/>
                <a:latin typeface="Sitka Display" pitchFamily="2" charset="0"/>
                <a:ea typeface="Times New Roman" panose="02020603050405020304" pitchFamily="18" charset="0"/>
              </a:rPr>
              <a:t>overnment grants</a:t>
            </a:r>
          </a:p>
          <a:p>
            <a:pPr marL="285750" indent="-285750">
              <a:buFont typeface="Wingdings" panose="05000000000000000000" pitchFamily="2" charset="2"/>
              <a:buChar char="ü"/>
            </a:pPr>
            <a:r>
              <a:rPr lang="en-GB" sz="1600" dirty="0">
                <a:latin typeface="Sitka Display" pitchFamily="2" charset="0"/>
                <a:ea typeface="Times New Roman" panose="02020603050405020304" pitchFamily="18" charset="0"/>
              </a:rPr>
              <a:t>P</a:t>
            </a:r>
            <a:r>
              <a:rPr lang="en-GB" sz="1600" dirty="0">
                <a:effectLst/>
                <a:latin typeface="Sitka Display" pitchFamily="2" charset="0"/>
                <a:ea typeface="Times New Roman" panose="02020603050405020304" pitchFamily="18" charset="0"/>
              </a:rPr>
              <a:t>rivate investors</a:t>
            </a:r>
            <a:endParaRPr lang="en-US" sz="1600" dirty="0">
              <a:latin typeface="Sitka Display" pitchFamily="2" charset="0"/>
            </a:endParaRPr>
          </a:p>
        </p:txBody>
      </p:sp>
      <p:sp>
        <p:nvSpPr>
          <p:cNvPr id="25" name="TextBox 24">
            <a:extLst>
              <a:ext uri="{FF2B5EF4-FFF2-40B4-BE49-F238E27FC236}">
                <a16:creationId xmlns:a16="http://schemas.microsoft.com/office/drawing/2014/main" id="{83087341-5A9D-EBB9-E70E-BD15ADA0FFCD}"/>
              </a:ext>
            </a:extLst>
          </p:cNvPr>
          <p:cNvSpPr txBox="1"/>
          <p:nvPr/>
        </p:nvSpPr>
        <p:spPr>
          <a:xfrm>
            <a:off x="7684533" y="5143876"/>
            <a:ext cx="3813608" cy="461665"/>
          </a:xfrm>
          <a:prstGeom prst="rect">
            <a:avLst/>
          </a:prstGeom>
          <a:noFill/>
        </p:spPr>
        <p:txBody>
          <a:bodyPr wrap="none" rtlCol="0">
            <a:spAutoFit/>
          </a:bodyPr>
          <a:lstStyle/>
          <a:p>
            <a:r>
              <a:rPr lang="en-US" sz="2400" b="1" dirty="0">
                <a:solidFill>
                  <a:srgbClr val="FFC000"/>
                </a:solidFill>
                <a:latin typeface="+mj-lt"/>
              </a:rPr>
              <a:t>Risk Analysis and Mitigation</a:t>
            </a:r>
          </a:p>
        </p:txBody>
      </p:sp>
      <p:sp>
        <p:nvSpPr>
          <p:cNvPr id="26" name="TextBox 25">
            <a:extLst>
              <a:ext uri="{FF2B5EF4-FFF2-40B4-BE49-F238E27FC236}">
                <a16:creationId xmlns:a16="http://schemas.microsoft.com/office/drawing/2014/main" id="{874AFADC-02C1-FC20-7DFF-DCE7C21C8898}"/>
              </a:ext>
            </a:extLst>
          </p:cNvPr>
          <p:cNvSpPr txBox="1"/>
          <p:nvPr/>
        </p:nvSpPr>
        <p:spPr>
          <a:xfrm>
            <a:off x="7674737" y="5588692"/>
            <a:ext cx="1898064" cy="369332"/>
          </a:xfrm>
          <a:prstGeom prst="rect">
            <a:avLst/>
          </a:prstGeom>
          <a:noFill/>
        </p:spPr>
        <p:txBody>
          <a:bodyPr wrap="square">
            <a:spAutoFit/>
          </a:bodyPr>
          <a:lstStyle/>
          <a:p>
            <a:r>
              <a:rPr lang="en-US" b="1" dirty="0"/>
              <a:t>Financial Risks</a:t>
            </a:r>
          </a:p>
        </p:txBody>
      </p:sp>
      <p:sp>
        <p:nvSpPr>
          <p:cNvPr id="28" name="TextBox 27">
            <a:extLst>
              <a:ext uri="{FF2B5EF4-FFF2-40B4-BE49-F238E27FC236}">
                <a16:creationId xmlns:a16="http://schemas.microsoft.com/office/drawing/2014/main" id="{0FE873A5-0C4F-4891-54F3-5A1E3880E4D5}"/>
              </a:ext>
            </a:extLst>
          </p:cNvPr>
          <p:cNvSpPr txBox="1"/>
          <p:nvPr/>
        </p:nvSpPr>
        <p:spPr>
          <a:xfrm>
            <a:off x="7123768" y="5912578"/>
            <a:ext cx="2395819" cy="880626"/>
          </a:xfrm>
          <a:prstGeom prst="rect">
            <a:avLst/>
          </a:prstGeom>
          <a:noFill/>
        </p:spPr>
        <p:txBody>
          <a:bodyPr wrap="square">
            <a:spAutoFit/>
          </a:bodyPr>
          <a:lstStyle/>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Cost overruns</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Inflation </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latin typeface="Sitka Display" pitchFamily="2" charset="0"/>
                <a:ea typeface="Times New Roman" panose="02020603050405020304" pitchFamily="18" charset="0"/>
                <a:cs typeface="Times New Roman" panose="02020603050405020304" pitchFamily="18" charset="0"/>
              </a:rPr>
              <a:t>I</a:t>
            </a:r>
            <a:r>
              <a:rPr lang="en-GB" sz="1200" dirty="0">
                <a:effectLst/>
                <a:latin typeface="Sitka Display" pitchFamily="2" charset="0"/>
                <a:ea typeface="Times New Roman" panose="02020603050405020304" pitchFamily="18" charset="0"/>
                <a:cs typeface="Times New Roman" panose="02020603050405020304" pitchFamily="18" charset="0"/>
              </a:rPr>
              <a:t>nterest rate fluctuations</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2733372D-8610-93B5-7BC5-22568BB4429B}"/>
              </a:ext>
            </a:extLst>
          </p:cNvPr>
          <p:cNvSpPr txBox="1"/>
          <p:nvPr/>
        </p:nvSpPr>
        <p:spPr>
          <a:xfrm>
            <a:off x="9800645" y="5543246"/>
            <a:ext cx="2374736" cy="369332"/>
          </a:xfrm>
          <a:prstGeom prst="rect">
            <a:avLst/>
          </a:prstGeom>
          <a:noFill/>
        </p:spPr>
        <p:txBody>
          <a:bodyPr wrap="square">
            <a:spAutoFit/>
          </a:bodyPr>
          <a:lstStyle/>
          <a:p>
            <a:r>
              <a:rPr lang="en-US" b="1" dirty="0"/>
              <a:t>Mitigation Strategies</a:t>
            </a:r>
          </a:p>
        </p:txBody>
      </p:sp>
      <p:sp>
        <p:nvSpPr>
          <p:cNvPr id="34" name="TextBox 33">
            <a:extLst>
              <a:ext uri="{FF2B5EF4-FFF2-40B4-BE49-F238E27FC236}">
                <a16:creationId xmlns:a16="http://schemas.microsoft.com/office/drawing/2014/main" id="{2DB358A8-9F6D-8CD1-860E-A822A7D610EA}"/>
              </a:ext>
            </a:extLst>
          </p:cNvPr>
          <p:cNvSpPr txBox="1"/>
          <p:nvPr/>
        </p:nvSpPr>
        <p:spPr>
          <a:xfrm>
            <a:off x="9572801" y="5898407"/>
            <a:ext cx="2552526" cy="880626"/>
          </a:xfrm>
          <a:prstGeom prst="rect">
            <a:avLst/>
          </a:prstGeom>
          <a:noFill/>
        </p:spPr>
        <p:txBody>
          <a:bodyPr wrap="square">
            <a:spAutoFit/>
          </a:bodyPr>
          <a:lstStyle/>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Contingency planning</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Securing fixed-rate loans</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Calibri" panose="020F0502020204030204" pitchFamily="34" charset="0"/>
                <a:cs typeface="Times New Roman" panose="02020603050405020304" pitchFamily="18" charset="0"/>
              </a:rPr>
              <a:t>Effective cost management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6" name="Chart 35">
            <a:extLst>
              <a:ext uri="{FF2B5EF4-FFF2-40B4-BE49-F238E27FC236}">
                <a16:creationId xmlns:a16="http://schemas.microsoft.com/office/drawing/2014/main" id="{A8258BC2-996E-1FF4-AC2C-0462BD22A303}"/>
              </a:ext>
            </a:extLst>
          </p:cNvPr>
          <p:cNvGraphicFramePr>
            <a:graphicFrameLocks/>
          </p:cNvGraphicFramePr>
          <p:nvPr>
            <p:extLst>
              <p:ext uri="{D42A27DB-BD31-4B8C-83A1-F6EECF244321}">
                <p14:modId xmlns:p14="http://schemas.microsoft.com/office/powerpoint/2010/main" val="29681788"/>
              </p:ext>
            </p:extLst>
          </p:nvPr>
        </p:nvGraphicFramePr>
        <p:xfrm>
          <a:off x="1" y="1499397"/>
          <a:ext cx="7336382" cy="529380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id="{39E937A2-36C8-BF0D-ABA3-CEF07F20EFB3}"/>
              </a:ext>
            </a:extLst>
          </p:cNvPr>
          <p:cNvPicPr>
            <a:picLocks noChangeAspect="1"/>
          </p:cNvPicPr>
          <p:nvPr/>
        </p:nvPicPr>
        <p:blipFill>
          <a:blip r:embed="rId3"/>
          <a:stretch>
            <a:fillRect/>
          </a:stretch>
        </p:blipFill>
        <p:spPr>
          <a:xfrm>
            <a:off x="4880812" y="2340018"/>
            <a:ext cx="3587227" cy="3587227"/>
          </a:xfrm>
          <a:prstGeom prst="rect">
            <a:avLst/>
          </a:prstGeom>
        </p:spPr>
      </p:pic>
      <p:pic>
        <p:nvPicPr>
          <p:cNvPr id="41" name="Picture 40">
            <a:extLst>
              <a:ext uri="{FF2B5EF4-FFF2-40B4-BE49-F238E27FC236}">
                <a16:creationId xmlns:a16="http://schemas.microsoft.com/office/drawing/2014/main" id="{F3C1D014-91E1-A135-3D44-CB4DB981175C}"/>
              </a:ext>
            </a:extLst>
          </p:cNvPr>
          <p:cNvPicPr>
            <a:picLocks noChangeAspect="1"/>
          </p:cNvPicPr>
          <p:nvPr/>
        </p:nvPicPr>
        <p:blipFill>
          <a:blip r:embed="rId4"/>
          <a:stretch>
            <a:fillRect/>
          </a:stretch>
        </p:blipFill>
        <p:spPr>
          <a:xfrm>
            <a:off x="7123767" y="1952063"/>
            <a:ext cx="5183329" cy="3080385"/>
          </a:xfrm>
          <a:prstGeom prst="rect">
            <a:avLst/>
          </a:prstGeom>
        </p:spPr>
      </p:pic>
      <p:sp>
        <p:nvSpPr>
          <p:cNvPr id="45" name="TextBox 44">
            <a:extLst>
              <a:ext uri="{FF2B5EF4-FFF2-40B4-BE49-F238E27FC236}">
                <a16:creationId xmlns:a16="http://schemas.microsoft.com/office/drawing/2014/main" id="{89EE7BA8-8DCE-60C4-1F3D-C1F12818A688}"/>
              </a:ext>
            </a:extLst>
          </p:cNvPr>
          <p:cNvSpPr txBox="1"/>
          <p:nvPr/>
        </p:nvSpPr>
        <p:spPr>
          <a:xfrm>
            <a:off x="8040698" y="2471985"/>
            <a:ext cx="3280768" cy="2292935"/>
          </a:xfrm>
          <a:prstGeom prst="rect">
            <a:avLst/>
          </a:prstGeom>
          <a:noFill/>
        </p:spPr>
        <p:txBody>
          <a:bodyPr wrap="square">
            <a:spAutoFit/>
          </a:bodyPr>
          <a:lstStyle/>
          <a:p>
            <a:pPr marL="171450" indent="-171450">
              <a:buFont typeface="Wingdings" panose="05000000000000000000" pitchFamily="2" charset="2"/>
              <a:buChar char="ü"/>
            </a:pPr>
            <a:r>
              <a:rPr lang="en-US" sz="1100" b="1" dirty="0"/>
              <a:t>Purchasing 200 hectares at $2,500 per hectare in a strategic location.</a:t>
            </a:r>
          </a:p>
          <a:p>
            <a:pPr marL="171450" indent="-171450">
              <a:buFont typeface="Wingdings" panose="05000000000000000000" pitchFamily="2" charset="2"/>
              <a:buChar char="ü"/>
            </a:pPr>
            <a:r>
              <a:rPr lang="en-US" sz="1100" b="1" dirty="0"/>
              <a:t>Land clearing, irrigation systems, fencing, and storage facilities.</a:t>
            </a:r>
          </a:p>
          <a:p>
            <a:pPr marL="171450" indent="-171450">
              <a:buFont typeface="Wingdings" panose="05000000000000000000" pitchFamily="2" charset="2"/>
              <a:buChar char="ü"/>
            </a:pPr>
            <a:r>
              <a:rPr lang="en-US" sz="1100" b="1" dirty="0"/>
              <a:t>Tractors, harvesters, and planting machines.</a:t>
            </a:r>
          </a:p>
          <a:p>
            <a:pPr marL="171450" indent="-171450">
              <a:buFont typeface="Wingdings" panose="05000000000000000000" pitchFamily="2" charset="2"/>
              <a:buChar char="ü"/>
            </a:pPr>
            <a:r>
              <a:rPr lang="en-US" sz="1100" b="1" dirty="0"/>
              <a:t>Hiring skilled and unskilled labor, including training costs.</a:t>
            </a:r>
          </a:p>
          <a:p>
            <a:pPr marL="171450" indent="-171450">
              <a:buFont typeface="Wingdings" panose="05000000000000000000" pitchFamily="2" charset="2"/>
              <a:buChar char="ü"/>
            </a:pPr>
            <a:r>
              <a:rPr lang="en-US" sz="1100" b="1" dirty="0"/>
              <a:t>High-quality seeds and necessary fertilizers for the first planting season.</a:t>
            </a:r>
          </a:p>
          <a:p>
            <a:pPr marL="171450" indent="-171450">
              <a:buFont typeface="Wingdings" panose="05000000000000000000" pitchFamily="2" charset="2"/>
              <a:buChar char="ü"/>
            </a:pPr>
            <a:r>
              <a:rPr lang="en-US" sz="1100" b="1" dirty="0"/>
              <a:t>Utilities, transportation, and maintenance for the first year.</a:t>
            </a:r>
          </a:p>
          <a:p>
            <a:pPr marL="171450" indent="-171450">
              <a:buFont typeface="Wingdings" panose="05000000000000000000" pitchFamily="2" charset="2"/>
              <a:buChar char="ü"/>
            </a:pPr>
            <a:r>
              <a:rPr lang="en-US" sz="1100" b="1" dirty="0"/>
              <a:t>Licenses, permits, and compliance with export regulations.</a:t>
            </a:r>
          </a:p>
        </p:txBody>
      </p:sp>
      <p:cxnSp>
        <p:nvCxnSpPr>
          <p:cNvPr id="4" name="Straight Connector 3">
            <a:extLst>
              <a:ext uri="{FF2B5EF4-FFF2-40B4-BE49-F238E27FC236}">
                <a16:creationId xmlns:a16="http://schemas.microsoft.com/office/drawing/2014/main" id="{F4C20B33-2E4A-71DD-74AC-BC3E811941E0}"/>
              </a:ext>
            </a:extLst>
          </p:cNvPr>
          <p:cNvCxnSpPr/>
          <p:nvPr/>
        </p:nvCxnSpPr>
        <p:spPr>
          <a:xfrm>
            <a:off x="9681082" y="5727912"/>
            <a:ext cx="0" cy="103441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74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people working on a roof&#10;&#10;Description automatically generated">
            <a:extLst>
              <a:ext uri="{FF2B5EF4-FFF2-40B4-BE49-F238E27FC236}">
                <a16:creationId xmlns:a16="http://schemas.microsoft.com/office/drawing/2014/main" id="{43603BF9-441E-ADFE-BB69-A85FFB05F6A9}"/>
              </a:ext>
            </a:extLst>
          </p:cNvPr>
          <p:cNvPicPr>
            <a:picLocks noChangeAspect="1"/>
          </p:cNvPicPr>
          <p:nvPr/>
        </p:nvPicPr>
        <p:blipFill rotWithShape="1">
          <a:blip r:embed="rId2">
            <a:extLst>
              <a:ext uri="{28A0092B-C50C-407E-A947-70E740481C1C}">
                <a14:useLocalDpi xmlns:a14="http://schemas.microsoft.com/office/drawing/2010/main" val="0"/>
              </a:ext>
            </a:extLst>
          </a:blip>
          <a:srcRect l="61912" t="1279"/>
          <a:stretch/>
        </p:blipFill>
        <p:spPr>
          <a:xfrm>
            <a:off x="8694249" y="0"/>
            <a:ext cx="3497751" cy="6858000"/>
          </a:xfrm>
          <a:prstGeom prst="rect">
            <a:avLst/>
          </a:prstGeom>
        </p:spPr>
      </p:pic>
      <p:sp>
        <p:nvSpPr>
          <p:cNvPr id="4" name="TextBox 3">
            <a:extLst>
              <a:ext uri="{FF2B5EF4-FFF2-40B4-BE49-F238E27FC236}">
                <a16:creationId xmlns:a16="http://schemas.microsoft.com/office/drawing/2014/main" id="{1B546351-7A67-E6EA-0F89-116354BBA4F0}"/>
              </a:ext>
            </a:extLst>
          </p:cNvPr>
          <p:cNvSpPr txBox="1"/>
          <p:nvPr/>
        </p:nvSpPr>
        <p:spPr>
          <a:xfrm>
            <a:off x="430306" y="216318"/>
            <a:ext cx="8659906" cy="6276398"/>
          </a:xfrm>
          <a:prstGeom prst="rect">
            <a:avLst/>
          </a:prstGeom>
          <a:noFill/>
        </p:spPr>
        <p:txBody>
          <a:bodyPr wrap="square">
            <a:spAutoFit/>
          </a:bodyPr>
          <a:lstStyle/>
          <a:p>
            <a:pPr lvl="0">
              <a:lnSpc>
                <a:spcPct val="107000"/>
              </a:lnSpc>
              <a:spcAft>
                <a:spcPts val="800"/>
              </a:spcAft>
              <a:buSzPts val="1000"/>
              <a:tabLst>
                <a:tab pos="457200" algn="l"/>
              </a:tabLst>
            </a:pPr>
            <a:r>
              <a:rPr lang="en-GB" sz="2800" b="1" dirty="0">
                <a:solidFill>
                  <a:srgbClr val="FFC000"/>
                </a:solidFill>
                <a:effectLst/>
                <a:ea typeface="Times New Roman" panose="02020603050405020304" pitchFamily="18" charset="0"/>
                <a:cs typeface="Arial" panose="020B0604020202020204" pitchFamily="34" charset="0"/>
              </a:rPr>
              <a:t>Objective:</a:t>
            </a:r>
            <a:endParaRPr lang="en-US" sz="2400" dirty="0">
              <a:solidFill>
                <a:srgbClr val="FFC000"/>
              </a:solidFill>
              <a:effectLst/>
              <a:ea typeface="Calibri" panose="020F0502020204030204" pitchFamily="34" charset="0"/>
              <a:cs typeface="Arial" panose="020B0604020202020204" pitchFamily="34" charset="0"/>
            </a:endParaRPr>
          </a:p>
          <a:p>
            <a:pPr lvl="1">
              <a:lnSpc>
                <a:spcPct val="107000"/>
              </a:lnSpc>
              <a:spcAft>
                <a:spcPts val="800"/>
              </a:spcAft>
              <a:buSzPts val="1000"/>
              <a:tabLst>
                <a:tab pos="914400" algn="l"/>
              </a:tabLst>
            </a:pP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primary goal of this presentation is to propose a strategic plan for diversification. This plan aims to reduce the company's dependency on government contracts by exploring new business opportunities in the export sector. By doing so, the company can achieve more stable revenue streams and mitigate financial risks.</a:t>
            </a:r>
            <a:endParaRPr lang="en-US"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lvl="0">
              <a:lnSpc>
                <a:spcPct val="107000"/>
              </a:lnSpc>
              <a:spcAft>
                <a:spcPts val="800"/>
              </a:spcAft>
              <a:buSzPts val="1000"/>
              <a:tabLst>
                <a:tab pos="457200" algn="l"/>
              </a:tabLst>
            </a:pPr>
            <a:r>
              <a:rPr lang="en-GB" sz="2800" b="1" dirty="0">
                <a:solidFill>
                  <a:srgbClr val="FFC000"/>
                </a:solidFill>
                <a:effectLst/>
                <a:ea typeface="Times New Roman" panose="02020603050405020304" pitchFamily="18" charset="0"/>
                <a:cs typeface="Arial" panose="020B0604020202020204" pitchFamily="34" charset="0"/>
              </a:rPr>
              <a:t>Agenda:</a:t>
            </a:r>
            <a:endParaRPr lang="en-US" sz="2400" dirty="0">
              <a:solidFill>
                <a:srgbClr val="FFC000"/>
              </a:solidFill>
              <a:effectLst/>
              <a:ea typeface="Calibri" panose="020F0502020204030204" pitchFamily="34" charset="0"/>
              <a:cs typeface="Arial" panose="020B0604020202020204" pitchFamily="34" charset="0"/>
            </a:endParaRPr>
          </a:p>
          <a:p>
            <a:pPr lvl="1">
              <a:lnSpc>
                <a:spcPct val="107000"/>
              </a:lnSpc>
              <a:spcAft>
                <a:spcPts val="800"/>
              </a:spcAft>
              <a:buSzPts val="1000"/>
              <a:tabLst>
                <a:tab pos="914400" algn="l"/>
              </a:tabLst>
            </a:pP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presentation will cover several key aspects: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Problem Statement:</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Detailed analysis of the issues faced by the company.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Project Background:</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Explanation of the initial idea and its development.</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Literature Review:</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Overview of relevant research and studies.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Proposed Business Model:</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Description of the new business venture.</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Feasibility Study:</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Assessment of the project's viability.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Hedging Strategies: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Techniques to manage financial risks.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Expected Benefits: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Advantages of implementing the proposed strategy.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Challenges and Limitations: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Potential obstacles and solutions.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Conclusion:</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Summary of the presentation and final remarks.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Q&amp;A:</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Session for audience questions and further discussion.</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117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nstruction worker carrying brick at construction site - Stock Image -  F034/5901 - Science Photo Library">
            <a:extLst>
              <a:ext uri="{FF2B5EF4-FFF2-40B4-BE49-F238E27FC236}">
                <a16:creationId xmlns:a16="http://schemas.microsoft.com/office/drawing/2014/main" id="{397796A8-576A-972F-5544-25F60DBE4E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1" r="17240"/>
          <a:stretch/>
        </p:blipFill>
        <p:spPr bwMode="auto">
          <a:xfrm>
            <a:off x="0" y="0"/>
            <a:ext cx="3645074" cy="6858000"/>
          </a:xfrm>
          <a:prstGeom prst="flowChartInputOutpu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9259011F-39D4-2860-942B-490FA66B2EB7}"/>
              </a:ext>
            </a:extLst>
          </p:cNvPr>
          <p:cNvSpPr/>
          <p:nvPr/>
        </p:nvSpPr>
        <p:spPr>
          <a:xfrm rot="5400000">
            <a:off x="-2329844" y="2329844"/>
            <a:ext cx="5148200" cy="488512"/>
          </a:xfrm>
          <a:prstGeom prst="triangle">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3C59CB-A472-163E-8DDF-69FB81418086}"/>
              </a:ext>
            </a:extLst>
          </p:cNvPr>
          <p:cNvSpPr txBox="1"/>
          <p:nvPr/>
        </p:nvSpPr>
        <p:spPr>
          <a:xfrm>
            <a:off x="4872624" y="61387"/>
            <a:ext cx="5323562" cy="646331"/>
          </a:xfrm>
          <a:prstGeom prst="rect">
            <a:avLst/>
          </a:prstGeom>
          <a:noFill/>
        </p:spPr>
        <p:txBody>
          <a:bodyPr wrap="square" rtlCol="0">
            <a:spAutoFit/>
          </a:bodyPr>
          <a:lstStyle/>
          <a:p>
            <a:r>
              <a:rPr lang="en-US" sz="3600" b="1" dirty="0">
                <a:solidFill>
                  <a:srgbClr val="FFB900"/>
                </a:solidFill>
              </a:rPr>
              <a:t>PROBLEM STATEMENT</a:t>
            </a:r>
          </a:p>
        </p:txBody>
      </p:sp>
      <p:sp>
        <p:nvSpPr>
          <p:cNvPr id="5" name="TextBox 4">
            <a:extLst>
              <a:ext uri="{FF2B5EF4-FFF2-40B4-BE49-F238E27FC236}">
                <a16:creationId xmlns:a16="http://schemas.microsoft.com/office/drawing/2014/main" id="{69DF7FAF-6B7D-EA61-A9F5-E23DD8DE8DEE}"/>
              </a:ext>
            </a:extLst>
          </p:cNvPr>
          <p:cNvSpPr txBox="1"/>
          <p:nvPr/>
        </p:nvSpPr>
        <p:spPr>
          <a:xfrm>
            <a:off x="3645074" y="707718"/>
            <a:ext cx="8453716" cy="5691623"/>
          </a:xfrm>
          <a:prstGeom prst="rect">
            <a:avLst/>
          </a:prstGeom>
          <a:noFill/>
        </p:spPr>
        <p:txBody>
          <a:bodyPr wrap="square">
            <a:spAutoFit/>
          </a:bodyPr>
          <a:lstStyle/>
          <a:p>
            <a:pPr lvl="0">
              <a:lnSpc>
                <a:spcPct val="107000"/>
              </a:lnSpc>
              <a:spcAft>
                <a:spcPts val="800"/>
              </a:spcAft>
              <a:tabLst>
                <a:tab pos="457200" algn="l"/>
              </a:tabLst>
            </a:pPr>
            <a:r>
              <a:rPr lang="en-GB"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Dependence on Government Contracts</a:t>
            </a:r>
            <a:r>
              <a:rPr lang="en-GB" sz="20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b="1"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rPr>
              <a:t>The construction company primarily relies on government contracts for its projects. While these contracts can be substantial and long-term, they come with significant challenges. Payments from government projects are often delayed, sometimes extending over years. This delay creates uncertainty and financial strain, as the company cannot predict when funds will be received. The unpredictability of payments affects the company's ability to manage its finances effectively. This situation leads to difficulties in covering operational costs, maintaining cash flow, and planning for future projects</a:t>
            </a:r>
            <a:r>
              <a:rPr lang="en-US" sz="1400" dirty="0">
                <a:solidFill>
                  <a:schemeClr val="accent1">
                    <a:lumMod val="50000"/>
                  </a:schemeClr>
                </a:solidFill>
              </a:rPr>
              <a:t>.</a:t>
            </a:r>
          </a:p>
          <a:p>
            <a:pPr lvl="0">
              <a:lnSpc>
                <a:spcPct val="107000"/>
              </a:lnSpc>
              <a:spcAft>
                <a:spcPts val="800"/>
              </a:spcAft>
              <a:tabLst>
                <a:tab pos="457200" algn="l"/>
              </a:tabLst>
            </a:pPr>
            <a:r>
              <a:rPr lang="en-GB"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Cash Flow Volatility</a:t>
            </a:r>
            <a:r>
              <a:rPr lang="en-GB" sz="28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sz="2400"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GB" dirty="0">
                <a:solidFill>
                  <a:schemeClr val="accent1">
                    <a:lumMod val="50000"/>
                  </a:schemeClr>
                </a:solidFill>
                <a:effectLst/>
                <a:ea typeface="Times New Roman" panose="02020603050405020304" pitchFamily="18" charset="0"/>
                <a:cs typeface="Times New Roman" panose="02020603050405020304" pitchFamily="18" charset="0"/>
              </a:rPr>
              <a:t>The company's cash flow is highly volatile due to the irregular payment schedule from government contracts. This volatility makes it challenging to ensure smooth operations.</a:t>
            </a:r>
            <a:r>
              <a:rPr lang="en-US" sz="1600" dirty="0">
                <a:solidFill>
                  <a:schemeClr val="accent1">
                    <a:lumMod val="50000"/>
                  </a:schemeClr>
                </a:solidFill>
                <a:ea typeface="Times New Roman" panose="02020603050405020304" pitchFamily="18" charset="0"/>
                <a:cs typeface="Times New Roman" panose="02020603050405020304" pitchFamily="18" charset="0"/>
              </a:rPr>
              <a:t> </a:t>
            </a:r>
            <a:r>
              <a:rPr lang="en-GB" dirty="0">
                <a:solidFill>
                  <a:schemeClr val="accent1">
                    <a:lumMod val="50000"/>
                  </a:schemeClr>
                </a:solidFill>
                <a:effectLst/>
                <a:ea typeface="Times New Roman" panose="02020603050405020304" pitchFamily="18" charset="0"/>
                <a:cs typeface="Times New Roman" panose="02020603050405020304" pitchFamily="18" charset="0"/>
              </a:rPr>
              <a:t>Managing day-to-day expenses becomes difficult when incoming payments are uncertain. This situation can affect the company’s ability to pay salaries, purchase materials, and invest in new projects.</a:t>
            </a:r>
            <a:r>
              <a:rPr lang="en-US" sz="1600" dirty="0">
                <a:solidFill>
                  <a:schemeClr val="accent1">
                    <a:lumMod val="50000"/>
                  </a:schemeClr>
                </a:solidFill>
                <a:ea typeface="Times New Roman" panose="02020603050405020304" pitchFamily="18" charset="0"/>
                <a:cs typeface="Times New Roman" panose="02020603050405020304" pitchFamily="18" charset="0"/>
              </a:rPr>
              <a:t> </a:t>
            </a:r>
            <a:r>
              <a:rPr lang="en-GB" dirty="0">
                <a:solidFill>
                  <a:schemeClr val="accent1">
                    <a:lumMod val="50000"/>
                  </a:schemeClr>
                </a:solidFill>
                <a:effectLst/>
                <a:ea typeface="Times New Roman" panose="02020603050405020304" pitchFamily="18" charset="0"/>
                <a:cs typeface="Times New Roman" panose="02020603050405020304" pitchFamily="18" charset="0"/>
              </a:rPr>
              <a:t>The volatility in cash flow hampers the company's growth and sustainability. It creates a reliance on short-term financing options, which may be expensive and not always available.</a:t>
            </a:r>
            <a:endParaRPr lang="en-US" sz="1600" dirty="0">
              <a:solidFill>
                <a:schemeClr val="accent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842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nstruction worker carrying brick at construction site - Stock Image -  F034/5901 - Science Photo Library">
            <a:extLst>
              <a:ext uri="{FF2B5EF4-FFF2-40B4-BE49-F238E27FC236}">
                <a16:creationId xmlns:a16="http://schemas.microsoft.com/office/drawing/2014/main" id="{397796A8-576A-972F-5544-25F60DBE4E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1" r="17240"/>
          <a:stretch/>
        </p:blipFill>
        <p:spPr bwMode="auto">
          <a:xfrm>
            <a:off x="0" y="0"/>
            <a:ext cx="3645074" cy="6858000"/>
          </a:xfrm>
          <a:prstGeom prst="flowChartInputOutpu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9259011F-39D4-2860-942B-490FA66B2EB7}"/>
              </a:ext>
            </a:extLst>
          </p:cNvPr>
          <p:cNvSpPr/>
          <p:nvPr/>
        </p:nvSpPr>
        <p:spPr>
          <a:xfrm rot="5400000">
            <a:off x="-2329844" y="2329844"/>
            <a:ext cx="5148200" cy="488512"/>
          </a:xfrm>
          <a:prstGeom prst="triangle">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3C59CB-A472-163E-8DDF-69FB81418086}"/>
              </a:ext>
            </a:extLst>
          </p:cNvPr>
          <p:cNvSpPr txBox="1"/>
          <p:nvPr/>
        </p:nvSpPr>
        <p:spPr>
          <a:xfrm>
            <a:off x="4872624" y="61387"/>
            <a:ext cx="5323562" cy="646331"/>
          </a:xfrm>
          <a:prstGeom prst="rect">
            <a:avLst/>
          </a:prstGeom>
          <a:noFill/>
        </p:spPr>
        <p:txBody>
          <a:bodyPr wrap="square" rtlCol="0">
            <a:spAutoFit/>
          </a:bodyPr>
          <a:lstStyle/>
          <a:p>
            <a:r>
              <a:rPr lang="en-US" sz="3600" b="1" dirty="0">
                <a:solidFill>
                  <a:srgbClr val="FFB900"/>
                </a:solidFill>
              </a:rPr>
              <a:t>PROBLEM STATEMENT</a:t>
            </a:r>
          </a:p>
        </p:txBody>
      </p:sp>
      <p:sp>
        <p:nvSpPr>
          <p:cNvPr id="5" name="TextBox 4">
            <a:extLst>
              <a:ext uri="{FF2B5EF4-FFF2-40B4-BE49-F238E27FC236}">
                <a16:creationId xmlns:a16="http://schemas.microsoft.com/office/drawing/2014/main" id="{69DF7FAF-6B7D-EA61-A9F5-E23DD8DE8DEE}"/>
              </a:ext>
            </a:extLst>
          </p:cNvPr>
          <p:cNvSpPr txBox="1"/>
          <p:nvPr/>
        </p:nvSpPr>
        <p:spPr>
          <a:xfrm>
            <a:off x="3501638" y="1191814"/>
            <a:ext cx="8618643" cy="4802533"/>
          </a:xfrm>
          <a:prstGeom prst="rect">
            <a:avLst/>
          </a:prstGeom>
          <a:noFill/>
        </p:spPr>
        <p:txBody>
          <a:bodyPr wrap="square">
            <a:spAutoFit/>
          </a:bodyPr>
          <a:lstStyle/>
          <a:p>
            <a:pPr lvl="0">
              <a:lnSpc>
                <a:spcPct val="107000"/>
              </a:lnSpc>
              <a:spcAft>
                <a:spcPts val="800"/>
              </a:spcAft>
              <a:tabLst>
                <a:tab pos="457200" algn="l"/>
              </a:tabLst>
            </a:pPr>
            <a:r>
              <a:rPr lang="en-US"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Exposure to Foreign Exchange Risks</a:t>
            </a:r>
            <a:r>
              <a:rPr lang="en-GB" sz="20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b="1"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rPr>
              <a:t>The company imports most of its tools and equipment, exposing it to fluctuations in foreign exchange rates. This exposure is particularly problematic in a volatile forex market. When the local currency depreciates, the cost of imported goods increases. This situation can significantly inflate operational costs and reduce profitability. The company’s financial stability is compromised by these forex risks, as the cost of imports can rise unpredictably, affecting overall budget management.</a:t>
            </a:r>
          </a:p>
          <a:p>
            <a:pPr lvl="0">
              <a:lnSpc>
                <a:spcPct val="107000"/>
              </a:lnSpc>
              <a:spcAft>
                <a:spcPts val="800"/>
              </a:spcAft>
              <a:tabLst>
                <a:tab pos="457200" algn="l"/>
              </a:tabLst>
            </a:pPr>
            <a:r>
              <a:rPr lang="en-US"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Need for Sustainable Revenue Sources</a:t>
            </a:r>
            <a:r>
              <a:rPr lang="en-GB" sz="28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sz="2400"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effectLst/>
                <a:ea typeface="Times New Roman" panose="02020603050405020304" pitchFamily="18" charset="0"/>
                <a:cs typeface="Times New Roman" panose="02020603050405020304" pitchFamily="18" charset="0"/>
              </a:rPr>
              <a:t>To mitigate these issues, there is a need for a more sustainable and reliable source of revenue. Diversifying into a business that generates consistent income can provide the financial stability required to manage operational costs and reduce reliance on government payments. Exploring the export market for agricultural products such as raw cashew nuts, sesame seeds, and soya beans. These products have a high demand in international markets and can generate steady foreign exchange earnings.</a:t>
            </a:r>
          </a:p>
        </p:txBody>
      </p:sp>
    </p:spTree>
    <p:extLst>
      <p:ext uri="{BB962C8B-B14F-4D97-AF65-F5344CB8AC3E}">
        <p14:creationId xmlns:p14="http://schemas.microsoft.com/office/powerpoint/2010/main" val="202814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ED7DF6-2A72-7956-63DF-0BD7CE53F508}"/>
              </a:ext>
            </a:extLst>
          </p:cNvPr>
          <p:cNvSpPr txBox="1"/>
          <p:nvPr/>
        </p:nvSpPr>
        <p:spPr>
          <a:xfrm>
            <a:off x="1775012" y="153753"/>
            <a:ext cx="9027459" cy="461665"/>
          </a:xfrm>
          <a:prstGeom prst="rect">
            <a:avLst/>
          </a:prstGeom>
          <a:noFill/>
        </p:spPr>
        <p:txBody>
          <a:bodyPr wrap="square">
            <a:spAutoFit/>
          </a:bodyPr>
          <a:lstStyle/>
          <a:p>
            <a:pPr algn="ctr"/>
            <a:r>
              <a:rPr lang="en-GB" sz="2400" b="1" dirty="0">
                <a:solidFill>
                  <a:schemeClr val="accent1">
                    <a:lumMod val="50000"/>
                  </a:schemeClr>
                </a:solidFill>
                <a:effectLst/>
                <a:ea typeface="Times New Roman" panose="02020603050405020304" pitchFamily="18" charset="0"/>
              </a:rPr>
              <a:t>IMPORTANCE OF FINDING SUSTAINABLE REVENUE SOURCES</a:t>
            </a:r>
            <a:endParaRPr lang="en-US" sz="2400" dirty="0">
              <a:solidFill>
                <a:schemeClr val="accent1">
                  <a:lumMod val="50000"/>
                </a:schemeClr>
              </a:solidFill>
            </a:endParaRPr>
          </a:p>
        </p:txBody>
      </p:sp>
      <p:pic>
        <p:nvPicPr>
          <p:cNvPr id="1026" name="Picture 2" descr="financial, appreciation, gain, arrow, green, money, dollar Icon">
            <a:extLst>
              <a:ext uri="{FF2B5EF4-FFF2-40B4-BE49-F238E27FC236}">
                <a16:creationId xmlns:a16="http://schemas.microsoft.com/office/drawing/2014/main" id="{22C52B7E-1EB5-E343-7B31-C8019462D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372" y="918884"/>
            <a:ext cx="1385046" cy="13850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166CCB-21AA-B754-BD15-4DD13E477940}"/>
              </a:ext>
            </a:extLst>
          </p:cNvPr>
          <p:cNvSpPr txBox="1"/>
          <p:nvPr/>
        </p:nvSpPr>
        <p:spPr>
          <a:xfrm>
            <a:off x="2747684" y="918884"/>
            <a:ext cx="2232212" cy="369332"/>
          </a:xfrm>
          <a:prstGeom prst="rect">
            <a:avLst/>
          </a:prstGeom>
          <a:noFill/>
        </p:spPr>
        <p:txBody>
          <a:bodyPr wrap="square">
            <a:spAutoFit/>
          </a:bodyPr>
          <a:lstStyle/>
          <a:p>
            <a:r>
              <a:rPr lang="en-GB" sz="1800" b="1" dirty="0">
                <a:solidFill>
                  <a:srgbClr val="FFC000"/>
                </a:solidFill>
                <a:effectLst/>
                <a:latin typeface="+mj-lt"/>
                <a:ea typeface="Times New Roman" panose="02020603050405020304" pitchFamily="18" charset="0"/>
              </a:rPr>
              <a:t>Financial Stability</a:t>
            </a:r>
            <a:endParaRPr lang="en-US" dirty="0">
              <a:solidFill>
                <a:srgbClr val="FFC000"/>
              </a:solidFill>
              <a:latin typeface="+mj-lt"/>
            </a:endParaRPr>
          </a:p>
        </p:txBody>
      </p:sp>
      <p:sp>
        <p:nvSpPr>
          <p:cNvPr id="12" name="TextBox 11">
            <a:extLst>
              <a:ext uri="{FF2B5EF4-FFF2-40B4-BE49-F238E27FC236}">
                <a16:creationId xmlns:a16="http://schemas.microsoft.com/office/drawing/2014/main" id="{89B26125-FAB2-B082-2E36-1F7F93CD7733}"/>
              </a:ext>
            </a:extLst>
          </p:cNvPr>
          <p:cNvSpPr txBox="1"/>
          <p:nvPr/>
        </p:nvSpPr>
        <p:spPr>
          <a:xfrm>
            <a:off x="2312894" y="1324075"/>
            <a:ext cx="8489577" cy="667427"/>
          </a:xfrm>
          <a:prstGeom prst="rect">
            <a:avLst/>
          </a:prstGeom>
          <a:noFill/>
        </p:spPr>
        <p:txBody>
          <a:bodyPr wrap="square" rtlCol="0">
            <a:spAutoFit/>
          </a:bodyPr>
          <a:lstStyle/>
          <a:p>
            <a:pPr lvl="1" algn="just">
              <a:lnSpc>
                <a:spcPct val="107000"/>
              </a:lnSpc>
              <a:spcAft>
                <a:spcPts val="800"/>
              </a:spcAft>
              <a:buSzPts val="1000"/>
              <a:tabLst>
                <a:tab pos="914400" algn="l"/>
              </a:tabLst>
            </a:pPr>
            <a:r>
              <a:rPr lang="en-GB"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Stable revenue streams are crucial for maintaining the company's financial health. Without reliable income, it becomes challenging to manage day-to-day operations, pay salaries, and invest in growth opportunities. Diversifying into the export of agricultural products can provide a steady income, independent of government contract cycles.</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1028" name="Picture 4" descr="danger, electricity, risk, high, voltage, construction Icon">
            <a:extLst>
              <a:ext uri="{FF2B5EF4-FFF2-40B4-BE49-F238E27FC236}">
                <a16:creationId xmlns:a16="http://schemas.microsoft.com/office/drawing/2014/main" id="{4A1FC226-0C64-58EA-DEBA-3483A9A5F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258" y="2657601"/>
            <a:ext cx="1386000" cy="1386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C58915B8-E6CF-7729-57C2-77C9E9EC15D6}"/>
              </a:ext>
            </a:extLst>
          </p:cNvPr>
          <p:cNvCxnSpPr>
            <a:cxnSpLocks/>
          </p:cNvCxnSpPr>
          <p:nvPr/>
        </p:nvCxnSpPr>
        <p:spPr>
          <a:xfrm>
            <a:off x="2624418" y="2294968"/>
            <a:ext cx="7944970" cy="322726"/>
          </a:xfrm>
          <a:prstGeom prst="bentConnector3">
            <a:avLst>
              <a:gd name="adj1" fmla="val 99986"/>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2C77DB7-73BD-BC58-1892-34DB7E8B8A54}"/>
              </a:ext>
            </a:extLst>
          </p:cNvPr>
          <p:cNvSpPr txBox="1"/>
          <p:nvPr/>
        </p:nvSpPr>
        <p:spPr>
          <a:xfrm>
            <a:off x="7897033" y="2700159"/>
            <a:ext cx="1959225" cy="369332"/>
          </a:xfrm>
          <a:prstGeom prst="rect">
            <a:avLst/>
          </a:prstGeom>
          <a:noFill/>
        </p:spPr>
        <p:txBody>
          <a:bodyPr wrap="square">
            <a:spAutoFit/>
          </a:bodyPr>
          <a:lstStyle/>
          <a:p>
            <a:r>
              <a:rPr lang="en-GB" b="1" dirty="0">
                <a:solidFill>
                  <a:srgbClr val="FFC000"/>
                </a:solidFill>
                <a:latin typeface="+mj-lt"/>
              </a:rPr>
              <a:t>Risk Management</a:t>
            </a:r>
            <a:endParaRPr lang="en-US" dirty="0">
              <a:solidFill>
                <a:srgbClr val="FFC000"/>
              </a:solidFill>
              <a:latin typeface="+mj-lt"/>
            </a:endParaRPr>
          </a:p>
        </p:txBody>
      </p:sp>
      <p:sp>
        <p:nvSpPr>
          <p:cNvPr id="22" name="TextBox 21">
            <a:extLst>
              <a:ext uri="{FF2B5EF4-FFF2-40B4-BE49-F238E27FC236}">
                <a16:creationId xmlns:a16="http://schemas.microsoft.com/office/drawing/2014/main" id="{CA3BDC36-C2E3-4DAD-0AB8-3A258581DE56}"/>
              </a:ext>
            </a:extLst>
          </p:cNvPr>
          <p:cNvSpPr txBox="1"/>
          <p:nvPr/>
        </p:nvSpPr>
        <p:spPr>
          <a:xfrm>
            <a:off x="1366681" y="3065093"/>
            <a:ext cx="8489577" cy="865045"/>
          </a:xfrm>
          <a:prstGeom prst="rect">
            <a:avLst/>
          </a:prstGeom>
          <a:noFill/>
        </p:spPr>
        <p:txBody>
          <a:bodyPr wrap="square" rtlCol="0">
            <a:spAutoFit/>
          </a:bodyPr>
          <a:lstStyle/>
          <a:p>
            <a:pPr lvl="1" algn="just">
              <a:lnSpc>
                <a:spcPct val="107000"/>
              </a:lnSpc>
              <a:spcAft>
                <a:spcPts val="800"/>
              </a:spcAft>
              <a:buSzPts val="1000"/>
              <a:tabLst>
                <a:tab pos="914400" algn="l"/>
              </a:tabLst>
            </a:pPr>
            <a:r>
              <a:rPr lang="en-US"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construction company's current business model exposes it to significant risks, particularly related to cash flow volatility and forex fluctuations. By entering the export market, the company can generate foreign exchange revenues, which can be used to offset its foreign exchange liabilities. This natural hedge can help stabilize the company's financial position.</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cxnSp>
        <p:nvCxnSpPr>
          <p:cNvPr id="27" name="Connector: Elbow 26">
            <a:extLst>
              <a:ext uri="{FF2B5EF4-FFF2-40B4-BE49-F238E27FC236}">
                <a16:creationId xmlns:a16="http://schemas.microsoft.com/office/drawing/2014/main" id="{8828081F-14D1-9590-A6A4-B4B1AA7CE789}"/>
              </a:ext>
            </a:extLst>
          </p:cNvPr>
          <p:cNvCxnSpPr>
            <a:cxnSpLocks/>
          </p:cNvCxnSpPr>
          <p:nvPr/>
        </p:nvCxnSpPr>
        <p:spPr>
          <a:xfrm rot="10800000" flipV="1">
            <a:off x="1775013" y="4083506"/>
            <a:ext cx="8282951" cy="407493"/>
          </a:xfrm>
          <a:prstGeom prst="bentConnector3">
            <a:avLst>
              <a:gd name="adj1" fmla="val 10011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D2B2572A-1544-7890-D020-F6004F57B67D}"/>
              </a:ext>
            </a:extLst>
          </p:cNvPr>
          <p:cNvSpPr txBox="1"/>
          <p:nvPr/>
        </p:nvSpPr>
        <p:spPr>
          <a:xfrm>
            <a:off x="2747684" y="4459702"/>
            <a:ext cx="1959225" cy="369332"/>
          </a:xfrm>
          <a:prstGeom prst="rect">
            <a:avLst/>
          </a:prstGeom>
          <a:noFill/>
        </p:spPr>
        <p:txBody>
          <a:bodyPr wrap="square">
            <a:spAutoFit/>
          </a:bodyPr>
          <a:lstStyle/>
          <a:p>
            <a:r>
              <a:rPr lang="en-GB" b="1" dirty="0">
                <a:solidFill>
                  <a:srgbClr val="FFC000"/>
                </a:solidFill>
                <a:latin typeface="+mj-lt"/>
              </a:rPr>
              <a:t>Long term Growth</a:t>
            </a:r>
            <a:endParaRPr lang="en-US" dirty="0">
              <a:solidFill>
                <a:srgbClr val="FFC000"/>
              </a:solidFill>
              <a:latin typeface="+mj-lt"/>
            </a:endParaRPr>
          </a:p>
        </p:txBody>
      </p:sp>
      <p:pic>
        <p:nvPicPr>
          <p:cNvPr id="1030" name="Picture 6" descr="growth, knowledge, education Icon">
            <a:extLst>
              <a:ext uri="{FF2B5EF4-FFF2-40B4-BE49-F238E27FC236}">
                <a16:creationId xmlns:a16="http://schemas.microsoft.com/office/drawing/2014/main" id="{5F87F28A-88CC-A72E-7EEF-6331C5C17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418" y="4459702"/>
            <a:ext cx="1386000" cy="1386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5E29976-128B-A01D-F54C-3912B49F1DBA}"/>
              </a:ext>
            </a:extLst>
          </p:cNvPr>
          <p:cNvSpPr txBox="1"/>
          <p:nvPr/>
        </p:nvSpPr>
        <p:spPr>
          <a:xfrm>
            <a:off x="2312893" y="4773466"/>
            <a:ext cx="8489577" cy="1062663"/>
          </a:xfrm>
          <a:prstGeom prst="rect">
            <a:avLst/>
          </a:prstGeom>
          <a:noFill/>
        </p:spPr>
        <p:txBody>
          <a:bodyPr wrap="square" rtlCol="0">
            <a:spAutoFit/>
          </a:bodyPr>
          <a:lstStyle/>
          <a:p>
            <a:pPr lvl="1" algn="just">
              <a:lnSpc>
                <a:spcPct val="107000"/>
              </a:lnSpc>
              <a:spcAft>
                <a:spcPts val="800"/>
              </a:spcAft>
              <a:buSzPts val="1000"/>
              <a:tabLst>
                <a:tab pos="914400" algn="l"/>
              </a:tabLst>
            </a:pPr>
            <a:r>
              <a:rPr lang="en-US"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Diversification is not just about addressing immediate financial concerns; it also positions the company for long-term growth. The global demand for agricultural products like raw cashew nuts, sesame seeds, and soya beans is robust. By tapping into this market, the company can create new revenue streams that contribute to its overall growth and sustainability. Furthermore, this strategy aligns with global trends towards sustainable business practices and can enhance the company's reputation and competitiveness.</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876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971D0-5D45-7A67-A099-53047B865226}"/>
              </a:ext>
            </a:extLst>
          </p:cNvPr>
          <p:cNvSpPr txBox="1"/>
          <p:nvPr/>
        </p:nvSpPr>
        <p:spPr>
          <a:xfrm>
            <a:off x="276677" y="206188"/>
            <a:ext cx="4544860" cy="584775"/>
          </a:xfrm>
          <a:prstGeom prst="rect">
            <a:avLst/>
          </a:prstGeom>
          <a:noFill/>
        </p:spPr>
        <p:txBody>
          <a:bodyPr wrap="square" rtlCol="0">
            <a:spAutoFit/>
          </a:bodyPr>
          <a:lstStyle/>
          <a:p>
            <a:pPr algn="ctr"/>
            <a:r>
              <a:rPr lang="en-US" sz="3200" b="1" dirty="0">
                <a:solidFill>
                  <a:schemeClr val="accent1">
                    <a:lumMod val="50000"/>
                  </a:schemeClr>
                </a:solidFill>
              </a:rPr>
              <a:t>COMPANY OVERVIEW</a:t>
            </a:r>
          </a:p>
        </p:txBody>
      </p:sp>
      <p:sp>
        <p:nvSpPr>
          <p:cNvPr id="8" name="TextBox 7">
            <a:extLst>
              <a:ext uri="{FF2B5EF4-FFF2-40B4-BE49-F238E27FC236}">
                <a16:creationId xmlns:a16="http://schemas.microsoft.com/office/drawing/2014/main" id="{D7121783-7D91-803A-B87B-1A47827F2C66}"/>
              </a:ext>
            </a:extLst>
          </p:cNvPr>
          <p:cNvSpPr txBox="1"/>
          <p:nvPr/>
        </p:nvSpPr>
        <p:spPr>
          <a:xfrm>
            <a:off x="2260583" y="837980"/>
            <a:ext cx="6905828" cy="2062103"/>
          </a:xfrm>
          <a:prstGeom prst="rect">
            <a:avLst/>
          </a:prstGeom>
          <a:noFill/>
        </p:spPr>
        <p:txBody>
          <a:bodyPr wrap="square">
            <a:spAutoFit/>
          </a:bodyPr>
          <a:lstStyle/>
          <a:p>
            <a:pPr algn="just"/>
            <a:r>
              <a:rPr lang="en-US" sz="1600" dirty="0"/>
              <a:t>[Company Name], a government project construction company, specializes in building infrastructure for government bodies. It faces financial and operational challenges, including delayed payments and cash flow issues. Dependency on government contracts results in inconsistent cash flows, leading to financial instability. Additionally, there is high exposure to foreign exchange risks due to importing construction materials. These issues motivate the company to diversify its revenue sources to achieve financial stability and reduce reliance on government contracts.</a:t>
            </a:r>
          </a:p>
        </p:txBody>
      </p:sp>
      <p:sp>
        <p:nvSpPr>
          <p:cNvPr id="10" name="TextBox 9">
            <a:extLst>
              <a:ext uri="{FF2B5EF4-FFF2-40B4-BE49-F238E27FC236}">
                <a16:creationId xmlns:a16="http://schemas.microsoft.com/office/drawing/2014/main" id="{07F36B3A-9F78-E9D3-1073-D65B4F5B1F5F}"/>
              </a:ext>
            </a:extLst>
          </p:cNvPr>
          <p:cNvSpPr txBox="1"/>
          <p:nvPr/>
        </p:nvSpPr>
        <p:spPr>
          <a:xfrm>
            <a:off x="710728" y="3957917"/>
            <a:ext cx="3676758" cy="461665"/>
          </a:xfrm>
          <a:prstGeom prst="rect">
            <a:avLst/>
          </a:prstGeom>
          <a:noFill/>
        </p:spPr>
        <p:txBody>
          <a:bodyPr wrap="square">
            <a:spAutoFit/>
          </a:bodyPr>
          <a:lstStyle/>
          <a:p>
            <a:r>
              <a:rPr lang="en-GB" sz="2400" b="1" dirty="0">
                <a:solidFill>
                  <a:srgbClr val="FFC000"/>
                </a:solidFill>
                <a:effectLst/>
                <a:latin typeface="Sitka Subheading Semibold" pitchFamily="2" charset="0"/>
                <a:ea typeface="Times New Roman" panose="02020603050405020304" pitchFamily="18" charset="0"/>
                <a:cs typeface="Times New Roman" panose="02020603050405020304" pitchFamily="18" charset="0"/>
              </a:rPr>
              <a:t>Need for Diversification</a:t>
            </a:r>
            <a:endParaRPr lang="en-US" sz="2400" dirty="0">
              <a:solidFill>
                <a:srgbClr val="FFC000"/>
              </a:solidFill>
              <a:latin typeface="Sitka Subheading Semibold"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70D87FD6-3DBB-27C0-BF34-3800592BEED9}"/>
              </a:ext>
            </a:extLst>
          </p:cNvPr>
          <p:cNvSpPr txBox="1"/>
          <p:nvPr/>
        </p:nvSpPr>
        <p:spPr>
          <a:xfrm>
            <a:off x="276677" y="4571870"/>
            <a:ext cx="6435035" cy="2062103"/>
          </a:xfrm>
          <a:prstGeom prst="rect">
            <a:avLst/>
          </a:prstGeom>
          <a:noFill/>
        </p:spPr>
        <p:txBody>
          <a:bodyPr wrap="square">
            <a:spAutoFit/>
          </a:bodyPr>
          <a:lstStyle/>
          <a:p>
            <a:pPr algn="just"/>
            <a:r>
              <a:rPr lang="en-US" sz="1600" dirty="0">
                <a:solidFill>
                  <a:schemeClr val="accent1">
                    <a:lumMod val="50000"/>
                  </a:schemeClr>
                </a:solidFill>
              </a:rPr>
              <a:t>Current challenges for the company include payment delays from government contracts affecting liquidity, cash flow volatility making operational cost management difficult, and significant forex exposure from imported materials. The strategic objectives are to establish consistent and reliable revenue sources, mitigate the impact of currency exchange rate volatility, and ensure stable cash flows to support ongoing operations and investments, thereby improving the company's financial stability and sustainability.</a:t>
            </a:r>
          </a:p>
        </p:txBody>
      </p:sp>
      <p:pic>
        <p:nvPicPr>
          <p:cNvPr id="14" name="Picture 13">
            <a:extLst>
              <a:ext uri="{FF2B5EF4-FFF2-40B4-BE49-F238E27FC236}">
                <a16:creationId xmlns:a16="http://schemas.microsoft.com/office/drawing/2014/main" id="{DE509C76-D75F-0602-D4A0-7D813BC4774C}"/>
              </a:ext>
            </a:extLst>
          </p:cNvPr>
          <p:cNvPicPr>
            <a:picLocks noChangeAspect="1"/>
          </p:cNvPicPr>
          <p:nvPr/>
        </p:nvPicPr>
        <p:blipFill>
          <a:blip r:embed="rId2"/>
          <a:stretch>
            <a:fillRect/>
          </a:stretch>
        </p:blipFill>
        <p:spPr>
          <a:xfrm>
            <a:off x="9166411" y="837980"/>
            <a:ext cx="1994648" cy="1994648"/>
          </a:xfrm>
          <a:prstGeom prst="rect">
            <a:avLst/>
          </a:prstGeom>
        </p:spPr>
      </p:pic>
      <p:pic>
        <p:nvPicPr>
          <p:cNvPr id="16" name="Picture 15">
            <a:extLst>
              <a:ext uri="{FF2B5EF4-FFF2-40B4-BE49-F238E27FC236}">
                <a16:creationId xmlns:a16="http://schemas.microsoft.com/office/drawing/2014/main" id="{EBF04113-CDC7-8976-FB69-FC1A264E402A}"/>
              </a:ext>
            </a:extLst>
          </p:cNvPr>
          <p:cNvPicPr>
            <a:picLocks noChangeAspect="1"/>
          </p:cNvPicPr>
          <p:nvPr/>
        </p:nvPicPr>
        <p:blipFill>
          <a:blip r:embed="rId3"/>
          <a:stretch>
            <a:fillRect/>
          </a:stretch>
        </p:blipFill>
        <p:spPr>
          <a:xfrm>
            <a:off x="458347" y="952092"/>
            <a:ext cx="1631686" cy="1631686"/>
          </a:xfrm>
          <a:prstGeom prst="rect">
            <a:avLst/>
          </a:prstGeom>
        </p:spPr>
      </p:pic>
      <p:pic>
        <p:nvPicPr>
          <p:cNvPr id="24" name="Picture 23">
            <a:extLst>
              <a:ext uri="{FF2B5EF4-FFF2-40B4-BE49-F238E27FC236}">
                <a16:creationId xmlns:a16="http://schemas.microsoft.com/office/drawing/2014/main" id="{0513A207-5FE6-6100-9541-14690D4113E5}"/>
              </a:ext>
            </a:extLst>
          </p:cNvPr>
          <p:cNvPicPr>
            <a:picLocks noChangeAspect="1"/>
          </p:cNvPicPr>
          <p:nvPr/>
        </p:nvPicPr>
        <p:blipFill>
          <a:blip r:embed="rId4"/>
          <a:stretch>
            <a:fillRect/>
          </a:stretch>
        </p:blipFill>
        <p:spPr>
          <a:xfrm rot="19948376">
            <a:off x="4387486" y="3237120"/>
            <a:ext cx="1441594" cy="1441594"/>
          </a:xfrm>
          <a:prstGeom prst="rect">
            <a:avLst/>
          </a:prstGeom>
        </p:spPr>
      </p:pic>
      <p:sp>
        <p:nvSpPr>
          <p:cNvPr id="25" name="TextBox 24">
            <a:extLst>
              <a:ext uri="{FF2B5EF4-FFF2-40B4-BE49-F238E27FC236}">
                <a16:creationId xmlns:a16="http://schemas.microsoft.com/office/drawing/2014/main" id="{B91D9692-E0AE-4D52-213E-0A4B75ED07C8}"/>
              </a:ext>
            </a:extLst>
          </p:cNvPr>
          <p:cNvSpPr txBox="1"/>
          <p:nvPr/>
        </p:nvSpPr>
        <p:spPr>
          <a:xfrm>
            <a:off x="7379705" y="3198167"/>
            <a:ext cx="4443978" cy="461665"/>
          </a:xfrm>
          <a:prstGeom prst="rect">
            <a:avLst/>
          </a:prstGeom>
          <a:noFill/>
        </p:spPr>
        <p:txBody>
          <a:bodyPr wrap="square">
            <a:spAutoFit/>
          </a:bodyPr>
          <a:lstStyle/>
          <a:p>
            <a:pPr algn="ctr"/>
            <a:r>
              <a:rPr lang="en-GB" sz="2400" b="1" dirty="0">
                <a:solidFill>
                  <a:srgbClr val="FFC000"/>
                </a:solidFill>
                <a:latin typeface="Sitka Subheading Semibold" pitchFamily="2" charset="0"/>
                <a:cs typeface="Times New Roman" panose="02020603050405020304" pitchFamily="18" charset="0"/>
              </a:rPr>
              <a:t>Initial Idea and Development</a:t>
            </a:r>
            <a:endParaRPr lang="en-US" sz="2400" dirty="0">
              <a:solidFill>
                <a:srgbClr val="FFC000"/>
              </a:solidFill>
              <a:latin typeface="Sitka Subheading Semibold"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6F56B3BD-15C0-5E41-4B42-E3AE59C1E443}"/>
              </a:ext>
            </a:extLst>
          </p:cNvPr>
          <p:cNvSpPr txBox="1"/>
          <p:nvPr/>
        </p:nvSpPr>
        <p:spPr>
          <a:xfrm>
            <a:off x="9432129" y="3654968"/>
            <a:ext cx="2675966" cy="3108543"/>
          </a:xfrm>
          <a:prstGeom prst="rect">
            <a:avLst/>
          </a:prstGeom>
          <a:noFill/>
        </p:spPr>
        <p:txBody>
          <a:bodyPr wrap="square">
            <a:spAutoFit/>
          </a:bodyPr>
          <a:lstStyle/>
          <a:p>
            <a:pPr algn="just"/>
            <a:r>
              <a:rPr lang="en-US" sz="1400" dirty="0">
                <a:solidFill>
                  <a:schemeClr val="accent1">
                    <a:lumMod val="50000"/>
                  </a:schemeClr>
                </a:solidFill>
              </a:rPr>
              <a:t>The idea to balance foreign exchange outflows with inflows through export activities originated from discussions among executives and consultants. They identified the agricultural sector as a viable diversification avenue, focusing on raw cashew nuts (RCN), sesame seeds, and soya beans. These products were chosen for their high international demand, relatively stable prices, and ease of market entry.</a:t>
            </a:r>
          </a:p>
        </p:txBody>
      </p:sp>
      <p:pic>
        <p:nvPicPr>
          <p:cNvPr id="31" name="Picture 30">
            <a:extLst>
              <a:ext uri="{FF2B5EF4-FFF2-40B4-BE49-F238E27FC236}">
                <a16:creationId xmlns:a16="http://schemas.microsoft.com/office/drawing/2014/main" id="{C35740A9-6533-7B1F-D4D4-8CD56A10A47F}"/>
              </a:ext>
            </a:extLst>
          </p:cNvPr>
          <p:cNvPicPr>
            <a:picLocks noChangeAspect="1"/>
          </p:cNvPicPr>
          <p:nvPr/>
        </p:nvPicPr>
        <p:blipFill>
          <a:blip r:embed="rId5"/>
          <a:stretch>
            <a:fillRect/>
          </a:stretch>
        </p:blipFill>
        <p:spPr>
          <a:xfrm>
            <a:off x="7147071" y="3793921"/>
            <a:ext cx="2454623" cy="2454623"/>
          </a:xfrm>
          <a:prstGeom prst="rect">
            <a:avLst/>
          </a:prstGeom>
        </p:spPr>
      </p:pic>
    </p:spTree>
    <p:extLst>
      <p:ext uri="{BB962C8B-B14F-4D97-AF65-F5344CB8AC3E}">
        <p14:creationId xmlns:p14="http://schemas.microsoft.com/office/powerpoint/2010/main" val="163345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CC9B5-7A24-3926-4376-4A4B1199691F}"/>
              </a:ext>
            </a:extLst>
          </p:cNvPr>
          <p:cNvSpPr txBox="1"/>
          <p:nvPr/>
        </p:nvSpPr>
        <p:spPr>
          <a:xfrm>
            <a:off x="-47333" y="89647"/>
            <a:ext cx="7593107" cy="523220"/>
          </a:xfrm>
          <a:prstGeom prst="rect">
            <a:avLst/>
          </a:prstGeom>
          <a:noFill/>
        </p:spPr>
        <p:txBody>
          <a:bodyPr wrap="square" rtlCol="0">
            <a:spAutoFit/>
          </a:bodyPr>
          <a:lstStyle/>
          <a:p>
            <a:pPr algn="ctr"/>
            <a:r>
              <a:rPr lang="en-US" sz="2800" b="1" dirty="0">
                <a:solidFill>
                  <a:schemeClr val="accent1">
                    <a:lumMod val="50000"/>
                  </a:schemeClr>
                </a:solidFill>
              </a:rPr>
              <a:t>Rationale for Exporting Agricultural Products</a:t>
            </a:r>
          </a:p>
        </p:txBody>
      </p:sp>
      <p:grpSp>
        <p:nvGrpSpPr>
          <p:cNvPr id="29" name="Group 28">
            <a:extLst>
              <a:ext uri="{FF2B5EF4-FFF2-40B4-BE49-F238E27FC236}">
                <a16:creationId xmlns:a16="http://schemas.microsoft.com/office/drawing/2014/main" id="{3141AE52-A668-51BF-0434-870ECE3FF29F}"/>
              </a:ext>
            </a:extLst>
          </p:cNvPr>
          <p:cNvGrpSpPr/>
          <p:nvPr/>
        </p:nvGrpSpPr>
        <p:grpSpPr>
          <a:xfrm>
            <a:off x="161365" y="800598"/>
            <a:ext cx="11869270" cy="1861902"/>
            <a:chOff x="161365" y="800598"/>
            <a:chExt cx="11869270" cy="1861902"/>
          </a:xfrm>
        </p:grpSpPr>
        <p:sp>
          <p:nvSpPr>
            <p:cNvPr id="5" name="TextBox 4">
              <a:extLst>
                <a:ext uri="{FF2B5EF4-FFF2-40B4-BE49-F238E27FC236}">
                  <a16:creationId xmlns:a16="http://schemas.microsoft.com/office/drawing/2014/main" id="{FE5C5FE8-B6C4-9230-0394-BCFCD1C050A5}"/>
                </a:ext>
              </a:extLst>
            </p:cNvPr>
            <p:cNvSpPr txBox="1"/>
            <p:nvPr/>
          </p:nvSpPr>
          <p:spPr>
            <a:xfrm>
              <a:off x="1582270" y="908174"/>
              <a:ext cx="8888506" cy="1754326"/>
            </a:xfrm>
            <a:prstGeom prst="rect">
              <a:avLst/>
            </a:prstGeom>
            <a:noFill/>
          </p:spPr>
          <p:txBody>
            <a:bodyPr wrap="square">
              <a:spAutoFit/>
            </a:bodyPr>
            <a:lstStyle/>
            <a:p>
              <a:pPr algn="just"/>
              <a:r>
                <a:rPr lang="en-US" dirty="0"/>
                <a:t>The global demand for raw cashew nuts (RCN), sesame seeds, and soya beans is strong, supported by established export markets and favorable trade agreements. Company X can leverage its existing infrastructure and expertise, utilizing its logistical capabilities and international trade knowledge to diversify into agricultural exports. This strategy matches foreign currency revenues from exports with expenses for imports, reducing reliance on volatile forex markets through a natural hedge.</a:t>
              </a:r>
            </a:p>
          </p:txBody>
        </p:sp>
        <p:pic>
          <p:nvPicPr>
            <p:cNvPr id="7" name="Picture 6">
              <a:extLst>
                <a:ext uri="{FF2B5EF4-FFF2-40B4-BE49-F238E27FC236}">
                  <a16:creationId xmlns:a16="http://schemas.microsoft.com/office/drawing/2014/main" id="{FFD30E69-0248-DED8-18C8-C91EE790A646}"/>
                </a:ext>
              </a:extLst>
            </p:cNvPr>
            <p:cNvPicPr>
              <a:picLocks noChangeAspect="1"/>
            </p:cNvPicPr>
            <p:nvPr/>
          </p:nvPicPr>
          <p:blipFill>
            <a:blip r:embed="rId2"/>
            <a:stretch>
              <a:fillRect/>
            </a:stretch>
          </p:blipFill>
          <p:spPr>
            <a:xfrm>
              <a:off x="10470776" y="800598"/>
              <a:ext cx="1559859" cy="1559859"/>
            </a:xfrm>
            <a:prstGeom prst="rect">
              <a:avLst/>
            </a:prstGeom>
          </p:spPr>
        </p:pic>
        <p:pic>
          <p:nvPicPr>
            <p:cNvPr id="13" name="Picture 12">
              <a:extLst>
                <a:ext uri="{FF2B5EF4-FFF2-40B4-BE49-F238E27FC236}">
                  <a16:creationId xmlns:a16="http://schemas.microsoft.com/office/drawing/2014/main" id="{816CC6E9-EF39-BA10-A3F3-173638B6AEF2}"/>
                </a:ext>
              </a:extLst>
            </p:cNvPr>
            <p:cNvPicPr>
              <a:picLocks noChangeAspect="1"/>
            </p:cNvPicPr>
            <p:nvPr/>
          </p:nvPicPr>
          <p:blipFill>
            <a:blip r:embed="rId3"/>
            <a:stretch>
              <a:fillRect/>
            </a:stretch>
          </p:blipFill>
          <p:spPr>
            <a:xfrm>
              <a:off x="161365" y="1106221"/>
              <a:ext cx="1254236" cy="1254236"/>
            </a:xfrm>
            <a:prstGeom prst="rect">
              <a:avLst/>
            </a:prstGeom>
          </p:spPr>
        </p:pic>
      </p:grpSp>
      <p:grpSp>
        <p:nvGrpSpPr>
          <p:cNvPr id="28" name="Group 27">
            <a:extLst>
              <a:ext uri="{FF2B5EF4-FFF2-40B4-BE49-F238E27FC236}">
                <a16:creationId xmlns:a16="http://schemas.microsoft.com/office/drawing/2014/main" id="{6E42E92B-D706-836F-C65C-43269E6A7581}"/>
              </a:ext>
            </a:extLst>
          </p:cNvPr>
          <p:cNvGrpSpPr/>
          <p:nvPr/>
        </p:nvGrpSpPr>
        <p:grpSpPr>
          <a:xfrm>
            <a:off x="161365" y="3339389"/>
            <a:ext cx="5859848" cy="3034517"/>
            <a:chOff x="0" y="3733836"/>
            <a:chExt cx="5859848" cy="3034517"/>
          </a:xfrm>
        </p:grpSpPr>
        <p:sp>
          <p:nvSpPr>
            <p:cNvPr id="14" name="TextBox 13">
              <a:extLst>
                <a:ext uri="{FF2B5EF4-FFF2-40B4-BE49-F238E27FC236}">
                  <a16:creationId xmlns:a16="http://schemas.microsoft.com/office/drawing/2014/main" id="{3FA8630D-A490-CAAA-06B9-0323B8872023}"/>
                </a:ext>
              </a:extLst>
            </p:cNvPr>
            <p:cNvSpPr txBox="1"/>
            <p:nvPr/>
          </p:nvSpPr>
          <p:spPr>
            <a:xfrm>
              <a:off x="736455" y="3733836"/>
              <a:ext cx="3170807" cy="461665"/>
            </a:xfrm>
            <a:prstGeom prst="rect">
              <a:avLst/>
            </a:prstGeom>
            <a:noFill/>
          </p:spPr>
          <p:txBody>
            <a:bodyPr wrap="square">
              <a:spAutoFit/>
            </a:bodyPr>
            <a:lstStyle/>
            <a:p>
              <a:r>
                <a:rPr lang="en-GB" sz="2400" b="1" dirty="0">
                  <a:solidFill>
                    <a:srgbClr val="FFC000"/>
                  </a:solidFill>
                  <a:latin typeface="Sitka Subheading Semibold" pitchFamily="2" charset="0"/>
                  <a:cs typeface="Times New Roman" panose="02020603050405020304" pitchFamily="18" charset="0"/>
                </a:rPr>
                <a:t>Implementation Plan</a:t>
              </a:r>
              <a:endParaRPr lang="en-US" sz="2400" dirty="0">
                <a:solidFill>
                  <a:srgbClr val="FFC000"/>
                </a:solidFill>
                <a:latin typeface="Sitka Subheading Semibold" pitchFamily="2" charset="0"/>
                <a:cs typeface="Times New Roman" panose="02020603050405020304" pitchFamily="18" charset="0"/>
              </a:endParaRPr>
            </a:p>
          </p:txBody>
        </p:sp>
        <p:sp>
          <p:nvSpPr>
            <p:cNvPr id="15" name="Rectangle 1">
              <a:extLst>
                <a:ext uri="{FF2B5EF4-FFF2-40B4-BE49-F238E27FC236}">
                  <a16:creationId xmlns:a16="http://schemas.microsoft.com/office/drawing/2014/main" id="{891496F6-8536-8853-EB16-B707C5BB4638}"/>
                </a:ext>
              </a:extLst>
            </p:cNvPr>
            <p:cNvSpPr>
              <a:spLocks noChangeArrowheads="1"/>
            </p:cNvSpPr>
            <p:nvPr/>
          </p:nvSpPr>
          <p:spPr bwMode="auto">
            <a:xfrm>
              <a:off x="2240552" y="4306140"/>
              <a:ext cx="361929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Conduct market feasibility study for exporting RCN, sesame seeds, and soya beans.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Analyze potential markets, pricing, and regulatory requirements.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Set up supply chains for sourcing and processing agricultural products.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Establish partnerships with local farmers and suppliers.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Develop logistics and distribution channels for international export. </a:t>
              </a:r>
            </a:p>
          </p:txBody>
        </p:sp>
        <p:pic>
          <p:nvPicPr>
            <p:cNvPr id="21" name="Picture 20">
              <a:extLst>
                <a:ext uri="{FF2B5EF4-FFF2-40B4-BE49-F238E27FC236}">
                  <a16:creationId xmlns:a16="http://schemas.microsoft.com/office/drawing/2014/main" id="{E7B17BDD-0218-D2E4-7D0B-3D7AC905C789}"/>
                </a:ext>
              </a:extLst>
            </p:cNvPr>
            <p:cNvPicPr>
              <a:picLocks noChangeAspect="1"/>
            </p:cNvPicPr>
            <p:nvPr/>
          </p:nvPicPr>
          <p:blipFill>
            <a:blip r:embed="rId4"/>
            <a:stretch>
              <a:fillRect/>
            </a:stretch>
          </p:blipFill>
          <p:spPr>
            <a:xfrm>
              <a:off x="0" y="4446494"/>
              <a:ext cx="2321859" cy="2321859"/>
            </a:xfrm>
            <a:prstGeom prst="rect">
              <a:avLst/>
            </a:prstGeom>
          </p:spPr>
        </p:pic>
      </p:grpSp>
      <p:grpSp>
        <p:nvGrpSpPr>
          <p:cNvPr id="32" name="Group 31">
            <a:extLst>
              <a:ext uri="{FF2B5EF4-FFF2-40B4-BE49-F238E27FC236}">
                <a16:creationId xmlns:a16="http://schemas.microsoft.com/office/drawing/2014/main" id="{A21798CE-D3F7-11BB-3E28-B28F98F517CD}"/>
              </a:ext>
            </a:extLst>
          </p:cNvPr>
          <p:cNvGrpSpPr/>
          <p:nvPr/>
        </p:nvGrpSpPr>
        <p:grpSpPr>
          <a:xfrm>
            <a:off x="6356230" y="2730765"/>
            <a:ext cx="5835770" cy="3404285"/>
            <a:chOff x="6356230" y="2730765"/>
            <a:chExt cx="5835770" cy="3404285"/>
          </a:xfrm>
        </p:grpSpPr>
        <p:sp>
          <p:nvSpPr>
            <p:cNvPr id="19" name="TextBox 18">
              <a:extLst>
                <a:ext uri="{FF2B5EF4-FFF2-40B4-BE49-F238E27FC236}">
                  <a16:creationId xmlns:a16="http://schemas.microsoft.com/office/drawing/2014/main" id="{58C2BCA9-23C6-2AD4-B848-8555EA2D97D1}"/>
                </a:ext>
              </a:extLst>
            </p:cNvPr>
            <p:cNvSpPr txBox="1"/>
            <p:nvPr/>
          </p:nvSpPr>
          <p:spPr>
            <a:xfrm>
              <a:off x="7621956" y="2730765"/>
              <a:ext cx="2820086" cy="461665"/>
            </a:xfrm>
            <a:prstGeom prst="rect">
              <a:avLst/>
            </a:prstGeom>
            <a:noFill/>
          </p:spPr>
          <p:txBody>
            <a:bodyPr wrap="square">
              <a:spAutoFit/>
            </a:bodyPr>
            <a:lstStyle/>
            <a:p>
              <a:r>
                <a:rPr lang="en-US" sz="2400" dirty="0">
                  <a:solidFill>
                    <a:srgbClr val="FFC000"/>
                  </a:solidFill>
                  <a:latin typeface="Sitka Subheading Semibold" pitchFamily="2" charset="0"/>
                  <a:cs typeface="Times New Roman" panose="02020603050405020304" pitchFamily="18" charset="0"/>
                </a:rPr>
                <a:t>Expected Impacts</a:t>
              </a:r>
            </a:p>
          </p:txBody>
        </p:sp>
        <p:sp>
          <p:nvSpPr>
            <p:cNvPr id="25" name="TextBox 24">
              <a:extLst>
                <a:ext uri="{FF2B5EF4-FFF2-40B4-BE49-F238E27FC236}">
                  <a16:creationId xmlns:a16="http://schemas.microsoft.com/office/drawing/2014/main" id="{09C61DF9-3FD2-8443-5D3A-E2FC2DC0AD29}"/>
                </a:ext>
              </a:extLst>
            </p:cNvPr>
            <p:cNvSpPr txBox="1"/>
            <p:nvPr/>
          </p:nvSpPr>
          <p:spPr>
            <a:xfrm>
              <a:off x="8692084" y="3241950"/>
              <a:ext cx="3499916" cy="2893100"/>
            </a:xfrm>
            <a:prstGeom prst="rect">
              <a:avLst/>
            </a:prstGeom>
            <a:noFill/>
          </p:spPr>
          <p:txBody>
            <a:bodyPr wrap="square">
              <a:spAutoFit/>
            </a:bodyPr>
            <a:lstStyle/>
            <a:p>
              <a:pPr marL="171450" indent="-171450">
                <a:buFont typeface="Wingdings" panose="05000000000000000000" pitchFamily="2" charset="2"/>
                <a:buChar char="ü"/>
              </a:pPr>
              <a:r>
                <a:rPr lang="en-US" sz="1400" dirty="0">
                  <a:solidFill>
                    <a:schemeClr val="accent1">
                      <a:lumMod val="50000"/>
                    </a:schemeClr>
                  </a:solidFill>
                </a:rPr>
                <a:t>Diversified income streams contributing to more predictable and stable revenue.</a:t>
              </a:r>
            </a:p>
            <a:p>
              <a:pPr marL="171450" indent="-171450">
                <a:buFont typeface="Wingdings" panose="05000000000000000000" pitchFamily="2" charset="2"/>
                <a:buChar char="ü"/>
              </a:pPr>
              <a:r>
                <a:rPr lang="en-US" sz="1400" dirty="0">
                  <a:solidFill>
                    <a:schemeClr val="accent1">
                      <a:lumMod val="50000"/>
                    </a:schemeClr>
                  </a:solidFill>
                </a:rPr>
                <a:t>Reduced dependency on government contracts and payments.</a:t>
              </a:r>
            </a:p>
            <a:p>
              <a:pPr marL="171450" indent="-171450">
                <a:buFont typeface="Wingdings" panose="05000000000000000000" pitchFamily="2" charset="2"/>
                <a:buChar char="ü"/>
              </a:pPr>
              <a:r>
                <a:rPr lang="en-US" sz="1400" dirty="0">
                  <a:solidFill>
                    <a:schemeClr val="accent1">
                      <a:lumMod val="50000"/>
                    </a:schemeClr>
                  </a:solidFill>
                </a:rPr>
                <a:t>Improved liquidity and cash flow management.</a:t>
              </a:r>
            </a:p>
            <a:p>
              <a:pPr marL="171450" indent="-171450">
                <a:buFont typeface="Wingdings" panose="05000000000000000000" pitchFamily="2" charset="2"/>
                <a:buChar char="ü"/>
              </a:pPr>
              <a:r>
                <a:rPr lang="en-US" sz="1400" dirty="0">
                  <a:solidFill>
                    <a:schemeClr val="accent1">
                      <a:lumMod val="50000"/>
                    </a:schemeClr>
                  </a:solidFill>
                </a:rPr>
                <a:t>Lower forex risk due to balanced currency inflows and outflows.</a:t>
              </a:r>
            </a:p>
            <a:p>
              <a:pPr marL="171450" indent="-171450">
                <a:buFont typeface="Wingdings" panose="05000000000000000000" pitchFamily="2" charset="2"/>
                <a:buChar char="ü"/>
              </a:pPr>
              <a:r>
                <a:rPr lang="en-US" sz="1400" dirty="0">
                  <a:solidFill>
                    <a:schemeClr val="accent1">
                      <a:lumMod val="50000"/>
                    </a:schemeClr>
                  </a:solidFill>
                </a:rPr>
                <a:t>Positioning the company for sustainable growth by expanding into a new and promising sector.</a:t>
              </a:r>
            </a:p>
            <a:p>
              <a:pPr marL="171450" indent="-171450">
                <a:buFont typeface="Wingdings" panose="05000000000000000000" pitchFamily="2" charset="2"/>
                <a:buChar char="ü"/>
              </a:pPr>
              <a:r>
                <a:rPr lang="en-US" sz="1400" dirty="0">
                  <a:solidFill>
                    <a:schemeClr val="accent1">
                      <a:lumMod val="50000"/>
                    </a:schemeClr>
                  </a:solidFill>
                </a:rPr>
                <a:t>Building resilience against economic and market fluctuations.</a:t>
              </a:r>
            </a:p>
          </p:txBody>
        </p:sp>
        <p:pic>
          <p:nvPicPr>
            <p:cNvPr id="27" name="Picture 26">
              <a:extLst>
                <a:ext uri="{FF2B5EF4-FFF2-40B4-BE49-F238E27FC236}">
                  <a16:creationId xmlns:a16="http://schemas.microsoft.com/office/drawing/2014/main" id="{C146448A-554E-1395-20A7-8D8E8D0250E0}"/>
                </a:ext>
              </a:extLst>
            </p:cNvPr>
            <p:cNvPicPr>
              <a:picLocks noChangeAspect="1"/>
            </p:cNvPicPr>
            <p:nvPr/>
          </p:nvPicPr>
          <p:blipFill>
            <a:blip r:embed="rId5"/>
            <a:stretch>
              <a:fillRect/>
            </a:stretch>
          </p:blipFill>
          <p:spPr>
            <a:xfrm>
              <a:off x="6356230" y="3429000"/>
              <a:ext cx="2379089" cy="2379089"/>
            </a:xfrm>
            <a:prstGeom prst="rect">
              <a:avLst/>
            </a:prstGeom>
          </p:spPr>
        </p:pic>
      </p:grpSp>
    </p:spTree>
    <p:extLst>
      <p:ext uri="{BB962C8B-B14F-4D97-AF65-F5344CB8AC3E}">
        <p14:creationId xmlns:p14="http://schemas.microsoft.com/office/powerpoint/2010/main" val="341892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FA8DB-AE71-74A5-DA6C-CF04C9D76E60}"/>
              </a:ext>
            </a:extLst>
          </p:cNvPr>
          <p:cNvSpPr txBox="1"/>
          <p:nvPr/>
        </p:nvSpPr>
        <p:spPr>
          <a:xfrm>
            <a:off x="3521901" y="0"/>
            <a:ext cx="4544860" cy="584775"/>
          </a:xfrm>
          <a:prstGeom prst="rect">
            <a:avLst/>
          </a:prstGeom>
          <a:noFill/>
        </p:spPr>
        <p:txBody>
          <a:bodyPr wrap="square" rtlCol="0">
            <a:spAutoFit/>
          </a:bodyPr>
          <a:lstStyle/>
          <a:p>
            <a:pPr algn="ctr"/>
            <a:r>
              <a:rPr lang="en-US" sz="3200" b="1" dirty="0">
                <a:solidFill>
                  <a:schemeClr val="accent1">
                    <a:lumMod val="50000"/>
                  </a:schemeClr>
                </a:solidFill>
              </a:rPr>
              <a:t>LITERATURE REVIEW</a:t>
            </a:r>
          </a:p>
        </p:txBody>
      </p:sp>
      <p:grpSp>
        <p:nvGrpSpPr>
          <p:cNvPr id="14" name="Group 13">
            <a:extLst>
              <a:ext uri="{FF2B5EF4-FFF2-40B4-BE49-F238E27FC236}">
                <a16:creationId xmlns:a16="http://schemas.microsoft.com/office/drawing/2014/main" id="{3AB4AC63-4F00-2310-FFAC-F7E121BE2F2C}"/>
              </a:ext>
            </a:extLst>
          </p:cNvPr>
          <p:cNvGrpSpPr/>
          <p:nvPr/>
        </p:nvGrpSpPr>
        <p:grpSpPr>
          <a:xfrm>
            <a:off x="0" y="4120904"/>
            <a:ext cx="6992471" cy="2452287"/>
            <a:chOff x="0" y="4120904"/>
            <a:chExt cx="6992471" cy="2452287"/>
          </a:xfrm>
        </p:grpSpPr>
        <p:sp>
          <p:nvSpPr>
            <p:cNvPr id="10" name="TextBox 9">
              <a:extLst>
                <a:ext uri="{FF2B5EF4-FFF2-40B4-BE49-F238E27FC236}">
                  <a16:creationId xmlns:a16="http://schemas.microsoft.com/office/drawing/2014/main" id="{D5666BB3-0082-CC4D-3201-F224F3933917}"/>
                </a:ext>
              </a:extLst>
            </p:cNvPr>
            <p:cNvSpPr txBox="1"/>
            <p:nvPr/>
          </p:nvSpPr>
          <p:spPr>
            <a:xfrm>
              <a:off x="0" y="4120904"/>
              <a:ext cx="6992471" cy="369332"/>
            </a:xfrm>
            <a:prstGeom prst="rect">
              <a:avLst/>
            </a:prstGeom>
            <a:noFill/>
          </p:spPr>
          <p:txBody>
            <a:bodyPr wrap="square">
              <a:spAutoFit/>
            </a:bodyPr>
            <a:lstStyle/>
            <a:p>
              <a:r>
                <a:rPr lang="en-US" b="1" dirty="0">
                  <a:latin typeface="Nexand"/>
                  <a:cs typeface="Sanskrit Text" panose="02020503050405020304" pitchFamily="18" charset="0"/>
                </a:rPr>
                <a:t>What Are the Key Insights from Kuzmina &amp; Kuznetsova (2018)</a:t>
              </a:r>
            </a:p>
          </p:txBody>
        </p:sp>
        <p:pic>
          <p:nvPicPr>
            <p:cNvPr id="3074" name="Picture 2" descr="question, mark Icon">
              <a:extLst>
                <a:ext uri="{FF2B5EF4-FFF2-40B4-BE49-F238E27FC236}">
                  <a16:creationId xmlns:a16="http://schemas.microsoft.com/office/drawing/2014/main" id="{6D2B7A51-616C-E7E8-886A-F3CA46411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20904">
              <a:off x="4691976" y="4535733"/>
              <a:ext cx="1768146" cy="17681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C1D9597-E3F5-8956-4E62-40A0F10E8D36}"/>
                </a:ext>
              </a:extLst>
            </p:cNvPr>
            <p:cNvSpPr txBox="1"/>
            <p:nvPr/>
          </p:nvSpPr>
          <p:spPr>
            <a:xfrm>
              <a:off x="151603" y="4511088"/>
              <a:ext cx="4794158" cy="2062103"/>
            </a:xfrm>
            <a:prstGeom prst="rect">
              <a:avLst/>
            </a:prstGeom>
            <a:noFill/>
          </p:spPr>
          <p:txBody>
            <a:bodyPr wrap="square">
              <a:spAutoFit/>
            </a:bodyPr>
            <a:lstStyle/>
            <a:p>
              <a:pPr marL="285750" indent="-285750">
                <a:buFont typeface="Wingdings" panose="05000000000000000000" pitchFamily="2" charset="2"/>
                <a:buChar char="ü"/>
              </a:pPr>
              <a:r>
                <a:rPr lang="en-US" sz="1600" dirty="0">
                  <a:latin typeface="Nexand"/>
                </a:rPr>
                <a:t>Matching foreign-currency-denominated revenues with corresponding costs can effectively manage currency risk. This reduces reliance on financial hedging by balancing currency exposure internally.</a:t>
              </a:r>
            </a:p>
            <a:p>
              <a:pPr marL="285750" indent="-285750">
                <a:buFont typeface="Wingdings" panose="05000000000000000000" pitchFamily="2" charset="2"/>
                <a:buChar char="ü"/>
              </a:pPr>
              <a:r>
                <a:rPr lang="en-US" sz="1600" dirty="0"/>
                <a:t>By aligning revenues and costs in the same foreign currency, businesses can create a natural hedge. This strategy minimizes the impact of exchange rate volatility on financial statements.</a:t>
              </a:r>
              <a:endParaRPr lang="en-US" sz="1600" dirty="0">
                <a:latin typeface="Nexand"/>
              </a:endParaRPr>
            </a:p>
          </p:txBody>
        </p:sp>
      </p:grpSp>
      <p:grpSp>
        <p:nvGrpSpPr>
          <p:cNvPr id="13" name="Group 12">
            <a:extLst>
              <a:ext uri="{FF2B5EF4-FFF2-40B4-BE49-F238E27FC236}">
                <a16:creationId xmlns:a16="http://schemas.microsoft.com/office/drawing/2014/main" id="{E94E9F72-5EFE-185E-3993-E8BA9EA0D1BA}"/>
              </a:ext>
            </a:extLst>
          </p:cNvPr>
          <p:cNvGrpSpPr/>
          <p:nvPr/>
        </p:nvGrpSpPr>
        <p:grpSpPr>
          <a:xfrm>
            <a:off x="151603" y="842112"/>
            <a:ext cx="5490452" cy="2349221"/>
            <a:chOff x="151603" y="842112"/>
            <a:chExt cx="5490452" cy="2349221"/>
          </a:xfrm>
        </p:grpSpPr>
        <p:sp>
          <p:nvSpPr>
            <p:cNvPr id="4" name="TextBox 3">
              <a:extLst>
                <a:ext uri="{FF2B5EF4-FFF2-40B4-BE49-F238E27FC236}">
                  <a16:creationId xmlns:a16="http://schemas.microsoft.com/office/drawing/2014/main" id="{86C3A5B7-A6E1-35F6-2ADE-7C148CAF7A19}"/>
                </a:ext>
              </a:extLst>
            </p:cNvPr>
            <p:cNvSpPr txBox="1"/>
            <p:nvPr/>
          </p:nvSpPr>
          <p:spPr>
            <a:xfrm>
              <a:off x="151603" y="842112"/>
              <a:ext cx="5490452" cy="338554"/>
            </a:xfrm>
            <a:prstGeom prst="rect">
              <a:avLst/>
            </a:prstGeom>
            <a:noFill/>
          </p:spPr>
          <p:txBody>
            <a:bodyPr wrap="square" rtlCol="0">
              <a:spAutoFit/>
            </a:bodyPr>
            <a:lstStyle/>
            <a:p>
              <a:r>
                <a:rPr lang="en-US" sz="1600" b="1" dirty="0">
                  <a:latin typeface="Nexand"/>
                  <a:cs typeface="Sanskrit Text" panose="02020503050405020304" pitchFamily="18" charset="0"/>
                </a:rPr>
                <a:t>Correlation Between Export Sales and Currency Hedging</a:t>
              </a:r>
            </a:p>
          </p:txBody>
        </p:sp>
        <p:sp>
          <p:nvSpPr>
            <p:cNvPr id="8" name="TextBox 7">
              <a:extLst>
                <a:ext uri="{FF2B5EF4-FFF2-40B4-BE49-F238E27FC236}">
                  <a16:creationId xmlns:a16="http://schemas.microsoft.com/office/drawing/2014/main" id="{64222938-BFF9-389D-2145-EF9237D40EA4}"/>
                </a:ext>
              </a:extLst>
            </p:cNvPr>
            <p:cNvSpPr txBox="1"/>
            <p:nvPr/>
          </p:nvSpPr>
          <p:spPr>
            <a:xfrm>
              <a:off x="2429436" y="1299578"/>
              <a:ext cx="3146614" cy="1815882"/>
            </a:xfrm>
            <a:prstGeom prst="rect">
              <a:avLst/>
            </a:prstGeom>
            <a:noFill/>
          </p:spPr>
          <p:txBody>
            <a:bodyPr wrap="square">
              <a:spAutoFit/>
            </a:bodyPr>
            <a:lstStyle/>
            <a:p>
              <a:pPr algn="just"/>
              <a:r>
                <a:rPr lang="en-US" sz="1400" dirty="0">
                  <a:latin typeface="+mj-lt"/>
                </a:rPr>
                <a:t>Currency fluctuations can significantly impact the profitability of export activities, making hedging a vital risk management tool. By analyzing existing research, we confirm that firms with substantial export sales tend to engage in hedging to stabilize their cash flows and reduce financial volatility. </a:t>
              </a:r>
            </a:p>
          </p:txBody>
        </p:sp>
        <p:pic>
          <p:nvPicPr>
            <p:cNvPr id="3076" name="Picture 4" descr="ship, logistic, vessel, freight, export Icon">
              <a:extLst>
                <a:ext uri="{FF2B5EF4-FFF2-40B4-BE49-F238E27FC236}">
                  <a16:creationId xmlns:a16="http://schemas.microsoft.com/office/drawing/2014/main" id="{25211BBC-A0BB-4A2C-F37F-F00565F20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12" y="2012474"/>
              <a:ext cx="1178859" cy="11788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g, cash, currency, dollar, money, sack Icon">
              <a:extLst>
                <a:ext uri="{FF2B5EF4-FFF2-40B4-BE49-F238E27FC236}">
                  <a16:creationId xmlns:a16="http://schemas.microsoft.com/office/drawing/2014/main" id="{4E7D4282-1284-DDEB-7D2F-4E072F8A1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585098">
              <a:off x="1114871" y="1209334"/>
              <a:ext cx="1322779" cy="1322779"/>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C551CBDB-18AF-6B83-11CF-DF8A54F0D2B2}"/>
              </a:ext>
            </a:extLst>
          </p:cNvPr>
          <p:cNvSpPr txBox="1"/>
          <p:nvPr/>
        </p:nvSpPr>
        <p:spPr>
          <a:xfrm>
            <a:off x="6304230" y="544167"/>
            <a:ext cx="6122894" cy="338554"/>
          </a:xfrm>
          <a:prstGeom prst="rect">
            <a:avLst/>
          </a:prstGeom>
          <a:noFill/>
        </p:spPr>
        <p:txBody>
          <a:bodyPr wrap="square">
            <a:spAutoFit/>
          </a:bodyPr>
          <a:lstStyle/>
          <a:p>
            <a:r>
              <a:rPr lang="en-US" sz="1600" b="1" dirty="0">
                <a:latin typeface="Nexand"/>
              </a:rPr>
              <a:t>How Does This Literature Support Our Proposed Business Strategy?</a:t>
            </a:r>
          </a:p>
        </p:txBody>
      </p:sp>
      <p:pic>
        <p:nvPicPr>
          <p:cNvPr id="18" name="Picture 17" descr="A cartoon of a person with his arms spread out&#10;&#10;Description automatically generated">
            <a:extLst>
              <a:ext uri="{FF2B5EF4-FFF2-40B4-BE49-F238E27FC236}">
                <a16:creationId xmlns:a16="http://schemas.microsoft.com/office/drawing/2014/main" id="{9C35349B-BF03-31D6-C7C3-7F85DA0B4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1580" y="821260"/>
            <a:ext cx="2746938" cy="2746938"/>
          </a:xfrm>
          <a:prstGeom prst="rect">
            <a:avLst/>
          </a:prstGeom>
        </p:spPr>
      </p:pic>
      <p:sp>
        <p:nvSpPr>
          <p:cNvPr id="19" name="TextBox 18">
            <a:extLst>
              <a:ext uri="{FF2B5EF4-FFF2-40B4-BE49-F238E27FC236}">
                <a16:creationId xmlns:a16="http://schemas.microsoft.com/office/drawing/2014/main" id="{008B3820-2A4C-CABD-03B6-E8C7006BAED4}"/>
              </a:ext>
            </a:extLst>
          </p:cNvPr>
          <p:cNvSpPr txBox="1"/>
          <p:nvPr/>
        </p:nvSpPr>
        <p:spPr>
          <a:xfrm>
            <a:off x="7777678" y="842112"/>
            <a:ext cx="4166349" cy="2462213"/>
          </a:xfrm>
          <a:prstGeom prst="rect">
            <a:avLst/>
          </a:prstGeom>
          <a:noFill/>
        </p:spPr>
        <p:txBody>
          <a:bodyPr wrap="square" rtlCol="0">
            <a:spAutoFit/>
          </a:bodyPr>
          <a:lstStyle/>
          <a:p>
            <a:pPr algn="just"/>
            <a:r>
              <a:rPr lang="en-US" sz="1400" dirty="0"/>
              <a:t>Studies by Geczy et al. (1997), He and Ng (1998), and Allayannis and Ofek (2001) consistently demonstrate that firms with significant export sales are more likely to use hedging to manage currency risks. This evidence validates our approach of integrating both financial and operational hedging strategies. By adopting these methods, we can mitigate exchange rate volatility, stabilize cash flows, and ensure sustainable growth, aligning our business operations with proven best practices in risk management.</a:t>
            </a:r>
          </a:p>
        </p:txBody>
      </p:sp>
      <p:sp>
        <p:nvSpPr>
          <p:cNvPr id="21" name="TextBox 20">
            <a:extLst>
              <a:ext uri="{FF2B5EF4-FFF2-40B4-BE49-F238E27FC236}">
                <a16:creationId xmlns:a16="http://schemas.microsoft.com/office/drawing/2014/main" id="{C18EBE10-8D22-FC0D-A28C-7E86EAB7ED77}"/>
              </a:ext>
            </a:extLst>
          </p:cNvPr>
          <p:cNvSpPr txBox="1"/>
          <p:nvPr/>
        </p:nvSpPr>
        <p:spPr>
          <a:xfrm>
            <a:off x="6578583" y="3329055"/>
            <a:ext cx="5281070" cy="3416320"/>
          </a:xfrm>
          <a:prstGeom prst="rect">
            <a:avLst/>
          </a:prstGeom>
          <a:noFill/>
        </p:spPr>
        <p:txBody>
          <a:bodyPr wrap="square">
            <a:spAutoFit/>
          </a:bodyPr>
          <a:lstStyle/>
          <a:p>
            <a:pPr algn="just"/>
            <a:r>
              <a:rPr lang="en-US" sz="4000" dirty="0">
                <a:solidFill>
                  <a:srgbClr val="C00000"/>
                </a:solidFill>
                <a:latin typeface="Sanskrit Text" panose="02020503050405020304" pitchFamily="18" charset="0"/>
                <a:cs typeface="Sanskrit Text" panose="02020503050405020304" pitchFamily="18" charset="0"/>
              </a:rPr>
              <a:t>In conclusion</a:t>
            </a:r>
            <a:r>
              <a:rPr lang="en-US" sz="1600" dirty="0"/>
              <a:t>, the critical correlation between export sales and currency hedging, shows its importance for our project’s feasibility and strategic direction. A solid theoretical foundation for combining operational and financial hedging strategies also exists. The consistent findings across various studies reinforce the necessity of hedging to manage financial risks in international trade. This literature not only supports our proposed business model but also enhances its credibility and strategic soundness, ensuring we are well-prepared to navigate the complexities of the global market.</a:t>
            </a:r>
          </a:p>
        </p:txBody>
      </p:sp>
    </p:spTree>
    <p:extLst>
      <p:ext uri="{BB962C8B-B14F-4D97-AF65-F5344CB8AC3E}">
        <p14:creationId xmlns:p14="http://schemas.microsoft.com/office/powerpoint/2010/main" val="297566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34C12B-2350-BFF8-1A01-5E2BA240FDA2}"/>
              </a:ext>
            </a:extLst>
          </p:cNvPr>
          <p:cNvSpPr txBox="1"/>
          <p:nvPr/>
        </p:nvSpPr>
        <p:spPr>
          <a:xfrm>
            <a:off x="3434831" y="156918"/>
            <a:ext cx="4669262" cy="461665"/>
          </a:xfrm>
          <a:prstGeom prst="rect">
            <a:avLst/>
          </a:prstGeom>
          <a:noFill/>
        </p:spPr>
        <p:txBody>
          <a:bodyPr wrap="square">
            <a:spAutoFit/>
          </a:bodyPr>
          <a:lstStyle/>
          <a:p>
            <a:r>
              <a:rPr lang="en-US" sz="2400" dirty="0">
                <a:solidFill>
                  <a:schemeClr val="accent1">
                    <a:lumMod val="50000"/>
                  </a:schemeClr>
                </a:solidFill>
                <a:latin typeface="Sitka Subheading Semibold" pitchFamily="2" charset="0"/>
                <a:cs typeface="Times New Roman" panose="02020603050405020304" pitchFamily="18" charset="0"/>
              </a:rPr>
              <a:t>Selected Agricu</a:t>
            </a:r>
            <a:r>
              <a:rPr lang="en-US" sz="2400" dirty="0">
                <a:solidFill>
                  <a:srgbClr val="FFC000"/>
                </a:solidFill>
                <a:latin typeface="Sitka Subheading Semibold" pitchFamily="2" charset="0"/>
                <a:cs typeface="Times New Roman" panose="02020603050405020304" pitchFamily="18" charset="0"/>
              </a:rPr>
              <a:t>ltural Products</a:t>
            </a:r>
          </a:p>
        </p:txBody>
      </p:sp>
      <p:pic>
        <p:nvPicPr>
          <p:cNvPr id="6" name="Picture 5" descr="A pile of cashew nuts&#10;&#10;Description automatically generated">
            <a:extLst>
              <a:ext uri="{FF2B5EF4-FFF2-40B4-BE49-F238E27FC236}">
                <a16:creationId xmlns:a16="http://schemas.microsoft.com/office/drawing/2014/main" id="{717783AA-0344-FA71-B03F-726B2FD2B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4999"/>
            <a:ext cx="2286000" cy="1895475"/>
          </a:xfrm>
          <a:prstGeom prst="rect">
            <a:avLst/>
          </a:prstGeom>
        </p:spPr>
      </p:pic>
      <p:sp>
        <p:nvSpPr>
          <p:cNvPr id="7" name="TextBox 6">
            <a:extLst>
              <a:ext uri="{FF2B5EF4-FFF2-40B4-BE49-F238E27FC236}">
                <a16:creationId xmlns:a16="http://schemas.microsoft.com/office/drawing/2014/main" id="{A4EC3FB9-F672-E196-85F5-42EF4E539EA0}"/>
              </a:ext>
            </a:extLst>
          </p:cNvPr>
          <p:cNvSpPr txBox="1"/>
          <p:nvPr/>
        </p:nvSpPr>
        <p:spPr>
          <a:xfrm>
            <a:off x="719873" y="3069994"/>
            <a:ext cx="2752165" cy="461665"/>
          </a:xfrm>
          <a:prstGeom prst="rect">
            <a:avLst/>
          </a:prstGeom>
          <a:noFill/>
        </p:spPr>
        <p:txBody>
          <a:bodyPr wrap="square" rtlCol="0">
            <a:spAutoFit/>
          </a:bodyPr>
          <a:lstStyle/>
          <a:p>
            <a:pPr algn="ctr"/>
            <a:r>
              <a:rPr lang="en-US" sz="2400" b="1" dirty="0">
                <a:solidFill>
                  <a:srgbClr val="FFC000"/>
                </a:solidFill>
              </a:rPr>
              <a:t>Raw Cashew Nut</a:t>
            </a:r>
          </a:p>
        </p:txBody>
      </p:sp>
      <p:sp>
        <p:nvSpPr>
          <p:cNvPr id="9" name="TextBox 8">
            <a:extLst>
              <a:ext uri="{FF2B5EF4-FFF2-40B4-BE49-F238E27FC236}">
                <a16:creationId xmlns:a16="http://schemas.microsoft.com/office/drawing/2014/main" id="{0EA7F49B-FFAF-5D78-C342-AA49F13B7916}"/>
              </a:ext>
            </a:extLst>
          </p:cNvPr>
          <p:cNvSpPr txBox="1"/>
          <p:nvPr/>
        </p:nvSpPr>
        <p:spPr>
          <a:xfrm>
            <a:off x="585633" y="3581246"/>
            <a:ext cx="2876155" cy="2646622"/>
          </a:xfrm>
          <a:prstGeom prst="rect">
            <a:avLst/>
          </a:prstGeom>
          <a:noFill/>
        </p:spPr>
        <p:txBody>
          <a:bodyPr wrap="square">
            <a:spAutoFit/>
          </a:bodyPr>
          <a:lstStyle/>
          <a:p>
            <a:pPr algn="just">
              <a:lnSpc>
                <a:spcPct val="150000"/>
              </a:lnSpc>
            </a:pPr>
            <a:r>
              <a:rPr lang="en-GB" sz="1400" dirty="0">
                <a:solidFill>
                  <a:schemeClr val="accent1">
                    <a:lumMod val="50000"/>
                  </a:schemeClr>
                </a:solidFill>
                <a:effectLst/>
                <a:ea typeface="Times New Roman" panose="02020603050405020304" pitchFamily="18" charset="0"/>
              </a:rPr>
              <a:t>Raw cashew nuts are a high-demand export commodity due to their use in various food products</a:t>
            </a:r>
          </a:p>
          <a:p>
            <a:pPr algn="just">
              <a:lnSpc>
                <a:spcPct val="150000"/>
              </a:lnSpc>
            </a:pPr>
            <a:endParaRPr lang="en-GB" sz="1400" dirty="0">
              <a:solidFill>
                <a:schemeClr val="accent1">
                  <a:lumMod val="50000"/>
                </a:schemeClr>
              </a:solidFill>
              <a:effectLst/>
              <a:ea typeface="Times New Roman" panose="02020603050405020304" pitchFamily="18" charset="0"/>
            </a:endParaRPr>
          </a:p>
          <a:p>
            <a:pPr algn="just">
              <a:lnSpc>
                <a:spcPct val="150000"/>
              </a:lnSpc>
            </a:pPr>
            <a:r>
              <a:rPr lang="en-US" sz="1400" dirty="0">
                <a:solidFill>
                  <a:schemeClr val="accent1">
                    <a:lumMod val="50000"/>
                  </a:schemeClr>
                </a:solidFill>
              </a:rPr>
              <a:t>Increasing global demand, particularly in countries like India and Vietnam, which are major cashew processing hubs.</a:t>
            </a:r>
            <a:endParaRPr lang="en-GB" sz="1400" dirty="0">
              <a:solidFill>
                <a:schemeClr val="accent1">
                  <a:lumMod val="50000"/>
                </a:schemeClr>
              </a:solidFill>
              <a:effectLst/>
              <a:ea typeface="Times New Roman" panose="02020603050405020304" pitchFamily="18" charset="0"/>
            </a:endParaRPr>
          </a:p>
        </p:txBody>
      </p:sp>
      <p:pic>
        <p:nvPicPr>
          <p:cNvPr id="15" name="Picture 14" descr="A pile of white grains&#10;&#10;Description automatically generated">
            <a:extLst>
              <a:ext uri="{FF2B5EF4-FFF2-40B4-BE49-F238E27FC236}">
                <a16:creationId xmlns:a16="http://schemas.microsoft.com/office/drawing/2014/main" id="{0251EF04-66A1-017C-C4C5-BB90AB1FE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091" y="1335015"/>
            <a:ext cx="2439083" cy="1707358"/>
          </a:xfrm>
          <a:prstGeom prst="rect">
            <a:avLst/>
          </a:prstGeom>
        </p:spPr>
      </p:pic>
      <p:sp>
        <p:nvSpPr>
          <p:cNvPr id="16" name="TextBox 15">
            <a:extLst>
              <a:ext uri="{FF2B5EF4-FFF2-40B4-BE49-F238E27FC236}">
                <a16:creationId xmlns:a16="http://schemas.microsoft.com/office/drawing/2014/main" id="{39E26164-6888-9FC8-553F-E622071E4500}"/>
              </a:ext>
            </a:extLst>
          </p:cNvPr>
          <p:cNvSpPr txBox="1"/>
          <p:nvPr/>
        </p:nvSpPr>
        <p:spPr>
          <a:xfrm>
            <a:off x="4616707" y="3069994"/>
            <a:ext cx="2752165" cy="461665"/>
          </a:xfrm>
          <a:prstGeom prst="rect">
            <a:avLst/>
          </a:prstGeom>
          <a:noFill/>
        </p:spPr>
        <p:txBody>
          <a:bodyPr wrap="square" rtlCol="0">
            <a:spAutoFit/>
          </a:bodyPr>
          <a:lstStyle/>
          <a:p>
            <a:pPr algn="ctr"/>
            <a:r>
              <a:rPr lang="en-US" sz="2400" b="1" dirty="0">
                <a:solidFill>
                  <a:srgbClr val="FFC000"/>
                </a:solidFill>
              </a:rPr>
              <a:t>Sesame Seed</a:t>
            </a:r>
          </a:p>
        </p:txBody>
      </p:sp>
      <p:sp>
        <p:nvSpPr>
          <p:cNvPr id="20" name="TextBox 19">
            <a:extLst>
              <a:ext uri="{FF2B5EF4-FFF2-40B4-BE49-F238E27FC236}">
                <a16:creationId xmlns:a16="http://schemas.microsoft.com/office/drawing/2014/main" id="{3CF07ED4-6E0F-CC33-EBBC-33119D6D3069}"/>
              </a:ext>
            </a:extLst>
          </p:cNvPr>
          <p:cNvSpPr txBox="1"/>
          <p:nvPr/>
        </p:nvSpPr>
        <p:spPr>
          <a:xfrm>
            <a:off x="4596682" y="3531224"/>
            <a:ext cx="2876400" cy="2969787"/>
          </a:xfrm>
          <a:prstGeom prst="rect">
            <a:avLst/>
          </a:prstGeom>
          <a:noFill/>
        </p:spPr>
        <p:txBody>
          <a:bodyPr wrap="square">
            <a:spAutoFit/>
          </a:bodyPr>
          <a:lstStyle/>
          <a:p>
            <a:pPr algn="just">
              <a:lnSpc>
                <a:spcPct val="150000"/>
              </a:lnSpc>
            </a:pPr>
            <a:r>
              <a:rPr lang="en-US" sz="1400" dirty="0">
                <a:solidFill>
                  <a:schemeClr val="accent1">
                    <a:lumMod val="50000"/>
                  </a:schemeClr>
                </a:solidFill>
              </a:rPr>
              <a:t>Sesame seeds are used in a variety of foods and oils, known for their high oil content and nutritional benefits.</a:t>
            </a:r>
          </a:p>
          <a:p>
            <a:pPr algn="just">
              <a:lnSpc>
                <a:spcPct val="150000"/>
              </a:lnSpc>
            </a:pPr>
            <a:endParaRPr lang="en-US" sz="1400" dirty="0">
              <a:solidFill>
                <a:schemeClr val="accent1">
                  <a:lumMod val="50000"/>
                </a:schemeClr>
              </a:solidFill>
            </a:endParaRPr>
          </a:p>
          <a:p>
            <a:pPr algn="just">
              <a:lnSpc>
                <a:spcPct val="150000"/>
              </a:lnSpc>
            </a:pPr>
            <a:r>
              <a:rPr lang="en-US" sz="1400" dirty="0">
                <a:solidFill>
                  <a:schemeClr val="accent1">
                    <a:lumMod val="50000"/>
                  </a:schemeClr>
                </a:solidFill>
              </a:rPr>
              <a:t>Strong demand in countries like Japan, the USA, and Europe for use in food processing and health food markets.</a:t>
            </a:r>
          </a:p>
        </p:txBody>
      </p:sp>
      <p:sp>
        <p:nvSpPr>
          <p:cNvPr id="21" name="TextBox 20">
            <a:extLst>
              <a:ext uri="{FF2B5EF4-FFF2-40B4-BE49-F238E27FC236}">
                <a16:creationId xmlns:a16="http://schemas.microsoft.com/office/drawing/2014/main" id="{72367523-F7B3-562F-3383-7484C196E340}"/>
              </a:ext>
            </a:extLst>
          </p:cNvPr>
          <p:cNvSpPr txBox="1"/>
          <p:nvPr/>
        </p:nvSpPr>
        <p:spPr>
          <a:xfrm>
            <a:off x="8854202" y="3069994"/>
            <a:ext cx="2752165" cy="461665"/>
          </a:xfrm>
          <a:prstGeom prst="rect">
            <a:avLst/>
          </a:prstGeom>
          <a:noFill/>
        </p:spPr>
        <p:txBody>
          <a:bodyPr wrap="square" rtlCol="0">
            <a:spAutoFit/>
          </a:bodyPr>
          <a:lstStyle/>
          <a:p>
            <a:pPr algn="ctr"/>
            <a:r>
              <a:rPr lang="en-US" sz="2400" b="1" dirty="0">
                <a:solidFill>
                  <a:srgbClr val="FFC000"/>
                </a:solidFill>
              </a:rPr>
              <a:t>Soya Beans</a:t>
            </a:r>
          </a:p>
        </p:txBody>
      </p:sp>
      <p:sp>
        <p:nvSpPr>
          <p:cNvPr id="22" name="TextBox 21">
            <a:extLst>
              <a:ext uri="{FF2B5EF4-FFF2-40B4-BE49-F238E27FC236}">
                <a16:creationId xmlns:a16="http://schemas.microsoft.com/office/drawing/2014/main" id="{6CFCE7A9-113F-906A-5F53-28524535451F}"/>
              </a:ext>
            </a:extLst>
          </p:cNvPr>
          <p:cNvSpPr txBox="1"/>
          <p:nvPr/>
        </p:nvSpPr>
        <p:spPr>
          <a:xfrm>
            <a:off x="8613280" y="3474549"/>
            <a:ext cx="2876400" cy="2646000"/>
          </a:xfrm>
          <a:prstGeom prst="rect">
            <a:avLst/>
          </a:prstGeom>
          <a:noFill/>
        </p:spPr>
        <p:txBody>
          <a:bodyPr wrap="square">
            <a:spAutoFit/>
          </a:bodyPr>
          <a:lstStyle/>
          <a:p>
            <a:pPr algn="just">
              <a:lnSpc>
                <a:spcPct val="150000"/>
              </a:lnSpc>
            </a:pPr>
            <a:r>
              <a:rPr lang="en-US" sz="1400" dirty="0">
                <a:solidFill>
                  <a:schemeClr val="accent1">
                    <a:lumMod val="50000"/>
                  </a:schemeClr>
                </a:solidFill>
              </a:rPr>
              <a:t>Soya beans are a versatile crop used in animal feed, human consumption, and industrial applications.</a:t>
            </a:r>
          </a:p>
          <a:p>
            <a:pPr algn="just">
              <a:lnSpc>
                <a:spcPct val="150000"/>
              </a:lnSpc>
            </a:pPr>
            <a:endParaRPr lang="en-US" sz="1400" dirty="0">
              <a:solidFill>
                <a:schemeClr val="accent1">
                  <a:lumMod val="50000"/>
                </a:schemeClr>
              </a:solidFill>
            </a:endParaRPr>
          </a:p>
          <a:p>
            <a:pPr algn="just">
              <a:lnSpc>
                <a:spcPct val="150000"/>
              </a:lnSpc>
            </a:pPr>
            <a:r>
              <a:rPr lang="en-US" sz="1400" dirty="0">
                <a:solidFill>
                  <a:schemeClr val="accent1">
                    <a:lumMod val="50000"/>
                  </a:schemeClr>
                </a:solidFill>
              </a:rPr>
              <a:t>High demand in China, the EU, and the USA due to their extensive use in various industries.</a:t>
            </a:r>
          </a:p>
        </p:txBody>
      </p:sp>
      <p:pic>
        <p:nvPicPr>
          <p:cNvPr id="24" name="Picture 23" descr="A pile of white beans&#10;&#10;Description automatically generated">
            <a:extLst>
              <a:ext uri="{FF2B5EF4-FFF2-40B4-BE49-F238E27FC236}">
                <a16:creationId xmlns:a16="http://schemas.microsoft.com/office/drawing/2014/main" id="{AC463AFC-126C-35E5-CD0D-408A6A964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7227" y="920340"/>
            <a:ext cx="2971800" cy="2351932"/>
          </a:xfrm>
          <a:prstGeom prst="rect">
            <a:avLst/>
          </a:prstGeom>
        </p:spPr>
      </p:pic>
      <p:pic>
        <p:nvPicPr>
          <p:cNvPr id="26" name="Picture 25">
            <a:extLst>
              <a:ext uri="{FF2B5EF4-FFF2-40B4-BE49-F238E27FC236}">
                <a16:creationId xmlns:a16="http://schemas.microsoft.com/office/drawing/2014/main" id="{637B5359-72DD-8809-0F9C-0F850EDDEB29}"/>
              </a:ext>
            </a:extLst>
          </p:cNvPr>
          <p:cNvPicPr>
            <a:picLocks noChangeAspect="1"/>
          </p:cNvPicPr>
          <p:nvPr/>
        </p:nvPicPr>
        <p:blipFill>
          <a:blip r:embed="rId5"/>
          <a:stretch>
            <a:fillRect/>
          </a:stretch>
        </p:blipFill>
        <p:spPr>
          <a:xfrm>
            <a:off x="183128" y="3612619"/>
            <a:ext cx="421341" cy="421341"/>
          </a:xfrm>
          <a:prstGeom prst="rect">
            <a:avLst/>
          </a:prstGeom>
        </p:spPr>
      </p:pic>
      <p:pic>
        <p:nvPicPr>
          <p:cNvPr id="27" name="Picture 26">
            <a:extLst>
              <a:ext uri="{FF2B5EF4-FFF2-40B4-BE49-F238E27FC236}">
                <a16:creationId xmlns:a16="http://schemas.microsoft.com/office/drawing/2014/main" id="{EF8DFE25-A729-37F2-0248-F645F73F68EC}"/>
              </a:ext>
            </a:extLst>
          </p:cNvPr>
          <p:cNvPicPr>
            <a:picLocks noChangeAspect="1"/>
          </p:cNvPicPr>
          <p:nvPr/>
        </p:nvPicPr>
        <p:blipFill>
          <a:blip r:embed="rId5"/>
          <a:stretch>
            <a:fillRect/>
          </a:stretch>
        </p:blipFill>
        <p:spPr>
          <a:xfrm>
            <a:off x="4194317" y="3612619"/>
            <a:ext cx="421341" cy="421341"/>
          </a:xfrm>
          <a:prstGeom prst="rect">
            <a:avLst/>
          </a:prstGeom>
        </p:spPr>
      </p:pic>
      <p:pic>
        <p:nvPicPr>
          <p:cNvPr id="28" name="Picture 27">
            <a:extLst>
              <a:ext uri="{FF2B5EF4-FFF2-40B4-BE49-F238E27FC236}">
                <a16:creationId xmlns:a16="http://schemas.microsoft.com/office/drawing/2014/main" id="{0571A175-C92B-D59C-4D3C-C35BDB439E66}"/>
              </a:ext>
            </a:extLst>
          </p:cNvPr>
          <p:cNvPicPr>
            <a:picLocks noChangeAspect="1"/>
          </p:cNvPicPr>
          <p:nvPr/>
        </p:nvPicPr>
        <p:blipFill>
          <a:blip r:embed="rId5"/>
          <a:stretch>
            <a:fillRect/>
          </a:stretch>
        </p:blipFill>
        <p:spPr>
          <a:xfrm>
            <a:off x="8267701" y="3581246"/>
            <a:ext cx="421341" cy="421341"/>
          </a:xfrm>
          <a:prstGeom prst="rect">
            <a:avLst/>
          </a:prstGeom>
        </p:spPr>
      </p:pic>
      <p:pic>
        <p:nvPicPr>
          <p:cNvPr id="30" name="Picture 29">
            <a:extLst>
              <a:ext uri="{FF2B5EF4-FFF2-40B4-BE49-F238E27FC236}">
                <a16:creationId xmlns:a16="http://schemas.microsoft.com/office/drawing/2014/main" id="{1BB68E2A-282C-0957-8E8B-FEFA6F9C59BE}"/>
              </a:ext>
            </a:extLst>
          </p:cNvPr>
          <p:cNvPicPr>
            <a:picLocks noChangeAspect="1"/>
          </p:cNvPicPr>
          <p:nvPr/>
        </p:nvPicPr>
        <p:blipFill>
          <a:blip r:embed="rId6"/>
          <a:stretch>
            <a:fillRect/>
          </a:stretch>
        </p:blipFill>
        <p:spPr>
          <a:xfrm>
            <a:off x="187127" y="5024578"/>
            <a:ext cx="421200" cy="421200"/>
          </a:xfrm>
          <a:prstGeom prst="rect">
            <a:avLst/>
          </a:prstGeom>
        </p:spPr>
      </p:pic>
      <p:pic>
        <p:nvPicPr>
          <p:cNvPr id="31" name="Picture 30">
            <a:extLst>
              <a:ext uri="{FF2B5EF4-FFF2-40B4-BE49-F238E27FC236}">
                <a16:creationId xmlns:a16="http://schemas.microsoft.com/office/drawing/2014/main" id="{ADDF882F-AEFA-F820-0E59-353224DDE2EF}"/>
              </a:ext>
            </a:extLst>
          </p:cNvPr>
          <p:cNvPicPr>
            <a:picLocks noChangeAspect="1"/>
          </p:cNvPicPr>
          <p:nvPr/>
        </p:nvPicPr>
        <p:blipFill>
          <a:blip r:embed="rId6"/>
          <a:stretch>
            <a:fillRect/>
          </a:stretch>
        </p:blipFill>
        <p:spPr>
          <a:xfrm>
            <a:off x="4175482" y="5264241"/>
            <a:ext cx="421200" cy="421200"/>
          </a:xfrm>
          <a:prstGeom prst="rect">
            <a:avLst/>
          </a:prstGeom>
        </p:spPr>
      </p:pic>
      <p:pic>
        <p:nvPicPr>
          <p:cNvPr id="32" name="Picture 31">
            <a:extLst>
              <a:ext uri="{FF2B5EF4-FFF2-40B4-BE49-F238E27FC236}">
                <a16:creationId xmlns:a16="http://schemas.microsoft.com/office/drawing/2014/main" id="{6F126BB5-3140-67DC-8E29-AAC35C3D484D}"/>
              </a:ext>
            </a:extLst>
          </p:cNvPr>
          <p:cNvPicPr>
            <a:picLocks noChangeAspect="1"/>
          </p:cNvPicPr>
          <p:nvPr/>
        </p:nvPicPr>
        <p:blipFill>
          <a:blip r:embed="rId6"/>
          <a:stretch>
            <a:fillRect/>
          </a:stretch>
        </p:blipFill>
        <p:spPr>
          <a:xfrm>
            <a:off x="8229891" y="5227275"/>
            <a:ext cx="421200" cy="421200"/>
          </a:xfrm>
          <a:prstGeom prst="rect">
            <a:avLst/>
          </a:prstGeom>
        </p:spPr>
      </p:pic>
    </p:spTree>
    <p:extLst>
      <p:ext uri="{BB962C8B-B14F-4D97-AF65-F5344CB8AC3E}">
        <p14:creationId xmlns:p14="http://schemas.microsoft.com/office/powerpoint/2010/main" val="134414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1157</TotalTime>
  <Words>2194</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Aptos</vt:lpstr>
      <vt:lpstr>Aptos Display</vt:lpstr>
      <vt:lpstr>Arial</vt:lpstr>
      <vt:lpstr>Calibri</vt:lpstr>
      <vt:lpstr>Nexand</vt:lpstr>
      <vt:lpstr>Sanskrit Text</vt:lpstr>
      <vt:lpstr>Sitka Display</vt:lpstr>
      <vt:lpstr>Sitka Heading Semibold</vt:lpstr>
      <vt:lpstr>Sitka Subheading Semibold</vt:lpstr>
      <vt:lpstr>Tahoma</vt:lpstr>
      <vt:lpstr>Times New Roman</vt:lpstr>
      <vt:lpstr>Vijaya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72</cp:revision>
  <dcterms:created xsi:type="dcterms:W3CDTF">2024-06-13T12:17:03Z</dcterms:created>
  <dcterms:modified xsi:type="dcterms:W3CDTF">2024-06-14T20:10:10Z</dcterms:modified>
</cp:coreProperties>
</file>