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900"/>
    <a:srgbClr val="FFD4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DC17-FE12-2E9C-56D9-81546CD567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18FB75-E81D-061D-D0D5-937F95CB8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444E2B-72B2-8D1D-BA42-F4A52F429B40}"/>
              </a:ext>
            </a:extLst>
          </p:cNvPr>
          <p:cNvSpPr>
            <a:spLocks noGrp="1"/>
          </p:cNvSpPr>
          <p:nvPr>
            <p:ph type="dt" sz="half" idx="10"/>
          </p:nvPr>
        </p:nvSpPr>
        <p:spPr/>
        <p:txBody>
          <a:bodyPr/>
          <a:lstStyle/>
          <a:p>
            <a:fld id="{2D1A8241-BBBC-47B4-9C16-3456D88E09E6}" type="datetimeFigureOut">
              <a:rPr lang="en-US" smtClean="0"/>
              <a:t>6/13/2024</a:t>
            </a:fld>
            <a:endParaRPr lang="en-US"/>
          </a:p>
        </p:txBody>
      </p:sp>
      <p:sp>
        <p:nvSpPr>
          <p:cNvPr id="5" name="Footer Placeholder 4">
            <a:extLst>
              <a:ext uri="{FF2B5EF4-FFF2-40B4-BE49-F238E27FC236}">
                <a16:creationId xmlns:a16="http://schemas.microsoft.com/office/drawing/2014/main" id="{C1CE4A36-4393-C617-D222-001E7899C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13D31-99CB-BBC0-6A25-D5AD1D2BF28D}"/>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64536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CD9D-6FC8-0B40-AB37-1CB0D03A3C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3AD0F4-E40D-C0ED-5910-F00AB4B55C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B3317-F717-9C06-FE88-C633A2E2C869}"/>
              </a:ext>
            </a:extLst>
          </p:cNvPr>
          <p:cNvSpPr>
            <a:spLocks noGrp="1"/>
          </p:cNvSpPr>
          <p:nvPr>
            <p:ph type="dt" sz="half" idx="10"/>
          </p:nvPr>
        </p:nvSpPr>
        <p:spPr/>
        <p:txBody>
          <a:bodyPr/>
          <a:lstStyle/>
          <a:p>
            <a:fld id="{2D1A8241-BBBC-47B4-9C16-3456D88E09E6}" type="datetimeFigureOut">
              <a:rPr lang="en-US" smtClean="0"/>
              <a:t>6/13/2024</a:t>
            </a:fld>
            <a:endParaRPr lang="en-US"/>
          </a:p>
        </p:txBody>
      </p:sp>
      <p:sp>
        <p:nvSpPr>
          <p:cNvPr id="5" name="Footer Placeholder 4">
            <a:extLst>
              <a:ext uri="{FF2B5EF4-FFF2-40B4-BE49-F238E27FC236}">
                <a16:creationId xmlns:a16="http://schemas.microsoft.com/office/drawing/2014/main" id="{4F8FDA2B-34FA-AA35-A7D2-FC2C71033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D1BD0-D7BB-8DB9-2534-7EA148EBFA2F}"/>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54303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2FF757-0EE7-C773-FDBC-C95E401363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F918A7-3330-A616-67AD-32DA44F332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1CBCC-7678-1675-4920-8B662EC9FD82}"/>
              </a:ext>
            </a:extLst>
          </p:cNvPr>
          <p:cNvSpPr>
            <a:spLocks noGrp="1"/>
          </p:cNvSpPr>
          <p:nvPr>
            <p:ph type="dt" sz="half" idx="10"/>
          </p:nvPr>
        </p:nvSpPr>
        <p:spPr/>
        <p:txBody>
          <a:bodyPr/>
          <a:lstStyle/>
          <a:p>
            <a:fld id="{2D1A8241-BBBC-47B4-9C16-3456D88E09E6}" type="datetimeFigureOut">
              <a:rPr lang="en-US" smtClean="0"/>
              <a:t>6/13/2024</a:t>
            </a:fld>
            <a:endParaRPr lang="en-US"/>
          </a:p>
        </p:txBody>
      </p:sp>
      <p:sp>
        <p:nvSpPr>
          <p:cNvPr id="5" name="Footer Placeholder 4">
            <a:extLst>
              <a:ext uri="{FF2B5EF4-FFF2-40B4-BE49-F238E27FC236}">
                <a16:creationId xmlns:a16="http://schemas.microsoft.com/office/drawing/2014/main" id="{54587F8D-E949-13E9-4A62-AB4A21067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04A6E-58D9-077F-6B00-E8720353D924}"/>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218686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1384-FC94-0ABF-9D5D-69E1C3EA8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4822C6-95EE-C60C-B058-688DDD8844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B9495-EFE5-A442-F339-4DB80773A018}"/>
              </a:ext>
            </a:extLst>
          </p:cNvPr>
          <p:cNvSpPr>
            <a:spLocks noGrp="1"/>
          </p:cNvSpPr>
          <p:nvPr>
            <p:ph type="dt" sz="half" idx="10"/>
          </p:nvPr>
        </p:nvSpPr>
        <p:spPr/>
        <p:txBody>
          <a:bodyPr/>
          <a:lstStyle/>
          <a:p>
            <a:fld id="{2D1A8241-BBBC-47B4-9C16-3456D88E09E6}" type="datetimeFigureOut">
              <a:rPr lang="en-US" smtClean="0"/>
              <a:t>6/13/2024</a:t>
            </a:fld>
            <a:endParaRPr lang="en-US"/>
          </a:p>
        </p:txBody>
      </p:sp>
      <p:sp>
        <p:nvSpPr>
          <p:cNvPr id="5" name="Footer Placeholder 4">
            <a:extLst>
              <a:ext uri="{FF2B5EF4-FFF2-40B4-BE49-F238E27FC236}">
                <a16:creationId xmlns:a16="http://schemas.microsoft.com/office/drawing/2014/main" id="{4AD817FD-40E0-B5F9-85FC-20BE9C567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48769-842A-CC8A-33E3-30E652F9935C}"/>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3904957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62E7-C477-4204-3088-94D5E719D0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312DE-71BE-F368-6201-69E7DF3D62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AEFFBA-37C1-00AB-D446-74A68AEC09EB}"/>
              </a:ext>
            </a:extLst>
          </p:cNvPr>
          <p:cNvSpPr>
            <a:spLocks noGrp="1"/>
          </p:cNvSpPr>
          <p:nvPr>
            <p:ph type="dt" sz="half" idx="10"/>
          </p:nvPr>
        </p:nvSpPr>
        <p:spPr/>
        <p:txBody>
          <a:bodyPr/>
          <a:lstStyle/>
          <a:p>
            <a:fld id="{2D1A8241-BBBC-47B4-9C16-3456D88E09E6}" type="datetimeFigureOut">
              <a:rPr lang="en-US" smtClean="0"/>
              <a:t>6/13/2024</a:t>
            </a:fld>
            <a:endParaRPr lang="en-US"/>
          </a:p>
        </p:txBody>
      </p:sp>
      <p:sp>
        <p:nvSpPr>
          <p:cNvPr id="5" name="Footer Placeholder 4">
            <a:extLst>
              <a:ext uri="{FF2B5EF4-FFF2-40B4-BE49-F238E27FC236}">
                <a16:creationId xmlns:a16="http://schemas.microsoft.com/office/drawing/2014/main" id="{C2EA1ED8-0A0F-A0F8-EB48-A1361E705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CED80-1C47-067E-0E53-6764927FA177}"/>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263106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628D-F56C-CD20-42FA-9E904397F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DE5828-A5BF-5D0B-B292-5B386855B2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FCC830-28B5-8268-3062-34E002A8E2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4DBC1D-B98C-2783-0822-FC46C761BE8C}"/>
              </a:ext>
            </a:extLst>
          </p:cNvPr>
          <p:cNvSpPr>
            <a:spLocks noGrp="1"/>
          </p:cNvSpPr>
          <p:nvPr>
            <p:ph type="dt" sz="half" idx="10"/>
          </p:nvPr>
        </p:nvSpPr>
        <p:spPr/>
        <p:txBody>
          <a:bodyPr/>
          <a:lstStyle/>
          <a:p>
            <a:fld id="{2D1A8241-BBBC-47B4-9C16-3456D88E09E6}" type="datetimeFigureOut">
              <a:rPr lang="en-US" smtClean="0"/>
              <a:t>6/13/2024</a:t>
            </a:fld>
            <a:endParaRPr lang="en-US"/>
          </a:p>
        </p:txBody>
      </p:sp>
      <p:sp>
        <p:nvSpPr>
          <p:cNvPr id="6" name="Footer Placeholder 5">
            <a:extLst>
              <a:ext uri="{FF2B5EF4-FFF2-40B4-BE49-F238E27FC236}">
                <a16:creationId xmlns:a16="http://schemas.microsoft.com/office/drawing/2014/main" id="{55613278-7F32-DE41-8B99-0CAB6ADF2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8A08B8-7A70-B76E-129A-E8CEB267EC55}"/>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330523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B627F-C507-76A2-7BF4-DD200A2CB3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646E8B-EF80-65F1-3DFD-68684C255A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215162-66C8-DBBD-1E13-00F8B21BEF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8527CB-AD46-0346-4B36-730A61447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61F6C0-C801-DF19-8EF6-EC169A089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09BCDC-6552-6F8A-469D-12EA3962BF61}"/>
              </a:ext>
            </a:extLst>
          </p:cNvPr>
          <p:cNvSpPr>
            <a:spLocks noGrp="1"/>
          </p:cNvSpPr>
          <p:nvPr>
            <p:ph type="dt" sz="half" idx="10"/>
          </p:nvPr>
        </p:nvSpPr>
        <p:spPr/>
        <p:txBody>
          <a:bodyPr/>
          <a:lstStyle/>
          <a:p>
            <a:fld id="{2D1A8241-BBBC-47B4-9C16-3456D88E09E6}" type="datetimeFigureOut">
              <a:rPr lang="en-US" smtClean="0"/>
              <a:t>6/13/2024</a:t>
            </a:fld>
            <a:endParaRPr lang="en-US"/>
          </a:p>
        </p:txBody>
      </p:sp>
      <p:sp>
        <p:nvSpPr>
          <p:cNvPr id="8" name="Footer Placeholder 7">
            <a:extLst>
              <a:ext uri="{FF2B5EF4-FFF2-40B4-BE49-F238E27FC236}">
                <a16:creationId xmlns:a16="http://schemas.microsoft.com/office/drawing/2014/main" id="{1AF9D057-8A44-389B-4122-38878FF3BC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110AD3-CD00-8F41-3197-DA932C5F22CA}"/>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271134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B9EB-2B60-CA63-0160-83D8540FDC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101A8C-22C2-0772-2D6C-9C742DD22EF5}"/>
              </a:ext>
            </a:extLst>
          </p:cNvPr>
          <p:cNvSpPr>
            <a:spLocks noGrp="1"/>
          </p:cNvSpPr>
          <p:nvPr>
            <p:ph type="dt" sz="half" idx="10"/>
          </p:nvPr>
        </p:nvSpPr>
        <p:spPr/>
        <p:txBody>
          <a:bodyPr/>
          <a:lstStyle/>
          <a:p>
            <a:fld id="{2D1A8241-BBBC-47B4-9C16-3456D88E09E6}" type="datetimeFigureOut">
              <a:rPr lang="en-US" smtClean="0"/>
              <a:t>6/13/2024</a:t>
            </a:fld>
            <a:endParaRPr lang="en-US"/>
          </a:p>
        </p:txBody>
      </p:sp>
      <p:sp>
        <p:nvSpPr>
          <p:cNvPr id="4" name="Footer Placeholder 3">
            <a:extLst>
              <a:ext uri="{FF2B5EF4-FFF2-40B4-BE49-F238E27FC236}">
                <a16:creationId xmlns:a16="http://schemas.microsoft.com/office/drawing/2014/main" id="{B2203AB7-A9BA-E677-D3E8-BA63838190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A62270-4E3F-BE73-7D91-88F8EE04FE30}"/>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353549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37CB7-CBB3-0699-84FF-44734379C474}"/>
              </a:ext>
            </a:extLst>
          </p:cNvPr>
          <p:cNvSpPr>
            <a:spLocks noGrp="1"/>
          </p:cNvSpPr>
          <p:nvPr>
            <p:ph type="dt" sz="half" idx="10"/>
          </p:nvPr>
        </p:nvSpPr>
        <p:spPr/>
        <p:txBody>
          <a:bodyPr/>
          <a:lstStyle/>
          <a:p>
            <a:fld id="{2D1A8241-BBBC-47B4-9C16-3456D88E09E6}" type="datetimeFigureOut">
              <a:rPr lang="en-US" smtClean="0"/>
              <a:t>6/13/2024</a:t>
            </a:fld>
            <a:endParaRPr lang="en-US"/>
          </a:p>
        </p:txBody>
      </p:sp>
      <p:sp>
        <p:nvSpPr>
          <p:cNvPr id="3" name="Footer Placeholder 2">
            <a:extLst>
              <a:ext uri="{FF2B5EF4-FFF2-40B4-BE49-F238E27FC236}">
                <a16:creationId xmlns:a16="http://schemas.microsoft.com/office/drawing/2014/main" id="{534038FF-7AF0-0D48-DFE1-097605779C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11E5E9-FA6B-CE7D-742B-526B7D3177E2}"/>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108973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66D6-E5D0-B747-8C39-EFBB7394E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0C991F-2981-082F-5C43-AE0B6D4529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CD31ED-4212-9A78-9CB1-174EEAB94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F7BFD4-B8D6-6E75-E346-503582D5A49D}"/>
              </a:ext>
            </a:extLst>
          </p:cNvPr>
          <p:cNvSpPr>
            <a:spLocks noGrp="1"/>
          </p:cNvSpPr>
          <p:nvPr>
            <p:ph type="dt" sz="half" idx="10"/>
          </p:nvPr>
        </p:nvSpPr>
        <p:spPr/>
        <p:txBody>
          <a:bodyPr/>
          <a:lstStyle/>
          <a:p>
            <a:fld id="{2D1A8241-BBBC-47B4-9C16-3456D88E09E6}" type="datetimeFigureOut">
              <a:rPr lang="en-US" smtClean="0"/>
              <a:t>6/13/2024</a:t>
            </a:fld>
            <a:endParaRPr lang="en-US"/>
          </a:p>
        </p:txBody>
      </p:sp>
      <p:sp>
        <p:nvSpPr>
          <p:cNvPr id="6" name="Footer Placeholder 5">
            <a:extLst>
              <a:ext uri="{FF2B5EF4-FFF2-40B4-BE49-F238E27FC236}">
                <a16:creationId xmlns:a16="http://schemas.microsoft.com/office/drawing/2014/main" id="{2BB97069-2E91-DE6D-DC12-7B4CA44EDD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254BCF-074F-21A0-643D-C3DD23B0A79F}"/>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238521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248A-CD3A-E3E3-FCA6-BA39920CDD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4AD5EC-CDB9-4CD9-F470-BB90E116F8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5DEB76-12EB-CDC0-2B35-80D430B88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B428A-F699-49E1-B14E-AF6EB2A18FB3}"/>
              </a:ext>
            </a:extLst>
          </p:cNvPr>
          <p:cNvSpPr>
            <a:spLocks noGrp="1"/>
          </p:cNvSpPr>
          <p:nvPr>
            <p:ph type="dt" sz="half" idx="10"/>
          </p:nvPr>
        </p:nvSpPr>
        <p:spPr/>
        <p:txBody>
          <a:bodyPr/>
          <a:lstStyle/>
          <a:p>
            <a:fld id="{2D1A8241-BBBC-47B4-9C16-3456D88E09E6}" type="datetimeFigureOut">
              <a:rPr lang="en-US" smtClean="0"/>
              <a:t>6/13/2024</a:t>
            </a:fld>
            <a:endParaRPr lang="en-US"/>
          </a:p>
        </p:txBody>
      </p:sp>
      <p:sp>
        <p:nvSpPr>
          <p:cNvPr id="6" name="Footer Placeholder 5">
            <a:extLst>
              <a:ext uri="{FF2B5EF4-FFF2-40B4-BE49-F238E27FC236}">
                <a16:creationId xmlns:a16="http://schemas.microsoft.com/office/drawing/2014/main" id="{68D47415-DE16-8B57-413D-A5A6FD6B0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68A85-34E2-6FFD-352F-A14F92AA49B9}"/>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109628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C4CD5B-1CE7-959F-6CAD-D22633BB7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13554E-4236-8946-7E59-96CAD2185F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6ECAF-9744-C89C-4AE3-6D20ED77A5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1A8241-BBBC-47B4-9C16-3456D88E09E6}" type="datetimeFigureOut">
              <a:rPr lang="en-US" smtClean="0"/>
              <a:t>6/13/2024</a:t>
            </a:fld>
            <a:endParaRPr lang="en-US"/>
          </a:p>
        </p:txBody>
      </p:sp>
      <p:sp>
        <p:nvSpPr>
          <p:cNvPr id="5" name="Footer Placeholder 4">
            <a:extLst>
              <a:ext uri="{FF2B5EF4-FFF2-40B4-BE49-F238E27FC236}">
                <a16:creationId xmlns:a16="http://schemas.microsoft.com/office/drawing/2014/main" id="{CF89CCD8-C927-B9B2-EB48-FCDC3B5558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15DE115-132F-25CE-966F-A82612A25F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A43CFA-2706-46FA-8C23-56C4AE2DB30D}" type="slidenum">
              <a:rPr lang="en-US" smtClean="0"/>
              <a:t>‹#›</a:t>
            </a:fld>
            <a:endParaRPr lang="en-US"/>
          </a:p>
        </p:txBody>
      </p:sp>
    </p:spTree>
    <p:extLst>
      <p:ext uri="{BB962C8B-B14F-4D97-AF65-F5344CB8AC3E}">
        <p14:creationId xmlns:p14="http://schemas.microsoft.com/office/powerpoint/2010/main" val="2023512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A40D097E-E718-034D-FD92-80712FF9C119}"/>
              </a:ext>
            </a:extLst>
          </p:cNvPr>
          <p:cNvGrpSpPr/>
          <p:nvPr/>
        </p:nvGrpSpPr>
        <p:grpSpPr>
          <a:xfrm>
            <a:off x="0" y="0"/>
            <a:ext cx="12192000" cy="6858000"/>
            <a:chOff x="0" y="0"/>
            <a:chExt cx="12192000" cy="6858000"/>
          </a:xfrm>
        </p:grpSpPr>
        <p:pic>
          <p:nvPicPr>
            <p:cNvPr id="1032" name="Picture 8" descr="Building helmet on metallic surface construction concept. - 76894427">
              <a:extLst>
                <a:ext uri="{FF2B5EF4-FFF2-40B4-BE49-F238E27FC236}">
                  <a16:creationId xmlns:a16="http://schemas.microsoft.com/office/drawing/2014/main" id="{44818305-46FD-9416-0E02-D3047521B6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7753"/>
            <a:stretch/>
          </p:blipFill>
          <p:spPr bwMode="auto">
            <a:xfrm>
              <a:off x="0" y="0"/>
              <a:ext cx="827970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4BEB6C8-688B-EC72-2BA5-24BEEDFD119E}"/>
                </a:ext>
              </a:extLst>
            </p:cNvPr>
            <p:cNvSpPr/>
            <p:nvPr/>
          </p:nvSpPr>
          <p:spPr>
            <a:xfrm>
              <a:off x="7421181" y="0"/>
              <a:ext cx="4770819" cy="6858000"/>
            </a:xfrm>
            <a:prstGeom prst="rect">
              <a:avLst/>
            </a:prstGeom>
            <a:solidFill>
              <a:srgbClr val="FFD44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F7B7217-5A0D-65BD-9960-47B1BD840C71}"/>
                </a:ext>
              </a:extLst>
            </p:cNvPr>
            <p:cNvSpPr/>
            <p:nvPr/>
          </p:nvSpPr>
          <p:spPr>
            <a:xfrm>
              <a:off x="5184866" y="272403"/>
              <a:ext cx="5555617" cy="50837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9BCF5FD-363F-DFB7-79DF-2B55C4849887}"/>
                </a:ext>
              </a:extLst>
            </p:cNvPr>
            <p:cNvSpPr txBox="1"/>
            <p:nvPr/>
          </p:nvSpPr>
          <p:spPr>
            <a:xfrm>
              <a:off x="5003278" y="1725518"/>
              <a:ext cx="5955005" cy="2249975"/>
            </a:xfrm>
            <a:prstGeom prst="rect">
              <a:avLst/>
            </a:prstGeom>
            <a:noFill/>
          </p:spPr>
          <p:txBody>
            <a:bodyPr wrap="square" rtlCol="0">
              <a:spAutoFit/>
            </a:bodyPr>
            <a:lstStyle/>
            <a:p>
              <a:pPr algn="ctr">
                <a:lnSpc>
                  <a:spcPct val="150000"/>
                </a:lnSpc>
              </a:pPr>
              <a:r>
                <a:rPr lang="en-US" sz="2400" b="1" dirty="0">
                  <a:latin typeface="Tahoma" panose="020B0604030504040204" pitchFamily="34" charset="0"/>
                  <a:ea typeface="Tahoma" panose="020B0604030504040204" pitchFamily="34" charset="0"/>
                  <a:cs typeface="Tahoma" panose="020B0604030504040204" pitchFamily="34" charset="0"/>
                </a:rPr>
                <a:t>DIVERSIFICATION STRATEGY </a:t>
              </a:r>
            </a:p>
            <a:p>
              <a:pPr algn="ctr">
                <a:lnSpc>
                  <a:spcPct val="150000"/>
                </a:lnSpc>
              </a:pPr>
              <a:r>
                <a:rPr lang="en-US" sz="2400" b="1" dirty="0">
                  <a:latin typeface="Tahoma" panose="020B0604030504040204" pitchFamily="34" charset="0"/>
                  <a:ea typeface="Tahoma" panose="020B0604030504040204" pitchFamily="34" charset="0"/>
                  <a:cs typeface="Tahoma" panose="020B0604030504040204" pitchFamily="34" charset="0"/>
                </a:rPr>
                <a:t>OF </a:t>
              </a:r>
            </a:p>
            <a:p>
              <a:pPr algn="ctr">
                <a:lnSpc>
                  <a:spcPct val="150000"/>
                </a:lnSpc>
              </a:pPr>
              <a:r>
                <a:rPr lang="en-US" sz="2400" b="1" dirty="0">
                  <a:latin typeface="Tahoma" panose="020B0604030504040204" pitchFamily="34" charset="0"/>
                  <a:ea typeface="Tahoma" panose="020B0604030504040204" pitchFamily="34" charset="0"/>
                  <a:cs typeface="Tahoma" panose="020B0604030504040204" pitchFamily="34" charset="0"/>
                </a:rPr>
                <a:t>A GOVERNMENT CONSTRUCTION COMPANY </a:t>
              </a:r>
            </a:p>
          </p:txBody>
        </p:sp>
      </p:grpSp>
      <p:sp>
        <p:nvSpPr>
          <p:cNvPr id="7" name="TextBox 6">
            <a:extLst>
              <a:ext uri="{FF2B5EF4-FFF2-40B4-BE49-F238E27FC236}">
                <a16:creationId xmlns:a16="http://schemas.microsoft.com/office/drawing/2014/main" id="{3EA9276B-E36F-0970-3F58-B62CF07EA8D5}"/>
              </a:ext>
            </a:extLst>
          </p:cNvPr>
          <p:cNvSpPr txBox="1"/>
          <p:nvPr/>
        </p:nvSpPr>
        <p:spPr>
          <a:xfrm>
            <a:off x="7421181" y="6010509"/>
            <a:ext cx="5100917" cy="388696"/>
          </a:xfrm>
          <a:prstGeom prst="rect">
            <a:avLst/>
          </a:prstGeom>
          <a:noFill/>
        </p:spPr>
        <p:txBody>
          <a:bodyPr wrap="square" rtlCol="0">
            <a:spAutoFit/>
          </a:bodyPr>
          <a:lstStyle/>
          <a:p>
            <a:pPr>
              <a:lnSpc>
                <a:spcPct val="107000"/>
              </a:lnSpc>
              <a:spcAft>
                <a:spcPts val="800"/>
              </a:spcAft>
            </a:pPr>
            <a:r>
              <a:rPr lang="en-GB" b="1" dirty="0">
                <a:effectLst/>
                <a:latin typeface="Vijaya" panose="020B0502040204020203" pitchFamily="18" charset="0"/>
                <a:ea typeface="Times New Roman" panose="02020603050405020304" pitchFamily="18" charset="0"/>
                <a:cs typeface="Vijaya" panose="020B0502040204020203" pitchFamily="18" charset="0"/>
              </a:rPr>
              <a:t>Exploring Export Opportunities for Revenue Sustainability</a:t>
            </a:r>
            <a:endParaRPr lang="en-US" dirty="0">
              <a:effectLst/>
              <a:latin typeface="Vijaya" panose="020B0502040204020203" pitchFamily="18" charset="0"/>
              <a:ea typeface="Calibri" panose="020F0502020204030204" pitchFamily="34" charset="0"/>
              <a:cs typeface="Vijaya" panose="020B0502040204020203" pitchFamily="18" charset="0"/>
            </a:endParaRPr>
          </a:p>
        </p:txBody>
      </p:sp>
    </p:spTree>
    <p:extLst>
      <p:ext uri="{BB962C8B-B14F-4D97-AF65-F5344CB8AC3E}">
        <p14:creationId xmlns:p14="http://schemas.microsoft.com/office/powerpoint/2010/main" val="2477752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onstruction worker carrying brick at construction site - Stock Image -  F034/5901 - Science Photo Library">
            <a:extLst>
              <a:ext uri="{FF2B5EF4-FFF2-40B4-BE49-F238E27FC236}">
                <a16:creationId xmlns:a16="http://schemas.microsoft.com/office/drawing/2014/main" id="{397796A8-576A-972F-5544-25F60DBE4E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881" r="17240"/>
          <a:stretch/>
        </p:blipFill>
        <p:spPr bwMode="auto">
          <a:xfrm>
            <a:off x="0" y="0"/>
            <a:ext cx="3645074" cy="6858000"/>
          </a:xfrm>
          <a:prstGeom prst="flowChartInputOutput">
            <a:avLst/>
          </a:prstGeom>
          <a:noFill/>
          <a:extLst>
            <a:ext uri="{909E8E84-426E-40DD-AFC4-6F175D3DCCD1}">
              <a14:hiddenFill xmlns:a14="http://schemas.microsoft.com/office/drawing/2010/main">
                <a:solidFill>
                  <a:srgbClr val="FFFFFF"/>
                </a:solidFill>
              </a14:hiddenFill>
            </a:ext>
          </a:extLst>
        </p:spPr>
      </p:pic>
      <p:sp>
        <p:nvSpPr>
          <p:cNvPr id="4" name="Isosceles Triangle 3">
            <a:extLst>
              <a:ext uri="{FF2B5EF4-FFF2-40B4-BE49-F238E27FC236}">
                <a16:creationId xmlns:a16="http://schemas.microsoft.com/office/drawing/2014/main" id="{9259011F-39D4-2860-942B-490FA66B2EB7}"/>
              </a:ext>
            </a:extLst>
          </p:cNvPr>
          <p:cNvSpPr/>
          <p:nvPr/>
        </p:nvSpPr>
        <p:spPr>
          <a:xfrm rot="5400000">
            <a:off x="-2329844" y="2329844"/>
            <a:ext cx="5148200" cy="488512"/>
          </a:xfrm>
          <a:prstGeom prst="triangle">
            <a:avLst>
              <a:gd name="adj" fmla="val 0"/>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B3C59CB-A472-163E-8DDF-69FB81418086}"/>
              </a:ext>
            </a:extLst>
          </p:cNvPr>
          <p:cNvSpPr txBox="1"/>
          <p:nvPr/>
        </p:nvSpPr>
        <p:spPr>
          <a:xfrm>
            <a:off x="4872624" y="61387"/>
            <a:ext cx="5323562" cy="646331"/>
          </a:xfrm>
          <a:prstGeom prst="rect">
            <a:avLst/>
          </a:prstGeom>
          <a:noFill/>
        </p:spPr>
        <p:txBody>
          <a:bodyPr wrap="square" rtlCol="0">
            <a:spAutoFit/>
          </a:bodyPr>
          <a:lstStyle/>
          <a:p>
            <a:r>
              <a:rPr lang="en-US" sz="3600" b="1" dirty="0">
                <a:solidFill>
                  <a:srgbClr val="FFB900"/>
                </a:solidFill>
              </a:rPr>
              <a:t>PROBLEM STATEMENT</a:t>
            </a:r>
          </a:p>
        </p:txBody>
      </p:sp>
      <p:sp>
        <p:nvSpPr>
          <p:cNvPr id="11" name="TextBox 10">
            <a:extLst>
              <a:ext uri="{FF2B5EF4-FFF2-40B4-BE49-F238E27FC236}">
                <a16:creationId xmlns:a16="http://schemas.microsoft.com/office/drawing/2014/main" id="{8E4D33D6-315E-C1BE-1E1F-1AAD55BA7DED}"/>
              </a:ext>
            </a:extLst>
          </p:cNvPr>
          <p:cNvSpPr txBox="1"/>
          <p:nvPr/>
        </p:nvSpPr>
        <p:spPr>
          <a:xfrm>
            <a:off x="3645074" y="909816"/>
            <a:ext cx="8009350" cy="5437386"/>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The construction company relies heavily on government contracts, leading to significant challenges due to payment delays that create financial uncertainty. This unpredictability affects the company's ability to manage finances, cover operational costs, and plan for future projects. Additionally, cash flow volatility from irregular payments hampers growth and stability, while exposure to foreign exchange rate fluctuations increases operational costs and reduces profitability.</a:t>
            </a:r>
          </a:p>
          <a:p>
            <a:pPr algn="just">
              <a:lnSpc>
                <a:spcPct val="150000"/>
              </a:lnSpc>
            </a:pPr>
            <a:endPar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buFont typeface="Wingdings" panose="05000000000000000000" pitchFamily="2" charset="2"/>
              <a:buChar char="ü"/>
            </a:pPr>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To address these issues, the company has planned to diversify into exporting high-demand agricultural products like raw cashew nuts, sesame seeds, and soya beans. This move can provide steady foreign exchange earnings, ensuring financial stability and reducing reliance on government contracts.</a:t>
            </a:r>
          </a:p>
        </p:txBody>
      </p:sp>
    </p:spTree>
    <p:extLst>
      <p:ext uri="{BB962C8B-B14F-4D97-AF65-F5344CB8AC3E}">
        <p14:creationId xmlns:p14="http://schemas.microsoft.com/office/powerpoint/2010/main" val="178842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oup of people working on a roof&#10;&#10;Description automatically generated">
            <a:extLst>
              <a:ext uri="{FF2B5EF4-FFF2-40B4-BE49-F238E27FC236}">
                <a16:creationId xmlns:a16="http://schemas.microsoft.com/office/drawing/2014/main" id="{43603BF9-441E-ADFE-BB69-A85FFB05F6A9}"/>
              </a:ext>
            </a:extLst>
          </p:cNvPr>
          <p:cNvPicPr>
            <a:picLocks noChangeAspect="1"/>
          </p:cNvPicPr>
          <p:nvPr/>
        </p:nvPicPr>
        <p:blipFill rotWithShape="1">
          <a:blip r:embed="rId2">
            <a:extLst>
              <a:ext uri="{28A0092B-C50C-407E-A947-70E740481C1C}">
                <a14:useLocalDpi xmlns:a14="http://schemas.microsoft.com/office/drawing/2010/main" val="0"/>
              </a:ext>
            </a:extLst>
          </a:blip>
          <a:srcRect l="61912" t="1279"/>
          <a:stretch/>
        </p:blipFill>
        <p:spPr>
          <a:xfrm>
            <a:off x="8694249" y="0"/>
            <a:ext cx="3497751" cy="6858000"/>
          </a:xfrm>
          <a:prstGeom prst="rect">
            <a:avLst/>
          </a:prstGeom>
        </p:spPr>
      </p:pic>
      <p:sp>
        <p:nvSpPr>
          <p:cNvPr id="8" name="TextBox 7">
            <a:extLst>
              <a:ext uri="{FF2B5EF4-FFF2-40B4-BE49-F238E27FC236}">
                <a16:creationId xmlns:a16="http://schemas.microsoft.com/office/drawing/2014/main" id="{04F105F7-58DA-5E00-497E-51335305FB68}"/>
              </a:ext>
            </a:extLst>
          </p:cNvPr>
          <p:cNvSpPr txBox="1"/>
          <p:nvPr/>
        </p:nvSpPr>
        <p:spPr>
          <a:xfrm>
            <a:off x="1377862" y="111491"/>
            <a:ext cx="5323562" cy="646331"/>
          </a:xfrm>
          <a:prstGeom prst="rect">
            <a:avLst/>
          </a:prstGeom>
          <a:noFill/>
        </p:spPr>
        <p:txBody>
          <a:bodyPr wrap="square" rtlCol="0">
            <a:spAutoFit/>
          </a:bodyPr>
          <a:lstStyle/>
          <a:p>
            <a:r>
              <a:rPr lang="en-US" sz="3600" b="1" dirty="0">
                <a:solidFill>
                  <a:srgbClr val="FFB900"/>
                </a:solidFill>
              </a:rPr>
              <a:t>PROJECT BACKGROUND</a:t>
            </a:r>
          </a:p>
        </p:txBody>
      </p:sp>
      <p:sp>
        <p:nvSpPr>
          <p:cNvPr id="9" name="TextBox 8">
            <a:extLst>
              <a:ext uri="{FF2B5EF4-FFF2-40B4-BE49-F238E27FC236}">
                <a16:creationId xmlns:a16="http://schemas.microsoft.com/office/drawing/2014/main" id="{AEBBFAFC-A324-F98A-EAB9-DBE1C291271B}"/>
              </a:ext>
            </a:extLst>
          </p:cNvPr>
          <p:cNvSpPr txBox="1"/>
          <p:nvPr/>
        </p:nvSpPr>
        <p:spPr>
          <a:xfrm>
            <a:off x="200415" y="795895"/>
            <a:ext cx="8705589" cy="5078313"/>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solidFill>
                  <a:schemeClr val="accent1">
                    <a:lumMod val="50000"/>
                  </a:schemeClr>
                </a:solidFill>
              </a:rPr>
              <a:t>Company X, a government project construction company, faces significant challenges due to its reliance on government contracts. Payment delays create financial instability and cash flow volatility, making it difficult to manage operational costs and plan future projects. Additionally, the company is highly exposed to foreign exchange risks because it imports most of its construction materials, further affecting its financial stability.</a:t>
            </a:r>
          </a:p>
          <a:p>
            <a:pPr marL="285750" indent="-285750" algn="just">
              <a:buFont typeface="Wingdings" panose="05000000000000000000" pitchFamily="2" charset="2"/>
              <a:buChar char="ü"/>
            </a:pPr>
            <a:endParaRPr lang="en-US" dirty="0">
              <a:solidFill>
                <a:schemeClr val="accent1">
                  <a:lumMod val="50000"/>
                </a:schemeClr>
              </a:solidFill>
            </a:endParaRPr>
          </a:p>
          <a:p>
            <a:pPr marL="285750" indent="-285750" algn="just">
              <a:buFont typeface="Wingdings" panose="05000000000000000000" pitchFamily="2" charset="2"/>
              <a:buChar char="ü"/>
            </a:pPr>
            <a:r>
              <a:rPr lang="en-US" dirty="0">
                <a:solidFill>
                  <a:schemeClr val="accent1">
                    <a:lumMod val="50000"/>
                  </a:schemeClr>
                </a:solidFill>
              </a:rPr>
              <a:t>To address these issues, Company X seeks to diversify its revenue streams by entering the agricultural export market. The company plans to export raw cashew nuts, sesame seeds, and soya beans, which have high demand in international markets. This strategic move aims to establish consistent and reliable income, reducing dependence on unpredictable government payments.</a:t>
            </a:r>
          </a:p>
          <a:p>
            <a:pPr marL="285750" indent="-285750" algn="just">
              <a:buFont typeface="Wingdings" panose="05000000000000000000" pitchFamily="2" charset="2"/>
              <a:buChar char="ü"/>
            </a:pPr>
            <a:endParaRPr lang="en-US" dirty="0">
              <a:solidFill>
                <a:schemeClr val="accent1">
                  <a:lumMod val="50000"/>
                </a:schemeClr>
              </a:solidFill>
            </a:endParaRPr>
          </a:p>
          <a:p>
            <a:pPr marL="285750" indent="-285750" algn="just">
              <a:buFont typeface="Wingdings" panose="05000000000000000000" pitchFamily="2" charset="2"/>
              <a:buChar char="ü"/>
            </a:pPr>
            <a:r>
              <a:rPr lang="en-US" dirty="0">
                <a:solidFill>
                  <a:schemeClr val="accent1">
                    <a:lumMod val="50000"/>
                  </a:schemeClr>
                </a:solidFill>
              </a:rPr>
              <a:t>By leveraging its existing infrastructure and expertise, Company X can efficiently enter the agricultural sector. This diversification will provide a natural hedge against foreign exchange risks by matching export revenues with import expenses. Ultimately, this strategy is expected to improve the company’s liquidity, ensure stable cash flows, and position it for sustainable long-term growth.</a:t>
            </a:r>
          </a:p>
        </p:txBody>
      </p:sp>
    </p:spTree>
    <p:extLst>
      <p:ext uri="{BB962C8B-B14F-4D97-AF65-F5344CB8AC3E}">
        <p14:creationId xmlns:p14="http://schemas.microsoft.com/office/powerpoint/2010/main" val="213962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EFA8DB-AE71-74A5-DA6C-CF04C9D76E60}"/>
              </a:ext>
            </a:extLst>
          </p:cNvPr>
          <p:cNvSpPr txBox="1"/>
          <p:nvPr/>
        </p:nvSpPr>
        <p:spPr>
          <a:xfrm>
            <a:off x="3521901" y="0"/>
            <a:ext cx="4544860" cy="584775"/>
          </a:xfrm>
          <a:prstGeom prst="rect">
            <a:avLst/>
          </a:prstGeom>
          <a:noFill/>
        </p:spPr>
        <p:txBody>
          <a:bodyPr wrap="square" rtlCol="0">
            <a:spAutoFit/>
          </a:bodyPr>
          <a:lstStyle/>
          <a:p>
            <a:pPr algn="ctr"/>
            <a:r>
              <a:rPr lang="en-US" sz="3200" b="1" dirty="0">
                <a:solidFill>
                  <a:schemeClr val="accent1">
                    <a:lumMod val="50000"/>
                  </a:schemeClr>
                </a:solidFill>
              </a:rPr>
              <a:t>LITERATURE REVIEW</a:t>
            </a:r>
          </a:p>
        </p:txBody>
      </p:sp>
      <p:grpSp>
        <p:nvGrpSpPr>
          <p:cNvPr id="14" name="Group 13">
            <a:extLst>
              <a:ext uri="{FF2B5EF4-FFF2-40B4-BE49-F238E27FC236}">
                <a16:creationId xmlns:a16="http://schemas.microsoft.com/office/drawing/2014/main" id="{3AB4AC63-4F00-2310-FFAC-F7E121BE2F2C}"/>
              </a:ext>
            </a:extLst>
          </p:cNvPr>
          <p:cNvGrpSpPr/>
          <p:nvPr/>
        </p:nvGrpSpPr>
        <p:grpSpPr>
          <a:xfrm>
            <a:off x="0" y="4120904"/>
            <a:ext cx="6992471" cy="2452287"/>
            <a:chOff x="0" y="4120904"/>
            <a:chExt cx="6992471" cy="2452287"/>
          </a:xfrm>
        </p:grpSpPr>
        <p:sp>
          <p:nvSpPr>
            <p:cNvPr id="10" name="TextBox 9">
              <a:extLst>
                <a:ext uri="{FF2B5EF4-FFF2-40B4-BE49-F238E27FC236}">
                  <a16:creationId xmlns:a16="http://schemas.microsoft.com/office/drawing/2014/main" id="{D5666BB3-0082-CC4D-3201-F224F3933917}"/>
                </a:ext>
              </a:extLst>
            </p:cNvPr>
            <p:cNvSpPr txBox="1"/>
            <p:nvPr/>
          </p:nvSpPr>
          <p:spPr>
            <a:xfrm>
              <a:off x="0" y="4120904"/>
              <a:ext cx="6992471" cy="369332"/>
            </a:xfrm>
            <a:prstGeom prst="rect">
              <a:avLst/>
            </a:prstGeom>
            <a:noFill/>
          </p:spPr>
          <p:txBody>
            <a:bodyPr wrap="square">
              <a:spAutoFit/>
            </a:bodyPr>
            <a:lstStyle/>
            <a:p>
              <a:r>
                <a:rPr lang="en-US" b="1" dirty="0">
                  <a:latin typeface="Nexand"/>
                  <a:cs typeface="Sanskrit Text" panose="02020503050405020304" pitchFamily="18" charset="0"/>
                </a:rPr>
                <a:t>What Are the Key Insights from Kuzmina &amp; Kuznetsova (2018)</a:t>
              </a:r>
            </a:p>
          </p:txBody>
        </p:sp>
        <p:pic>
          <p:nvPicPr>
            <p:cNvPr id="3074" name="Picture 2" descr="question, mark Icon">
              <a:extLst>
                <a:ext uri="{FF2B5EF4-FFF2-40B4-BE49-F238E27FC236}">
                  <a16:creationId xmlns:a16="http://schemas.microsoft.com/office/drawing/2014/main" id="{6D2B7A51-616C-E7E8-886A-F3CA464119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220904">
              <a:off x="4691976" y="4535733"/>
              <a:ext cx="1768146" cy="176814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C1D9597-E3F5-8956-4E62-40A0F10E8D36}"/>
                </a:ext>
              </a:extLst>
            </p:cNvPr>
            <p:cNvSpPr txBox="1"/>
            <p:nvPr/>
          </p:nvSpPr>
          <p:spPr>
            <a:xfrm>
              <a:off x="151603" y="4511088"/>
              <a:ext cx="4794158" cy="2062103"/>
            </a:xfrm>
            <a:prstGeom prst="rect">
              <a:avLst/>
            </a:prstGeom>
            <a:noFill/>
          </p:spPr>
          <p:txBody>
            <a:bodyPr wrap="square">
              <a:spAutoFit/>
            </a:bodyPr>
            <a:lstStyle/>
            <a:p>
              <a:pPr marL="285750" indent="-285750">
                <a:buFont typeface="Wingdings" panose="05000000000000000000" pitchFamily="2" charset="2"/>
                <a:buChar char="ü"/>
              </a:pPr>
              <a:r>
                <a:rPr lang="en-US" sz="1600" dirty="0">
                  <a:latin typeface="Nexand"/>
                </a:rPr>
                <a:t>Matching foreign-currency-denominated revenues with corresponding costs can effectively manage currency risk. This reduces reliance on financial hedging by balancing currency exposure internally.</a:t>
              </a:r>
            </a:p>
            <a:p>
              <a:pPr marL="285750" indent="-285750">
                <a:buFont typeface="Wingdings" panose="05000000000000000000" pitchFamily="2" charset="2"/>
                <a:buChar char="ü"/>
              </a:pPr>
              <a:r>
                <a:rPr lang="en-US" sz="1600" dirty="0"/>
                <a:t>By aligning revenues and costs in the same foreign currency, businesses can create a natural hedge. This strategy minimizes the impact of exchange rate volatility on financial statements.</a:t>
              </a:r>
              <a:endParaRPr lang="en-US" sz="1600" dirty="0">
                <a:latin typeface="Nexand"/>
              </a:endParaRPr>
            </a:p>
          </p:txBody>
        </p:sp>
      </p:grpSp>
      <p:grpSp>
        <p:nvGrpSpPr>
          <p:cNvPr id="13" name="Group 12">
            <a:extLst>
              <a:ext uri="{FF2B5EF4-FFF2-40B4-BE49-F238E27FC236}">
                <a16:creationId xmlns:a16="http://schemas.microsoft.com/office/drawing/2014/main" id="{E94E9F72-5EFE-185E-3993-E8BA9EA0D1BA}"/>
              </a:ext>
            </a:extLst>
          </p:cNvPr>
          <p:cNvGrpSpPr/>
          <p:nvPr/>
        </p:nvGrpSpPr>
        <p:grpSpPr>
          <a:xfrm>
            <a:off x="151603" y="842112"/>
            <a:ext cx="5490452" cy="2349221"/>
            <a:chOff x="151603" y="842112"/>
            <a:chExt cx="5490452" cy="2349221"/>
          </a:xfrm>
        </p:grpSpPr>
        <p:sp>
          <p:nvSpPr>
            <p:cNvPr id="4" name="TextBox 3">
              <a:extLst>
                <a:ext uri="{FF2B5EF4-FFF2-40B4-BE49-F238E27FC236}">
                  <a16:creationId xmlns:a16="http://schemas.microsoft.com/office/drawing/2014/main" id="{86C3A5B7-A6E1-35F6-2ADE-7C148CAF7A19}"/>
                </a:ext>
              </a:extLst>
            </p:cNvPr>
            <p:cNvSpPr txBox="1"/>
            <p:nvPr/>
          </p:nvSpPr>
          <p:spPr>
            <a:xfrm>
              <a:off x="151603" y="842112"/>
              <a:ext cx="5490452" cy="338554"/>
            </a:xfrm>
            <a:prstGeom prst="rect">
              <a:avLst/>
            </a:prstGeom>
            <a:noFill/>
          </p:spPr>
          <p:txBody>
            <a:bodyPr wrap="square" rtlCol="0">
              <a:spAutoFit/>
            </a:bodyPr>
            <a:lstStyle/>
            <a:p>
              <a:r>
                <a:rPr lang="en-US" sz="1600" b="1" dirty="0">
                  <a:latin typeface="Nexand"/>
                  <a:cs typeface="Sanskrit Text" panose="02020503050405020304" pitchFamily="18" charset="0"/>
                </a:rPr>
                <a:t>Correlation Between Export Sales and Currency Hedging</a:t>
              </a:r>
            </a:p>
          </p:txBody>
        </p:sp>
        <p:sp>
          <p:nvSpPr>
            <p:cNvPr id="8" name="TextBox 7">
              <a:extLst>
                <a:ext uri="{FF2B5EF4-FFF2-40B4-BE49-F238E27FC236}">
                  <a16:creationId xmlns:a16="http://schemas.microsoft.com/office/drawing/2014/main" id="{64222938-BFF9-389D-2145-EF9237D40EA4}"/>
                </a:ext>
              </a:extLst>
            </p:cNvPr>
            <p:cNvSpPr txBox="1"/>
            <p:nvPr/>
          </p:nvSpPr>
          <p:spPr>
            <a:xfrm>
              <a:off x="2429436" y="1299578"/>
              <a:ext cx="3146614" cy="1815882"/>
            </a:xfrm>
            <a:prstGeom prst="rect">
              <a:avLst/>
            </a:prstGeom>
            <a:noFill/>
          </p:spPr>
          <p:txBody>
            <a:bodyPr wrap="square">
              <a:spAutoFit/>
            </a:bodyPr>
            <a:lstStyle/>
            <a:p>
              <a:pPr algn="just"/>
              <a:r>
                <a:rPr lang="en-US" sz="1400" dirty="0">
                  <a:latin typeface="+mj-lt"/>
                </a:rPr>
                <a:t>Currency fluctuations can significantly impact the profitability of export activities, making hedging a vital risk management tool. By analyzing existing research, we confirm that firms with substantial export sales tend to engage in hedging to stabilize their cash flows and reduce financial volatility. </a:t>
              </a:r>
            </a:p>
          </p:txBody>
        </p:sp>
        <p:pic>
          <p:nvPicPr>
            <p:cNvPr id="3076" name="Picture 4" descr="ship, logistic, vessel, freight, export Icon">
              <a:extLst>
                <a:ext uri="{FF2B5EF4-FFF2-40B4-BE49-F238E27FC236}">
                  <a16:creationId xmlns:a16="http://schemas.microsoft.com/office/drawing/2014/main" id="{25211BBC-A0BB-4A2C-F37F-F00565F20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212" y="2012474"/>
              <a:ext cx="1178859" cy="117885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ag, cash, currency, dollar, money, sack Icon">
              <a:extLst>
                <a:ext uri="{FF2B5EF4-FFF2-40B4-BE49-F238E27FC236}">
                  <a16:creationId xmlns:a16="http://schemas.microsoft.com/office/drawing/2014/main" id="{4E7D4282-1284-DDEB-7D2F-4E072F8A1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585098">
              <a:off x="1114871" y="1209334"/>
              <a:ext cx="1322779" cy="1322779"/>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extBox 15">
            <a:extLst>
              <a:ext uri="{FF2B5EF4-FFF2-40B4-BE49-F238E27FC236}">
                <a16:creationId xmlns:a16="http://schemas.microsoft.com/office/drawing/2014/main" id="{C551CBDB-18AF-6B83-11CF-DF8A54F0D2B2}"/>
              </a:ext>
            </a:extLst>
          </p:cNvPr>
          <p:cNvSpPr txBox="1"/>
          <p:nvPr/>
        </p:nvSpPr>
        <p:spPr>
          <a:xfrm>
            <a:off x="6304230" y="544167"/>
            <a:ext cx="6122894" cy="338554"/>
          </a:xfrm>
          <a:prstGeom prst="rect">
            <a:avLst/>
          </a:prstGeom>
          <a:noFill/>
        </p:spPr>
        <p:txBody>
          <a:bodyPr wrap="square">
            <a:spAutoFit/>
          </a:bodyPr>
          <a:lstStyle/>
          <a:p>
            <a:r>
              <a:rPr lang="en-US" sz="1600" b="1" dirty="0">
                <a:latin typeface="Nexand"/>
              </a:rPr>
              <a:t>How Does This Literature Support Our Proposed Business Strategy?</a:t>
            </a:r>
          </a:p>
        </p:txBody>
      </p:sp>
      <p:pic>
        <p:nvPicPr>
          <p:cNvPr id="18" name="Picture 17" descr="A cartoon of a person with his arms spread out&#10;&#10;Description automatically generated">
            <a:extLst>
              <a:ext uri="{FF2B5EF4-FFF2-40B4-BE49-F238E27FC236}">
                <a16:creationId xmlns:a16="http://schemas.microsoft.com/office/drawing/2014/main" id="{9C35349B-BF03-31D6-C7C3-7F85DA0B4A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1580" y="821260"/>
            <a:ext cx="2746938" cy="2746938"/>
          </a:xfrm>
          <a:prstGeom prst="rect">
            <a:avLst/>
          </a:prstGeom>
        </p:spPr>
      </p:pic>
      <p:sp>
        <p:nvSpPr>
          <p:cNvPr id="19" name="TextBox 18">
            <a:extLst>
              <a:ext uri="{FF2B5EF4-FFF2-40B4-BE49-F238E27FC236}">
                <a16:creationId xmlns:a16="http://schemas.microsoft.com/office/drawing/2014/main" id="{008B3820-2A4C-CABD-03B6-E8C7006BAED4}"/>
              </a:ext>
            </a:extLst>
          </p:cNvPr>
          <p:cNvSpPr txBox="1"/>
          <p:nvPr/>
        </p:nvSpPr>
        <p:spPr>
          <a:xfrm>
            <a:off x="7777678" y="842112"/>
            <a:ext cx="4166349" cy="2462213"/>
          </a:xfrm>
          <a:prstGeom prst="rect">
            <a:avLst/>
          </a:prstGeom>
          <a:noFill/>
        </p:spPr>
        <p:txBody>
          <a:bodyPr wrap="square" rtlCol="0">
            <a:spAutoFit/>
          </a:bodyPr>
          <a:lstStyle/>
          <a:p>
            <a:pPr algn="just"/>
            <a:r>
              <a:rPr lang="en-US" sz="1400" dirty="0"/>
              <a:t>Studies by Geczy et al. (1997), He and Ng (1998), and Allayannis and Ofek (2001) consistently demonstrate that firms with significant export sales are more likely to use hedging to manage currency risks. This evidence validates our approach of integrating both financial and operational hedging strategies. By adopting these methods, we can mitigate exchange rate volatility, stabilize cash flows, and ensure sustainable growth, aligning our business operations with proven best practices in risk management.</a:t>
            </a:r>
          </a:p>
        </p:txBody>
      </p:sp>
      <p:sp>
        <p:nvSpPr>
          <p:cNvPr id="21" name="TextBox 20">
            <a:extLst>
              <a:ext uri="{FF2B5EF4-FFF2-40B4-BE49-F238E27FC236}">
                <a16:creationId xmlns:a16="http://schemas.microsoft.com/office/drawing/2014/main" id="{C18EBE10-8D22-FC0D-A28C-7E86EAB7ED77}"/>
              </a:ext>
            </a:extLst>
          </p:cNvPr>
          <p:cNvSpPr txBox="1"/>
          <p:nvPr/>
        </p:nvSpPr>
        <p:spPr>
          <a:xfrm>
            <a:off x="6578583" y="3329055"/>
            <a:ext cx="5281070" cy="3416320"/>
          </a:xfrm>
          <a:prstGeom prst="rect">
            <a:avLst/>
          </a:prstGeom>
          <a:noFill/>
        </p:spPr>
        <p:txBody>
          <a:bodyPr wrap="square">
            <a:spAutoFit/>
          </a:bodyPr>
          <a:lstStyle/>
          <a:p>
            <a:pPr algn="just"/>
            <a:r>
              <a:rPr lang="en-US" sz="4000" dirty="0">
                <a:solidFill>
                  <a:srgbClr val="C00000"/>
                </a:solidFill>
                <a:latin typeface="Sanskrit Text" panose="02020503050405020304" pitchFamily="18" charset="0"/>
                <a:cs typeface="Sanskrit Text" panose="02020503050405020304" pitchFamily="18" charset="0"/>
              </a:rPr>
              <a:t>In conclusion</a:t>
            </a:r>
            <a:r>
              <a:rPr lang="en-US" sz="1600" dirty="0"/>
              <a:t>, the critical correlation between export sales and currency hedging, shows its importance for our project’s feasibility and strategic direction. A solid theoretical foundation for combining operational and financial hedging strategies also exists. The consistent findings across various studies reinforce the necessity of hedging to manage financial risks in international trade. This literature not only supports our proposed business model but also enhances its credibility and strategic soundness, ensuring we are well-prepared to navigate the complexities of the global market.</a:t>
            </a:r>
          </a:p>
        </p:txBody>
      </p:sp>
    </p:spTree>
    <p:extLst>
      <p:ext uri="{BB962C8B-B14F-4D97-AF65-F5344CB8AC3E}">
        <p14:creationId xmlns:p14="http://schemas.microsoft.com/office/powerpoint/2010/main" val="2975661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3457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363</TotalTime>
  <Words>633</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Aptos</vt:lpstr>
      <vt:lpstr>Aptos Display</vt:lpstr>
      <vt:lpstr>Arial</vt:lpstr>
      <vt:lpstr>Nexand</vt:lpstr>
      <vt:lpstr>Sanskrit Text</vt:lpstr>
      <vt:lpstr>Tahoma</vt:lpstr>
      <vt:lpstr>Vijaya</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Ilias Shittu-Gbeko</dc:creator>
  <cp:lastModifiedBy>Ilias Shittu-Gbeko</cp:lastModifiedBy>
  <cp:revision>25</cp:revision>
  <dcterms:created xsi:type="dcterms:W3CDTF">2024-06-13T12:17:03Z</dcterms:created>
  <dcterms:modified xsi:type="dcterms:W3CDTF">2024-06-13T18:23:38Z</dcterms:modified>
</cp:coreProperties>
</file>