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F5F96-3191-4534-9D26-3AA484009C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A7A4A8-E68C-40E6-A415-8F09C23C0713}">
      <dgm:prSet/>
      <dgm:spPr/>
      <dgm:t>
        <a:bodyPr/>
        <a:lstStyle/>
        <a:p>
          <a:r>
            <a:rPr lang="en-US"/>
            <a:t>Human development occurs in six distinct, interdependent life stage categories.</a:t>
          </a:r>
        </a:p>
      </dgm:t>
    </dgm:pt>
    <dgm:pt modelId="{44EF901D-6417-464D-8506-F8BD2FABAAF3}" type="parTrans" cxnId="{E5497279-33F1-49CC-A147-322C91184A00}">
      <dgm:prSet/>
      <dgm:spPr/>
      <dgm:t>
        <a:bodyPr/>
        <a:lstStyle/>
        <a:p>
          <a:endParaRPr lang="en-US"/>
        </a:p>
      </dgm:t>
    </dgm:pt>
    <dgm:pt modelId="{2DEFB05A-E7A5-424F-A089-6DF035B64F40}" type="sibTrans" cxnId="{E5497279-33F1-49CC-A147-322C91184A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3054F3-9829-4130-A27B-A5AEF956F969}">
      <dgm:prSet/>
      <dgm:spPr/>
      <dgm:t>
        <a:bodyPr/>
        <a:lstStyle/>
        <a:p>
          <a:r>
            <a:rPr lang="en-US"/>
            <a:t>Each stage features unique physical, intellectual, emotional, social milestones.</a:t>
          </a:r>
        </a:p>
      </dgm:t>
    </dgm:pt>
    <dgm:pt modelId="{7E35BC14-D550-4778-9DA4-8A52D1854501}" type="parTrans" cxnId="{31398B6F-570E-4973-B9B9-DA2850AEEF0B}">
      <dgm:prSet/>
      <dgm:spPr/>
      <dgm:t>
        <a:bodyPr/>
        <a:lstStyle/>
        <a:p>
          <a:endParaRPr lang="en-US"/>
        </a:p>
      </dgm:t>
    </dgm:pt>
    <dgm:pt modelId="{76C84437-4D55-4562-8B3A-774790782084}" type="sibTrans" cxnId="{31398B6F-570E-4973-B9B9-DA2850AEEF0B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77568114-D067-4402-8CA5-360C9C6C090E}">
      <dgm:prSet/>
      <dgm:spPr/>
      <dgm:t>
        <a:bodyPr/>
        <a:lstStyle/>
        <a:p>
          <a:r>
            <a:rPr lang="en-US"/>
            <a:t>Understanding these stages supports effective, age-appropriate care and intervention.</a:t>
          </a:r>
        </a:p>
      </dgm:t>
    </dgm:pt>
    <dgm:pt modelId="{E3190E57-7088-424E-8F5C-8831A06A2EDC}" type="parTrans" cxnId="{933A551F-271E-4DAB-B28F-50639E480F38}">
      <dgm:prSet/>
      <dgm:spPr/>
      <dgm:t>
        <a:bodyPr/>
        <a:lstStyle/>
        <a:p>
          <a:endParaRPr lang="en-US"/>
        </a:p>
      </dgm:t>
    </dgm:pt>
    <dgm:pt modelId="{BE1DDDB6-D654-4198-9D70-465911129E8E}" type="sibTrans" cxnId="{933A551F-271E-4DAB-B28F-50639E480F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9FAE5FB-A6D7-4999-8EF2-2AC0F1B93BA5}" type="pres">
      <dgm:prSet presAssocID="{3D6F5F96-3191-4534-9D26-3AA484009C7F}" presName="Name0" presStyleCnt="0">
        <dgm:presLayoutVars>
          <dgm:animLvl val="lvl"/>
          <dgm:resizeHandles val="exact"/>
        </dgm:presLayoutVars>
      </dgm:prSet>
      <dgm:spPr/>
    </dgm:pt>
    <dgm:pt modelId="{F84AE829-FCA7-4D69-B9F8-4D1BA578A949}" type="pres">
      <dgm:prSet presAssocID="{ECA7A4A8-E68C-40E6-A415-8F09C23C0713}" presName="compositeNode" presStyleCnt="0">
        <dgm:presLayoutVars>
          <dgm:bulletEnabled val="1"/>
        </dgm:presLayoutVars>
      </dgm:prSet>
      <dgm:spPr/>
    </dgm:pt>
    <dgm:pt modelId="{0E7C0D23-10DD-4177-96E4-A152D8E83EC2}" type="pres">
      <dgm:prSet presAssocID="{ECA7A4A8-E68C-40E6-A415-8F09C23C0713}" presName="bgRect" presStyleLbl="bgAccFollowNode1" presStyleIdx="0" presStyleCnt="3"/>
      <dgm:spPr/>
    </dgm:pt>
    <dgm:pt modelId="{23CBC5B4-D150-4CC9-A570-53A1B8ECF42D}" type="pres">
      <dgm:prSet presAssocID="{2DEFB05A-E7A5-424F-A089-6DF035B64F4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E99F8B9-FB95-4E8D-8889-7A1D66BE50D4}" type="pres">
      <dgm:prSet presAssocID="{ECA7A4A8-E68C-40E6-A415-8F09C23C0713}" presName="bottomLine" presStyleLbl="alignNode1" presStyleIdx="1" presStyleCnt="6">
        <dgm:presLayoutVars/>
      </dgm:prSet>
      <dgm:spPr/>
    </dgm:pt>
    <dgm:pt modelId="{BFB92A17-2D3E-4999-B3F1-53FB7087EE34}" type="pres">
      <dgm:prSet presAssocID="{ECA7A4A8-E68C-40E6-A415-8F09C23C0713}" presName="nodeText" presStyleLbl="bgAccFollowNode1" presStyleIdx="0" presStyleCnt="3">
        <dgm:presLayoutVars>
          <dgm:bulletEnabled val="1"/>
        </dgm:presLayoutVars>
      </dgm:prSet>
      <dgm:spPr/>
    </dgm:pt>
    <dgm:pt modelId="{CD4A2935-7B9C-4C6B-A5C6-1EC3F8C4FC38}" type="pres">
      <dgm:prSet presAssocID="{2DEFB05A-E7A5-424F-A089-6DF035B64F40}" presName="sibTrans" presStyleCnt="0"/>
      <dgm:spPr/>
    </dgm:pt>
    <dgm:pt modelId="{F42ACF5B-EB30-470A-9A02-C3080B7E23FF}" type="pres">
      <dgm:prSet presAssocID="{D93054F3-9829-4130-A27B-A5AEF956F969}" presName="compositeNode" presStyleCnt="0">
        <dgm:presLayoutVars>
          <dgm:bulletEnabled val="1"/>
        </dgm:presLayoutVars>
      </dgm:prSet>
      <dgm:spPr/>
    </dgm:pt>
    <dgm:pt modelId="{51ABBAE0-9AEF-4EED-8A62-4786C380CD46}" type="pres">
      <dgm:prSet presAssocID="{D93054F3-9829-4130-A27B-A5AEF956F969}" presName="bgRect" presStyleLbl="bgAccFollowNode1" presStyleIdx="1" presStyleCnt="3"/>
      <dgm:spPr/>
    </dgm:pt>
    <dgm:pt modelId="{68BD00AF-3C8B-4D4A-9585-1209748B7FEE}" type="pres">
      <dgm:prSet presAssocID="{76C84437-4D55-4562-8B3A-77479078208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00455B0-09FC-4435-A5CD-3C368CFD1C33}" type="pres">
      <dgm:prSet presAssocID="{D93054F3-9829-4130-A27B-A5AEF956F969}" presName="bottomLine" presStyleLbl="alignNode1" presStyleIdx="3" presStyleCnt="6">
        <dgm:presLayoutVars/>
      </dgm:prSet>
      <dgm:spPr/>
    </dgm:pt>
    <dgm:pt modelId="{164E4AA9-0BCF-4E86-844F-BF97E5556EE0}" type="pres">
      <dgm:prSet presAssocID="{D93054F3-9829-4130-A27B-A5AEF956F969}" presName="nodeText" presStyleLbl="bgAccFollowNode1" presStyleIdx="1" presStyleCnt="3">
        <dgm:presLayoutVars>
          <dgm:bulletEnabled val="1"/>
        </dgm:presLayoutVars>
      </dgm:prSet>
      <dgm:spPr/>
    </dgm:pt>
    <dgm:pt modelId="{EFDC7B44-43CF-4F3E-B654-A0549C8444EA}" type="pres">
      <dgm:prSet presAssocID="{76C84437-4D55-4562-8B3A-774790782084}" presName="sibTrans" presStyleCnt="0"/>
      <dgm:spPr/>
    </dgm:pt>
    <dgm:pt modelId="{DC8E5410-6700-445A-BFC8-EF366A369FF0}" type="pres">
      <dgm:prSet presAssocID="{77568114-D067-4402-8CA5-360C9C6C090E}" presName="compositeNode" presStyleCnt="0">
        <dgm:presLayoutVars>
          <dgm:bulletEnabled val="1"/>
        </dgm:presLayoutVars>
      </dgm:prSet>
      <dgm:spPr/>
    </dgm:pt>
    <dgm:pt modelId="{9083796D-1795-4E9F-B099-7C844D7290BF}" type="pres">
      <dgm:prSet presAssocID="{77568114-D067-4402-8CA5-360C9C6C090E}" presName="bgRect" presStyleLbl="bgAccFollowNode1" presStyleIdx="2" presStyleCnt="3"/>
      <dgm:spPr/>
    </dgm:pt>
    <dgm:pt modelId="{41B05562-CC3F-4852-9757-C14E993A0D67}" type="pres">
      <dgm:prSet presAssocID="{BE1DDDB6-D654-4198-9D70-465911129E8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200C075-83F7-4B85-B3B2-B790616445FD}" type="pres">
      <dgm:prSet presAssocID="{77568114-D067-4402-8CA5-360C9C6C090E}" presName="bottomLine" presStyleLbl="alignNode1" presStyleIdx="5" presStyleCnt="6">
        <dgm:presLayoutVars/>
      </dgm:prSet>
      <dgm:spPr/>
    </dgm:pt>
    <dgm:pt modelId="{C90F46D0-68A8-49AC-B59E-99923EFE0940}" type="pres">
      <dgm:prSet presAssocID="{77568114-D067-4402-8CA5-360C9C6C09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05BC01-4D22-4FF0-ABB6-6BA8875354C3}" type="presOf" srcId="{77568114-D067-4402-8CA5-360C9C6C090E}" destId="{C90F46D0-68A8-49AC-B59E-99923EFE0940}" srcOrd="1" destOrd="0" presId="urn:microsoft.com/office/officeart/2016/7/layout/BasicLinearProcessNumbered"/>
    <dgm:cxn modelId="{933A551F-271E-4DAB-B28F-50639E480F38}" srcId="{3D6F5F96-3191-4534-9D26-3AA484009C7F}" destId="{77568114-D067-4402-8CA5-360C9C6C090E}" srcOrd="2" destOrd="0" parTransId="{E3190E57-7088-424E-8F5C-8831A06A2EDC}" sibTransId="{BE1DDDB6-D654-4198-9D70-465911129E8E}"/>
    <dgm:cxn modelId="{5A604A37-2820-4212-A8AF-CB6E478BA04F}" type="presOf" srcId="{77568114-D067-4402-8CA5-360C9C6C090E}" destId="{9083796D-1795-4E9F-B099-7C844D7290BF}" srcOrd="0" destOrd="0" presId="urn:microsoft.com/office/officeart/2016/7/layout/BasicLinearProcessNumbered"/>
    <dgm:cxn modelId="{2839D33C-433C-4DB4-B99E-1011ACA90D3F}" type="presOf" srcId="{BE1DDDB6-D654-4198-9D70-465911129E8E}" destId="{41B05562-CC3F-4852-9757-C14E993A0D67}" srcOrd="0" destOrd="0" presId="urn:microsoft.com/office/officeart/2016/7/layout/BasicLinearProcessNumbered"/>
    <dgm:cxn modelId="{D14C9167-7A34-4FFA-B0A1-E89AA0DFE00C}" type="presOf" srcId="{D93054F3-9829-4130-A27B-A5AEF956F969}" destId="{51ABBAE0-9AEF-4EED-8A62-4786C380CD46}" srcOrd="0" destOrd="0" presId="urn:microsoft.com/office/officeart/2016/7/layout/BasicLinearProcessNumbered"/>
    <dgm:cxn modelId="{DDBF944D-97FE-4083-A0C6-D512CEB3FEEA}" type="presOf" srcId="{D93054F3-9829-4130-A27B-A5AEF956F969}" destId="{164E4AA9-0BCF-4E86-844F-BF97E5556EE0}" srcOrd="1" destOrd="0" presId="urn:microsoft.com/office/officeart/2016/7/layout/BasicLinearProcessNumbered"/>
    <dgm:cxn modelId="{31398B6F-570E-4973-B9B9-DA2850AEEF0B}" srcId="{3D6F5F96-3191-4534-9D26-3AA484009C7F}" destId="{D93054F3-9829-4130-A27B-A5AEF956F969}" srcOrd="1" destOrd="0" parTransId="{7E35BC14-D550-4778-9DA4-8A52D1854501}" sibTransId="{76C84437-4D55-4562-8B3A-774790782084}"/>
    <dgm:cxn modelId="{E5497279-33F1-49CC-A147-322C91184A00}" srcId="{3D6F5F96-3191-4534-9D26-3AA484009C7F}" destId="{ECA7A4A8-E68C-40E6-A415-8F09C23C0713}" srcOrd="0" destOrd="0" parTransId="{44EF901D-6417-464D-8506-F8BD2FABAAF3}" sibTransId="{2DEFB05A-E7A5-424F-A089-6DF035B64F40}"/>
    <dgm:cxn modelId="{C337D77D-7D95-402D-A4E7-4605716C0CE8}" type="presOf" srcId="{3D6F5F96-3191-4534-9D26-3AA484009C7F}" destId="{69FAE5FB-A6D7-4999-8EF2-2AC0F1B93BA5}" srcOrd="0" destOrd="0" presId="urn:microsoft.com/office/officeart/2016/7/layout/BasicLinearProcessNumbered"/>
    <dgm:cxn modelId="{F4A2C87F-2E31-4305-B2E7-6AFAEADAD7DA}" type="presOf" srcId="{2DEFB05A-E7A5-424F-A089-6DF035B64F40}" destId="{23CBC5B4-D150-4CC9-A570-53A1B8ECF42D}" srcOrd="0" destOrd="0" presId="urn:microsoft.com/office/officeart/2016/7/layout/BasicLinearProcessNumbered"/>
    <dgm:cxn modelId="{FC4540C5-6E4F-41E3-AC61-C53CB9AB9A69}" type="presOf" srcId="{76C84437-4D55-4562-8B3A-774790782084}" destId="{68BD00AF-3C8B-4D4A-9585-1209748B7FEE}" srcOrd="0" destOrd="0" presId="urn:microsoft.com/office/officeart/2016/7/layout/BasicLinearProcessNumbered"/>
    <dgm:cxn modelId="{452943CE-5518-4E9E-9056-9D6877199B00}" type="presOf" srcId="{ECA7A4A8-E68C-40E6-A415-8F09C23C0713}" destId="{BFB92A17-2D3E-4999-B3F1-53FB7087EE34}" srcOrd="1" destOrd="0" presId="urn:microsoft.com/office/officeart/2016/7/layout/BasicLinearProcessNumbered"/>
    <dgm:cxn modelId="{B0959DDA-1C41-427D-96C6-FEA3BF084918}" type="presOf" srcId="{ECA7A4A8-E68C-40E6-A415-8F09C23C0713}" destId="{0E7C0D23-10DD-4177-96E4-A152D8E83EC2}" srcOrd="0" destOrd="0" presId="urn:microsoft.com/office/officeart/2016/7/layout/BasicLinearProcessNumbered"/>
    <dgm:cxn modelId="{A1800064-4265-4996-A00B-C2F93A77B5C2}" type="presParOf" srcId="{69FAE5FB-A6D7-4999-8EF2-2AC0F1B93BA5}" destId="{F84AE829-FCA7-4D69-B9F8-4D1BA578A949}" srcOrd="0" destOrd="0" presId="urn:microsoft.com/office/officeart/2016/7/layout/BasicLinearProcessNumbered"/>
    <dgm:cxn modelId="{1D2B7BD3-AA62-4005-8E19-B58F402CBB56}" type="presParOf" srcId="{F84AE829-FCA7-4D69-B9F8-4D1BA578A949}" destId="{0E7C0D23-10DD-4177-96E4-A152D8E83EC2}" srcOrd="0" destOrd="0" presId="urn:microsoft.com/office/officeart/2016/7/layout/BasicLinearProcessNumbered"/>
    <dgm:cxn modelId="{D6F63F8A-624F-43D4-AF36-9E1A99AB9C4A}" type="presParOf" srcId="{F84AE829-FCA7-4D69-B9F8-4D1BA578A949}" destId="{23CBC5B4-D150-4CC9-A570-53A1B8ECF42D}" srcOrd="1" destOrd="0" presId="urn:microsoft.com/office/officeart/2016/7/layout/BasicLinearProcessNumbered"/>
    <dgm:cxn modelId="{D679F9CA-6E8A-4BB9-A817-FF88013D9931}" type="presParOf" srcId="{F84AE829-FCA7-4D69-B9F8-4D1BA578A949}" destId="{5E99F8B9-FB95-4E8D-8889-7A1D66BE50D4}" srcOrd="2" destOrd="0" presId="urn:microsoft.com/office/officeart/2016/7/layout/BasicLinearProcessNumbered"/>
    <dgm:cxn modelId="{9C8915AB-F8E7-4597-95CB-5C02EB3B571B}" type="presParOf" srcId="{F84AE829-FCA7-4D69-B9F8-4D1BA578A949}" destId="{BFB92A17-2D3E-4999-B3F1-53FB7087EE34}" srcOrd="3" destOrd="0" presId="urn:microsoft.com/office/officeart/2016/7/layout/BasicLinearProcessNumbered"/>
    <dgm:cxn modelId="{E72D1C09-0A05-44E4-BB7A-15664314B71F}" type="presParOf" srcId="{69FAE5FB-A6D7-4999-8EF2-2AC0F1B93BA5}" destId="{CD4A2935-7B9C-4C6B-A5C6-1EC3F8C4FC38}" srcOrd="1" destOrd="0" presId="urn:microsoft.com/office/officeart/2016/7/layout/BasicLinearProcessNumbered"/>
    <dgm:cxn modelId="{975C74F1-170A-4089-B807-A7786AA01DA6}" type="presParOf" srcId="{69FAE5FB-A6D7-4999-8EF2-2AC0F1B93BA5}" destId="{F42ACF5B-EB30-470A-9A02-C3080B7E23FF}" srcOrd="2" destOrd="0" presId="urn:microsoft.com/office/officeart/2016/7/layout/BasicLinearProcessNumbered"/>
    <dgm:cxn modelId="{D4105F35-D153-490D-A559-3B9F4204FF5E}" type="presParOf" srcId="{F42ACF5B-EB30-470A-9A02-C3080B7E23FF}" destId="{51ABBAE0-9AEF-4EED-8A62-4786C380CD46}" srcOrd="0" destOrd="0" presId="urn:microsoft.com/office/officeart/2016/7/layout/BasicLinearProcessNumbered"/>
    <dgm:cxn modelId="{FEECEE56-B656-474A-BFA3-4A690FDA1E8A}" type="presParOf" srcId="{F42ACF5B-EB30-470A-9A02-C3080B7E23FF}" destId="{68BD00AF-3C8B-4D4A-9585-1209748B7FEE}" srcOrd="1" destOrd="0" presId="urn:microsoft.com/office/officeart/2016/7/layout/BasicLinearProcessNumbered"/>
    <dgm:cxn modelId="{38CE6C30-D309-4353-92FF-BAD9E6645476}" type="presParOf" srcId="{F42ACF5B-EB30-470A-9A02-C3080B7E23FF}" destId="{900455B0-09FC-4435-A5CD-3C368CFD1C33}" srcOrd="2" destOrd="0" presId="urn:microsoft.com/office/officeart/2016/7/layout/BasicLinearProcessNumbered"/>
    <dgm:cxn modelId="{58F1A53F-6873-4341-B086-D5278474C58F}" type="presParOf" srcId="{F42ACF5B-EB30-470A-9A02-C3080B7E23FF}" destId="{164E4AA9-0BCF-4E86-844F-BF97E5556EE0}" srcOrd="3" destOrd="0" presId="urn:microsoft.com/office/officeart/2016/7/layout/BasicLinearProcessNumbered"/>
    <dgm:cxn modelId="{3C1E8AC0-5178-43C2-AF5C-3E87EF826DEC}" type="presParOf" srcId="{69FAE5FB-A6D7-4999-8EF2-2AC0F1B93BA5}" destId="{EFDC7B44-43CF-4F3E-B654-A0549C8444EA}" srcOrd="3" destOrd="0" presId="urn:microsoft.com/office/officeart/2016/7/layout/BasicLinearProcessNumbered"/>
    <dgm:cxn modelId="{FC1D94E5-FCBD-4AB8-ADA1-113412E19838}" type="presParOf" srcId="{69FAE5FB-A6D7-4999-8EF2-2AC0F1B93BA5}" destId="{DC8E5410-6700-445A-BFC8-EF366A369FF0}" srcOrd="4" destOrd="0" presId="urn:microsoft.com/office/officeart/2016/7/layout/BasicLinearProcessNumbered"/>
    <dgm:cxn modelId="{0D5EF772-6580-46BF-828B-32AC3E9FA68E}" type="presParOf" srcId="{DC8E5410-6700-445A-BFC8-EF366A369FF0}" destId="{9083796D-1795-4E9F-B099-7C844D7290BF}" srcOrd="0" destOrd="0" presId="urn:microsoft.com/office/officeart/2016/7/layout/BasicLinearProcessNumbered"/>
    <dgm:cxn modelId="{3532CDC2-AE26-4484-B616-166A6F565B1B}" type="presParOf" srcId="{DC8E5410-6700-445A-BFC8-EF366A369FF0}" destId="{41B05562-CC3F-4852-9757-C14E993A0D67}" srcOrd="1" destOrd="0" presId="urn:microsoft.com/office/officeart/2016/7/layout/BasicLinearProcessNumbered"/>
    <dgm:cxn modelId="{9D84E4C5-3AFB-44E9-B929-9339AC0B9EB0}" type="presParOf" srcId="{DC8E5410-6700-445A-BFC8-EF366A369FF0}" destId="{C200C075-83F7-4B85-B3B2-B790616445FD}" srcOrd="2" destOrd="0" presId="urn:microsoft.com/office/officeart/2016/7/layout/BasicLinearProcessNumbered"/>
    <dgm:cxn modelId="{12F6EA8D-1960-49B1-9B44-0F8CAF0C1C11}" type="presParOf" srcId="{DC8E5410-6700-445A-BFC8-EF366A369FF0}" destId="{C90F46D0-68A8-49AC-B59E-99923EFE09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C0D23-10DD-4177-96E4-A152D8E83EC2}">
      <dsp:nvSpPr>
        <dsp:cNvPr id="0" name=""/>
        <dsp:cNvSpPr/>
      </dsp:nvSpPr>
      <dsp:spPr>
        <a:xfrm>
          <a:off x="0" y="249222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Human development occurs in six distinct, interdependent life stage categories.</a:t>
          </a:r>
        </a:p>
      </dsp:txBody>
      <dsp:txXfrm>
        <a:off x="0" y="1560386"/>
        <a:ext cx="2464593" cy="2070258"/>
      </dsp:txXfrm>
    </dsp:sp>
    <dsp:sp modelId="{23CBC5B4-D150-4CC9-A570-53A1B8ECF42D}">
      <dsp:nvSpPr>
        <dsp:cNvPr id="0" name=""/>
        <dsp:cNvSpPr/>
      </dsp:nvSpPr>
      <dsp:spPr>
        <a:xfrm>
          <a:off x="714732" y="594265"/>
          <a:ext cx="1035129" cy="1035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745856"/>
        <a:ext cx="731947" cy="731947"/>
      </dsp:txXfrm>
    </dsp:sp>
    <dsp:sp modelId="{5E99F8B9-FB95-4E8D-8889-7A1D66BE50D4}">
      <dsp:nvSpPr>
        <dsp:cNvPr id="0" name=""/>
        <dsp:cNvSpPr/>
      </dsp:nvSpPr>
      <dsp:spPr>
        <a:xfrm>
          <a:off x="0" y="3699581"/>
          <a:ext cx="24645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BBAE0-9AEF-4EED-8A62-4786C380CD46}">
      <dsp:nvSpPr>
        <dsp:cNvPr id="0" name=""/>
        <dsp:cNvSpPr/>
      </dsp:nvSpPr>
      <dsp:spPr>
        <a:xfrm>
          <a:off x="2711053" y="249222"/>
          <a:ext cx="2464593" cy="34504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stage features unique physical, intellectual, emotional, social milestones.</a:t>
          </a:r>
        </a:p>
      </dsp:txBody>
      <dsp:txXfrm>
        <a:off x="2711053" y="1560386"/>
        <a:ext cx="2464593" cy="2070258"/>
      </dsp:txXfrm>
    </dsp:sp>
    <dsp:sp modelId="{68BD00AF-3C8B-4D4A-9585-1209748B7FEE}">
      <dsp:nvSpPr>
        <dsp:cNvPr id="0" name=""/>
        <dsp:cNvSpPr/>
      </dsp:nvSpPr>
      <dsp:spPr>
        <a:xfrm>
          <a:off x="3425785" y="594265"/>
          <a:ext cx="1035129" cy="10351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</a:t>
          </a:r>
        </a:p>
      </dsp:txBody>
      <dsp:txXfrm>
        <a:off x="3577376" y="745856"/>
        <a:ext cx="731947" cy="731947"/>
      </dsp:txXfrm>
    </dsp:sp>
    <dsp:sp modelId="{900455B0-09FC-4435-A5CD-3C368CFD1C33}">
      <dsp:nvSpPr>
        <dsp:cNvPr id="0" name=""/>
        <dsp:cNvSpPr/>
      </dsp:nvSpPr>
      <dsp:spPr>
        <a:xfrm>
          <a:off x="2711053" y="3699581"/>
          <a:ext cx="246459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3796D-1795-4E9F-B099-7C844D7290BF}">
      <dsp:nvSpPr>
        <dsp:cNvPr id="0" name=""/>
        <dsp:cNvSpPr/>
      </dsp:nvSpPr>
      <dsp:spPr>
        <a:xfrm>
          <a:off x="5422106" y="249222"/>
          <a:ext cx="2464593" cy="34504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these stages supports effective, age-appropriate care and intervention.</a:t>
          </a:r>
        </a:p>
      </dsp:txBody>
      <dsp:txXfrm>
        <a:off x="5422106" y="1560386"/>
        <a:ext cx="2464593" cy="2070258"/>
      </dsp:txXfrm>
    </dsp:sp>
    <dsp:sp modelId="{41B05562-CC3F-4852-9757-C14E993A0D67}">
      <dsp:nvSpPr>
        <dsp:cNvPr id="0" name=""/>
        <dsp:cNvSpPr/>
      </dsp:nvSpPr>
      <dsp:spPr>
        <a:xfrm>
          <a:off x="6136838" y="594265"/>
          <a:ext cx="1035129" cy="10351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745856"/>
        <a:ext cx="731947" cy="731947"/>
      </dsp:txXfrm>
    </dsp:sp>
    <dsp:sp modelId="{C200C075-83F7-4B85-B3B2-B790616445FD}">
      <dsp:nvSpPr>
        <dsp:cNvPr id="0" name=""/>
        <dsp:cNvSpPr/>
      </dsp:nvSpPr>
      <dsp:spPr>
        <a:xfrm>
          <a:off x="5422106" y="3699581"/>
          <a:ext cx="246459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CB58C-455B-4F74-B17E-E307F21371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43A3-3BA0-48FA-B966-7387591D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presentation covers Task 1 of the assessment, outlining each life stage and summarising key developmental milestones across domains.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Infancy (0–2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Childhood (3–12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Adolescence (13–18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Early Adulthood (19–40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Middle Adulthood (41–65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Late Adulthood (65+ years) involves key developments across all domains. This slide highlights the main changes typically experienced during this life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table helps visualise how physical, intellectual, emotional, and social milestones progress and change across the six life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We’ve now reviewed all life stages and how they affect development. This knowledge supports personalised and age-appropriate health and social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707" y="679731"/>
            <a:ext cx="3128996" cy="3736540"/>
          </a:xfrm>
        </p:spPr>
        <p:txBody>
          <a:bodyPr>
            <a:normAutofit/>
          </a:bodyPr>
          <a:lstStyle/>
          <a:p>
            <a:pPr algn="l"/>
            <a:r>
              <a:rPr lang="en-US" sz="4100" dirty="0"/>
              <a:t>Human Growth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707" y="4685291"/>
            <a:ext cx="3128996" cy="1035781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T/618/4169 – Task 1 Presentation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62325" y="1"/>
            <a:ext cx="1834788" cy="5777808"/>
            <a:chOff x="329184" y="1"/>
            <a:chExt cx="524256" cy="5777808"/>
          </a:xfrm>
        </p:grpSpPr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948" y="269324"/>
            <a:ext cx="4587584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ages Of Human Growth And Development - YouTube">
            <a:extLst>
              <a:ext uri="{FF2B5EF4-FFF2-40B4-BE49-F238E27FC236}">
                <a16:creationId xmlns:a16="http://schemas.microsoft.com/office/drawing/2014/main" id="{30D92F1D-3BB0-EC73-8385-75EC24F1F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9"/>
          <a:stretch/>
        </p:blipFill>
        <p:spPr bwMode="auto">
          <a:xfrm>
            <a:off x="4230431" y="2061231"/>
            <a:ext cx="4206623" cy="26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6134750-FF2A-845C-1F53-B3B1D2C1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3" b="9091"/>
          <a:stretch/>
        </p:blipFill>
        <p:spPr bwMode="auto">
          <a:xfrm>
            <a:off x="20" y="10"/>
            <a:ext cx="65013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8" name="Rectangle 10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60" name="Rectangle 1025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274" y="2619442"/>
            <a:ext cx="3551150" cy="3207258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Life stages represent a continuum of development shaped by nature and nurture.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Understanding these helps tailor health and care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17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1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E5B374-9C7C-938D-2BEE-BEEB354DC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466189"/>
              </p:ext>
            </p:extLst>
          </p:nvPr>
        </p:nvGraphicFramePr>
        <p:xfrm>
          <a:off x="628651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81" y="386931"/>
            <a:ext cx="6927525" cy="1188951"/>
          </a:xfrm>
        </p:spPr>
        <p:txBody>
          <a:bodyPr anchor="b">
            <a:normAutofit/>
          </a:bodyPr>
          <a:lstStyle/>
          <a:p>
            <a:r>
              <a:rPr lang="en-US" sz="4700"/>
              <a:t>Infancy (0–2 years)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5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203081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55" y="2170844"/>
            <a:ext cx="3859944" cy="3435531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sz="1800" dirty="0"/>
              <a:t>Rapid physical growth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Motor skills emerge 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Sensorimotor learning.</a:t>
            </a:r>
          </a:p>
          <a:p>
            <a:pPr>
              <a:lnSpc>
                <a:spcPct val="250000"/>
              </a:lnSpc>
            </a:pPr>
            <a:r>
              <a:rPr lang="en-US" sz="1800" dirty="0"/>
              <a:t>Emotional bonding through attachment.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F3E7693-41C4-E0D1-EAE0-05F161A1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163" y="3026701"/>
            <a:ext cx="44386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8036"/>
            <a:ext cx="3064248" cy="1402470"/>
          </a:xfrm>
        </p:spPr>
        <p:txBody>
          <a:bodyPr anchor="t">
            <a:normAutofit/>
          </a:bodyPr>
          <a:lstStyle/>
          <a:p>
            <a:r>
              <a:rPr lang="en-US" sz="4000" dirty="0"/>
              <a:t>Childhood (3–12 years)</a:t>
            </a:r>
          </a:p>
        </p:txBody>
      </p: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09" y="2521891"/>
            <a:ext cx="3713629" cy="3591207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Motor refinement.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Logical thinking begins. 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Peer interaction. 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Emotional regulation improves.</a:t>
            </a:r>
          </a:p>
        </p:txBody>
      </p:sp>
      <p:pic>
        <p:nvPicPr>
          <p:cNvPr id="4098" name="Picture 2" descr="A group of children hugging&#10;&#10;AI-generated content may be incorrect.">
            <a:extLst>
              <a:ext uri="{FF2B5EF4-FFF2-40B4-BE49-F238E27FC236}">
                <a16:creationId xmlns:a16="http://schemas.microsoft.com/office/drawing/2014/main" id="{99AA6AFC-E36F-5B06-0893-1CCE87C8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9" r="26071" b="-1"/>
          <a:stretch/>
        </p:blipFill>
        <p:spPr bwMode="auto">
          <a:xfrm>
            <a:off x="4238244" y="10"/>
            <a:ext cx="49057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 dirty="0"/>
              <a:t>Adolescence (13–18 years)</a:t>
            </a:r>
          </a:p>
        </p:txBody>
      </p:sp>
      <p:pic>
        <p:nvPicPr>
          <p:cNvPr id="5124" name="Picture 4" descr="Understanding Adolescent Development and Issues: 13-18 Years - NISCC  Learning Zone">
            <a:extLst>
              <a:ext uri="{FF2B5EF4-FFF2-40B4-BE49-F238E27FC236}">
                <a16:creationId xmlns:a16="http://schemas.microsoft.com/office/drawing/2014/main" id="{177CF55A-3122-17B9-EF47-EB8E548B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9" r="15239"/>
          <a:stretch/>
        </p:blipFill>
        <p:spPr bwMode="auto"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0" y="2614612"/>
            <a:ext cx="3968747" cy="375284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Puberty changes.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Abstract thinking.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Identity formation.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Strong peer influence.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Early Adulthood (19–40 years)</a:t>
            </a:r>
          </a:p>
        </p:txBody>
      </p:sp>
      <p:pic>
        <p:nvPicPr>
          <p:cNvPr id="6148" name="Picture 4" descr="A group of people hugging&#10;&#10;AI-generated content may be incorrect.">
            <a:extLst>
              <a:ext uri="{FF2B5EF4-FFF2-40B4-BE49-F238E27FC236}">
                <a16:creationId xmlns:a16="http://schemas.microsoft.com/office/drawing/2014/main" id="{4C5E5926-4D01-9083-7C51-32AB3892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3" b="26263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914215"/>
            <a:ext cx="5614060" cy="2452687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Peak physical health.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Postformal thought.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Intimacy and independence develop.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858" y="2561053"/>
            <a:ext cx="373391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/>
              <a:t>Middle Adulthood (41–65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" y="435831"/>
            <a:ext cx="3553247" cy="322770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250000"/>
              </a:lnSpc>
              <a:spcBef>
                <a:spcPts val="1000"/>
              </a:spcBef>
            </a:pPr>
            <a:r>
              <a:rPr lang="en-US" sz="2400" dirty="0"/>
              <a:t>Gradual decline begins. </a:t>
            </a:r>
          </a:p>
          <a:p>
            <a:pPr defTabSz="914400">
              <a:lnSpc>
                <a:spcPct val="250000"/>
              </a:lnSpc>
              <a:spcBef>
                <a:spcPts val="1000"/>
              </a:spcBef>
            </a:pPr>
            <a:r>
              <a:rPr lang="en-US" sz="2400" dirty="0"/>
              <a:t>Career and family focus. </a:t>
            </a:r>
          </a:p>
          <a:p>
            <a:pPr defTabSz="914400">
              <a:lnSpc>
                <a:spcPct val="250000"/>
              </a:lnSpc>
              <a:spcBef>
                <a:spcPts val="1000"/>
              </a:spcBef>
            </a:pPr>
            <a:r>
              <a:rPr lang="en-US" sz="2400" dirty="0"/>
              <a:t>Generativity emerges.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3BF4B6E-42E8-F143-DF9E-B4B3A1196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1" r="18693"/>
          <a:stretch/>
        </p:blipFill>
        <p:spPr bwMode="auto"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Late Adulthood (65+ years)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FD3342-2B39-E0FE-2E55-97DDB443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5" b="13430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214" y="3410295"/>
            <a:ext cx="5614060" cy="3335646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dirty="0"/>
              <a:t>Physical decline.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Chronic illness. 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Emotional maturity. 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Reflective thinking and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Milestone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FBE6AC-57F9-F091-AE8B-3692D1B9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03926"/>
              </p:ext>
            </p:extLst>
          </p:nvPr>
        </p:nvGraphicFramePr>
        <p:xfrm>
          <a:off x="354646" y="1536703"/>
          <a:ext cx="8178801" cy="49935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535293">
                  <a:extLst>
                    <a:ext uri="{9D8B030D-6E8A-4147-A177-3AD203B41FA5}">
                      <a16:colId xmlns:a16="http://schemas.microsoft.com/office/drawing/2014/main" val="651436706"/>
                    </a:ext>
                  </a:extLst>
                </a:gridCol>
                <a:gridCol w="1543369">
                  <a:extLst>
                    <a:ext uri="{9D8B030D-6E8A-4147-A177-3AD203B41FA5}">
                      <a16:colId xmlns:a16="http://schemas.microsoft.com/office/drawing/2014/main" val="354773804"/>
                    </a:ext>
                  </a:extLst>
                </a:gridCol>
                <a:gridCol w="1763041">
                  <a:extLst>
                    <a:ext uri="{9D8B030D-6E8A-4147-A177-3AD203B41FA5}">
                      <a16:colId xmlns:a16="http://schemas.microsoft.com/office/drawing/2014/main" val="2945956354"/>
                    </a:ext>
                  </a:extLst>
                </a:gridCol>
                <a:gridCol w="1661280">
                  <a:extLst>
                    <a:ext uri="{9D8B030D-6E8A-4147-A177-3AD203B41FA5}">
                      <a16:colId xmlns:a16="http://schemas.microsoft.com/office/drawing/2014/main" val="151763567"/>
                    </a:ext>
                  </a:extLst>
                </a:gridCol>
                <a:gridCol w="1675818">
                  <a:extLst>
                    <a:ext uri="{9D8B030D-6E8A-4147-A177-3AD203B41FA5}">
                      <a16:colId xmlns:a16="http://schemas.microsoft.com/office/drawing/2014/main" val="242085184"/>
                    </a:ext>
                  </a:extLst>
                </a:gridCol>
              </a:tblGrid>
              <a:tr h="3944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Life Stage</a:t>
                      </a:r>
                      <a:endParaRPr lang="en-US" sz="2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Physical</a:t>
                      </a:r>
                      <a:endParaRPr lang="en-US" sz="2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Intellectual</a:t>
                      </a:r>
                      <a:endParaRPr lang="en-US" sz="2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Emotional</a:t>
                      </a:r>
                      <a:endParaRPr lang="en-US" sz="2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Social</a:t>
                      </a:r>
                      <a:endParaRPr lang="en-US" sz="2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289254"/>
                  </a:ext>
                </a:extLst>
              </a:tr>
              <a:tr h="528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Infancy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Crawling, walking, grasping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Sensorimotor, object permanence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Attachment, basic emotions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Smiles, imitation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440852"/>
                  </a:ext>
                </a:extLst>
              </a:tr>
              <a:tr h="528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Childhood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Running, writing, coordination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Symbolic play, logic (Piaget)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Self-regulation, pride/guilt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Friendships, cooperation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849689"/>
                  </a:ext>
                </a:extLst>
              </a:tr>
              <a:tr h="528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Adolescence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Puberty, brain maturation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Abstract/moral reasoning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Identity search, mood swings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Peer influence, dating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389470"/>
                  </a:ext>
                </a:extLst>
              </a:tr>
              <a:tr h="528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Early Adulthood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Peak fitness, slow decline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Postformal thinking, career skills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Intimacy, emotional stability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Independence, networking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29322"/>
                  </a:ext>
                </a:extLst>
              </a:tr>
              <a:tr h="326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Middle Adulthood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Menopause, bone decline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Expertise, slower fluid skills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Generativity, reflection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Caregiving, community roles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121799"/>
                  </a:ext>
                </a:extLst>
              </a:tr>
              <a:tr h="5283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Late Adulthood</a:t>
                      </a:r>
                      <a:endParaRPr lang="en-US" sz="14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Mobility loss, chronic illness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Stable knowledge, slower speed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Life review, emotional maturity</a:t>
                      </a:r>
                      <a:endParaRPr lang="en-US" sz="14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Close relationships, retirement</a:t>
                      </a:r>
                      <a:endParaRPr lang="en-US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35" marR="93251" marT="62168" marB="621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796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529</Words>
  <Application>Microsoft Office PowerPoint</Application>
  <PresentationFormat>On-screen Show (4:3)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Human Growth and Development</vt:lpstr>
      <vt:lpstr>Introduction</vt:lpstr>
      <vt:lpstr>Infancy (0–2 years)</vt:lpstr>
      <vt:lpstr>Childhood (3–12 years)</vt:lpstr>
      <vt:lpstr>Adolescence (13–18 years)</vt:lpstr>
      <vt:lpstr>Early Adulthood (19–40 years)</vt:lpstr>
      <vt:lpstr>Middle Adulthood (41–65 years)</vt:lpstr>
      <vt:lpstr>Late Adulthood (65+ years)</vt:lpstr>
      <vt:lpstr>Milestone Comparison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Ilias Shittu-Gbeko</cp:lastModifiedBy>
  <cp:revision>4</cp:revision>
  <dcterms:created xsi:type="dcterms:W3CDTF">2013-01-27T09:14:16Z</dcterms:created>
  <dcterms:modified xsi:type="dcterms:W3CDTF">2025-05-04T22:40:45Z</dcterms:modified>
  <cp:category/>
</cp:coreProperties>
</file>