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6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4841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73645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841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73645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841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4841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9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259" y="405651"/>
            <a:ext cx="10309481" cy="102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484137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3625" y="1992312"/>
            <a:ext cx="5931534" cy="387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736458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amma.app/?utm_source=made-with-gamm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948" y="1444625"/>
            <a:ext cx="454723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85" dirty="0"/>
              <a:t>Human</a:t>
            </a:r>
            <a:r>
              <a:rPr spc="-110" dirty="0"/>
              <a:t> </a:t>
            </a:r>
            <a:r>
              <a:rPr spc="-75" dirty="0"/>
              <a:t>Development </a:t>
            </a:r>
            <a:r>
              <a:rPr spc="-65" dirty="0"/>
              <a:t>Across</a:t>
            </a:r>
            <a:r>
              <a:rPr spc="-150" dirty="0"/>
              <a:t> </a:t>
            </a:r>
            <a:r>
              <a:rPr spc="-10" dirty="0"/>
              <a:t>the</a:t>
            </a:r>
            <a:r>
              <a:rPr spc="-160" dirty="0"/>
              <a:t> </a:t>
            </a:r>
            <a:r>
              <a:rPr spc="-10" dirty="0"/>
              <a:t>Lifespan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2783839"/>
            <a:ext cx="5959475" cy="18482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3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spans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entire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lifespan,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with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each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phase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featuring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distinct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markers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challenges.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Complex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interactions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between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genetics,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environment,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culture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shape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our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growth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journey.</a:t>
            </a:r>
            <a:endParaRPr sz="1350" dirty="0">
              <a:latin typeface="Georgia"/>
              <a:cs typeface="Georgia"/>
            </a:endParaRPr>
          </a:p>
          <a:p>
            <a:pPr marL="12700" marR="100330">
              <a:lnSpc>
                <a:spcPct val="134300"/>
              </a:lnSpc>
              <a:spcBef>
                <a:spcPts val="150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This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presentation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explores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key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stages: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infancy,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childhood,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adolescence,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adulthood,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focusing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physical,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emotional,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cognitive,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aspects.</a:t>
            </a:r>
            <a:endParaRPr sz="135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35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444625"/>
            <a:ext cx="5261610" cy="1606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5" dirty="0"/>
              <a:t>Life</a:t>
            </a:r>
            <a:r>
              <a:rPr spc="-125" dirty="0"/>
              <a:t> </a:t>
            </a:r>
            <a:r>
              <a:rPr spc="-65" dirty="0"/>
              <a:t>Factors,</a:t>
            </a:r>
            <a:r>
              <a:rPr spc="-125" dirty="0"/>
              <a:t> </a:t>
            </a:r>
            <a:r>
              <a:rPr spc="-65" dirty="0"/>
              <a:t>Ageing,</a:t>
            </a:r>
            <a:r>
              <a:rPr spc="-125" dirty="0"/>
              <a:t> </a:t>
            </a:r>
            <a:r>
              <a:rPr spc="-50" dirty="0"/>
              <a:t>and </a:t>
            </a:r>
            <a:r>
              <a:rPr spc="-60" dirty="0"/>
              <a:t>Transitions:</a:t>
            </a:r>
            <a:r>
              <a:rPr spc="-140" dirty="0"/>
              <a:t> </a:t>
            </a:r>
            <a:r>
              <a:rPr spc="-50" dirty="0"/>
              <a:t>A </a:t>
            </a:r>
            <a:r>
              <a:rPr spc="-80" dirty="0"/>
              <a:t>Developmental</a:t>
            </a:r>
            <a:r>
              <a:rPr spc="-15" dirty="0"/>
              <a:t> </a:t>
            </a:r>
            <a:r>
              <a:rPr spc="-10" dirty="0"/>
              <a:t>Journey</a:t>
            </a:r>
          </a:p>
        </p:txBody>
      </p:sp>
      <p:pic>
        <p:nvPicPr>
          <p:cNvPr id="6" name="object 6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5" y="3282950"/>
            <a:ext cx="74072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b="1" spc="-55" dirty="0">
                <a:solidFill>
                  <a:srgbClr val="484137"/>
                </a:solidFill>
                <a:latin typeface="Georgia"/>
                <a:cs typeface="Georgia"/>
              </a:rPr>
              <a:t>Genetic</a:t>
            </a:r>
            <a:r>
              <a:rPr sz="3350" b="1" spc="-160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3350" b="1" spc="-60" dirty="0">
                <a:solidFill>
                  <a:srgbClr val="484137"/>
                </a:solidFill>
                <a:latin typeface="Georgia"/>
                <a:cs typeface="Georgia"/>
              </a:rPr>
              <a:t>Inheritance:</a:t>
            </a:r>
            <a:r>
              <a:rPr sz="3350" b="1" spc="-150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3350" b="1" spc="-35" dirty="0">
                <a:solidFill>
                  <a:srgbClr val="484137"/>
                </a:solidFill>
                <a:latin typeface="Georgia"/>
                <a:cs typeface="Georgia"/>
              </a:rPr>
              <a:t>The</a:t>
            </a:r>
            <a:r>
              <a:rPr sz="3350" b="1" spc="-155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3350" b="1" spc="-55" dirty="0">
                <a:solidFill>
                  <a:srgbClr val="484137"/>
                </a:solidFill>
                <a:latin typeface="Georgia"/>
                <a:cs typeface="Georgia"/>
              </a:rPr>
              <a:t>Blueprint</a:t>
            </a:r>
            <a:endParaRPr sz="33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0075" y="4324350"/>
            <a:ext cx="390525" cy="381000"/>
            <a:chOff x="600075" y="4324350"/>
            <a:chExt cx="390525" cy="381000"/>
          </a:xfrm>
        </p:grpSpPr>
        <p:sp>
          <p:nvSpPr>
            <p:cNvPr id="4" name="object 4"/>
            <p:cNvSpPr/>
            <p:nvPr/>
          </p:nvSpPr>
          <p:spPr>
            <a:xfrm>
              <a:off x="600075" y="43243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135" y="4392218"/>
              <a:ext cx="193040" cy="257175"/>
            </a:xfrm>
            <a:custGeom>
              <a:avLst/>
              <a:gdLst/>
              <a:ahLst/>
              <a:cxnLst/>
              <a:rect l="l" t="t" r="r" b="b"/>
              <a:pathLst>
                <a:path w="193040" h="257175">
                  <a:moveTo>
                    <a:pt x="12456" y="0"/>
                  </a:moveTo>
                  <a:lnTo>
                    <a:pt x="3615" y="0"/>
                  </a:lnTo>
                  <a:lnTo>
                    <a:pt x="0" y="3619"/>
                  </a:lnTo>
                  <a:lnTo>
                    <a:pt x="0" y="8039"/>
                  </a:lnTo>
                  <a:lnTo>
                    <a:pt x="7198" y="46657"/>
                  </a:lnTo>
                  <a:lnTo>
                    <a:pt x="26092" y="78424"/>
                  </a:lnTo>
                  <a:lnTo>
                    <a:pt x="52635" y="105135"/>
                  </a:lnTo>
                  <a:lnTo>
                    <a:pt x="82777" y="128587"/>
                  </a:lnTo>
                  <a:lnTo>
                    <a:pt x="52635" y="152034"/>
                  </a:lnTo>
                  <a:lnTo>
                    <a:pt x="26092" y="178746"/>
                  </a:lnTo>
                  <a:lnTo>
                    <a:pt x="7198" y="210515"/>
                  </a:lnTo>
                  <a:lnTo>
                    <a:pt x="0" y="249135"/>
                  </a:lnTo>
                  <a:lnTo>
                    <a:pt x="0" y="253555"/>
                  </a:lnTo>
                  <a:lnTo>
                    <a:pt x="3615" y="257175"/>
                  </a:lnTo>
                  <a:lnTo>
                    <a:pt x="12456" y="257175"/>
                  </a:lnTo>
                  <a:lnTo>
                    <a:pt x="16073" y="253555"/>
                  </a:lnTo>
                  <a:lnTo>
                    <a:pt x="16073" y="246367"/>
                  </a:lnTo>
                  <a:lnTo>
                    <a:pt x="16221" y="243713"/>
                  </a:lnTo>
                  <a:lnTo>
                    <a:pt x="16424" y="241096"/>
                  </a:lnTo>
                  <a:lnTo>
                    <a:pt x="191545" y="241096"/>
                  </a:lnTo>
                  <a:lnTo>
                    <a:pt x="188875" y="225031"/>
                  </a:lnTo>
                  <a:lnTo>
                    <a:pt x="19287" y="225031"/>
                  </a:lnTo>
                  <a:lnTo>
                    <a:pt x="22139" y="216400"/>
                  </a:lnTo>
                  <a:lnTo>
                    <a:pt x="25829" y="208189"/>
                  </a:lnTo>
                  <a:lnTo>
                    <a:pt x="30291" y="200347"/>
                  </a:lnTo>
                  <a:lnTo>
                    <a:pt x="35459" y="192824"/>
                  </a:lnTo>
                  <a:lnTo>
                    <a:pt x="175744" y="192824"/>
                  </a:lnTo>
                  <a:lnTo>
                    <a:pt x="171634" y="185051"/>
                  </a:lnTo>
                  <a:lnTo>
                    <a:pt x="164312" y="176860"/>
                  </a:lnTo>
                  <a:lnTo>
                    <a:pt x="49524" y="176860"/>
                  </a:lnTo>
                  <a:lnTo>
                    <a:pt x="61075" y="166106"/>
                  </a:lnTo>
                  <a:lnTo>
                    <a:pt x="73710" y="155678"/>
                  </a:lnTo>
                  <a:lnTo>
                    <a:pt x="87175" y="145404"/>
                  </a:lnTo>
                  <a:lnTo>
                    <a:pt x="101212" y="135115"/>
                  </a:lnTo>
                  <a:lnTo>
                    <a:pt x="122970" y="118643"/>
                  </a:lnTo>
                  <a:lnTo>
                    <a:pt x="96439" y="118643"/>
                  </a:lnTo>
                  <a:lnTo>
                    <a:pt x="83691" y="109228"/>
                  </a:lnTo>
                  <a:lnTo>
                    <a:pt x="71487" y="99804"/>
                  </a:lnTo>
                  <a:lnTo>
                    <a:pt x="60019" y="90230"/>
                  </a:lnTo>
                  <a:lnTo>
                    <a:pt x="49475" y="80365"/>
                  </a:lnTo>
                  <a:lnTo>
                    <a:pt x="164859" y="80365"/>
                  </a:lnTo>
                  <a:lnTo>
                    <a:pt x="175025" y="64287"/>
                  </a:lnTo>
                  <a:lnTo>
                    <a:pt x="35459" y="64287"/>
                  </a:lnTo>
                  <a:lnTo>
                    <a:pt x="30298" y="56786"/>
                  </a:lnTo>
                  <a:lnTo>
                    <a:pt x="25848" y="48948"/>
                  </a:lnTo>
                  <a:lnTo>
                    <a:pt x="22160" y="40745"/>
                  </a:lnTo>
                  <a:lnTo>
                    <a:pt x="19287" y="32143"/>
                  </a:lnTo>
                  <a:lnTo>
                    <a:pt x="188112" y="32143"/>
                  </a:lnTo>
                  <a:lnTo>
                    <a:pt x="191293" y="16065"/>
                  </a:lnTo>
                  <a:lnTo>
                    <a:pt x="16424" y="16065"/>
                  </a:lnTo>
                  <a:lnTo>
                    <a:pt x="16172" y="13462"/>
                  </a:lnTo>
                  <a:lnTo>
                    <a:pt x="16073" y="3619"/>
                  </a:lnTo>
                  <a:lnTo>
                    <a:pt x="12456" y="0"/>
                  </a:lnTo>
                  <a:close/>
                </a:path>
                <a:path w="193040" h="257175">
                  <a:moveTo>
                    <a:pt x="191545" y="241096"/>
                  </a:moveTo>
                  <a:lnTo>
                    <a:pt x="176455" y="241096"/>
                  </a:lnTo>
                  <a:lnTo>
                    <a:pt x="176707" y="243713"/>
                  </a:lnTo>
                  <a:lnTo>
                    <a:pt x="176806" y="253555"/>
                  </a:lnTo>
                  <a:lnTo>
                    <a:pt x="180423" y="257175"/>
                  </a:lnTo>
                  <a:lnTo>
                    <a:pt x="189264" y="257175"/>
                  </a:lnTo>
                  <a:lnTo>
                    <a:pt x="192881" y="253555"/>
                  </a:lnTo>
                  <a:lnTo>
                    <a:pt x="192881" y="249135"/>
                  </a:lnTo>
                  <a:lnTo>
                    <a:pt x="191545" y="241096"/>
                  </a:lnTo>
                  <a:close/>
                </a:path>
                <a:path w="193040" h="257175">
                  <a:moveTo>
                    <a:pt x="175744" y="192824"/>
                  </a:moveTo>
                  <a:lnTo>
                    <a:pt x="157420" y="192824"/>
                  </a:lnTo>
                  <a:lnTo>
                    <a:pt x="162581" y="200347"/>
                  </a:lnTo>
                  <a:lnTo>
                    <a:pt x="167031" y="208189"/>
                  </a:lnTo>
                  <a:lnTo>
                    <a:pt x="170719" y="216400"/>
                  </a:lnTo>
                  <a:lnTo>
                    <a:pt x="173592" y="225031"/>
                  </a:lnTo>
                  <a:lnTo>
                    <a:pt x="188875" y="225031"/>
                  </a:lnTo>
                  <a:lnTo>
                    <a:pt x="187089" y="214281"/>
                  </a:lnTo>
                  <a:lnTo>
                    <a:pt x="175744" y="192824"/>
                  </a:lnTo>
                  <a:close/>
                </a:path>
                <a:path w="193040" h="257175">
                  <a:moveTo>
                    <a:pt x="123263" y="138379"/>
                  </a:moveTo>
                  <a:lnTo>
                    <a:pt x="117384" y="142646"/>
                  </a:lnTo>
                  <a:lnTo>
                    <a:pt x="112765" y="145910"/>
                  </a:lnTo>
                  <a:lnTo>
                    <a:pt x="109551" y="148221"/>
                  </a:lnTo>
                  <a:lnTo>
                    <a:pt x="118682" y="155239"/>
                  </a:lnTo>
                  <a:lnTo>
                    <a:pt x="127424" y="162312"/>
                  </a:lnTo>
                  <a:lnTo>
                    <a:pt x="135705" y="169499"/>
                  </a:lnTo>
                  <a:lnTo>
                    <a:pt x="143455" y="176860"/>
                  </a:lnTo>
                  <a:lnTo>
                    <a:pt x="164312" y="176860"/>
                  </a:lnTo>
                  <a:lnTo>
                    <a:pt x="149398" y="160174"/>
                  </a:lnTo>
                  <a:lnTo>
                    <a:pt x="123263" y="138379"/>
                  </a:lnTo>
                  <a:close/>
                </a:path>
                <a:path w="193040" h="257175">
                  <a:moveTo>
                    <a:pt x="164859" y="80365"/>
                  </a:moveTo>
                  <a:lnTo>
                    <a:pt x="143404" y="80365"/>
                  </a:lnTo>
                  <a:lnTo>
                    <a:pt x="132860" y="90230"/>
                  </a:lnTo>
                  <a:lnTo>
                    <a:pt x="121392" y="99804"/>
                  </a:lnTo>
                  <a:lnTo>
                    <a:pt x="109188" y="109228"/>
                  </a:lnTo>
                  <a:lnTo>
                    <a:pt x="96439" y="118643"/>
                  </a:lnTo>
                  <a:lnTo>
                    <a:pt x="122970" y="118643"/>
                  </a:lnTo>
                  <a:lnTo>
                    <a:pt x="134838" y="109658"/>
                  </a:lnTo>
                  <a:lnTo>
                    <a:pt x="163853" y="81956"/>
                  </a:lnTo>
                  <a:lnTo>
                    <a:pt x="164859" y="80365"/>
                  </a:lnTo>
                  <a:close/>
                </a:path>
                <a:path w="193040" h="257175">
                  <a:moveTo>
                    <a:pt x="188112" y="32143"/>
                  </a:moveTo>
                  <a:lnTo>
                    <a:pt x="173642" y="32143"/>
                  </a:lnTo>
                  <a:lnTo>
                    <a:pt x="170769" y="40745"/>
                  </a:lnTo>
                  <a:lnTo>
                    <a:pt x="167148" y="48800"/>
                  </a:lnTo>
                  <a:lnTo>
                    <a:pt x="167081" y="48948"/>
                  </a:lnTo>
                  <a:lnTo>
                    <a:pt x="162630" y="56786"/>
                  </a:lnTo>
                  <a:lnTo>
                    <a:pt x="157469" y="64287"/>
                  </a:lnTo>
                  <a:lnTo>
                    <a:pt x="175025" y="64287"/>
                  </a:lnTo>
                  <a:lnTo>
                    <a:pt x="184722" y="48948"/>
                  </a:lnTo>
                  <a:lnTo>
                    <a:pt x="184816" y="48800"/>
                  </a:lnTo>
                  <a:lnTo>
                    <a:pt x="188112" y="32143"/>
                  </a:lnTo>
                  <a:close/>
                </a:path>
                <a:path w="193040" h="257175">
                  <a:moveTo>
                    <a:pt x="189264" y="0"/>
                  </a:moveTo>
                  <a:lnTo>
                    <a:pt x="180423" y="0"/>
                  </a:lnTo>
                  <a:lnTo>
                    <a:pt x="176806" y="3619"/>
                  </a:lnTo>
                  <a:lnTo>
                    <a:pt x="176806" y="10795"/>
                  </a:lnTo>
                  <a:lnTo>
                    <a:pt x="176658" y="13462"/>
                  </a:lnTo>
                  <a:lnTo>
                    <a:pt x="176455" y="16065"/>
                  </a:lnTo>
                  <a:lnTo>
                    <a:pt x="191293" y="16065"/>
                  </a:lnTo>
                  <a:lnTo>
                    <a:pt x="192881" y="8039"/>
                  </a:lnTo>
                  <a:lnTo>
                    <a:pt x="192881" y="3619"/>
                  </a:lnTo>
                  <a:lnTo>
                    <a:pt x="189264" y="0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4587" y="4287837"/>
            <a:ext cx="273685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65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Traits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Determines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appearance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disease risks.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67175" y="4324350"/>
            <a:ext cx="390525" cy="381000"/>
            <a:chOff x="4067175" y="4324350"/>
            <a:chExt cx="390525" cy="381000"/>
          </a:xfrm>
        </p:grpSpPr>
        <p:sp>
          <p:nvSpPr>
            <p:cNvPr id="8" name="object 8"/>
            <p:cNvSpPr/>
            <p:nvPr/>
          </p:nvSpPr>
          <p:spPr>
            <a:xfrm>
              <a:off x="4067175" y="43243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9087" y="439221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96443" y="0"/>
                  </a:moveTo>
                  <a:lnTo>
                    <a:pt x="62487" y="18688"/>
                  </a:lnTo>
                  <a:lnTo>
                    <a:pt x="57315" y="31038"/>
                  </a:lnTo>
                  <a:lnTo>
                    <a:pt x="47150" y="36991"/>
                  </a:lnTo>
                  <a:lnTo>
                    <a:pt x="39190" y="45570"/>
                  </a:lnTo>
                  <a:lnTo>
                    <a:pt x="33999" y="56202"/>
                  </a:lnTo>
                  <a:lnTo>
                    <a:pt x="32143" y="68313"/>
                  </a:lnTo>
                  <a:lnTo>
                    <a:pt x="32143" y="69659"/>
                  </a:lnTo>
                  <a:lnTo>
                    <a:pt x="23941" y="75934"/>
                  </a:lnTo>
                  <a:lnTo>
                    <a:pt x="17597" y="84093"/>
                  </a:lnTo>
                  <a:lnTo>
                    <a:pt x="13503" y="93737"/>
                  </a:lnTo>
                  <a:lnTo>
                    <a:pt x="12052" y="104470"/>
                  </a:lnTo>
                  <a:lnTo>
                    <a:pt x="12057" y="107086"/>
                  </a:lnTo>
                  <a:lnTo>
                    <a:pt x="12325" y="109651"/>
                  </a:lnTo>
                  <a:lnTo>
                    <a:pt x="12763" y="112001"/>
                  </a:lnTo>
                  <a:lnTo>
                    <a:pt x="7405" y="118964"/>
                  </a:lnTo>
                  <a:lnTo>
                    <a:pt x="3394" y="126841"/>
                  </a:lnTo>
                  <a:lnTo>
                    <a:pt x="875" y="135461"/>
                  </a:lnTo>
                  <a:lnTo>
                    <a:pt x="0" y="144653"/>
                  </a:lnTo>
                  <a:lnTo>
                    <a:pt x="1233" y="155535"/>
                  </a:lnTo>
                  <a:lnTo>
                    <a:pt x="4746" y="165539"/>
                  </a:lnTo>
                  <a:lnTo>
                    <a:pt x="10254" y="174394"/>
                  </a:lnTo>
                  <a:lnTo>
                    <a:pt x="14057" y="178308"/>
                  </a:lnTo>
                  <a:lnTo>
                    <a:pt x="17462" y="181876"/>
                  </a:lnTo>
                  <a:lnTo>
                    <a:pt x="16566" y="185394"/>
                  </a:lnTo>
                  <a:lnTo>
                    <a:pt x="16078" y="189064"/>
                  </a:lnTo>
                  <a:lnTo>
                    <a:pt x="16078" y="192874"/>
                  </a:lnTo>
                  <a:lnTo>
                    <a:pt x="19551" y="210080"/>
                  </a:lnTo>
                  <a:lnTo>
                    <a:pt x="29022" y="224132"/>
                  </a:lnTo>
                  <a:lnTo>
                    <a:pt x="43070" y="233608"/>
                  </a:lnTo>
                  <a:lnTo>
                    <a:pt x="60274" y="237083"/>
                  </a:lnTo>
                  <a:lnTo>
                    <a:pt x="61633" y="237083"/>
                  </a:lnTo>
                  <a:lnTo>
                    <a:pt x="67906" y="245286"/>
                  </a:lnTo>
                  <a:lnTo>
                    <a:pt x="76061" y="251629"/>
                  </a:lnTo>
                  <a:lnTo>
                    <a:pt x="85705" y="255723"/>
                  </a:lnTo>
                  <a:lnTo>
                    <a:pt x="96443" y="257175"/>
                  </a:lnTo>
                  <a:lnTo>
                    <a:pt x="105986" y="256032"/>
                  </a:lnTo>
                  <a:lnTo>
                    <a:pt x="114701" y="252788"/>
                  </a:lnTo>
                  <a:lnTo>
                    <a:pt x="122323" y="247718"/>
                  </a:lnTo>
                  <a:lnTo>
                    <a:pt x="128587" y="241096"/>
                  </a:lnTo>
                  <a:lnTo>
                    <a:pt x="96393" y="241096"/>
                  </a:lnTo>
                  <a:lnTo>
                    <a:pt x="89040" y="239951"/>
                  </a:lnTo>
                  <a:lnTo>
                    <a:pt x="82597" y="236753"/>
                  </a:lnTo>
                  <a:lnTo>
                    <a:pt x="77426" y="231859"/>
                  </a:lnTo>
                  <a:lnTo>
                    <a:pt x="73888" y="225628"/>
                  </a:lnTo>
                  <a:lnTo>
                    <a:pt x="72529" y="222059"/>
                  </a:lnTo>
                  <a:lnTo>
                    <a:pt x="70669" y="221005"/>
                  </a:lnTo>
                  <a:lnTo>
                    <a:pt x="60274" y="221005"/>
                  </a:lnTo>
                  <a:lnTo>
                    <a:pt x="49331" y="218792"/>
                  </a:lnTo>
                  <a:lnTo>
                    <a:pt x="40389" y="212759"/>
                  </a:lnTo>
                  <a:lnTo>
                    <a:pt x="34356" y="203817"/>
                  </a:lnTo>
                  <a:lnTo>
                    <a:pt x="32143" y="192874"/>
                  </a:lnTo>
                  <a:lnTo>
                    <a:pt x="32143" y="189064"/>
                  </a:lnTo>
                  <a:lnTo>
                    <a:pt x="32923" y="185394"/>
                  </a:lnTo>
                  <a:lnTo>
                    <a:pt x="35894" y="178308"/>
                  </a:lnTo>
                  <a:lnTo>
                    <a:pt x="34717" y="174394"/>
                  </a:lnTo>
                  <a:lnTo>
                    <a:pt x="34607" y="174040"/>
                  </a:lnTo>
                  <a:lnTo>
                    <a:pt x="31323" y="171983"/>
                  </a:lnTo>
                  <a:lnTo>
                    <a:pt x="25041" y="166914"/>
                  </a:lnTo>
                  <a:lnTo>
                    <a:pt x="20235" y="160485"/>
                  </a:lnTo>
                  <a:lnTo>
                    <a:pt x="17161" y="152972"/>
                  </a:lnTo>
                  <a:lnTo>
                    <a:pt x="16078" y="144653"/>
                  </a:lnTo>
                  <a:lnTo>
                    <a:pt x="16842" y="137668"/>
                  </a:lnTo>
                  <a:lnTo>
                    <a:pt x="19027" y="131210"/>
                  </a:lnTo>
                  <a:lnTo>
                    <a:pt x="22475" y="125447"/>
                  </a:lnTo>
                  <a:lnTo>
                    <a:pt x="27025" y="120548"/>
                  </a:lnTo>
                  <a:lnTo>
                    <a:pt x="29438" y="118440"/>
                  </a:lnTo>
                  <a:lnTo>
                    <a:pt x="30340" y="115074"/>
                  </a:lnTo>
                  <a:lnTo>
                    <a:pt x="29337" y="112001"/>
                  </a:lnTo>
                  <a:lnTo>
                    <a:pt x="28524" y="109651"/>
                  </a:lnTo>
                  <a:lnTo>
                    <a:pt x="28130" y="107086"/>
                  </a:lnTo>
                  <a:lnTo>
                    <a:pt x="28130" y="104470"/>
                  </a:lnTo>
                  <a:lnTo>
                    <a:pt x="29276" y="97110"/>
                  </a:lnTo>
                  <a:lnTo>
                    <a:pt x="32480" y="90657"/>
                  </a:lnTo>
                  <a:lnTo>
                    <a:pt x="37388" y="85487"/>
                  </a:lnTo>
                  <a:lnTo>
                    <a:pt x="43649" y="81978"/>
                  </a:lnTo>
                  <a:lnTo>
                    <a:pt x="47320" y="80568"/>
                  </a:lnTo>
                  <a:lnTo>
                    <a:pt x="49428" y="76746"/>
                  </a:lnTo>
                  <a:lnTo>
                    <a:pt x="48374" y="71424"/>
                  </a:lnTo>
                  <a:lnTo>
                    <a:pt x="48221" y="69862"/>
                  </a:lnTo>
                  <a:lnTo>
                    <a:pt x="48221" y="68313"/>
                  </a:lnTo>
                  <a:lnTo>
                    <a:pt x="69710" y="44094"/>
                  </a:lnTo>
                  <a:lnTo>
                    <a:pt x="72123" y="41236"/>
                  </a:lnTo>
                  <a:lnTo>
                    <a:pt x="72427" y="37875"/>
                  </a:lnTo>
                  <a:lnTo>
                    <a:pt x="72451" y="37615"/>
                  </a:lnTo>
                  <a:lnTo>
                    <a:pt x="74851" y="29315"/>
                  </a:lnTo>
                  <a:lnTo>
                    <a:pt x="80108" y="22391"/>
                  </a:lnTo>
                  <a:lnTo>
                    <a:pt x="87504" y="17756"/>
                  </a:lnTo>
                  <a:lnTo>
                    <a:pt x="96393" y="16065"/>
                  </a:lnTo>
                  <a:lnTo>
                    <a:pt x="128587" y="16065"/>
                  </a:lnTo>
                  <a:lnTo>
                    <a:pt x="122323" y="9445"/>
                  </a:lnTo>
                  <a:lnTo>
                    <a:pt x="114701" y="4379"/>
                  </a:lnTo>
                  <a:lnTo>
                    <a:pt x="105986" y="1140"/>
                  </a:lnTo>
                  <a:lnTo>
                    <a:pt x="96443" y="0"/>
                  </a:lnTo>
                  <a:close/>
                </a:path>
                <a:path w="257175" h="257175">
                  <a:moveTo>
                    <a:pt x="188315" y="219951"/>
                  </a:moveTo>
                  <a:lnTo>
                    <a:pt x="184594" y="222059"/>
                  </a:lnTo>
                  <a:lnTo>
                    <a:pt x="183235" y="225628"/>
                  </a:lnTo>
                  <a:lnTo>
                    <a:pt x="179697" y="231859"/>
                  </a:lnTo>
                  <a:lnTo>
                    <a:pt x="174526" y="236753"/>
                  </a:lnTo>
                  <a:lnTo>
                    <a:pt x="168083" y="239951"/>
                  </a:lnTo>
                  <a:lnTo>
                    <a:pt x="160731" y="241096"/>
                  </a:lnTo>
                  <a:lnTo>
                    <a:pt x="128587" y="241096"/>
                  </a:lnTo>
                  <a:lnTo>
                    <a:pt x="134851" y="247718"/>
                  </a:lnTo>
                  <a:lnTo>
                    <a:pt x="142473" y="252788"/>
                  </a:lnTo>
                  <a:lnTo>
                    <a:pt x="151188" y="256032"/>
                  </a:lnTo>
                  <a:lnTo>
                    <a:pt x="160731" y="257175"/>
                  </a:lnTo>
                  <a:lnTo>
                    <a:pt x="171469" y="255723"/>
                  </a:lnTo>
                  <a:lnTo>
                    <a:pt x="181113" y="251629"/>
                  </a:lnTo>
                  <a:lnTo>
                    <a:pt x="189268" y="245286"/>
                  </a:lnTo>
                  <a:lnTo>
                    <a:pt x="195541" y="237083"/>
                  </a:lnTo>
                  <a:lnTo>
                    <a:pt x="196900" y="237083"/>
                  </a:lnTo>
                  <a:lnTo>
                    <a:pt x="214104" y="233608"/>
                  </a:lnTo>
                  <a:lnTo>
                    <a:pt x="228152" y="224132"/>
                  </a:lnTo>
                  <a:lnTo>
                    <a:pt x="230260" y="221005"/>
                  </a:lnTo>
                  <a:lnTo>
                    <a:pt x="195237" y="221005"/>
                  </a:lnTo>
                  <a:lnTo>
                    <a:pt x="193636" y="220853"/>
                  </a:lnTo>
                  <a:lnTo>
                    <a:pt x="192074" y="220611"/>
                  </a:lnTo>
                  <a:lnTo>
                    <a:pt x="188315" y="219951"/>
                  </a:lnTo>
                  <a:close/>
                </a:path>
                <a:path w="257175" h="257175">
                  <a:moveTo>
                    <a:pt x="160731" y="16065"/>
                  </a:moveTo>
                  <a:lnTo>
                    <a:pt x="96393" y="16065"/>
                  </a:lnTo>
                  <a:lnTo>
                    <a:pt x="105774" y="17962"/>
                  </a:lnTo>
                  <a:lnTo>
                    <a:pt x="113436" y="23133"/>
                  </a:lnTo>
                  <a:lnTo>
                    <a:pt x="118602" y="30799"/>
                  </a:lnTo>
                  <a:lnTo>
                    <a:pt x="120497" y="40182"/>
                  </a:lnTo>
                  <a:lnTo>
                    <a:pt x="120497" y="216992"/>
                  </a:lnTo>
                  <a:lnTo>
                    <a:pt x="118602" y="226373"/>
                  </a:lnTo>
                  <a:lnTo>
                    <a:pt x="113436" y="234035"/>
                  </a:lnTo>
                  <a:lnTo>
                    <a:pt x="105774" y="239202"/>
                  </a:lnTo>
                  <a:lnTo>
                    <a:pt x="96393" y="241096"/>
                  </a:lnTo>
                  <a:lnTo>
                    <a:pt x="160731" y="241096"/>
                  </a:lnTo>
                  <a:lnTo>
                    <a:pt x="151349" y="239202"/>
                  </a:lnTo>
                  <a:lnTo>
                    <a:pt x="143687" y="234035"/>
                  </a:lnTo>
                  <a:lnTo>
                    <a:pt x="138521" y="226373"/>
                  </a:lnTo>
                  <a:lnTo>
                    <a:pt x="136626" y="216992"/>
                  </a:lnTo>
                  <a:lnTo>
                    <a:pt x="136626" y="40182"/>
                  </a:lnTo>
                  <a:lnTo>
                    <a:pt x="138472" y="31038"/>
                  </a:lnTo>
                  <a:lnTo>
                    <a:pt x="138521" y="30799"/>
                  </a:lnTo>
                  <a:lnTo>
                    <a:pt x="143687" y="23133"/>
                  </a:lnTo>
                  <a:lnTo>
                    <a:pt x="151349" y="17962"/>
                  </a:lnTo>
                  <a:lnTo>
                    <a:pt x="160731" y="16065"/>
                  </a:lnTo>
                  <a:close/>
                </a:path>
                <a:path w="257175" h="257175">
                  <a:moveTo>
                    <a:pt x="68808" y="219951"/>
                  </a:moveTo>
                  <a:lnTo>
                    <a:pt x="65049" y="220611"/>
                  </a:lnTo>
                  <a:lnTo>
                    <a:pt x="63538" y="220853"/>
                  </a:lnTo>
                  <a:lnTo>
                    <a:pt x="61937" y="221005"/>
                  </a:lnTo>
                  <a:lnTo>
                    <a:pt x="70669" y="221005"/>
                  </a:lnTo>
                  <a:lnTo>
                    <a:pt x="68808" y="219951"/>
                  </a:lnTo>
                  <a:close/>
                </a:path>
                <a:path w="257175" h="257175">
                  <a:moveTo>
                    <a:pt x="160731" y="0"/>
                  </a:moveTo>
                  <a:lnTo>
                    <a:pt x="151188" y="1140"/>
                  </a:lnTo>
                  <a:lnTo>
                    <a:pt x="142473" y="4379"/>
                  </a:lnTo>
                  <a:lnTo>
                    <a:pt x="134851" y="9445"/>
                  </a:lnTo>
                  <a:lnTo>
                    <a:pt x="128587" y="16065"/>
                  </a:lnTo>
                  <a:lnTo>
                    <a:pt x="160731" y="16065"/>
                  </a:lnTo>
                  <a:lnTo>
                    <a:pt x="169622" y="17756"/>
                  </a:lnTo>
                  <a:lnTo>
                    <a:pt x="185011" y="40182"/>
                  </a:lnTo>
                  <a:lnTo>
                    <a:pt x="185145" y="41236"/>
                  </a:lnTo>
                  <a:lnTo>
                    <a:pt x="187589" y="44094"/>
                  </a:lnTo>
                  <a:lnTo>
                    <a:pt x="187898" y="44094"/>
                  </a:lnTo>
                  <a:lnTo>
                    <a:pt x="190933" y="44894"/>
                  </a:lnTo>
                  <a:lnTo>
                    <a:pt x="209003" y="68313"/>
                  </a:lnTo>
                  <a:lnTo>
                    <a:pt x="208998" y="69862"/>
                  </a:lnTo>
                  <a:lnTo>
                    <a:pt x="208831" y="71424"/>
                  </a:lnTo>
                  <a:lnTo>
                    <a:pt x="207938" y="75934"/>
                  </a:lnTo>
                  <a:lnTo>
                    <a:pt x="207853" y="76746"/>
                  </a:lnTo>
                  <a:lnTo>
                    <a:pt x="209961" y="80568"/>
                  </a:lnTo>
                  <a:lnTo>
                    <a:pt x="210172" y="80568"/>
                  </a:lnTo>
                  <a:lnTo>
                    <a:pt x="213777" y="81978"/>
                  </a:lnTo>
                  <a:lnTo>
                    <a:pt x="229095" y="104470"/>
                  </a:lnTo>
                  <a:lnTo>
                    <a:pt x="229095" y="107086"/>
                  </a:lnTo>
                  <a:lnTo>
                    <a:pt x="228634" y="109651"/>
                  </a:lnTo>
                  <a:lnTo>
                    <a:pt x="226899" y="115074"/>
                  </a:lnTo>
                  <a:lnTo>
                    <a:pt x="227845" y="118440"/>
                  </a:lnTo>
                  <a:lnTo>
                    <a:pt x="241096" y="144653"/>
                  </a:lnTo>
                  <a:lnTo>
                    <a:pt x="240013" y="152972"/>
                  </a:lnTo>
                  <a:lnTo>
                    <a:pt x="236943" y="160485"/>
                  </a:lnTo>
                  <a:lnTo>
                    <a:pt x="232159" y="166914"/>
                  </a:lnTo>
                  <a:lnTo>
                    <a:pt x="225933" y="171983"/>
                  </a:lnTo>
                  <a:lnTo>
                    <a:pt x="222567" y="174040"/>
                  </a:lnTo>
                  <a:lnTo>
                    <a:pt x="221208" y="178308"/>
                  </a:lnTo>
                  <a:lnTo>
                    <a:pt x="222738" y="181876"/>
                  </a:lnTo>
                  <a:lnTo>
                    <a:pt x="224213" y="185394"/>
                  </a:lnTo>
                  <a:lnTo>
                    <a:pt x="224980" y="189064"/>
                  </a:lnTo>
                  <a:lnTo>
                    <a:pt x="224980" y="192874"/>
                  </a:lnTo>
                  <a:lnTo>
                    <a:pt x="222767" y="203817"/>
                  </a:lnTo>
                  <a:lnTo>
                    <a:pt x="216735" y="212759"/>
                  </a:lnTo>
                  <a:lnTo>
                    <a:pt x="207792" y="218792"/>
                  </a:lnTo>
                  <a:lnTo>
                    <a:pt x="196850" y="221005"/>
                  </a:lnTo>
                  <a:lnTo>
                    <a:pt x="230260" y="221005"/>
                  </a:lnTo>
                  <a:lnTo>
                    <a:pt x="237623" y="210080"/>
                  </a:lnTo>
                  <a:lnTo>
                    <a:pt x="241096" y="192874"/>
                  </a:lnTo>
                  <a:lnTo>
                    <a:pt x="241096" y="189064"/>
                  </a:lnTo>
                  <a:lnTo>
                    <a:pt x="240601" y="185394"/>
                  </a:lnTo>
                  <a:lnTo>
                    <a:pt x="239700" y="181876"/>
                  </a:lnTo>
                  <a:lnTo>
                    <a:pt x="243108" y="178308"/>
                  </a:lnTo>
                  <a:lnTo>
                    <a:pt x="246914" y="174394"/>
                  </a:lnTo>
                  <a:lnTo>
                    <a:pt x="252426" y="165539"/>
                  </a:lnTo>
                  <a:lnTo>
                    <a:pt x="255940" y="155535"/>
                  </a:lnTo>
                  <a:lnTo>
                    <a:pt x="257175" y="144653"/>
                  </a:lnTo>
                  <a:lnTo>
                    <a:pt x="256296" y="135461"/>
                  </a:lnTo>
                  <a:lnTo>
                    <a:pt x="253769" y="126841"/>
                  </a:lnTo>
                  <a:lnTo>
                    <a:pt x="249754" y="118964"/>
                  </a:lnTo>
                  <a:lnTo>
                    <a:pt x="244411" y="112001"/>
                  </a:lnTo>
                  <a:lnTo>
                    <a:pt x="244849" y="109651"/>
                  </a:lnTo>
                  <a:lnTo>
                    <a:pt x="245117" y="107086"/>
                  </a:lnTo>
                  <a:lnTo>
                    <a:pt x="245122" y="104470"/>
                  </a:lnTo>
                  <a:lnTo>
                    <a:pt x="243671" y="93737"/>
                  </a:lnTo>
                  <a:lnTo>
                    <a:pt x="239577" y="84093"/>
                  </a:lnTo>
                  <a:lnTo>
                    <a:pt x="233233" y="75934"/>
                  </a:lnTo>
                  <a:lnTo>
                    <a:pt x="225031" y="69659"/>
                  </a:lnTo>
                  <a:lnTo>
                    <a:pt x="225031" y="68313"/>
                  </a:lnTo>
                  <a:lnTo>
                    <a:pt x="223175" y="56202"/>
                  </a:lnTo>
                  <a:lnTo>
                    <a:pt x="217984" y="45570"/>
                  </a:lnTo>
                  <a:lnTo>
                    <a:pt x="210024" y="36991"/>
                  </a:lnTo>
                  <a:lnTo>
                    <a:pt x="199859" y="31038"/>
                  </a:lnTo>
                  <a:lnTo>
                    <a:pt x="194687" y="18688"/>
                  </a:lnTo>
                  <a:lnTo>
                    <a:pt x="185891" y="8851"/>
                  </a:lnTo>
                  <a:lnTo>
                    <a:pt x="174297" y="2349"/>
                  </a:lnTo>
                  <a:lnTo>
                    <a:pt x="160731" y="0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11687" y="4287837"/>
            <a:ext cx="275717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Developmental</a:t>
            </a:r>
            <a:r>
              <a:rPr sz="1650" b="1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Limits</a:t>
            </a: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Sets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maximum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potential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for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growth.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34275" y="4324350"/>
            <a:ext cx="390525" cy="381000"/>
            <a:chOff x="7534275" y="4324350"/>
            <a:chExt cx="390525" cy="381000"/>
          </a:xfrm>
        </p:grpSpPr>
        <p:sp>
          <p:nvSpPr>
            <p:cNvPr id="12" name="object 12"/>
            <p:cNvSpPr/>
            <p:nvPr/>
          </p:nvSpPr>
          <p:spPr>
            <a:xfrm>
              <a:off x="7534275" y="4324350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96187" y="439221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13372" y="32143"/>
                  </a:moveTo>
                  <a:lnTo>
                    <a:pt x="32143" y="32143"/>
                  </a:lnTo>
                  <a:lnTo>
                    <a:pt x="19641" y="34672"/>
                  </a:lnTo>
                  <a:lnTo>
                    <a:pt x="9423" y="41567"/>
                  </a:lnTo>
                  <a:lnTo>
                    <a:pt x="2529" y="51785"/>
                  </a:lnTo>
                  <a:lnTo>
                    <a:pt x="0" y="64287"/>
                  </a:lnTo>
                  <a:lnTo>
                    <a:pt x="0" y="225031"/>
                  </a:lnTo>
                  <a:lnTo>
                    <a:pt x="2529" y="237533"/>
                  </a:lnTo>
                  <a:lnTo>
                    <a:pt x="9423" y="247751"/>
                  </a:lnTo>
                  <a:lnTo>
                    <a:pt x="19641" y="254645"/>
                  </a:lnTo>
                  <a:lnTo>
                    <a:pt x="32143" y="257175"/>
                  </a:lnTo>
                  <a:lnTo>
                    <a:pt x="192887" y="257175"/>
                  </a:lnTo>
                  <a:lnTo>
                    <a:pt x="205389" y="254645"/>
                  </a:lnTo>
                  <a:lnTo>
                    <a:pt x="215607" y="247751"/>
                  </a:lnTo>
                  <a:lnTo>
                    <a:pt x="220097" y="241096"/>
                  </a:lnTo>
                  <a:lnTo>
                    <a:pt x="23253" y="241096"/>
                  </a:lnTo>
                  <a:lnTo>
                    <a:pt x="16078" y="233921"/>
                  </a:lnTo>
                  <a:lnTo>
                    <a:pt x="16078" y="152692"/>
                  </a:lnTo>
                  <a:lnTo>
                    <a:pt x="49072" y="152692"/>
                  </a:lnTo>
                  <a:lnTo>
                    <a:pt x="56261" y="145516"/>
                  </a:lnTo>
                  <a:lnTo>
                    <a:pt x="56261" y="136626"/>
                  </a:lnTo>
                  <a:lnTo>
                    <a:pt x="16078" y="136626"/>
                  </a:lnTo>
                  <a:lnTo>
                    <a:pt x="16078" y="55397"/>
                  </a:lnTo>
                  <a:lnTo>
                    <a:pt x="23253" y="48221"/>
                  </a:lnTo>
                  <a:lnTo>
                    <a:pt x="120548" y="48221"/>
                  </a:lnTo>
                  <a:lnTo>
                    <a:pt x="120548" y="39331"/>
                  </a:lnTo>
                  <a:lnTo>
                    <a:pt x="113372" y="32143"/>
                  </a:lnTo>
                  <a:close/>
                </a:path>
                <a:path w="257175" h="257175">
                  <a:moveTo>
                    <a:pt x="120548" y="152692"/>
                  </a:moveTo>
                  <a:lnTo>
                    <a:pt x="104482" y="152692"/>
                  </a:lnTo>
                  <a:lnTo>
                    <a:pt x="104482" y="168770"/>
                  </a:lnTo>
                  <a:lnTo>
                    <a:pt x="96443" y="168770"/>
                  </a:lnTo>
                  <a:lnTo>
                    <a:pt x="87060" y="170664"/>
                  </a:lnTo>
                  <a:lnTo>
                    <a:pt x="79394" y="175831"/>
                  </a:lnTo>
                  <a:lnTo>
                    <a:pt x="74223" y="183493"/>
                  </a:lnTo>
                  <a:lnTo>
                    <a:pt x="72326" y="192874"/>
                  </a:lnTo>
                  <a:lnTo>
                    <a:pt x="74223" y="202258"/>
                  </a:lnTo>
                  <a:lnTo>
                    <a:pt x="79394" y="209924"/>
                  </a:lnTo>
                  <a:lnTo>
                    <a:pt x="87060" y="215095"/>
                  </a:lnTo>
                  <a:lnTo>
                    <a:pt x="96443" y="216992"/>
                  </a:lnTo>
                  <a:lnTo>
                    <a:pt x="104482" y="216992"/>
                  </a:lnTo>
                  <a:lnTo>
                    <a:pt x="104482" y="241096"/>
                  </a:lnTo>
                  <a:lnTo>
                    <a:pt x="120548" y="241096"/>
                  </a:lnTo>
                  <a:lnTo>
                    <a:pt x="120548" y="208102"/>
                  </a:lnTo>
                  <a:lnTo>
                    <a:pt x="113372" y="200914"/>
                  </a:lnTo>
                  <a:lnTo>
                    <a:pt x="92024" y="200914"/>
                  </a:lnTo>
                  <a:lnTo>
                    <a:pt x="88404" y="197294"/>
                  </a:lnTo>
                  <a:lnTo>
                    <a:pt x="88404" y="188455"/>
                  </a:lnTo>
                  <a:lnTo>
                    <a:pt x="92024" y="184848"/>
                  </a:lnTo>
                  <a:lnTo>
                    <a:pt x="113372" y="184848"/>
                  </a:lnTo>
                  <a:lnTo>
                    <a:pt x="120427" y="177780"/>
                  </a:lnTo>
                  <a:lnTo>
                    <a:pt x="120548" y="152692"/>
                  </a:lnTo>
                  <a:close/>
                </a:path>
                <a:path w="257175" h="257175">
                  <a:moveTo>
                    <a:pt x="225031" y="152692"/>
                  </a:moveTo>
                  <a:lnTo>
                    <a:pt x="208953" y="152692"/>
                  </a:lnTo>
                  <a:lnTo>
                    <a:pt x="208953" y="233921"/>
                  </a:lnTo>
                  <a:lnTo>
                    <a:pt x="201777" y="241096"/>
                  </a:lnTo>
                  <a:lnTo>
                    <a:pt x="220097" y="241096"/>
                  </a:lnTo>
                  <a:lnTo>
                    <a:pt x="222502" y="237533"/>
                  </a:lnTo>
                  <a:lnTo>
                    <a:pt x="225031" y="225031"/>
                  </a:lnTo>
                  <a:lnTo>
                    <a:pt x="225031" y="152692"/>
                  </a:lnTo>
                  <a:close/>
                </a:path>
                <a:path w="257175" h="257175">
                  <a:moveTo>
                    <a:pt x="86781" y="120548"/>
                  </a:moveTo>
                  <a:lnTo>
                    <a:pt x="68719" y="120548"/>
                  </a:lnTo>
                  <a:lnTo>
                    <a:pt x="72326" y="124167"/>
                  </a:lnTo>
                  <a:lnTo>
                    <a:pt x="72326" y="145516"/>
                  </a:lnTo>
                  <a:lnTo>
                    <a:pt x="79514" y="152692"/>
                  </a:lnTo>
                  <a:lnTo>
                    <a:pt x="136626" y="152692"/>
                  </a:lnTo>
                  <a:lnTo>
                    <a:pt x="136626" y="160731"/>
                  </a:lnTo>
                  <a:lnTo>
                    <a:pt x="138521" y="170114"/>
                  </a:lnTo>
                  <a:lnTo>
                    <a:pt x="143687" y="177780"/>
                  </a:lnTo>
                  <a:lnTo>
                    <a:pt x="151349" y="182951"/>
                  </a:lnTo>
                  <a:lnTo>
                    <a:pt x="160731" y="184848"/>
                  </a:lnTo>
                  <a:lnTo>
                    <a:pt x="170114" y="182951"/>
                  </a:lnTo>
                  <a:lnTo>
                    <a:pt x="177780" y="177780"/>
                  </a:lnTo>
                  <a:lnTo>
                    <a:pt x="182951" y="170114"/>
                  </a:lnTo>
                  <a:lnTo>
                    <a:pt x="183223" y="168770"/>
                  </a:lnTo>
                  <a:lnTo>
                    <a:pt x="156311" y="168770"/>
                  </a:lnTo>
                  <a:lnTo>
                    <a:pt x="152692" y="165150"/>
                  </a:lnTo>
                  <a:lnTo>
                    <a:pt x="152692" y="143802"/>
                  </a:lnTo>
                  <a:lnTo>
                    <a:pt x="145516" y="136626"/>
                  </a:lnTo>
                  <a:lnTo>
                    <a:pt x="88404" y="136626"/>
                  </a:lnTo>
                  <a:lnTo>
                    <a:pt x="88404" y="128587"/>
                  </a:lnTo>
                  <a:lnTo>
                    <a:pt x="86781" y="120548"/>
                  </a:lnTo>
                  <a:close/>
                </a:path>
                <a:path w="257175" h="257175">
                  <a:moveTo>
                    <a:pt x="217843" y="136626"/>
                  </a:moveTo>
                  <a:lnTo>
                    <a:pt x="175958" y="136626"/>
                  </a:lnTo>
                  <a:lnTo>
                    <a:pt x="168770" y="143802"/>
                  </a:lnTo>
                  <a:lnTo>
                    <a:pt x="168770" y="165150"/>
                  </a:lnTo>
                  <a:lnTo>
                    <a:pt x="165150" y="168770"/>
                  </a:lnTo>
                  <a:lnTo>
                    <a:pt x="183223" y="168770"/>
                  </a:lnTo>
                  <a:lnTo>
                    <a:pt x="184848" y="160731"/>
                  </a:lnTo>
                  <a:lnTo>
                    <a:pt x="184848" y="152692"/>
                  </a:lnTo>
                  <a:lnTo>
                    <a:pt x="225031" y="152692"/>
                  </a:lnTo>
                  <a:lnTo>
                    <a:pt x="225031" y="143802"/>
                  </a:lnTo>
                  <a:lnTo>
                    <a:pt x="217843" y="136626"/>
                  </a:lnTo>
                  <a:close/>
                </a:path>
                <a:path w="257175" h="257175">
                  <a:moveTo>
                    <a:pt x="64300" y="104470"/>
                  </a:moveTo>
                  <a:lnTo>
                    <a:pt x="54911" y="106366"/>
                  </a:lnTo>
                  <a:lnTo>
                    <a:pt x="47245" y="111537"/>
                  </a:lnTo>
                  <a:lnTo>
                    <a:pt x="42077" y="119204"/>
                  </a:lnTo>
                  <a:lnTo>
                    <a:pt x="40182" y="128587"/>
                  </a:lnTo>
                  <a:lnTo>
                    <a:pt x="40182" y="136626"/>
                  </a:lnTo>
                  <a:lnTo>
                    <a:pt x="56261" y="136626"/>
                  </a:lnTo>
                  <a:lnTo>
                    <a:pt x="56261" y="124167"/>
                  </a:lnTo>
                  <a:lnTo>
                    <a:pt x="59867" y="120548"/>
                  </a:lnTo>
                  <a:lnTo>
                    <a:pt x="86781" y="120548"/>
                  </a:lnTo>
                  <a:lnTo>
                    <a:pt x="86510" y="119204"/>
                  </a:lnTo>
                  <a:lnTo>
                    <a:pt x="81343" y="111537"/>
                  </a:lnTo>
                  <a:lnTo>
                    <a:pt x="73681" y="106366"/>
                  </a:lnTo>
                  <a:lnTo>
                    <a:pt x="64300" y="104470"/>
                  </a:lnTo>
                  <a:close/>
                </a:path>
                <a:path w="257175" h="257175">
                  <a:moveTo>
                    <a:pt x="120548" y="48221"/>
                  </a:moveTo>
                  <a:lnTo>
                    <a:pt x="104482" y="48221"/>
                  </a:lnTo>
                  <a:lnTo>
                    <a:pt x="104482" y="136626"/>
                  </a:lnTo>
                  <a:lnTo>
                    <a:pt x="120548" y="136626"/>
                  </a:lnTo>
                  <a:lnTo>
                    <a:pt x="120548" y="48221"/>
                  </a:lnTo>
                  <a:close/>
                </a:path>
                <a:path w="257175" h="257175">
                  <a:moveTo>
                    <a:pt x="225031" y="0"/>
                  </a:moveTo>
                  <a:lnTo>
                    <a:pt x="151841" y="0"/>
                  </a:lnTo>
                  <a:lnTo>
                    <a:pt x="144665" y="7175"/>
                  </a:lnTo>
                  <a:lnTo>
                    <a:pt x="144665" y="37020"/>
                  </a:lnTo>
                  <a:lnTo>
                    <a:pt x="151841" y="44196"/>
                  </a:lnTo>
                  <a:lnTo>
                    <a:pt x="173189" y="44196"/>
                  </a:lnTo>
                  <a:lnTo>
                    <a:pt x="176809" y="47815"/>
                  </a:lnTo>
                  <a:lnTo>
                    <a:pt x="176809" y="56654"/>
                  </a:lnTo>
                  <a:lnTo>
                    <a:pt x="173189" y="60274"/>
                  </a:lnTo>
                  <a:lnTo>
                    <a:pt x="151841" y="60274"/>
                  </a:lnTo>
                  <a:lnTo>
                    <a:pt x="144665" y="67462"/>
                  </a:lnTo>
                  <a:lnTo>
                    <a:pt x="144665" y="97294"/>
                  </a:lnTo>
                  <a:lnTo>
                    <a:pt x="151841" y="104470"/>
                  </a:lnTo>
                  <a:lnTo>
                    <a:pt x="176809" y="104470"/>
                  </a:lnTo>
                  <a:lnTo>
                    <a:pt x="178704" y="113853"/>
                  </a:lnTo>
                  <a:lnTo>
                    <a:pt x="183870" y="121519"/>
                  </a:lnTo>
                  <a:lnTo>
                    <a:pt x="191532" y="126690"/>
                  </a:lnTo>
                  <a:lnTo>
                    <a:pt x="200914" y="128587"/>
                  </a:lnTo>
                  <a:lnTo>
                    <a:pt x="210297" y="126690"/>
                  </a:lnTo>
                  <a:lnTo>
                    <a:pt x="217963" y="121519"/>
                  </a:lnTo>
                  <a:lnTo>
                    <a:pt x="223134" y="113853"/>
                  </a:lnTo>
                  <a:lnTo>
                    <a:pt x="223406" y="112509"/>
                  </a:lnTo>
                  <a:lnTo>
                    <a:pt x="196494" y="112509"/>
                  </a:lnTo>
                  <a:lnTo>
                    <a:pt x="192887" y="108889"/>
                  </a:lnTo>
                  <a:lnTo>
                    <a:pt x="192887" y="92024"/>
                  </a:lnTo>
                  <a:lnTo>
                    <a:pt x="189268" y="88404"/>
                  </a:lnTo>
                  <a:lnTo>
                    <a:pt x="160731" y="88404"/>
                  </a:lnTo>
                  <a:lnTo>
                    <a:pt x="160731" y="76352"/>
                  </a:lnTo>
                  <a:lnTo>
                    <a:pt x="168770" y="76352"/>
                  </a:lnTo>
                  <a:lnTo>
                    <a:pt x="178153" y="74455"/>
                  </a:lnTo>
                  <a:lnTo>
                    <a:pt x="185820" y="69284"/>
                  </a:lnTo>
                  <a:lnTo>
                    <a:pt x="190990" y="61618"/>
                  </a:lnTo>
                  <a:lnTo>
                    <a:pt x="192887" y="52235"/>
                  </a:lnTo>
                  <a:lnTo>
                    <a:pt x="190990" y="42853"/>
                  </a:lnTo>
                  <a:lnTo>
                    <a:pt x="185820" y="35191"/>
                  </a:lnTo>
                  <a:lnTo>
                    <a:pt x="178153" y="30025"/>
                  </a:lnTo>
                  <a:lnTo>
                    <a:pt x="168770" y="28130"/>
                  </a:lnTo>
                  <a:lnTo>
                    <a:pt x="160731" y="28130"/>
                  </a:lnTo>
                  <a:lnTo>
                    <a:pt x="160731" y="16065"/>
                  </a:lnTo>
                  <a:lnTo>
                    <a:pt x="252232" y="16065"/>
                  </a:lnTo>
                  <a:lnTo>
                    <a:pt x="247751" y="9423"/>
                  </a:lnTo>
                  <a:lnTo>
                    <a:pt x="237533" y="2529"/>
                  </a:lnTo>
                  <a:lnTo>
                    <a:pt x="225031" y="0"/>
                  </a:lnTo>
                  <a:close/>
                </a:path>
                <a:path w="257175" h="257175">
                  <a:moveTo>
                    <a:pt x="252232" y="16065"/>
                  </a:moveTo>
                  <a:lnTo>
                    <a:pt x="233921" y="16065"/>
                  </a:lnTo>
                  <a:lnTo>
                    <a:pt x="241096" y="23253"/>
                  </a:lnTo>
                  <a:lnTo>
                    <a:pt x="241096" y="88404"/>
                  </a:lnTo>
                  <a:lnTo>
                    <a:pt x="212572" y="88404"/>
                  </a:lnTo>
                  <a:lnTo>
                    <a:pt x="208953" y="92024"/>
                  </a:lnTo>
                  <a:lnTo>
                    <a:pt x="208953" y="108889"/>
                  </a:lnTo>
                  <a:lnTo>
                    <a:pt x="205333" y="112509"/>
                  </a:lnTo>
                  <a:lnTo>
                    <a:pt x="223406" y="112509"/>
                  </a:lnTo>
                  <a:lnTo>
                    <a:pt x="225031" y="104470"/>
                  </a:lnTo>
                  <a:lnTo>
                    <a:pt x="249986" y="104470"/>
                  </a:lnTo>
                  <a:lnTo>
                    <a:pt x="257175" y="97294"/>
                  </a:lnTo>
                  <a:lnTo>
                    <a:pt x="257175" y="32143"/>
                  </a:lnTo>
                  <a:lnTo>
                    <a:pt x="254645" y="19641"/>
                  </a:lnTo>
                  <a:lnTo>
                    <a:pt x="252232" y="16065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8787" y="4287837"/>
            <a:ext cx="213995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Psychological</a:t>
            </a:r>
            <a:r>
              <a:rPr sz="1650" b="1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Traits</a:t>
            </a:r>
            <a:endParaRPr sz="1650">
              <a:latin typeface="Georgia"/>
              <a:cs typeface="Georgia"/>
            </a:endParaRPr>
          </a:p>
          <a:p>
            <a:pPr marL="12700" marR="114935">
              <a:lnSpc>
                <a:spcPct val="134300"/>
              </a:lnSpc>
              <a:spcBef>
                <a:spcPts val="615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Influences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intellectual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development.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5" name="object 1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248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Socioeconomic</a:t>
            </a:r>
            <a:r>
              <a:rPr spc="-130" dirty="0"/>
              <a:t> </a:t>
            </a:r>
            <a:r>
              <a:rPr spc="-55" dirty="0"/>
              <a:t>Status:</a:t>
            </a:r>
            <a:r>
              <a:rPr spc="-125" dirty="0"/>
              <a:t> </a:t>
            </a:r>
            <a:r>
              <a:rPr spc="-65" dirty="0"/>
              <a:t>Resource</a:t>
            </a:r>
            <a:r>
              <a:rPr spc="-130" dirty="0"/>
              <a:t> </a:t>
            </a:r>
            <a:r>
              <a:rPr spc="-55" dirty="0"/>
              <a:t>Pathways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8650" y="1762124"/>
            <a:ext cx="10163175" cy="3054985"/>
            <a:chOff x="628650" y="1762124"/>
            <a:chExt cx="10163175" cy="3054985"/>
          </a:xfrm>
        </p:grpSpPr>
        <p:sp>
          <p:nvSpPr>
            <p:cNvPr id="4" name="object 4"/>
            <p:cNvSpPr/>
            <p:nvPr/>
          </p:nvSpPr>
          <p:spPr>
            <a:xfrm>
              <a:off x="2314575" y="1762124"/>
              <a:ext cx="1688464" cy="988060"/>
            </a:xfrm>
            <a:custGeom>
              <a:avLst/>
              <a:gdLst/>
              <a:ahLst/>
              <a:cxnLst/>
              <a:rect l="l" t="t" r="r" b="b"/>
              <a:pathLst>
                <a:path w="1688464" h="988060">
                  <a:moveTo>
                    <a:pt x="843927" y="0"/>
                  </a:moveTo>
                  <a:lnTo>
                    <a:pt x="0" y="987920"/>
                  </a:lnTo>
                  <a:lnTo>
                    <a:pt x="1687855" y="987920"/>
                  </a:lnTo>
                  <a:lnTo>
                    <a:pt x="843927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8474" y="2293594"/>
              <a:ext cx="238124" cy="168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48125" y="2767012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850" y="2790824"/>
              <a:ext cx="3376295" cy="988060"/>
            </a:xfrm>
            <a:custGeom>
              <a:avLst/>
              <a:gdLst/>
              <a:ahLst/>
              <a:cxnLst/>
              <a:rect l="l" t="t" r="r" b="b"/>
              <a:pathLst>
                <a:path w="3376295" h="988060">
                  <a:moveTo>
                    <a:pt x="2540317" y="0"/>
                  </a:moveTo>
                  <a:lnTo>
                    <a:pt x="835406" y="0"/>
                  </a:lnTo>
                  <a:lnTo>
                    <a:pt x="0" y="987920"/>
                  </a:lnTo>
                  <a:lnTo>
                    <a:pt x="3375723" y="987920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474" y="3192020"/>
              <a:ext cx="238124" cy="2058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86325" y="379571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650" y="3829049"/>
              <a:ext cx="5064125" cy="988060"/>
            </a:xfrm>
            <a:custGeom>
              <a:avLst/>
              <a:gdLst/>
              <a:ahLst/>
              <a:cxnLst/>
              <a:rect l="l" t="t" r="r" b="b"/>
              <a:pathLst>
                <a:path w="5064125" h="988060">
                  <a:moveTo>
                    <a:pt x="4236821" y="0"/>
                  </a:moveTo>
                  <a:lnTo>
                    <a:pt x="826909" y="0"/>
                  </a:lnTo>
                  <a:lnTo>
                    <a:pt x="0" y="987920"/>
                  </a:lnTo>
                  <a:lnTo>
                    <a:pt x="5063731" y="987920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0491" y="4215587"/>
              <a:ext cx="177253" cy="21092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7375" y="1897062"/>
            <a:ext cx="10042525" cy="3608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8521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Education</a:t>
            </a:r>
            <a:endParaRPr sz="1650">
              <a:latin typeface="Georgia"/>
              <a:cs typeface="Georgia"/>
            </a:endParaRPr>
          </a:p>
          <a:p>
            <a:pPr marL="358521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Academic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achievement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gaps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350">
              <a:latin typeface="Georgia"/>
              <a:cs typeface="Georgia"/>
            </a:endParaRPr>
          </a:p>
          <a:p>
            <a:pPr marL="4429125">
              <a:lnSpc>
                <a:spcPct val="100000"/>
              </a:lnSpc>
              <a:spcBef>
                <a:spcPts val="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Healthcare</a:t>
            </a:r>
            <a:endParaRPr sz="1650">
              <a:latin typeface="Georgia"/>
              <a:cs typeface="Georgia"/>
            </a:endParaRPr>
          </a:p>
          <a:p>
            <a:pPr marL="4429125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Access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medical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services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350">
              <a:latin typeface="Georgia"/>
              <a:cs typeface="Georgia"/>
            </a:endParaRPr>
          </a:p>
          <a:p>
            <a:pPr marL="5273040">
              <a:lnSpc>
                <a:spcPct val="100000"/>
              </a:lnSpc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Nutrition</a:t>
            </a:r>
            <a:endParaRPr sz="1650">
              <a:latin typeface="Georgia"/>
              <a:cs typeface="Georgia"/>
            </a:endParaRPr>
          </a:p>
          <a:p>
            <a:pPr marL="527304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Quality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food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availability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35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Lower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SES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backgrounds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often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face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developmental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delays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chronic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health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issues.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Persistent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stress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from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poverty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can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lead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mental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health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conditions.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3" name="object 13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913745" cy="6439535"/>
          </a:xfrm>
          <a:custGeom>
            <a:avLst/>
            <a:gdLst/>
            <a:ahLst/>
            <a:cxnLst/>
            <a:rect l="l" t="t" r="r" b="b"/>
            <a:pathLst>
              <a:path w="10913745" h="6439535">
                <a:moveTo>
                  <a:pt x="10913506" y="0"/>
                </a:moveTo>
                <a:lnTo>
                  <a:pt x="0" y="0"/>
                </a:lnTo>
                <a:lnTo>
                  <a:pt x="0" y="6438968"/>
                </a:lnTo>
                <a:lnTo>
                  <a:pt x="10913506" y="6438968"/>
                </a:lnTo>
                <a:lnTo>
                  <a:pt x="10913506" y="0"/>
                </a:lnTo>
                <a:close/>
              </a:path>
            </a:pathLst>
          </a:custGeom>
          <a:solidFill>
            <a:srgbClr val="F9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0941" y="242"/>
            <a:ext cx="4092575" cy="6438900"/>
            <a:chOff x="6820941" y="242"/>
            <a:chExt cx="4092575" cy="6438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0941" y="242"/>
              <a:ext cx="4092564" cy="6438725"/>
            </a:xfrm>
            <a:prstGeom prst="rect">
              <a:avLst/>
            </a:prstGeom>
          </p:spPr>
        </p:pic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7337" y="5949316"/>
              <a:ext cx="1675223" cy="40016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0259" y="405651"/>
            <a:ext cx="3985260" cy="10261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4010"/>
              </a:lnSpc>
              <a:spcBef>
                <a:spcPts val="55"/>
              </a:spcBef>
            </a:pPr>
            <a:r>
              <a:rPr sz="3200" spc="-60" dirty="0"/>
              <a:t>Major</a:t>
            </a:r>
            <a:r>
              <a:rPr sz="3200" spc="-130" dirty="0"/>
              <a:t> </a:t>
            </a:r>
            <a:r>
              <a:rPr sz="3200" spc="-50" dirty="0"/>
              <a:t>Life</a:t>
            </a:r>
            <a:r>
              <a:rPr sz="3200" spc="-125" dirty="0"/>
              <a:t> </a:t>
            </a:r>
            <a:r>
              <a:rPr sz="3200" spc="-10" dirty="0"/>
              <a:t>Events: </a:t>
            </a:r>
            <a:r>
              <a:rPr sz="3200" spc="-65" dirty="0"/>
              <a:t>Disrupting</a:t>
            </a:r>
            <a:r>
              <a:rPr sz="3200" spc="-140" dirty="0"/>
              <a:t> </a:t>
            </a:r>
            <a:r>
              <a:rPr sz="3200" spc="-10" dirty="0"/>
              <a:t>the</a:t>
            </a:r>
            <a:r>
              <a:rPr sz="3200" spc="-170" dirty="0"/>
              <a:t> </a:t>
            </a:r>
            <a:r>
              <a:rPr sz="3200" spc="-65" dirty="0"/>
              <a:t>Path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570685" y="1718877"/>
            <a:ext cx="845819" cy="4265930"/>
            <a:chOff x="570685" y="1718877"/>
            <a:chExt cx="845819" cy="4265930"/>
          </a:xfrm>
        </p:grpSpPr>
        <p:sp>
          <p:nvSpPr>
            <p:cNvPr id="8" name="object 8"/>
            <p:cNvSpPr/>
            <p:nvPr/>
          </p:nvSpPr>
          <p:spPr>
            <a:xfrm>
              <a:off x="754849" y="1718881"/>
              <a:ext cx="661670" cy="4265930"/>
            </a:xfrm>
            <a:custGeom>
              <a:avLst/>
              <a:gdLst/>
              <a:ahLst/>
              <a:cxnLst/>
              <a:rect l="l" t="t" r="r" b="b"/>
              <a:pathLst>
                <a:path w="661669" h="4265930">
                  <a:moveTo>
                    <a:pt x="18186" y="6591"/>
                  </a:moveTo>
                  <a:lnTo>
                    <a:pt x="17297" y="4445"/>
                  </a:lnTo>
                  <a:lnTo>
                    <a:pt x="13741" y="889"/>
                  </a:lnTo>
                  <a:lnTo>
                    <a:pt x="11595" y="0"/>
                  </a:lnTo>
                  <a:lnTo>
                    <a:pt x="6578" y="0"/>
                  </a:lnTo>
                  <a:lnTo>
                    <a:pt x="4432" y="889"/>
                  </a:lnTo>
                  <a:lnTo>
                    <a:pt x="876" y="4445"/>
                  </a:lnTo>
                  <a:lnTo>
                    <a:pt x="0" y="6591"/>
                  </a:lnTo>
                  <a:lnTo>
                    <a:pt x="0" y="4256265"/>
                  </a:lnTo>
                  <a:lnTo>
                    <a:pt x="0" y="4258780"/>
                  </a:lnTo>
                  <a:lnTo>
                    <a:pt x="876" y="4260926"/>
                  </a:lnTo>
                  <a:lnTo>
                    <a:pt x="4432" y="4264469"/>
                  </a:lnTo>
                  <a:lnTo>
                    <a:pt x="6578" y="4265358"/>
                  </a:lnTo>
                  <a:lnTo>
                    <a:pt x="11595" y="4265358"/>
                  </a:lnTo>
                  <a:lnTo>
                    <a:pt x="13741" y="4264469"/>
                  </a:lnTo>
                  <a:lnTo>
                    <a:pt x="17297" y="4260926"/>
                  </a:lnTo>
                  <a:lnTo>
                    <a:pt x="18186" y="4258780"/>
                  </a:lnTo>
                  <a:lnTo>
                    <a:pt x="18186" y="6591"/>
                  </a:lnTo>
                  <a:close/>
                </a:path>
                <a:path w="661669" h="4265930">
                  <a:moveTo>
                    <a:pt x="661631" y="370370"/>
                  </a:moveTo>
                  <a:lnTo>
                    <a:pt x="660730" y="368223"/>
                  </a:lnTo>
                  <a:lnTo>
                    <a:pt x="657186" y="364667"/>
                  </a:lnTo>
                  <a:lnTo>
                    <a:pt x="655053" y="363791"/>
                  </a:lnTo>
                  <a:lnTo>
                    <a:pt x="177101" y="363791"/>
                  </a:lnTo>
                  <a:lnTo>
                    <a:pt x="174955" y="364667"/>
                  </a:lnTo>
                  <a:lnTo>
                    <a:pt x="171399" y="368223"/>
                  </a:lnTo>
                  <a:lnTo>
                    <a:pt x="170522" y="370370"/>
                  </a:lnTo>
                  <a:lnTo>
                    <a:pt x="170522" y="372884"/>
                  </a:lnTo>
                  <a:lnTo>
                    <a:pt x="170522" y="375386"/>
                  </a:lnTo>
                  <a:lnTo>
                    <a:pt x="171399" y="377532"/>
                  </a:lnTo>
                  <a:lnTo>
                    <a:pt x="174955" y="381088"/>
                  </a:lnTo>
                  <a:lnTo>
                    <a:pt x="177101" y="381977"/>
                  </a:lnTo>
                  <a:lnTo>
                    <a:pt x="655053" y="381977"/>
                  </a:lnTo>
                  <a:lnTo>
                    <a:pt x="657186" y="381088"/>
                  </a:lnTo>
                  <a:lnTo>
                    <a:pt x="660730" y="377532"/>
                  </a:lnTo>
                  <a:lnTo>
                    <a:pt x="661631" y="375386"/>
                  </a:lnTo>
                  <a:lnTo>
                    <a:pt x="661631" y="37037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0685" y="1909863"/>
              <a:ext cx="373380" cy="363855"/>
            </a:xfrm>
            <a:custGeom>
              <a:avLst/>
              <a:gdLst/>
              <a:ahLst/>
              <a:cxnLst/>
              <a:rect l="l" t="t" r="r" b="b"/>
              <a:pathLst>
                <a:path w="373380" h="363855">
                  <a:moveTo>
                    <a:pt x="355129" y="0"/>
                  </a:moveTo>
                  <a:lnTo>
                    <a:pt x="17748" y="0"/>
                  </a:lnTo>
                  <a:lnTo>
                    <a:pt x="15138" y="521"/>
                  </a:lnTo>
                  <a:lnTo>
                    <a:pt x="0" y="17752"/>
                  </a:lnTo>
                  <a:lnTo>
                    <a:pt x="0" y="343326"/>
                  </a:lnTo>
                  <a:lnTo>
                    <a:pt x="0" y="346030"/>
                  </a:lnTo>
                  <a:lnTo>
                    <a:pt x="17748" y="363783"/>
                  </a:lnTo>
                  <a:lnTo>
                    <a:pt x="355129" y="363783"/>
                  </a:lnTo>
                  <a:lnTo>
                    <a:pt x="372878" y="346030"/>
                  </a:lnTo>
                  <a:lnTo>
                    <a:pt x="372878" y="17752"/>
                  </a:lnTo>
                  <a:lnTo>
                    <a:pt x="357739" y="521"/>
                  </a:lnTo>
                  <a:lnTo>
                    <a:pt x="355129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894" y="1990126"/>
              <a:ext cx="245553" cy="1964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25374" y="3192200"/>
              <a:ext cx="491490" cy="18415"/>
            </a:xfrm>
            <a:custGeom>
              <a:avLst/>
              <a:gdLst/>
              <a:ahLst/>
              <a:cxnLst/>
              <a:rect l="l" t="t" r="r" b="b"/>
              <a:pathLst>
                <a:path w="491490" h="18414">
                  <a:moveTo>
                    <a:pt x="484529" y="0"/>
                  </a:moveTo>
                  <a:lnTo>
                    <a:pt x="6584" y="0"/>
                  </a:lnTo>
                  <a:lnTo>
                    <a:pt x="4438" y="885"/>
                  </a:lnTo>
                  <a:lnTo>
                    <a:pt x="885" y="4438"/>
                  </a:lnTo>
                  <a:lnTo>
                    <a:pt x="0" y="6584"/>
                  </a:lnTo>
                  <a:lnTo>
                    <a:pt x="0" y="9094"/>
                  </a:lnTo>
                  <a:lnTo>
                    <a:pt x="0" y="11604"/>
                  </a:lnTo>
                  <a:lnTo>
                    <a:pt x="885" y="13751"/>
                  </a:lnTo>
                  <a:lnTo>
                    <a:pt x="4438" y="17303"/>
                  </a:lnTo>
                  <a:lnTo>
                    <a:pt x="6584" y="18189"/>
                  </a:lnTo>
                  <a:lnTo>
                    <a:pt x="484529" y="18189"/>
                  </a:lnTo>
                  <a:lnTo>
                    <a:pt x="486663" y="17303"/>
                  </a:lnTo>
                  <a:lnTo>
                    <a:pt x="490216" y="13751"/>
                  </a:lnTo>
                  <a:lnTo>
                    <a:pt x="491113" y="11604"/>
                  </a:lnTo>
                  <a:lnTo>
                    <a:pt x="491113" y="6584"/>
                  </a:lnTo>
                  <a:lnTo>
                    <a:pt x="490216" y="4438"/>
                  </a:lnTo>
                  <a:lnTo>
                    <a:pt x="486663" y="885"/>
                  </a:lnTo>
                  <a:lnTo>
                    <a:pt x="484529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685" y="301030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355129" y="0"/>
                  </a:moveTo>
                  <a:lnTo>
                    <a:pt x="17748" y="0"/>
                  </a:lnTo>
                  <a:lnTo>
                    <a:pt x="15138" y="521"/>
                  </a:lnTo>
                  <a:lnTo>
                    <a:pt x="0" y="17752"/>
                  </a:lnTo>
                  <a:lnTo>
                    <a:pt x="0" y="352421"/>
                  </a:lnTo>
                  <a:lnTo>
                    <a:pt x="0" y="355125"/>
                  </a:lnTo>
                  <a:lnTo>
                    <a:pt x="17748" y="372878"/>
                  </a:lnTo>
                  <a:lnTo>
                    <a:pt x="355129" y="372878"/>
                  </a:lnTo>
                  <a:lnTo>
                    <a:pt x="372878" y="355125"/>
                  </a:lnTo>
                  <a:lnTo>
                    <a:pt x="372878" y="17752"/>
                  </a:lnTo>
                  <a:lnTo>
                    <a:pt x="357739" y="521"/>
                  </a:lnTo>
                  <a:lnTo>
                    <a:pt x="355129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894" y="3088752"/>
              <a:ext cx="245553" cy="21827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25374" y="4292645"/>
              <a:ext cx="491490" cy="18415"/>
            </a:xfrm>
            <a:custGeom>
              <a:avLst/>
              <a:gdLst/>
              <a:ahLst/>
              <a:cxnLst/>
              <a:rect l="l" t="t" r="r" b="b"/>
              <a:pathLst>
                <a:path w="491490" h="18414">
                  <a:moveTo>
                    <a:pt x="484529" y="0"/>
                  </a:moveTo>
                  <a:lnTo>
                    <a:pt x="6584" y="0"/>
                  </a:lnTo>
                  <a:lnTo>
                    <a:pt x="4438" y="885"/>
                  </a:lnTo>
                  <a:lnTo>
                    <a:pt x="885" y="4438"/>
                  </a:lnTo>
                  <a:lnTo>
                    <a:pt x="0" y="6584"/>
                  </a:lnTo>
                  <a:lnTo>
                    <a:pt x="0" y="9094"/>
                  </a:lnTo>
                  <a:lnTo>
                    <a:pt x="0" y="11604"/>
                  </a:lnTo>
                  <a:lnTo>
                    <a:pt x="885" y="13751"/>
                  </a:lnTo>
                  <a:lnTo>
                    <a:pt x="4438" y="17303"/>
                  </a:lnTo>
                  <a:lnTo>
                    <a:pt x="6584" y="18189"/>
                  </a:lnTo>
                  <a:lnTo>
                    <a:pt x="484529" y="18189"/>
                  </a:lnTo>
                  <a:lnTo>
                    <a:pt x="486663" y="17303"/>
                  </a:lnTo>
                  <a:lnTo>
                    <a:pt x="490216" y="13751"/>
                  </a:lnTo>
                  <a:lnTo>
                    <a:pt x="491113" y="11604"/>
                  </a:lnTo>
                  <a:lnTo>
                    <a:pt x="491113" y="6584"/>
                  </a:lnTo>
                  <a:lnTo>
                    <a:pt x="490216" y="4438"/>
                  </a:lnTo>
                  <a:lnTo>
                    <a:pt x="486663" y="885"/>
                  </a:lnTo>
                  <a:lnTo>
                    <a:pt x="484529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0685" y="4119848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355129" y="0"/>
                  </a:moveTo>
                  <a:lnTo>
                    <a:pt x="17748" y="0"/>
                  </a:lnTo>
                  <a:lnTo>
                    <a:pt x="15138" y="521"/>
                  </a:lnTo>
                  <a:lnTo>
                    <a:pt x="0" y="17752"/>
                  </a:lnTo>
                  <a:lnTo>
                    <a:pt x="0" y="352421"/>
                  </a:lnTo>
                  <a:lnTo>
                    <a:pt x="0" y="355125"/>
                  </a:lnTo>
                  <a:lnTo>
                    <a:pt x="17748" y="372878"/>
                  </a:lnTo>
                  <a:lnTo>
                    <a:pt x="355129" y="372878"/>
                  </a:lnTo>
                  <a:lnTo>
                    <a:pt x="372878" y="355125"/>
                  </a:lnTo>
                  <a:lnTo>
                    <a:pt x="372878" y="17752"/>
                  </a:lnTo>
                  <a:lnTo>
                    <a:pt x="357739" y="521"/>
                  </a:lnTo>
                  <a:lnTo>
                    <a:pt x="355129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8894" y="4184650"/>
              <a:ext cx="246274" cy="2462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25374" y="5402186"/>
              <a:ext cx="491490" cy="18415"/>
            </a:xfrm>
            <a:custGeom>
              <a:avLst/>
              <a:gdLst/>
              <a:ahLst/>
              <a:cxnLst/>
              <a:rect l="l" t="t" r="r" b="b"/>
              <a:pathLst>
                <a:path w="491490" h="18414">
                  <a:moveTo>
                    <a:pt x="484529" y="0"/>
                  </a:moveTo>
                  <a:lnTo>
                    <a:pt x="6584" y="0"/>
                  </a:lnTo>
                  <a:lnTo>
                    <a:pt x="4438" y="885"/>
                  </a:lnTo>
                  <a:lnTo>
                    <a:pt x="885" y="4438"/>
                  </a:lnTo>
                  <a:lnTo>
                    <a:pt x="0" y="6579"/>
                  </a:lnTo>
                  <a:lnTo>
                    <a:pt x="0" y="9094"/>
                  </a:lnTo>
                  <a:lnTo>
                    <a:pt x="0" y="11604"/>
                  </a:lnTo>
                  <a:lnTo>
                    <a:pt x="885" y="13746"/>
                  </a:lnTo>
                  <a:lnTo>
                    <a:pt x="4438" y="17297"/>
                  </a:lnTo>
                  <a:lnTo>
                    <a:pt x="6584" y="18189"/>
                  </a:lnTo>
                  <a:lnTo>
                    <a:pt x="484529" y="18189"/>
                  </a:lnTo>
                  <a:lnTo>
                    <a:pt x="486663" y="17297"/>
                  </a:lnTo>
                  <a:lnTo>
                    <a:pt x="490216" y="13746"/>
                  </a:lnTo>
                  <a:lnTo>
                    <a:pt x="491113" y="11604"/>
                  </a:lnTo>
                  <a:lnTo>
                    <a:pt x="491113" y="6579"/>
                  </a:lnTo>
                  <a:lnTo>
                    <a:pt x="490216" y="4438"/>
                  </a:lnTo>
                  <a:lnTo>
                    <a:pt x="486663" y="885"/>
                  </a:lnTo>
                  <a:lnTo>
                    <a:pt x="484529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0685" y="5229389"/>
              <a:ext cx="373380" cy="363855"/>
            </a:xfrm>
            <a:custGeom>
              <a:avLst/>
              <a:gdLst/>
              <a:ahLst/>
              <a:cxnLst/>
              <a:rect l="l" t="t" r="r" b="b"/>
              <a:pathLst>
                <a:path w="373380" h="363854">
                  <a:moveTo>
                    <a:pt x="355129" y="0"/>
                  </a:moveTo>
                  <a:lnTo>
                    <a:pt x="17748" y="0"/>
                  </a:lnTo>
                  <a:lnTo>
                    <a:pt x="15138" y="516"/>
                  </a:lnTo>
                  <a:lnTo>
                    <a:pt x="0" y="17747"/>
                  </a:lnTo>
                  <a:lnTo>
                    <a:pt x="0" y="343320"/>
                  </a:lnTo>
                  <a:lnTo>
                    <a:pt x="0" y="346034"/>
                  </a:lnTo>
                  <a:lnTo>
                    <a:pt x="17748" y="363783"/>
                  </a:lnTo>
                  <a:lnTo>
                    <a:pt x="355129" y="363783"/>
                  </a:lnTo>
                  <a:lnTo>
                    <a:pt x="372878" y="346034"/>
                  </a:lnTo>
                  <a:lnTo>
                    <a:pt x="372878" y="17747"/>
                  </a:lnTo>
                  <a:lnTo>
                    <a:pt x="357739" y="516"/>
                  </a:lnTo>
                  <a:lnTo>
                    <a:pt x="355129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241" y="5285093"/>
              <a:ext cx="214860" cy="24555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562779" y="1847143"/>
            <a:ext cx="3013075" cy="608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45" dirty="0">
                <a:solidFill>
                  <a:srgbClr val="736458"/>
                </a:solidFill>
                <a:latin typeface="Georgia"/>
                <a:cs typeface="Georgia"/>
              </a:rPr>
              <a:t>Long-</a:t>
            </a:r>
            <a:r>
              <a:rPr sz="1600" b="1" spc="-25" dirty="0">
                <a:solidFill>
                  <a:srgbClr val="736458"/>
                </a:solidFill>
                <a:latin typeface="Georgia"/>
                <a:cs typeface="Georgia"/>
              </a:rPr>
              <a:t>term</a:t>
            </a:r>
            <a:r>
              <a:rPr sz="1600" b="1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00" b="1" spc="-10" dirty="0">
                <a:solidFill>
                  <a:srgbClr val="736458"/>
                </a:solidFill>
                <a:latin typeface="Georgia"/>
                <a:cs typeface="Georgia"/>
              </a:rPr>
              <a:t>Illness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Alters</a:t>
            </a:r>
            <a:r>
              <a:rPr sz="1250" spc="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bodily</a:t>
            </a:r>
            <a:r>
              <a:rPr sz="1250" spc="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processes</a:t>
            </a:r>
            <a:r>
              <a:rPr sz="1250" spc="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250" spc="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spc="-10" dirty="0">
                <a:solidFill>
                  <a:srgbClr val="736458"/>
                </a:solidFill>
                <a:latin typeface="Georgia"/>
                <a:cs typeface="Georgia"/>
              </a:rPr>
              <a:t>development.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2943" y="2956683"/>
            <a:ext cx="2581275" cy="608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0" dirty="0">
                <a:solidFill>
                  <a:srgbClr val="736458"/>
                </a:solidFill>
                <a:latin typeface="Georgia"/>
                <a:cs typeface="Georgia"/>
              </a:rPr>
              <a:t>Migration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Disrupts</a:t>
            </a:r>
            <a:r>
              <a:rPr sz="1250" spc="10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cognitive</a:t>
            </a:r>
            <a:r>
              <a:rPr sz="1250" spc="1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growth</a:t>
            </a:r>
            <a:r>
              <a:rPr sz="1250" spc="1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spc="-10" dirty="0">
                <a:solidFill>
                  <a:srgbClr val="736458"/>
                </a:solidFill>
                <a:latin typeface="Georgia"/>
                <a:cs typeface="Georgia"/>
              </a:rPr>
              <a:t>patterns.</a:t>
            </a:r>
            <a:endParaRPr sz="125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62943" y="4066223"/>
            <a:ext cx="2867660" cy="1709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30" dirty="0">
                <a:solidFill>
                  <a:srgbClr val="736458"/>
                </a:solidFill>
                <a:latin typeface="Georgia"/>
                <a:cs typeface="Georgia"/>
              </a:rPr>
              <a:t>Family</a:t>
            </a:r>
            <a:r>
              <a:rPr sz="160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00" b="1" spc="-10" dirty="0">
                <a:solidFill>
                  <a:srgbClr val="736458"/>
                </a:solidFill>
                <a:latin typeface="Georgia"/>
                <a:cs typeface="Georgia"/>
              </a:rPr>
              <a:t>Breakdown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Influences</a:t>
            </a:r>
            <a:r>
              <a:rPr sz="1250" spc="1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250" spc="1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spc="-10" dirty="0">
                <a:solidFill>
                  <a:srgbClr val="736458"/>
                </a:solidFill>
                <a:latin typeface="Georgia"/>
                <a:cs typeface="Georgia"/>
              </a:rPr>
              <a:t>development.</a:t>
            </a: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2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b="1" spc="-25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60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00" b="1" spc="-10" dirty="0">
                <a:solidFill>
                  <a:srgbClr val="736458"/>
                </a:solidFill>
                <a:latin typeface="Georgia"/>
                <a:cs typeface="Georgia"/>
              </a:rPr>
              <a:t>Isolation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Shapes</a:t>
            </a:r>
            <a:r>
              <a:rPr sz="1250" spc="1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250" spc="114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r>
              <a:rPr sz="1250" spc="114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50" spc="-10" dirty="0">
                <a:solidFill>
                  <a:srgbClr val="736458"/>
                </a:solidFill>
                <a:latin typeface="Georgia"/>
                <a:cs typeface="Georgia"/>
              </a:rPr>
              <a:t>trajectories.</a:t>
            </a:r>
            <a:endParaRPr sz="1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87425"/>
            <a:ext cx="590423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55" dirty="0"/>
              <a:t>Physical</a:t>
            </a:r>
            <a:r>
              <a:rPr spc="-135" dirty="0"/>
              <a:t> </a:t>
            </a:r>
            <a:r>
              <a:rPr spc="-75" dirty="0"/>
              <a:t>Changes</a:t>
            </a:r>
            <a:r>
              <a:rPr spc="-130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55" dirty="0"/>
              <a:t>Ageing: </a:t>
            </a:r>
            <a:r>
              <a:rPr spc="-70" dirty="0"/>
              <a:t>Musculoskeletal</a:t>
            </a:r>
            <a:r>
              <a:rPr spc="-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400299"/>
            <a:ext cx="2886075" cy="1533525"/>
          </a:xfrm>
          <a:custGeom>
            <a:avLst/>
            <a:gdLst/>
            <a:ahLst/>
            <a:cxnLst/>
            <a:rect l="l" t="t" r="r" b="b"/>
            <a:pathLst>
              <a:path w="2886075" h="1533525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12100"/>
                </a:lnTo>
                <a:lnTo>
                  <a:pt x="0" y="1514932"/>
                </a:lnTo>
                <a:lnTo>
                  <a:pt x="18588" y="1533525"/>
                </a:lnTo>
                <a:lnTo>
                  <a:pt x="2867482" y="1533525"/>
                </a:lnTo>
                <a:lnTo>
                  <a:pt x="2886075" y="151493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825" y="2535237"/>
            <a:ext cx="236220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Sarcopenia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Muscle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mass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strength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decline.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Leads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poor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mobility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higher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fracture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risk.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2400299"/>
            <a:ext cx="2886075" cy="1533525"/>
          </a:xfrm>
          <a:custGeom>
            <a:avLst/>
            <a:gdLst/>
            <a:ahLst/>
            <a:cxnLst/>
            <a:rect l="l" t="t" r="r" b="b"/>
            <a:pathLst>
              <a:path w="2886075" h="153352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12100"/>
                </a:lnTo>
                <a:lnTo>
                  <a:pt x="0" y="1514932"/>
                </a:lnTo>
                <a:lnTo>
                  <a:pt x="18592" y="1533525"/>
                </a:lnTo>
                <a:lnTo>
                  <a:pt x="2867482" y="1533525"/>
                </a:lnTo>
                <a:lnTo>
                  <a:pt x="2886075" y="151493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16350" y="2535237"/>
            <a:ext cx="247523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Osteoporosis</a:t>
            </a:r>
            <a:endParaRPr sz="1650">
              <a:latin typeface="Georgia"/>
              <a:cs typeface="Georgia"/>
            </a:endParaRPr>
          </a:p>
          <a:p>
            <a:pPr marL="12700" marR="12827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Bone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density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loss,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especially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in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postmenopausal</a:t>
            </a:r>
            <a:r>
              <a:rPr sz="1350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women.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Increases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fracture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susceptibility.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4105275"/>
            <a:ext cx="5943600" cy="1266825"/>
          </a:xfrm>
          <a:custGeom>
            <a:avLst/>
            <a:gdLst/>
            <a:ahLst/>
            <a:cxnLst/>
            <a:rect l="l" t="t" r="r" b="b"/>
            <a:pathLst>
              <a:path w="5943600" h="1266825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45395"/>
                </a:lnTo>
                <a:lnTo>
                  <a:pt x="0" y="1248232"/>
                </a:lnTo>
                <a:lnTo>
                  <a:pt x="18588" y="1266826"/>
                </a:lnTo>
                <a:lnTo>
                  <a:pt x="5925007" y="1266826"/>
                </a:lnTo>
                <a:lnTo>
                  <a:pt x="5943600" y="1248232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825" y="4240212"/>
            <a:ext cx="525970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Osteoarthritis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Joint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cartilage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degeneration.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Causes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movement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restrictions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pain,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affecting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daily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routines.</a:t>
            </a:r>
            <a:endParaRPr sz="1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939800"/>
            <a:ext cx="81362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Respiratory</a:t>
            </a:r>
            <a:r>
              <a:rPr spc="-110" dirty="0"/>
              <a:t> </a:t>
            </a:r>
            <a:r>
              <a:rPr spc="-65" dirty="0"/>
              <a:t>System</a:t>
            </a:r>
            <a:r>
              <a:rPr spc="-105" dirty="0"/>
              <a:t> </a:t>
            </a:r>
            <a:r>
              <a:rPr spc="-75" dirty="0"/>
              <a:t>Changes</a:t>
            </a:r>
            <a:r>
              <a:rPr spc="-105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spc="-10" dirty="0"/>
              <a:t>Ageing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17" y="1867217"/>
            <a:ext cx="3579723" cy="3579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645" y="2268537"/>
            <a:ext cx="302577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736458"/>
                </a:solidFill>
                <a:latin typeface="Georgia"/>
                <a:cs typeface="Georgia"/>
              </a:rPr>
              <a:t>Decreased</a:t>
            </a:r>
            <a:r>
              <a:rPr sz="1650" b="1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dirty="0">
                <a:solidFill>
                  <a:srgbClr val="736458"/>
                </a:solidFill>
                <a:latin typeface="Georgia"/>
                <a:cs typeface="Georgia"/>
              </a:rPr>
              <a:t>Lung</a:t>
            </a:r>
            <a:r>
              <a:rPr sz="1650" b="1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Compliance</a:t>
            </a:r>
            <a:endParaRPr sz="1650">
              <a:latin typeface="Georgia"/>
              <a:cs typeface="Georgia"/>
            </a:endParaRPr>
          </a:p>
          <a:p>
            <a:pPr marR="5715" algn="r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Reduced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elasticity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affects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breathing</a:t>
            </a:r>
            <a:endParaRPr sz="13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efficiency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580" y="2411412"/>
            <a:ext cx="2911475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Reduced</a:t>
            </a:r>
            <a:r>
              <a:rPr sz="165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Vital</a:t>
            </a:r>
            <a:r>
              <a:rPr sz="165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Capacity</a:t>
            </a: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Lower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maximum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air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volume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exchange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580" y="4325937"/>
            <a:ext cx="273431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Oxygen</a:t>
            </a:r>
            <a:r>
              <a:rPr sz="1650" b="1" spc="-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Exchange</a:t>
            </a:r>
            <a:r>
              <a:rPr sz="1650" b="1" spc="-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Decline</a:t>
            </a: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Less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efficient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gas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transfer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lungs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843" y="4325937"/>
            <a:ext cx="291084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Thoracic</a:t>
            </a:r>
            <a:r>
              <a:rPr sz="1650" b="1" spc="-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dirty="0">
                <a:solidFill>
                  <a:srgbClr val="736458"/>
                </a:solidFill>
                <a:latin typeface="Georgia"/>
                <a:cs typeface="Georgia"/>
              </a:rPr>
              <a:t>Cage</a:t>
            </a:r>
            <a:r>
              <a:rPr sz="1650" b="1" spc="-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Changes</a:t>
            </a:r>
            <a:endParaRPr sz="165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Structural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alterations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worsen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function</a:t>
            </a:r>
            <a:endParaRPr sz="1350" dirty="0">
              <a:latin typeface="Georgia"/>
              <a:cs typeface="Georgi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825625"/>
            <a:ext cx="68751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Psychological</a:t>
            </a:r>
            <a:r>
              <a:rPr spc="-135" dirty="0"/>
              <a:t> </a:t>
            </a:r>
            <a:r>
              <a:rPr spc="-75" dirty="0"/>
              <a:t>Changes</a:t>
            </a:r>
            <a:r>
              <a:rPr spc="-130" dirty="0"/>
              <a:t> </a:t>
            </a:r>
            <a:r>
              <a:rPr dirty="0"/>
              <a:t>in</a:t>
            </a:r>
            <a:r>
              <a:rPr spc="-130" dirty="0"/>
              <a:t> </a:t>
            </a:r>
            <a:r>
              <a:rPr spc="-30" dirty="0"/>
              <a:t>Ageing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3390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175" y="3724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4057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375" y="2811462"/>
            <a:ext cx="2877185" cy="1369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Cognitive</a:t>
            </a:r>
            <a:r>
              <a:rPr sz="1650" b="1" spc="-75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Function</a:t>
            </a:r>
            <a:endParaRPr sz="1650">
              <a:latin typeface="Georgia"/>
              <a:cs typeface="Georgia"/>
            </a:endParaRPr>
          </a:p>
          <a:p>
            <a:pPr marL="286385" marR="5080">
              <a:lnSpc>
                <a:spcPct val="162000"/>
              </a:lnSpc>
              <a:spcBef>
                <a:spcPts val="69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Processing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speed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slows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down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Executive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abilities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decrease Multitasking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becomes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challenging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1000" y="3390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4000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100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45851" y="2811462"/>
            <a:ext cx="3053715" cy="1645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484137"/>
                </a:solidFill>
                <a:latin typeface="Georgia"/>
                <a:cs typeface="Georgia"/>
              </a:rPr>
              <a:t>Crystallized</a:t>
            </a:r>
            <a:r>
              <a:rPr sz="1650" b="1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Intelligence</a:t>
            </a:r>
            <a:endParaRPr sz="1650">
              <a:latin typeface="Georgia"/>
              <a:cs typeface="Georgia"/>
            </a:endParaRPr>
          </a:p>
          <a:p>
            <a:pPr marL="286385" marR="254000" indent="-635">
              <a:lnSpc>
                <a:spcPct val="129600"/>
              </a:lnSpc>
              <a:spcBef>
                <a:spcPts val="12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Accumulated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knowledge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remains stable</a:t>
            </a:r>
            <a:endParaRPr sz="1350">
              <a:latin typeface="Georgia"/>
              <a:cs typeface="Georgia"/>
            </a:endParaRPr>
          </a:p>
          <a:p>
            <a:pPr marL="286385" marR="5080">
              <a:lnSpc>
                <a:spcPct val="162000"/>
              </a:lnSpc>
              <a:spcBef>
                <a:spcPts val="7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May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continue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improve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with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age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Helps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compensate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other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declines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53350" y="3390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53350" y="3724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533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364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04340" y="2811462"/>
            <a:ext cx="2834005" cy="1645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484137"/>
                </a:solidFill>
                <a:latin typeface="Georgia"/>
                <a:cs typeface="Georgia"/>
              </a:rPr>
              <a:t>Self-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Esteem</a:t>
            </a:r>
            <a:endParaRPr sz="1650">
              <a:latin typeface="Georgia"/>
              <a:cs typeface="Georgia"/>
            </a:endParaRPr>
          </a:p>
          <a:p>
            <a:pPr marL="286385" indent="-635">
              <a:lnSpc>
                <a:spcPct val="100000"/>
              </a:lnSpc>
              <a:spcBef>
                <a:spcPts val="169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Affected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by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role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changes</a:t>
            </a:r>
            <a:endParaRPr sz="1350">
              <a:latin typeface="Georgia"/>
              <a:cs typeface="Georgia"/>
            </a:endParaRPr>
          </a:p>
          <a:p>
            <a:pPr marL="286385" marR="167640">
              <a:lnSpc>
                <a:spcPct val="134300"/>
              </a:lnSpc>
              <a:spcBef>
                <a:spcPts val="45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Positive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experiences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help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maintain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it</a:t>
            </a:r>
            <a:endParaRPr sz="1350">
              <a:latin typeface="Georgia"/>
              <a:cs typeface="Georgia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Family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dynamics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play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crucial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role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5" name="object 1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025525"/>
            <a:ext cx="88785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Lifestyle</a:t>
            </a:r>
            <a:r>
              <a:rPr spc="-125" dirty="0"/>
              <a:t> </a:t>
            </a:r>
            <a:r>
              <a:rPr spc="-70" dirty="0"/>
              <a:t>Interventions</a:t>
            </a:r>
            <a:r>
              <a:rPr spc="-125" dirty="0"/>
              <a:t> </a:t>
            </a:r>
            <a:r>
              <a:rPr spc="-40" dirty="0"/>
              <a:t>for</a:t>
            </a:r>
            <a:r>
              <a:rPr spc="-125" dirty="0"/>
              <a:t> </a:t>
            </a:r>
            <a:r>
              <a:rPr spc="-65" dirty="0"/>
              <a:t>Healthy</a:t>
            </a:r>
            <a:r>
              <a:rPr spc="-125" dirty="0"/>
              <a:t> </a:t>
            </a:r>
            <a:r>
              <a:rPr spc="-20" dirty="0"/>
              <a:t>Ageing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952624"/>
            <a:ext cx="3238499" cy="20002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7375" y="4135437"/>
            <a:ext cx="288544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Regular</a:t>
            </a:r>
            <a:r>
              <a:rPr sz="165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Exercise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Improves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self-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awareness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and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maintains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muscle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mass.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Enhances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mobility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reduces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fall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risk.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5750" y="1952624"/>
            <a:ext cx="3238499" cy="2000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83050" y="4135437"/>
            <a:ext cx="288417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Mental</a:t>
            </a:r>
            <a:r>
              <a:rPr sz="165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Activities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Reading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puzzles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protect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cognitive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function.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Helps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maintain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neural connections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processing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speed.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1425" y="1952624"/>
            <a:ext cx="3238499" cy="2000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78725" y="4135437"/>
            <a:ext cx="3060065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650" b="1" spc="-9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Interaction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Regular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engagement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boosts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mood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cognition.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Prevents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isolation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maintains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self-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esteem.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9" name="object 9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3823" rIns="0" bIns="0" rtlCol="0">
            <a:spAutoFit/>
          </a:bodyPr>
          <a:lstStyle/>
          <a:p>
            <a:pPr marL="4325620">
              <a:lnSpc>
                <a:spcPct val="100000"/>
              </a:lnSpc>
              <a:spcBef>
                <a:spcPts val="125"/>
              </a:spcBef>
            </a:pPr>
            <a:r>
              <a:rPr spc="-40" dirty="0"/>
              <a:t>Key</a:t>
            </a:r>
            <a:r>
              <a:rPr spc="-170" dirty="0"/>
              <a:t> </a:t>
            </a:r>
            <a:r>
              <a:rPr spc="-25" dirty="0"/>
              <a:t>Life</a:t>
            </a:r>
            <a:r>
              <a:rPr spc="-165" dirty="0"/>
              <a:t> </a:t>
            </a:r>
            <a:r>
              <a:rPr spc="-70" dirty="0"/>
              <a:t>Transitions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1704974"/>
            <a:ext cx="133350" cy="923925"/>
          </a:xfrm>
          <a:custGeom>
            <a:avLst/>
            <a:gdLst/>
            <a:ahLst/>
            <a:cxnLst/>
            <a:rect l="l" t="t" r="r" b="b"/>
            <a:pathLst>
              <a:path w="133350" h="923925">
                <a:moveTo>
                  <a:pt x="11475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902500"/>
                </a:lnTo>
                <a:lnTo>
                  <a:pt x="0" y="905332"/>
                </a:lnTo>
                <a:lnTo>
                  <a:pt x="18592" y="923925"/>
                </a:lnTo>
                <a:lnTo>
                  <a:pt x="114757" y="923925"/>
                </a:lnTo>
                <a:lnTo>
                  <a:pt x="133350" y="905332"/>
                </a:lnTo>
                <a:lnTo>
                  <a:pt x="133350" y="18592"/>
                </a:lnTo>
                <a:lnTo>
                  <a:pt x="117500" y="546"/>
                </a:lnTo>
                <a:lnTo>
                  <a:pt x="11475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43500" y="2800349"/>
            <a:ext cx="133350" cy="1190625"/>
          </a:xfrm>
          <a:custGeom>
            <a:avLst/>
            <a:gdLst/>
            <a:ahLst/>
            <a:cxnLst/>
            <a:rect l="l" t="t" r="r" b="b"/>
            <a:pathLst>
              <a:path w="133350" h="1190625">
                <a:moveTo>
                  <a:pt x="11475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169200"/>
                </a:lnTo>
                <a:lnTo>
                  <a:pt x="0" y="1172032"/>
                </a:lnTo>
                <a:lnTo>
                  <a:pt x="18592" y="1190625"/>
                </a:lnTo>
                <a:lnTo>
                  <a:pt x="114757" y="1190625"/>
                </a:lnTo>
                <a:lnTo>
                  <a:pt x="133350" y="1172032"/>
                </a:lnTo>
                <a:lnTo>
                  <a:pt x="133350" y="18592"/>
                </a:lnTo>
                <a:lnTo>
                  <a:pt x="117500" y="546"/>
                </a:lnTo>
                <a:lnTo>
                  <a:pt x="11475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0675" y="4162425"/>
            <a:ext cx="133350" cy="1190625"/>
          </a:xfrm>
          <a:custGeom>
            <a:avLst/>
            <a:gdLst/>
            <a:ahLst/>
            <a:cxnLst/>
            <a:rect l="l" t="t" r="r" b="b"/>
            <a:pathLst>
              <a:path w="133350" h="1190625">
                <a:moveTo>
                  <a:pt x="11475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169195"/>
                </a:lnTo>
                <a:lnTo>
                  <a:pt x="0" y="1172032"/>
                </a:lnTo>
                <a:lnTo>
                  <a:pt x="18592" y="1190626"/>
                </a:lnTo>
                <a:lnTo>
                  <a:pt x="114757" y="1190626"/>
                </a:lnTo>
                <a:lnTo>
                  <a:pt x="133350" y="1172032"/>
                </a:lnTo>
                <a:lnTo>
                  <a:pt x="133350" y="18592"/>
                </a:lnTo>
                <a:lnTo>
                  <a:pt x="117500" y="546"/>
                </a:lnTo>
                <a:lnTo>
                  <a:pt x="11475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59387" y="1668462"/>
            <a:ext cx="5290185" cy="3636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Education</a:t>
            </a:r>
            <a:r>
              <a:rPr sz="1650" b="1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Start</a:t>
            </a:r>
            <a:endParaRPr sz="1650">
              <a:latin typeface="Georgia"/>
              <a:cs typeface="Georgia"/>
            </a:endParaRPr>
          </a:p>
          <a:p>
            <a:pPr marL="12700" marR="8255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Children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entering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structured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educational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settings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begin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academic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growth.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Shapes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future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learning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patterns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skills.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350">
              <a:latin typeface="Georgia"/>
              <a:cs typeface="Georgia"/>
            </a:endParaRPr>
          </a:p>
          <a:p>
            <a:pPr marR="3085465" algn="ctr">
              <a:lnSpc>
                <a:spcPct val="100000"/>
              </a:lnSpc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Career</a:t>
            </a:r>
            <a:r>
              <a:rPr sz="1650" b="1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Changes</a:t>
            </a:r>
            <a:endParaRPr sz="1650">
              <a:latin typeface="Georgia"/>
              <a:cs typeface="Georgia"/>
            </a:endParaRPr>
          </a:p>
          <a:p>
            <a:pPr marL="269875" marR="48895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Employment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transitions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impact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personal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identity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financial independence.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Include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new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jobs,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promotions, and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unemployment risks.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350">
              <a:latin typeface="Georgia"/>
              <a:cs typeface="Georgia"/>
            </a:endParaRPr>
          </a:p>
          <a:p>
            <a:pPr marR="3023870" algn="ctr">
              <a:lnSpc>
                <a:spcPct val="100000"/>
              </a:lnSpc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Retirement</a:t>
            </a:r>
            <a:endParaRPr sz="1650">
              <a:latin typeface="Georgia"/>
              <a:cs typeface="Georgia"/>
            </a:endParaRPr>
          </a:p>
          <a:p>
            <a:pPr marL="527050" marR="5080">
              <a:lnSpc>
                <a:spcPct val="131900"/>
              </a:lnSpc>
              <a:spcBef>
                <a:spcPts val="6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Major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change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involving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transformation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of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routine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activities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personal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identity.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Requires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significant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psychological adjustment.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473075"/>
            <a:ext cx="541655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90" dirty="0"/>
              <a:t>Person-</a:t>
            </a:r>
            <a:r>
              <a:rPr spc="-75" dirty="0"/>
              <a:t>Centered</a:t>
            </a:r>
            <a:r>
              <a:rPr spc="-25" dirty="0"/>
              <a:t> </a:t>
            </a:r>
            <a:r>
              <a:rPr spc="-65" dirty="0"/>
              <a:t>Support </a:t>
            </a:r>
            <a:r>
              <a:rPr spc="-75" dirty="0"/>
              <a:t>Through</a:t>
            </a:r>
            <a:r>
              <a:rPr spc="-85" dirty="0"/>
              <a:t> </a:t>
            </a:r>
            <a:r>
              <a:rPr spc="-10" dirty="0"/>
              <a:t>Transitions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86325" y="1857374"/>
            <a:ext cx="857250" cy="3314700"/>
            <a:chOff x="4886325" y="1857374"/>
            <a:chExt cx="857250" cy="3314700"/>
          </a:xfrm>
        </p:grpSpPr>
        <p:sp>
          <p:nvSpPr>
            <p:cNvPr id="5" name="object 5"/>
            <p:cNvSpPr/>
            <p:nvPr/>
          </p:nvSpPr>
          <p:spPr>
            <a:xfrm>
              <a:off x="4886325" y="18573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91125" y="2263736"/>
              <a:ext cx="257175" cy="206375"/>
            </a:xfrm>
            <a:custGeom>
              <a:avLst/>
              <a:gdLst/>
              <a:ahLst/>
              <a:cxnLst/>
              <a:rect l="l" t="t" r="r" b="b"/>
              <a:pathLst>
                <a:path w="257175" h="206375">
                  <a:moveTo>
                    <a:pt x="129997" y="0"/>
                  </a:moveTo>
                  <a:lnTo>
                    <a:pt x="127177" y="0"/>
                  </a:lnTo>
                  <a:lnTo>
                    <a:pt x="68795" y="38938"/>
                  </a:lnTo>
                  <a:lnTo>
                    <a:pt x="25717" y="38938"/>
                  </a:lnTo>
                  <a:lnTo>
                    <a:pt x="0" y="180378"/>
                  </a:lnTo>
                  <a:lnTo>
                    <a:pt x="2023" y="190381"/>
                  </a:lnTo>
                  <a:lnTo>
                    <a:pt x="7539" y="198556"/>
                  </a:lnTo>
                  <a:lnTo>
                    <a:pt x="15714" y="204072"/>
                  </a:lnTo>
                  <a:lnTo>
                    <a:pt x="25717" y="206095"/>
                  </a:lnTo>
                  <a:lnTo>
                    <a:pt x="231457" y="206095"/>
                  </a:lnTo>
                  <a:lnTo>
                    <a:pt x="241460" y="204072"/>
                  </a:lnTo>
                  <a:lnTo>
                    <a:pt x="249635" y="198556"/>
                  </a:lnTo>
                  <a:lnTo>
                    <a:pt x="253220" y="193243"/>
                  </a:lnTo>
                  <a:lnTo>
                    <a:pt x="18605" y="193243"/>
                  </a:lnTo>
                  <a:lnTo>
                    <a:pt x="12865" y="187490"/>
                  </a:lnTo>
                  <a:lnTo>
                    <a:pt x="12865" y="57531"/>
                  </a:lnTo>
                  <a:lnTo>
                    <a:pt x="18605" y="51790"/>
                  </a:lnTo>
                  <a:lnTo>
                    <a:pt x="72009" y="51790"/>
                  </a:lnTo>
                  <a:lnTo>
                    <a:pt x="73215" y="51435"/>
                  </a:lnTo>
                  <a:lnTo>
                    <a:pt x="128587" y="14503"/>
                  </a:lnTo>
                  <a:lnTo>
                    <a:pt x="151755" y="14503"/>
                  </a:lnTo>
                  <a:lnTo>
                    <a:pt x="129997" y="0"/>
                  </a:lnTo>
                  <a:close/>
                </a:path>
                <a:path w="257175" h="206375">
                  <a:moveTo>
                    <a:pt x="128587" y="128943"/>
                  </a:moveTo>
                  <a:lnTo>
                    <a:pt x="118584" y="130966"/>
                  </a:lnTo>
                  <a:lnTo>
                    <a:pt x="110409" y="136482"/>
                  </a:lnTo>
                  <a:lnTo>
                    <a:pt x="104893" y="144657"/>
                  </a:lnTo>
                  <a:lnTo>
                    <a:pt x="102870" y="154660"/>
                  </a:lnTo>
                  <a:lnTo>
                    <a:pt x="102870" y="193243"/>
                  </a:lnTo>
                  <a:lnTo>
                    <a:pt x="115735" y="193243"/>
                  </a:lnTo>
                  <a:lnTo>
                    <a:pt x="115735" y="147548"/>
                  </a:lnTo>
                  <a:lnTo>
                    <a:pt x="121475" y="141808"/>
                  </a:lnTo>
                  <a:lnTo>
                    <a:pt x="150359" y="141808"/>
                  </a:lnTo>
                  <a:lnTo>
                    <a:pt x="146765" y="136482"/>
                  </a:lnTo>
                  <a:lnTo>
                    <a:pt x="138590" y="130966"/>
                  </a:lnTo>
                  <a:lnTo>
                    <a:pt x="128587" y="128943"/>
                  </a:lnTo>
                  <a:close/>
                </a:path>
                <a:path w="257175" h="206375">
                  <a:moveTo>
                    <a:pt x="150359" y="141808"/>
                  </a:moveTo>
                  <a:lnTo>
                    <a:pt x="135699" y="141808"/>
                  </a:lnTo>
                  <a:lnTo>
                    <a:pt x="141452" y="147548"/>
                  </a:lnTo>
                  <a:lnTo>
                    <a:pt x="141452" y="193243"/>
                  </a:lnTo>
                  <a:lnTo>
                    <a:pt x="154305" y="193243"/>
                  </a:lnTo>
                  <a:lnTo>
                    <a:pt x="154305" y="154660"/>
                  </a:lnTo>
                  <a:lnTo>
                    <a:pt x="152281" y="144657"/>
                  </a:lnTo>
                  <a:lnTo>
                    <a:pt x="150359" y="141808"/>
                  </a:lnTo>
                  <a:close/>
                </a:path>
                <a:path w="257175" h="206375">
                  <a:moveTo>
                    <a:pt x="151755" y="14503"/>
                  </a:moveTo>
                  <a:lnTo>
                    <a:pt x="128587" y="14503"/>
                  </a:lnTo>
                  <a:lnTo>
                    <a:pt x="182880" y="50711"/>
                  </a:lnTo>
                  <a:lnTo>
                    <a:pt x="183921" y="51435"/>
                  </a:lnTo>
                  <a:lnTo>
                    <a:pt x="185166" y="51790"/>
                  </a:lnTo>
                  <a:lnTo>
                    <a:pt x="238569" y="51790"/>
                  </a:lnTo>
                  <a:lnTo>
                    <a:pt x="244322" y="57531"/>
                  </a:lnTo>
                  <a:lnTo>
                    <a:pt x="244322" y="187490"/>
                  </a:lnTo>
                  <a:lnTo>
                    <a:pt x="238569" y="193243"/>
                  </a:lnTo>
                  <a:lnTo>
                    <a:pt x="253220" y="193243"/>
                  </a:lnTo>
                  <a:lnTo>
                    <a:pt x="255151" y="190381"/>
                  </a:lnTo>
                  <a:lnTo>
                    <a:pt x="257175" y="180378"/>
                  </a:lnTo>
                  <a:lnTo>
                    <a:pt x="257146" y="64516"/>
                  </a:lnTo>
                  <a:lnTo>
                    <a:pt x="255233" y="55054"/>
                  </a:lnTo>
                  <a:lnTo>
                    <a:pt x="255151" y="54647"/>
                  </a:lnTo>
                  <a:lnTo>
                    <a:pt x="249728" y="46609"/>
                  </a:lnTo>
                  <a:lnTo>
                    <a:pt x="249635" y="46472"/>
                  </a:lnTo>
                  <a:lnTo>
                    <a:pt x="241460" y="40959"/>
                  </a:lnTo>
                  <a:lnTo>
                    <a:pt x="231457" y="38938"/>
                  </a:lnTo>
                  <a:lnTo>
                    <a:pt x="188379" y="38938"/>
                  </a:lnTo>
                  <a:lnTo>
                    <a:pt x="151755" y="14503"/>
                  </a:lnTo>
                  <a:close/>
                </a:path>
                <a:path w="257175" h="206375">
                  <a:moveTo>
                    <a:pt x="71412" y="128943"/>
                  </a:moveTo>
                  <a:lnTo>
                    <a:pt x="44323" y="128943"/>
                  </a:lnTo>
                  <a:lnTo>
                    <a:pt x="38582" y="134683"/>
                  </a:lnTo>
                  <a:lnTo>
                    <a:pt x="38582" y="174625"/>
                  </a:lnTo>
                  <a:lnTo>
                    <a:pt x="44323" y="180378"/>
                  </a:lnTo>
                  <a:lnTo>
                    <a:pt x="71412" y="180378"/>
                  </a:lnTo>
                  <a:lnTo>
                    <a:pt x="77152" y="174625"/>
                  </a:lnTo>
                  <a:lnTo>
                    <a:pt x="77152" y="167525"/>
                  </a:lnTo>
                  <a:lnTo>
                    <a:pt x="51435" y="167525"/>
                  </a:lnTo>
                  <a:lnTo>
                    <a:pt x="51435" y="141808"/>
                  </a:lnTo>
                  <a:lnTo>
                    <a:pt x="77152" y="141808"/>
                  </a:lnTo>
                  <a:lnTo>
                    <a:pt x="77152" y="134683"/>
                  </a:lnTo>
                  <a:lnTo>
                    <a:pt x="71412" y="128943"/>
                  </a:lnTo>
                  <a:close/>
                </a:path>
                <a:path w="257175" h="206375">
                  <a:moveTo>
                    <a:pt x="212852" y="128943"/>
                  </a:moveTo>
                  <a:lnTo>
                    <a:pt x="185762" y="128943"/>
                  </a:lnTo>
                  <a:lnTo>
                    <a:pt x="180022" y="134683"/>
                  </a:lnTo>
                  <a:lnTo>
                    <a:pt x="180022" y="174625"/>
                  </a:lnTo>
                  <a:lnTo>
                    <a:pt x="185762" y="180378"/>
                  </a:lnTo>
                  <a:lnTo>
                    <a:pt x="212852" y="180378"/>
                  </a:lnTo>
                  <a:lnTo>
                    <a:pt x="218605" y="174625"/>
                  </a:lnTo>
                  <a:lnTo>
                    <a:pt x="218605" y="167525"/>
                  </a:lnTo>
                  <a:lnTo>
                    <a:pt x="192887" y="167525"/>
                  </a:lnTo>
                  <a:lnTo>
                    <a:pt x="192887" y="141808"/>
                  </a:lnTo>
                  <a:lnTo>
                    <a:pt x="218605" y="141808"/>
                  </a:lnTo>
                  <a:lnTo>
                    <a:pt x="218605" y="134683"/>
                  </a:lnTo>
                  <a:lnTo>
                    <a:pt x="212852" y="128943"/>
                  </a:lnTo>
                  <a:close/>
                </a:path>
                <a:path w="257175" h="206375">
                  <a:moveTo>
                    <a:pt x="77152" y="141808"/>
                  </a:moveTo>
                  <a:lnTo>
                    <a:pt x="64300" y="141808"/>
                  </a:lnTo>
                  <a:lnTo>
                    <a:pt x="64300" y="167525"/>
                  </a:lnTo>
                  <a:lnTo>
                    <a:pt x="77152" y="167525"/>
                  </a:lnTo>
                  <a:lnTo>
                    <a:pt x="77152" y="141808"/>
                  </a:lnTo>
                  <a:close/>
                </a:path>
                <a:path w="257175" h="206375">
                  <a:moveTo>
                    <a:pt x="218605" y="141808"/>
                  </a:moveTo>
                  <a:lnTo>
                    <a:pt x="205740" y="141808"/>
                  </a:lnTo>
                  <a:lnTo>
                    <a:pt x="205740" y="167525"/>
                  </a:lnTo>
                  <a:lnTo>
                    <a:pt x="218605" y="167525"/>
                  </a:lnTo>
                  <a:lnTo>
                    <a:pt x="218605" y="141808"/>
                  </a:lnTo>
                  <a:close/>
                </a:path>
                <a:path w="257175" h="206375">
                  <a:moveTo>
                    <a:pt x="71412" y="64655"/>
                  </a:moveTo>
                  <a:lnTo>
                    <a:pt x="44323" y="64655"/>
                  </a:lnTo>
                  <a:lnTo>
                    <a:pt x="38582" y="70396"/>
                  </a:lnTo>
                  <a:lnTo>
                    <a:pt x="38582" y="110337"/>
                  </a:lnTo>
                  <a:lnTo>
                    <a:pt x="44323" y="116090"/>
                  </a:lnTo>
                  <a:lnTo>
                    <a:pt x="71412" y="116090"/>
                  </a:lnTo>
                  <a:lnTo>
                    <a:pt x="77152" y="110337"/>
                  </a:lnTo>
                  <a:lnTo>
                    <a:pt x="77152" y="103225"/>
                  </a:lnTo>
                  <a:lnTo>
                    <a:pt x="51435" y="103225"/>
                  </a:lnTo>
                  <a:lnTo>
                    <a:pt x="51435" y="77508"/>
                  </a:lnTo>
                  <a:lnTo>
                    <a:pt x="77152" y="77508"/>
                  </a:lnTo>
                  <a:lnTo>
                    <a:pt x="77152" y="70396"/>
                  </a:lnTo>
                  <a:lnTo>
                    <a:pt x="71412" y="64655"/>
                  </a:lnTo>
                  <a:close/>
                </a:path>
                <a:path w="257175" h="206375">
                  <a:moveTo>
                    <a:pt x="133705" y="38938"/>
                  </a:moveTo>
                  <a:lnTo>
                    <a:pt x="123469" y="38938"/>
                  </a:lnTo>
                  <a:lnTo>
                    <a:pt x="118554" y="39916"/>
                  </a:lnTo>
                  <a:lnTo>
                    <a:pt x="90982" y="67475"/>
                  </a:lnTo>
                  <a:lnTo>
                    <a:pt x="90017" y="72390"/>
                  </a:lnTo>
                  <a:lnTo>
                    <a:pt x="90017" y="82626"/>
                  </a:lnTo>
                  <a:lnTo>
                    <a:pt x="118554" y="115100"/>
                  </a:lnTo>
                  <a:lnTo>
                    <a:pt x="123469" y="116090"/>
                  </a:lnTo>
                  <a:lnTo>
                    <a:pt x="133705" y="116090"/>
                  </a:lnTo>
                  <a:lnTo>
                    <a:pt x="138620" y="115100"/>
                  </a:lnTo>
                  <a:lnTo>
                    <a:pt x="148069" y="111188"/>
                  </a:lnTo>
                  <a:lnTo>
                    <a:pt x="152247" y="108394"/>
                  </a:lnTo>
                  <a:lnTo>
                    <a:pt x="157425" y="103225"/>
                  </a:lnTo>
                  <a:lnTo>
                    <a:pt x="125183" y="103225"/>
                  </a:lnTo>
                  <a:lnTo>
                    <a:pt x="121894" y="102577"/>
                  </a:lnTo>
                  <a:lnTo>
                    <a:pt x="102870" y="74091"/>
                  </a:lnTo>
                  <a:lnTo>
                    <a:pt x="103476" y="71081"/>
                  </a:lnTo>
                  <a:lnTo>
                    <a:pt x="103530" y="70815"/>
                  </a:lnTo>
                  <a:lnTo>
                    <a:pt x="106076" y="64655"/>
                  </a:lnTo>
                  <a:lnTo>
                    <a:pt x="106133" y="64516"/>
                  </a:lnTo>
                  <a:lnTo>
                    <a:pt x="125183" y="51790"/>
                  </a:lnTo>
                  <a:lnTo>
                    <a:pt x="157429" y="51790"/>
                  </a:lnTo>
                  <a:lnTo>
                    <a:pt x="152247" y="46609"/>
                  </a:lnTo>
                  <a:lnTo>
                    <a:pt x="148069" y="43827"/>
                  </a:lnTo>
                  <a:lnTo>
                    <a:pt x="138620" y="39916"/>
                  </a:lnTo>
                  <a:lnTo>
                    <a:pt x="133705" y="38938"/>
                  </a:lnTo>
                  <a:close/>
                </a:path>
                <a:path w="257175" h="206375">
                  <a:moveTo>
                    <a:pt x="212852" y="64655"/>
                  </a:moveTo>
                  <a:lnTo>
                    <a:pt x="185762" y="64655"/>
                  </a:lnTo>
                  <a:lnTo>
                    <a:pt x="180022" y="70396"/>
                  </a:lnTo>
                  <a:lnTo>
                    <a:pt x="180022" y="110337"/>
                  </a:lnTo>
                  <a:lnTo>
                    <a:pt x="185762" y="116090"/>
                  </a:lnTo>
                  <a:lnTo>
                    <a:pt x="212852" y="116090"/>
                  </a:lnTo>
                  <a:lnTo>
                    <a:pt x="218605" y="110337"/>
                  </a:lnTo>
                  <a:lnTo>
                    <a:pt x="218605" y="103225"/>
                  </a:lnTo>
                  <a:lnTo>
                    <a:pt x="192887" y="103225"/>
                  </a:lnTo>
                  <a:lnTo>
                    <a:pt x="192887" y="77508"/>
                  </a:lnTo>
                  <a:lnTo>
                    <a:pt x="218605" y="77508"/>
                  </a:lnTo>
                  <a:lnTo>
                    <a:pt x="218605" y="70396"/>
                  </a:lnTo>
                  <a:lnTo>
                    <a:pt x="212852" y="64655"/>
                  </a:lnTo>
                  <a:close/>
                </a:path>
                <a:path w="257175" h="206375">
                  <a:moveTo>
                    <a:pt x="77152" y="77508"/>
                  </a:moveTo>
                  <a:lnTo>
                    <a:pt x="64300" y="77508"/>
                  </a:lnTo>
                  <a:lnTo>
                    <a:pt x="64300" y="103225"/>
                  </a:lnTo>
                  <a:lnTo>
                    <a:pt x="77152" y="103225"/>
                  </a:lnTo>
                  <a:lnTo>
                    <a:pt x="77152" y="77508"/>
                  </a:lnTo>
                  <a:close/>
                </a:path>
                <a:path w="257175" h="206375">
                  <a:moveTo>
                    <a:pt x="157429" y="51790"/>
                  </a:moveTo>
                  <a:lnTo>
                    <a:pt x="131991" y="51790"/>
                  </a:lnTo>
                  <a:lnTo>
                    <a:pt x="135280" y="52438"/>
                  </a:lnTo>
                  <a:lnTo>
                    <a:pt x="141579" y="55054"/>
                  </a:lnTo>
                  <a:lnTo>
                    <a:pt x="154305" y="74091"/>
                  </a:lnTo>
                  <a:lnTo>
                    <a:pt x="154276" y="81051"/>
                  </a:lnTo>
                  <a:lnTo>
                    <a:pt x="131991" y="103225"/>
                  </a:lnTo>
                  <a:lnTo>
                    <a:pt x="157425" y="103225"/>
                  </a:lnTo>
                  <a:lnTo>
                    <a:pt x="159486" y="101168"/>
                  </a:lnTo>
                  <a:lnTo>
                    <a:pt x="162267" y="96989"/>
                  </a:lnTo>
                  <a:lnTo>
                    <a:pt x="166192" y="87541"/>
                  </a:lnTo>
                  <a:lnTo>
                    <a:pt x="167170" y="82626"/>
                  </a:lnTo>
                  <a:lnTo>
                    <a:pt x="167170" y="72390"/>
                  </a:lnTo>
                  <a:lnTo>
                    <a:pt x="166192" y="67475"/>
                  </a:lnTo>
                  <a:lnTo>
                    <a:pt x="162352" y="58216"/>
                  </a:lnTo>
                  <a:lnTo>
                    <a:pt x="162267" y="58013"/>
                  </a:lnTo>
                  <a:lnTo>
                    <a:pt x="159486" y="53848"/>
                  </a:lnTo>
                  <a:lnTo>
                    <a:pt x="157429" y="51790"/>
                  </a:lnTo>
                  <a:close/>
                </a:path>
                <a:path w="257175" h="206375">
                  <a:moveTo>
                    <a:pt x="218605" y="77508"/>
                  </a:moveTo>
                  <a:lnTo>
                    <a:pt x="205740" y="77508"/>
                  </a:lnTo>
                  <a:lnTo>
                    <a:pt x="205740" y="103225"/>
                  </a:lnTo>
                  <a:lnTo>
                    <a:pt x="218605" y="103225"/>
                  </a:lnTo>
                  <a:lnTo>
                    <a:pt x="218605" y="77508"/>
                  </a:lnTo>
                  <a:close/>
                </a:path>
                <a:path w="257175" h="206375">
                  <a:moveTo>
                    <a:pt x="132130" y="58216"/>
                  </a:moveTo>
                  <a:lnTo>
                    <a:pt x="125044" y="58216"/>
                  </a:lnTo>
                  <a:lnTo>
                    <a:pt x="122161" y="61112"/>
                  </a:lnTo>
                  <a:lnTo>
                    <a:pt x="122161" y="81051"/>
                  </a:lnTo>
                  <a:lnTo>
                    <a:pt x="125044" y="83934"/>
                  </a:lnTo>
                  <a:lnTo>
                    <a:pt x="141770" y="83934"/>
                  </a:lnTo>
                  <a:lnTo>
                    <a:pt x="144665" y="81051"/>
                  </a:lnTo>
                  <a:lnTo>
                    <a:pt x="144665" y="74091"/>
                  </a:lnTo>
                  <a:lnTo>
                    <a:pt x="143078" y="72390"/>
                  </a:lnTo>
                  <a:lnTo>
                    <a:pt x="141770" y="71081"/>
                  </a:lnTo>
                  <a:lnTo>
                    <a:pt x="135013" y="71081"/>
                  </a:lnTo>
                  <a:lnTo>
                    <a:pt x="135013" y="61112"/>
                  </a:lnTo>
                  <a:lnTo>
                    <a:pt x="132130" y="58216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86325" y="2886074"/>
              <a:ext cx="857250" cy="1262380"/>
            </a:xfrm>
            <a:custGeom>
              <a:avLst/>
              <a:gdLst/>
              <a:ahLst/>
              <a:cxnLst/>
              <a:rect l="l" t="t" r="r" b="b"/>
              <a:pathLst>
                <a:path w="857250" h="1262379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090764"/>
                  </a:lnTo>
                  <a:lnTo>
                    <a:pt x="428625" y="1262214"/>
                  </a:lnTo>
                  <a:lnTo>
                    <a:pt x="857250" y="1090764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91125" y="3381374"/>
              <a:ext cx="257175" cy="241300"/>
            </a:xfrm>
            <a:custGeom>
              <a:avLst/>
              <a:gdLst/>
              <a:ahLst/>
              <a:cxnLst/>
              <a:rect l="l" t="t" r="r" b="b"/>
              <a:pathLst>
                <a:path w="257175" h="241300">
                  <a:moveTo>
                    <a:pt x="225031" y="48221"/>
                  </a:moveTo>
                  <a:lnTo>
                    <a:pt x="32143" y="48221"/>
                  </a:lnTo>
                  <a:lnTo>
                    <a:pt x="19641" y="50751"/>
                  </a:lnTo>
                  <a:lnTo>
                    <a:pt x="9423" y="57645"/>
                  </a:lnTo>
                  <a:lnTo>
                    <a:pt x="2529" y="67863"/>
                  </a:lnTo>
                  <a:lnTo>
                    <a:pt x="0" y="80365"/>
                  </a:lnTo>
                  <a:lnTo>
                    <a:pt x="0" y="208953"/>
                  </a:lnTo>
                  <a:lnTo>
                    <a:pt x="2529" y="221455"/>
                  </a:lnTo>
                  <a:lnTo>
                    <a:pt x="9423" y="231673"/>
                  </a:lnTo>
                  <a:lnTo>
                    <a:pt x="19641" y="238567"/>
                  </a:lnTo>
                  <a:lnTo>
                    <a:pt x="32143" y="241096"/>
                  </a:lnTo>
                  <a:lnTo>
                    <a:pt x="225031" y="241096"/>
                  </a:lnTo>
                  <a:lnTo>
                    <a:pt x="237533" y="238567"/>
                  </a:lnTo>
                  <a:lnTo>
                    <a:pt x="247751" y="231673"/>
                  </a:lnTo>
                  <a:lnTo>
                    <a:pt x="252232" y="225031"/>
                  </a:lnTo>
                  <a:lnTo>
                    <a:pt x="23253" y="225031"/>
                  </a:lnTo>
                  <a:lnTo>
                    <a:pt x="16078" y="217843"/>
                  </a:lnTo>
                  <a:lnTo>
                    <a:pt x="16078" y="144665"/>
                  </a:lnTo>
                  <a:lnTo>
                    <a:pt x="257175" y="144665"/>
                  </a:lnTo>
                  <a:lnTo>
                    <a:pt x="257175" y="128587"/>
                  </a:lnTo>
                  <a:lnTo>
                    <a:pt x="16078" y="128587"/>
                  </a:lnTo>
                  <a:lnTo>
                    <a:pt x="16078" y="71475"/>
                  </a:lnTo>
                  <a:lnTo>
                    <a:pt x="23253" y="64300"/>
                  </a:lnTo>
                  <a:lnTo>
                    <a:pt x="252241" y="64300"/>
                  </a:lnTo>
                  <a:lnTo>
                    <a:pt x="247751" y="57645"/>
                  </a:lnTo>
                  <a:lnTo>
                    <a:pt x="237533" y="50751"/>
                  </a:lnTo>
                  <a:lnTo>
                    <a:pt x="225031" y="48221"/>
                  </a:lnTo>
                  <a:close/>
                </a:path>
                <a:path w="257175" h="241300">
                  <a:moveTo>
                    <a:pt x="257175" y="144665"/>
                  </a:moveTo>
                  <a:lnTo>
                    <a:pt x="241096" y="144665"/>
                  </a:lnTo>
                  <a:lnTo>
                    <a:pt x="241096" y="217843"/>
                  </a:lnTo>
                  <a:lnTo>
                    <a:pt x="233921" y="225031"/>
                  </a:lnTo>
                  <a:lnTo>
                    <a:pt x="252232" y="225031"/>
                  </a:lnTo>
                  <a:lnTo>
                    <a:pt x="254645" y="221455"/>
                  </a:lnTo>
                  <a:lnTo>
                    <a:pt x="257175" y="208953"/>
                  </a:lnTo>
                  <a:lnTo>
                    <a:pt x="257175" y="144665"/>
                  </a:lnTo>
                  <a:close/>
                </a:path>
                <a:path w="257175" h="241300">
                  <a:moveTo>
                    <a:pt x="104482" y="144665"/>
                  </a:moveTo>
                  <a:lnTo>
                    <a:pt x="88404" y="144665"/>
                  </a:lnTo>
                  <a:lnTo>
                    <a:pt x="88404" y="177660"/>
                  </a:lnTo>
                  <a:lnTo>
                    <a:pt x="95592" y="184848"/>
                  </a:lnTo>
                  <a:lnTo>
                    <a:pt x="161582" y="184848"/>
                  </a:lnTo>
                  <a:lnTo>
                    <a:pt x="168770" y="177660"/>
                  </a:lnTo>
                  <a:lnTo>
                    <a:pt x="168770" y="168770"/>
                  </a:lnTo>
                  <a:lnTo>
                    <a:pt x="104482" y="168770"/>
                  </a:lnTo>
                  <a:lnTo>
                    <a:pt x="104482" y="144665"/>
                  </a:lnTo>
                  <a:close/>
                </a:path>
                <a:path w="257175" h="241300">
                  <a:moveTo>
                    <a:pt x="168770" y="144665"/>
                  </a:moveTo>
                  <a:lnTo>
                    <a:pt x="152692" y="144665"/>
                  </a:lnTo>
                  <a:lnTo>
                    <a:pt x="152692" y="168770"/>
                  </a:lnTo>
                  <a:lnTo>
                    <a:pt x="168770" y="168770"/>
                  </a:lnTo>
                  <a:lnTo>
                    <a:pt x="168770" y="144665"/>
                  </a:lnTo>
                  <a:close/>
                </a:path>
                <a:path w="257175" h="241300">
                  <a:moveTo>
                    <a:pt x="252241" y="64300"/>
                  </a:moveTo>
                  <a:lnTo>
                    <a:pt x="233921" y="64300"/>
                  </a:lnTo>
                  <a:lnTo>
                    <a:pt x="241096" y="71475"/>
                  </a:lnTo>
                  <a:lnTo>
                    <a:pt x="241096" y="128587"/>
                  </a:lnTo>
                  <a:lnTo>
                    <a:pt x="257175" y="128587"/>
                  </a:lnTo>
                  <a:lnTo>
                    <a:pt x="257175" y="80365"/>
                  </a:lnTo>
                  <a:lnTo>
                    <a:pt x="254645" y="67863"/>
                  </a:lnTo>
                  <a:lnTo>
                    <a:pt x="252241" y="64300"/>
                  </a:lnTo>
                  <a:close/>
                </a:path>
                <a:path w="257175" h="241300">
                  <a:moveTo>
                    <a:pt x="168770" y="0"/>
                  </a:moveTo>
                  <a:lnTo>
                    <a:pt x="88404" y="0"/>
                  </a:lnTo>
                  <a:lnTo>
                    <a:pt x="79023" y="1894"/>
                  </a:lnTo>
                  <a:lnTo>
                    <a:pt x="71361" y="7062"/>
                  </a:lnTo>
                  <a:lnTo>
                    <a:pt x="66194" y="14728"/>
                  </a:lnTo>
                  <a:lnTo>
                    <a:pt x="64300" y="24117"/>
                  </a:lnTo>
                  <a:lnTo>
                    <a:pt x="64300" y="48221"/>
                  </a:lnTo>
                  <a:lnTo>
                    <a:pt x="80365" y="48221"/>
                  </a:lnTo>
                  <a:lnTo>
                    <a:pt x="80365" y="19685"/>
                  </a:lnTo>
                  <a:lnTo>
                    <a:pt x="83985" y="16078"/>
                  </a:lnTo>
                  <a:lnTo>
                    <a:pt x="191263" y="16078"/>
                  </a:lnTo>
                  <a:lnTo>
                    <a:pt x="190990" y="14728"/>
                  </a:lnTo>
                  <a:lnTo>
                    <a:pt x="185820" y="7062"/>
                  </a:lnTo>
                  <a:lnTo>
                    <a:pt x="178153" y="1894"/>
                  </a:lnTo>
                  <a:lnTo>
                    <a:pt x="168770" y="0"/>
                  </a:lnTo>
                  <a:close/>
                </a:path>
                <a:path w="257175" h="241300">
                  <a:moveTo>
                    <a:pt x="191263" y="16078"/>
                  </a:moveTo>
                  <a:lnTo>
                    <a:pt x="173189" y="16078"/>
                  </a:lnTo>
                  <a:lnTo>
                    <a:pt x="176809" y="19685"/>
                  </a:lnTo>
                  <a:lnTo>
                    <a:pt x="176809" y="48221"/>
                  </a:lnTo>
                  <a:lnTo>
                    <a:pt x="192887" y="48221"/>
                  </a:lnTo>
                  <a:lnTo>
                    <a:pt x="192887" y="24117"/>
                  </a:lnTo>
                  <a:lnTo>
                    <a:pt x="191263" y="16078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86325" y="41433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1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91226" y="4535833"/>
              <a:ext cx="255270" cy="255270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00837" y="0"/>
                  </a:moveTo>
                  <a:lnTo>
                    <a:pt x="188741" y="2355"/>
                  </a:lnTo>
                  <a:lnTo>
                    <a:pt x="178104" y="9420"/>
                  </a:lnTo>
                  <a:lnTo>
                    <a:pt x="140398" y="47139"/>
                  </a:lnTo>
                  <a:lnTo>
                    <a:pt x="71272" y="65973"/>
                  </a:lnTo>
                  <a:lnTo>
                    <a:pt x="43345" y="93202"/>
                  </a:lnTo>
                  <a:lnTo>
                    <a:pt x="0" y="237613"/>
                  </a:lnTo>
                  <a:lnTo>
                    <a:pt x="1752" y="244294"/>
                  </a:lnTo>
                  <a:lnTo>
                    <a:pt x="10795" y="253425"/>
                  </a:lnTo>
                  <a:lnTo>
                    <a:pt x="17526" y="255139"/>
                  </a:lnTo>
                  <a:lnTo>
                    <a:pt x="88736" y="233791"/>
                  </a:lnTo>
                  <a:lnTo>
                    <a:pt x="32702" y="233791"/>
                  </a:lnTo>
                  <a:lnTo>
                    <a:pt x="44056" y="222437"/>
                  </a:lnTo>
                  <a:lnTo>
                    <a:pt x="21348" y="222437"/>
                  </a:lnTo>
                  <a:lnTo>
                    <a:pt x="58762" y="97824"/>
                  </a:lnTo>
                  <a:lnTo>
                    <a:pt x="61125" y="89836"/>
                  </a:lnTo>
                  <a:lnTo>
                    <a:pt x="67462" y="83702"/>
                  </a:lnTo>
                  <a:lnTo>
                    <a:pt x="142201" y="63319"/>
                  </a:lnTo>
                  <a:lnTo>
                    <a:pt x="164899" y="63319"/>
                  </a:lnTo>
                  <a:lnTo>
                    <a:pt x="155924" y="54346"/>
                  </a:lnTo>
                  <a:lnTo>
                    <a:pt x="189406" y="20837"/>
                  </a:lnTo>
                  <a:lnTo>
                    <a:pt x="194739" y="17283"/>
                  </a:lnTo>
                  <a:lnTo>
                    <a:pt x="200793" y="16106"/>
                  </a:lnTo>
                  <a:lnTo>
                    <a:pt x="230257" y="16106"/>
                  </a:lnTo>
                  <a:lnTo>
                    <a:pt x="223570" y="9420"/>
                  </a:lnTo>
                  <a:lnTo>
                    <a:pt x="212934" y="2355"/>
                  </a:lnTo>
                  <a:lnTo>
                    <a:pt x="200837" y="0"/>
                  </a:lnTo>
                  <a:close/>
                </a:path>
                <a:path w="255270" h="255270">
                  <a:moveTo>
                    <a:pt x="164899" y="63319"/>
                  </a:moveTo>
                  <a:lnTo>
                    <a:pt x="142151" y="63319"/>
                  </a:lnTo>
                  <a:lnTo>
                    <a:pt x="191833" y="112988"/>
                  </a:lnTo>
                  <a:lnTo>
                    <a:pt x="173634" y="179701"/>
                  </a:lnTo>
                  <a:lnTo>
                    <a:pt x="171488" y="187690"/>
                  </a:lnTo>
                  <a:lnTo>
                    <a:pt x="165303" y="194014"/>
                  </a:lnTo>
                  <a:lnTo>
                    <a:pt x="32702" y="233791"/>
                  </a:lnTo>
                  <a:lnTo>
                    <a:pt x="88736" y="233791"/>
                  </a:lnTo>
                  <a:lnTo>
                    <a:pt x="161937" y="211845"/>
                  </a:lnTo>
                  <a:lnTo>
                    <a:pt x="189166" y="183918"/>
                  </a:lnTo>
                  <a:lnTo>
                    <a:pt x="208000" y="114754"/>
                  </a:lnTo>
                  <a:lnTo>
                    <a:pt x="223527" y="99221"/>
                  </a:lnTo>
                  <a:lnTo>
                    <a:pt x="200812" y="99221"/>
                  </a:lnTo>
                  <a:lnTo>
                    <a:pt x="164899" y="63319"/>
                  </a:lnTo>
                  <a:close/>
                </a:path>
                <a:path w="255270" h="255270">
                  <a:moveTo>
                    <a:pt x="104381" y="118614"/>
                  </a:moveTo>
                  <a:lnTo>
                    <a:pt x="91872" y="121144"/>
                  </a:lnTo>
                  <a:lnTo>
                    <a:pt x="81649" y="128039"/>
                  </a:lnTo>
                  <a:lnTo>
                    <a:pt x="74754" y="138261"/>
                  </a:lnTo>
                  <a:lnTo>
                    <a:pt x="72224" y="150771"/>
                  </a:lnTo>
                  <a:lnTo>
                    <a:pt x="72224" y="156740"/>
                  </a:lnTo>
                  <a:lnTo>
                    <a:pt x="73888" y="162315"/>
                  </a:lnTo>
                  <a:lnTo>
                    <a:pt x="76695" y="167090"/>
                  </a:lnTo>
                  <a:lnTo>
                    <a:pt x="21348" y="222437"/>
                  </a:lnTo>
                  <a:lnTo>
                    <a:pt x="44056" y="222437"/>
                  </a:lnTo>
                  <a:lnTo>
                    <a:pt x="88049" y="178444"/>
                  </a:lnTo>
                  <a:lnTo>
                    <a:pt x="119760" y="178444"/>
                  </a:lnTo>
                  <a:lnTo>
                    <a:pt x="127101" y="173491"/>
                  </a:lnTo>
                  <a:lnTo>
                    <a:pt x="131591" y="166836"/>
                  </a:lnTo>
                  <a:lnTo>
                    <a:pt x="102247" y="166836"/>
                  </a:lnTo>
                  <a:lnTo>
                    <a:pt x="100190" y="166430"/>
                  </a:lnTo>
                  <a:lnTo>
                    <a:pt x="88303" y="152892"/>
                  </a:lnTo>
                  <a:lnTo>
                    <a:pt x="88303" y="148637"/>
                  </a:lnTo>
                  <a:lnTo>
                    <a:pt x="102247" y="134693"/>
                  </a:lnTo>
                  <a:lnTo>
                    <a:pt x="131588" y="134693"/>
                  </a:lnTo>
                  <a:lnTo>
                    <a:pt x="127101" y="128039"/>
                  </a:lnTo>
                  <a:lnTo>
                    <a:pt x="116883" y="121144"/>
                  </a:lnTo>
                  <a:lnTo>
                    <a:pt x="104381" y="118614"/>
                  </a:lnTo>
                  <a:close/>
                </a:path>
                <a:path w="255270" h="255270">
                  <a:moveTo>
                    <a:pt x="119760" y="178444"/>
                  </a:moveTo>
                  <a:lnTo>
                    <a:pt x="88049" y="178444"/>
                  </a:lnTo>
                  <a:lnTo>
                    <a:pt x="92824" y="181302"/>
                  </a:lnTo>
                  <a:lnTo>
                    <a:pt x="98399" y="182914"/>
                  </a:lnTo>
                  <a:lnTo>
                    <a:pt x="104381" y="182914"/>
                  </a:lnTo>
                  <a:lnTo>
                    <a:pt x="116883" y="180385"/>
                  </a:lnTo>
                  <a:lnTo>
                    <a:pt x="119760" y="178444"/>
                  </a:lnTo>
                  <a:close/>
                </a:path>
                <a:path w="255270" h="255270">
                  <a:moveTo>
                    <a:pt x="131588" y="134693"/>
                  </a:moveTo>
                  <a:lnTo>
                    <a:pt x="106514" y="134693"/>
                  </a:lnTo>
                  <a:lnTo>
                    <a:pt x="108559" y="135099"/>
                  </a:lnTo>
                  <a:lnTo>
                    <a:pt x="112496" y="136725"/>
                  </a:lnTo>
                  <a:lnTo>
                    <a:pt x="120446" y="148637"/>
                  </a:lnTo>
                  <a:lnTo>
                    <a:pt x="120446" y="152892"/>
                  </a:lnTo>
                  <a:lnTo>
                    <a:pt x="106514" y="166836"/>
                  </a:lnTo>
                  <a:lnTo>
                    <a:pt x="131591" y="166836"/>
                  </a:lnTo>
                  <a:lnTo>
                    <a:pt x="133995" y="163273"/>
                  </a:lnTo>
                  <a:lnTo>
                    <a:pt x="136525" y="150771"/>
                  </a:lnTo>
                  <a:lnTo>
                    <a:pt x="133995" y="138261"/>
                  </a:lnTo>
                  <a:lnTo>
                    <a:pt x="131588" y="134693"/>
                  </a:lnTo>
                  <a:close/>
                </a:path>
                <a:path w="255270" h="255270">
                  <a:moveTo>
                    <a:pt x="230257" y="16106"/>
                  </a:moveTo>
                  <a:lnTo>
                    <a:pt x="200793" y="16106"/>
                  </a:lnTo>
                  <a:lnTo>
                    <a:pt x="206847" y="17283"/>
                  </a:lnTo>
                  <a:lnTo>
                    <a:pt x="212191" y="20837"/>
                  </a:lnTo>
                  <a:lnTo>
                    <a:pt x="234315" y="42973"/>
                  </a:lnTo>
                  <a:lnTo>
                    <a:pt x="237851" y="48292"/>
                  </a:lnTo>
                  <a:lnTo>
                    <a:pt x="239029" y="54346"/>
                  </a:lnTo>
                  <a:lnTo>
                    <a:pt x="237851" y="60400"/>
                  </a:lnTo>
                  <a:lnTo>
                    <a:pt x="234315" y="65719"/>
                  </a:lnTo>
                  <a:lnTo>
                    <a:pt x="200812" y="99221"/>
                  </a:lnTo>
                  <a:lnTo>
                    <a:pt x="223527" y="99221"/>
                  </a:lnTo>
                  <a:lnTo>
                    <a:pt x="245719" y="77022"/>
                  </a:lnTo>
                  <a:lnTo>
                    <a:pt x="252784" y="66393"/>
                  </a:lnTo>
                  <a:lnTo>
                    <a:pt x="255130" y="54346"/>
                  </a:lnTo>
                  <a:lnTo>
                    <a:pt x="252784" y="42205"/>
                  </a:lnTo>
                  <a:lnTo>
                    <a:pt x="245719" y="31569"/>
                  </a:lnTo>
                  <a:lnTo>
                    <a:pt x="230257" y="16106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27125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Educational</a:t>
            </a:r>
            <a:r>
              <a:rPr spc="-35" dirty="0"/>
              <a:t> </a:t>
            </a:r>
            <a:r>
              <a:rPr spc="-10" dirty="0"/>
              <a:t>Support</a:t>
            </a:r>
          </a:p>
          <a:p>
            <a:pPr marL="1127125">
              <a:lnSpc>
                <a:spcPct val="100000"/>
              </a:lnSpc>
              <a:spcBef>
                <a:spcPts val="1095"/>
              </a:spcBef>
            </a:pPr>
            <a:r>
              <a:rPr sz="1350" b="0" dirty="0">
                <a:latin typeface="Georgia"/>
                <a:cs typeface="Georgia"/>
              </a:rPr>
              <a:t>School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counselors</a:t>
            </a:r>
            <a:r>
              <a:rPr sz="1350" b="0" spc="-3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aid</a:t>
            </a:r>
            <a:r>
              <a:rPr sz="1350" b="0" spc="-35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transitions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with</a:t>
            </a:r>
            <a:r>
              <a:rPr sz="1350" b="0" spc="-3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tailored</a:t>
            </a:r>
            <a:r>
              <a:rPr sz="1350" b="0" spc="-3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learning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plans.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350">
              <a:latin typeface="Georgia"/>
              <a:cs typeface="Georgia"/>
            </a:endParaRPr>
          </a:p>
          <a:p>
            <a:pPr marL="1127125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Career</a:t>
            </a:r>
            <a:r>
              <a:rPr spc="-50" dirty="0"/>
              <a:t> </a:t>
            </a:r>
            <a:r>
              <a:rPr spc="-10" dirty="0"/>
              <a:t>Guidance</a:t>
            </a:r>
          </a:p>
          <a:p>
            <a:pPr marL="1127125" marR="184150" indent="-635">
              <a:lnSpc>
                <a:spcPct val="134300"/>
              </a:lnSpc>
              <a:spcBef>
                <a:spcPts val="540"/>
              </a:spcBef>
            </a:pPr>
            <a:r>
              <a:rPr sz="1350" b="0" spc="-10" dirty="0">
                <a:latin typeface="Georgia"/>
                <a:cs typeface="Georgia"/>
              </a:rPr>
              <a:t>Advisors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assist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with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job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changes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through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counseling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and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skill development.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350">
              <a:latin typeface="Georgia"/>
              <a:cs typeface="Georgia"/>
            </a:endParaRPr>
          </a:p>
          <a:p>
            <a:pPr marL="1127125">
              <a:lnSpc>
                <a:spcPct val="100000"/>
              </a:lnSpc>
            </a:pPr>
            <a:r>
              <a:rPr spc="-30" dirty="0"/>
              <a:t>Retirement</a:t>
            </a:r>
            <a:r>
              <a:rPr spc="-40" dirty="0"/>
              <a:t> </a:t>
            </a:r>
            <a:r>
              <a:rPr spc="-10" dirty="0"/>
              <a:t>Planning</a:t>
            </a:r>
          </a:p>
          <a:p>
            <a:pPr marL="1127125">
              <a:lnSpc>
                <a:spcPct val="100000"/>
              </a:lnSpc>
              <a:spcBef>
                <a:spcPts val="1170"/>
              </a:spcBef>
            </a:pPr>
            <a:r>
              <a:rPr sz="1350" b="0" dirty="0">
                <a:latin typeface="Georgia"/>
                <a:cs typeface="Georgia"/>
              </a:rPr>
              <a:t>Geriatric</a:t>
            </a:r>
            <a:r>
              <a:rPr sz="1350" b="0" spc="-45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specialists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help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seniors</a:t>
            </a:r>
            <a:r>
              <a:rPr sz="1350" b="0" spc="-4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adapt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with</a:t>
            </a:r>
            <a:r>
              <a:rPr sz="1350" b="0" spc="-4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personalized</a:t>
            </a:r>
            <a:r>
              <a:rPr sz="1350" b="0" spc="-4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plans.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350">
              <a:latin typeface="Georgia"/>
              <a:cs typeface="Georgia"/>
            </a:endParaRPr>
          </a:p>
          <a:p>
            <a:pPr marL="12700" marR="213995">
              <a:lnSpc>
                <a:spcPct val="134300"/>
              </a:lnSpc>
            </a:pPr>
            <a:r>
              <a:rPr sz="1350" b="0" dirty="0">
                <a:latin typeface="Georgia"/>
                <a:cs typeface="Georgia"/>
              </a:rPr>
              <a:t>Effective</a:t>
            </a:r>
            <a:r>
              <a:rPr sz="1350" b="0" spc="-25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support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recognizes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individual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needs,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preferences,</a:t>
            </a:r>
            <a:r>
              <a:rPr sz="1350" b="0" spc="-1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and</a:t>
            </a:r>
            <a:r>
              <a:rPr sz="1350" b="0" spc="-2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values.</a:t>
            </a:r>
            <a:r>
              <a:rPr sz="1350" b="0" spc="-15" dirty="0">
                <a:latin typeface="Georgia"/>
                <a:cs typeface="Georgia"/>
              </a:rPr>
              <a:t> </a:t>
            </a:r>
            <a:r>
              <a:rPr sz="1350" b="0" spc="-20" dirty="0">
                <a:latin typeface="Georgia"/>
                <a:cs typeface="Georgia"/>
              </a:rPr>
              <a:t>This </a:t>
            </a:r>
            <a:r>
              <a:rPr sz="1350" b="0" dirty="0">
                <a:latin typeface="Georgia"/>
                <a:cs typeface="Georgia"/>
              </a:rPr>
              <a:t>empowers</a:t>
            </a:r>
            <a:r>
              <a:rPr sz="1350" b="0" spc="-35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people</a:t>
            </a:r>
            <a:r>
              <a:rPr sz="1350" b="0" spc="-3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through</a:t>
            </a:r>
            <a:r>
              <a:rPr sz="1350" b="0" spc="-3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transitions</a:t>
            </a:r>
            <a:r>
              <a:rPr sz="1350" b="0" spc="-30" dirty="0">
                <a:latin typeface="Georgia"/>
                <a:cs typeface="Georgia"/>
              </a:rPr>
              <a:t> </a:t>
            </a:r>
            <a:r>
              <a:rPr sz="1350" b="0" dirty="0">
                <a:latin typeface="Georgia"/>
                <a:cs typeface="Georgia"/>
              </a:rPr>
              <a:t>and</a:t>
            </a:r>
            <a:r>
              <a:rPr sz="1350" b="0" spc="-3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improves</a:t>
            </a:r>
            <a:r>
              <a:rPr sz="1350" b="0" spc="-30" dirty="0">
                <a:latin typeface="Georgia"/>
                <a:cs typeface="Georgia"/>
              </a:rPr>
              <a:t> </a:t>
            </a:r>
            <a:r>
              <a:rPr sz="1350" b="0" spc="-10" dirty="0">
                <a:latin typeface="Georgia"/>
                <a:cs typeface="Georgia"/>
              </a:rPr>
              <a:t>outcomes.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2" name="object 12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44775"/>
            <a:ext cx="53600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Purpose</a:t>
            </a:r>
            <a:r>
              <a:rPr spc="-130" dirty="0"/>
              <a:t> </a:t>
            </a:r>
            <a:r>
              <a:rPr spc="-40" dirty="0"/>
              <a:t>and</a:t>
            </a:r>
            <a:r>
              <a:rPr spc="-125" dirty="0"/>
              <a:t> </a:t>
            </a:r>
            <a:r>
              <a:rPr spc="-65" dirty="0"/>
              <a:t>Significance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0075" y="3686175"/>
            <a:ext cx="390525" cy="381000"/>
            <a:chOff x="600075" y="3686175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600075" y="368617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1987" y="3744518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4" h="258445">
                  <a:moveTo>
                    <a:pt x="195312" y="183921"/>
                  </a:moveTo>
                  <a:lnTo>
                    <a:pt x="172525" y="183921"/>
                  </a:lnTo>
                  <a:lnTo>
                    <a:pt x="246578" y="257924"/>
                  </a:lnTo>
                  <a:lnTo>
                    <a:pt x="251698" y="257924"/>
                  </a:lnTo>
                  <a:lnTo>
                    <a:pt x="257929" y="251701"/>
                  </a:lnTo>
                  <a:lnTo>
                    <a:pt x="257929" y="246570"/>
                  </a:lnTo>
                  <a:lnTo>
                    <a:pt x="195312" y="183921"/>
                  </a:lnTo>
                  <a:close/>
                </a:path>
                <a:path w="258444" h="258445">
                  <a:moveTo>
                    <a:pt x="104477" y="0"/>
                  </a:moveTo>
                  <a:lnTo>
                    <a:pt x="63804" y="8208"/>
                  </a:lnTo>
                  <a:lnTo>
                    <a:pt x="30595" y="30594"/>
                  </a:lnTo>
                  <a:lnTo>
                    <a:pt x="8208" y="63800"/>
                  </a:lnTo>
                  <a:lnTo>
                    <a:pt x="0" y="104470"/>
                  </a:lnTo>
                  <a:lnTo>
                    <a:pt x="8208" y="145146"/>
                  </a:lnTo>
                  <a:lnTo>
                    <a:pt x="30595" y="178357"/>
                  </a:lnTo>
                  <a:lnTo>
                    <a:pt x="63804" y="200744"/>
                  </a:lnTo>
                  <a:lnTo>
                    <a:pt x="104477" y="208953"/>
                  </a:lnTo>
                  <a:lnTo>
                    <a:pt x="123488" y="207231"/>
                  </a:lnTo>
                  <a:lnTo>
                    <a:pt x="141359" y="202269"/>
                  </a:lnTo>
                  <a:lnTo>
                    <a:pt x="157779" y="194369"/>
                  </a:lnTo>
                  <a:lnTo>
                    <a:pt x="159857" y="192874"/>
                  </a:lnTo>
                  <a:lnTo>
                    <a:pt x="98672" y="192874"/>
                  </a:lnTo>
                  <a:lnTo>
                    <a:pt x="92923" y="192316"/>
                  </a:lnTo>
                  <a:lnTo>
                    <a:pt x="50537" y="174752"/>
                  </a:lnTo>
                  <a:lnTo>
                    <a:pt x="25022" y="143662"/>
                  </a:lnTo>
                  <a:lnTo>
                    <a:pt x="16073" y="110274"/>
                  </a:lnTo>
                  <a:lnTo>
                    <a:pt x="16073" y="98666"/>
                  </a:lnTo>
                  <a:lnTo>
                    <a:pt x="27746" y="60185"/>
                  </a:lnTo>
                  <a:lnTo>
                    <a:pt x="60191" y="27749"/>
                  </a:lnTo>
                  <a:lnTo>
                    <a:pt x="98672" y="16065"/>
                  </a:lnTo>
                  <a:lnTo>
                    <a:pt x="156806" y="16065"/>
                  </a:lnTo>
                  <a:lnTo>
                    <a:pt x="145150" y="8208"/>
                  </a:lnTo>
                  <a:lnTo>
                    <a:pt x="104477" y="0"/>
                  </a:lnTo>
                  <a:close/>
                </a:path>
                <a:path w="258444" h="258445">
                  <a:moveTo>
                    <a:pt x="156806" y="16065"/>
                  </a:moveTo>
                  <a:lnTo>
                    <a:pt x="110281" y="16065"/>
                  </a:lnTo>
                  <a:lnTo>
                    <a:pt x="116031" y="16637"/>
                  </a:lnTo>
                  <a:lnTo>
                    <a:pt x="127416" y="18897"/>
                  </a:lnTo>
                  <a:lnTo>
                    <a:pt x="162882" y="37858"/>
                  </a:lnTo>
                  <a:lnTo>
                    <a:pt x="188371" y="76009"/>
                  </a:lnTo>
                  <a:lnTo>
                    <a:pt x="192881" y="98666"/>
                  </a:lnTo>
                  <a:lnTo>
                    <a:pt x="192881" y="110274"/>
                  </a:lnTo>
                  <a:lnTo>
                    <a:pt x="181208" y="148755"/>
                  </a:lnTo>
                  <a:lnTo>
                    <a:pt x="148763" y="181203"/>
                  </a:lnTo>
                  <a:lnTo>
                    <a:pt x="110281" y="192874"/>
                  </a:lnTo>
                  <a:lnTo>
                    <a:pt x="159857" y="192874"/>
                  </a:lnTo>
                  <a:lnTo>
                    <a:pt x="172313" y="183921"/>
                  </a:lnTo>
                  <a:lnTo>
                    <a:pt x="195312" y="183921"/>
                  </a:lnTo>
                  <a:lnTo>
                    <a:pt x="183837" y="172440"/>
                  </a:lnTo>
                  <a:lnTo>
                    <a:pt x="194373" y="157778"/>
                  </a:lnTo>
                  <a:lnTo>
                    <a:pt x="202272" y="141355"/>
                  </a:lnTo>
                  <a:lnTo>
                    <a:pt x="207233" y="123482"/>
                  </a:lnTo>
                  <a:lnTo>
                    <a:pt x="208954" y="104470"/>
                  </a:lnTo>
                  <a:lnTo>
                    <a:pt x="200746" y="63800"/>
                  </a:lnTo>
                  <a:lnTo>
                    <a:pt x="178359" y="30594"/>
                  </a:lnTo>
                  <a:lnTo>
                    <a:pt x="156806" y="16065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00725" y="3686175"/>
            <a:ext cx="390525" cy="381000"/>
            <a:chOff x="5800725" y="3686175"/>
            <a:chExt cx="390525" cy="381000"/>
          </a:xfrm>
        </p:grpSpPr>
        <p:sp>
          <p:nvSpPr>
            <p:cNvPr id="8" name="object 8"/>
            <p:cNvSpPr/>
            <p:nvPr/>
          </p:nvSpPr>
          <p:spPr>
            <a:xfrm>
              <a:off x="5800725" y="368617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2637" y="3744518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96443" y="0"/>
                  </a:moveTo>
                  <a:lnTo>
                    <a:pt x="62487" y="18688"/>
                  </a:lnTo>
                  <a:lnTo>
                    <a:pt x="57315" y="31038"/>
                  </a:lnTo>
                  <a:lnTo>
                    <a:pt x="47150" y="36991"/>
                  </a:lnTo>
                  <a:lnTo>
                    <a:pt x="39190" y="45570"/>
                  </a:lnTo>
                  <a:lnTo>
                    <a:pt x="33999" y="56202"/>
                  </a:lnTo>
                  <a:lnTo>
                    <a:pt x="32143" y="68313"/>
                  </a:lnTo>
                  <a:lnTo>
                    <a:pt x="32143" y="69659"/>
                  </a:lnTo>
                  <a:lnTo>
                    <a:pt x="23941" y="75934"/>
                  </a:lnTo>
                  <a:lnTo>
                    <a:pt x="17597" y="84093"/>
                  </a:lnTo>
                  <a:lnTo>
                    <a:pt x="13503" y="93737"/>
                  </a:lnTo>
                  <a:lnTo>
                    <a:pt x="12052" y="104470"/>
                  </a:lnTo>
                  <a:lnTo>
                    <a:pt x="12057" y="107086"/>
                  </a:lnTo>
                  <a:lnTo>
                    <a:pt x="12325" y="109651"/>
                  </a:lnTo>
                  <a:lnTo>
                    <a:pt x="12763" y="112001"/>
                  </a:lnTo>
                  <a:lnTo>
                    <a:pt x="7405" y="118964"/>
                  </a:lnTo>
                  <a:lnTo>
                    <a:pt x="3394" y="126841"/>
                  </a:lnTo>
                  <a:lnTo>
                    <a:pt x="875" y="135461"/>
                  </a:lnTo>
                  <a:lnTo>
                    <a:pt x="0" y="144653"/>
                  </a:lnTo>
                  <a:lnTo>
                    <a:pt x="1233" y="155535"/>
                  </a:lnTo>
                  <a:lnTo>
                    <a:pt x="4746" y="165539"/>
                  </a:lnTo>
                  <a:lnTo>
                    <a:pt x="10254" y="174394"/>
                  </a:lnTo>
                  <a:lnTo>
                    <a:pt x="14057" y="178308"/>
                  </a:lnTo>
                  <a:lnTo>
                    <a:pt x="17462" y="181876"/>
                  </a:lnTo>
                  <a:lnTo>
                    <a:pt x="16566" y="185394"/>
                  </a:lnTo>
                  <a:lnTo>
                    <a:pt x="16078" y="189064"/>
                  </a:lnTo>
                  <a:lnTo>
                    <a:pt x="16078" y="192874"/>
                  </a:lnTo>
                  <a:lnTo>
                    <a:pt x="19551" y="210080"/>
                  </a:lnTo>
                  <a:lnTo>
                    <a:pt x="29022" y="224132"/>
                  </a:lnTo>
                  <a:lnTo>
                    <a:pt x="43070" y="233608"/>
                  </a:lnTo>
                  <a:lnTo>
                    <a:pt x="60274" y="237083"/>
                  </a:lnTo>
                  <a:lnTo>
                    <a:pt x="61633" y="237083"/>
                  </a:lnTo>
                  <a:lnTo>
                    <a:pt x="67906" y="245286"/>
                  </a:lnTo>
                  <a:lnTo>
                    <a:pt x="76061" y="251629"/>
                  </a:lnTo>
                  <a:lnTo>
                    <a:pt x="85705" y="255723"/>
                  </a:lnTo>
                  <a:lnTo>
                    <a:pt x="96443" y="257175"/>
                  </a:lnTo>
                  <a:lnTo>
                    <a:pt x="105986" y="256032"/>
                  </a:lnTo>
                  <a:lnTo>
                    <a:pt x="114701" y="252788"/>
                  </a:lnTo>
                  <a:lnTo>
                    <a:pt x="122323" y="247718"/>
                  </a:lnTo>
                  <a:lnTo>
                    <a:pt x="128587" y="241096"/>
                  </a:lnTo>
                  <a:lnTo>
                    <a:pt x="96393" y="241096"/>
                  </a:lnTo>
                  <a:lnTo>
                    <a:pt x="89040" y="239951"/>
                  </a:lnTo>
                  <a:lnTo>
                    <a:pt x="82597" y="236753"/>
                  </a:lnTo>
                  <a:lnTo>
                    <a:pt x="77426" y="231859"/>
                  </a:lnTo>
                  <a:lnTo>
                    <a:pt x="73888" y="225628"/>
                  </a:lnTo>
                  <a:lnTo>
                    <a:pt x="72529" y="222059"/>
                  </a:lnTo>
                  <a:lnTo>
                    <a:pt x="70669" y="221005"/>
                  </a:lnTo>
                  <a:lnTo>
                    <a:pt x="60274" y="221005"/>
                  </a:lnTo>
                  <a:lnTo>
                    <a:pt x="49331" y="218792"/>
                  </a:lnTo>
                  <a:lnTo>
                    <a:pt x="40389" y="212759"/>
                  </a:lnTo>
                  <a:lnTo>
                    <a:pt x="34356" y="203817"/>
                  </a:lnTo>
                  <a:lnTo>
                    <a:pt x="32143" y="192874"/>
                  </a:lnTo>
                  <a:lnTo>
                    <a:pt x="32143" y="189064"/>
                  </a:lnTo>
                  <a:lnTo>
                    <a:pt x="32923" y="185394"/>
                  </a:lnTo>
                  <a:lnTo>
                    <a:pt x="35894" y="178308"/>
                  </a:lnTo>
                  <a:lnTo>
                    <a:pt x="34717" y="174394"/>
                  </a:lnTo>
                  <a:lnTo>
                    <a:pt x="34607" y="174040"/>
                  </a:lnTo>
                  <a:lnTo>
                    <a:pt x="31323" y="171983"/>
                  </a:lnTo>
                  <a:lnTo>
                    <a:pt x="25041" y="166914"/>
                  </a:lnTo>
                  <a:lnTo>
                    <a:pt x="20235" y="160485"/>
                  </a:lnTo>
                  <a:lnTo>
                    <a:pt x="17161" y="152972"/>
                  </a:lnTo>
                  <a:lnTo>
                    <a:pt x="16078" y="144653"/>
                  </a:lnTo>
                  <a:lnTo>
                    <a:pt x="16842" y="137668"/>
                  </a:lnTo>
                  <a:lnTo>
                    <a:pt x="19027" y="131210"/>
                  </a:lnTo>
                  <a:lnTo>
                    <a:pt x="22475" y="125447"/>
                  </a:lnTo>
                  <a:lnTo>
                    <a:pt x="27025" y="120548"/>
                  </a:lnTo>
                  <a:lnTo>
                    <a:pt x="29438" y="118440"/>
                  </a:lnTo>
                  <a:lnTo>
                    <a:pt x="30340" y="115074"/>
                  </a:lnTo>
                  <a:lnTo>
                    <a:pt x="29337" y="112001"/>
                  </a:lnTo>
                  <a:lnTo>
                    <a:pt x="28524" y="109651"/>
                  </a:lnTo>
                  <a:lnTo>
                    <a:pt x="28130" y="107086"/>
                  </a:lnTo>
                  <a:lnTo>
                    <a:pt x="28130" y="104470"/>
                  </a:lnTo>
                  <a:lnTo>
                    <a:pt x="29276" y="97110"/>
                  </a:lnTo>
                  <a:lnTo>
                    <a:pt x="32480" y="90657"/>
                  </a:lnTo>
                  <a:lnTo>
                    <a:pt x="37388" y="85487"/>
                  </a:lnTo>
                  <a:lnTo>
                    <a:pt x="43649" y="81978"/>
                  </a:lnTo>
                  <a:lnTo>
                    <a:pt x="47320" y="80568"/>
                  </a:lnTo>
                  <a:lnTo>
                    <a:pt x="49428" y="76746"/>
                  </a:lnTo>
                  <a:lnTo>
                    <a:pt x="48374" y="71424"/>
                  </a:lnTo>
                  <a:lnTo>
                    <a:pt x="48221" y="69862"/>
                  </a:lnTo>
                  <a:lnTo>
                    <a:pt x="48221" y="68313"/>
                  </a:lnTo>
                  <a:lnTo>
                    <a:pt x="69710" y="44094"/>
                  </a:lnTo>
                  <a:lnTo>
                    <a:pt x="72123" y="41236"/>
                  </a:lnTo>
                  <a:lnTo>
                    <a:pt x="96393" y="16065"/>
                  </a:lnTo>
                  <a:lnTo>
                    <a:pt x="128587" y="16065"/>
                  </a:lnTo>
                  <a:lnTo>
                    <a:pt x="122323" y="9445"/>
                  </a:lnTo>
                  <a:lnTo>
                    <a:pt x="114701" y="4379"/>
                  </a:lnTo>
                  <a:lnTo>
                    <a:pt x="105986" y="1140"/>
                  </a:lnTo>
                  <a:lnTo>
                    <a:pt x="96443" y="0"/>
                  </a:lnTo>
                  <a:close/>
                </a:path>
                <a:path w="257175" h="257175">
                  <a:moveTo>
                    <a:pt x="188315" y="219951"/>
                  </a:moveTo>
                  <a:lnTo>
                    <a:pt x="184594" y="222059"/>
                  </a:lnTo>
                  <a:lnTo>
                    <a:pt x="183235" y="225628"/>
                  </a:lnTo>
                  <a:lnTo>
                    <a:pt x="179697" y="231859"/>
                  </a:lnTo>
                  <a:lnTo>
                    <a:pt x="174526" y="236753"/>
                  </a:lnTo>
                  <a:lnTo>
                    <a:pt x="168083" y="239951"/>
                  </a:lnTo>
                  <a:lnTo>
                    <a:pt x="160731" y="241096"/>
                  </a:lnTo>
                  <a:lnTo>
                    <a:pt x="128587" y="241096"/>
                  </a:lnTo>
                  <a:lnTo>
                    <a:pt x="134851" y="247718"/>
                  </a:lnTo>
                  <a:lnTo>
                    <a:pt x="142473" y="252788"/>
                  </a:lnTo>
                  <a:lnTo>
                    <a:pt x="151188" y="256032"/>
                  </a:lnTo>
                  <a:lnTo>
                    <a:pt x="160731" y="257175"/>
                  </a:lnTo>
                  <a:lnTo>
                    <a:pt x="171469" y="255723"/>
                  </a:lnTo>
                  <a:lnTo>
                    <a:pt x="181113" y="251629"/>
                  </a:lnTo>
                  <a:lnTo>
                    <a:pt x="189268" y="245286"/>
                  </a:lnTo>
                  <a:lnTo>
                    <a:pt x="195541" y="237083"/>
                  </a:lnTo>
                  <a:lnTo>
                    <a:pt x="196900" y="237083"/>
                  </a:lnTo>
                  <a:lnTo>
                    <a:pt x="214104" y="233608"/>
                  </a:lnTo>
                  <a:lnTo>
                    <a:pt x="228152" y="224132"/>
                  </a:lnTo>
                  <a:lnTo>
                    <a:pt x="230260" y="221005"/>
                  </a:lnTo>
                  <a:lnTo>
                    <a:pt x="195237" y="221005"/>
                  </a:lnTo>
                  <a:lnTo>
                    <a:pt x="193636" y="220853"/>
                  </a:lnTo>
                  <a:lnTo>
                    <a:pt x="192074" y="220611"/>
                  </a:lnTo>
                  <a:lnTo>
                    <a:pt x="188315" y="219951"/>
                  </a:lnTo>
                  <a:close/>
                </a:path>
                <a:path w="257175" h="257175">
                  <a:moveTo>
                    <a:pt x="160731" y="16065"/>
                  </a:moveTo>
                  <a:lnTo>
                    <a:pt x="96393" y="16065"/>
                  </a:lnTo>
                  <a:lnTo>
                    <a:pt x="105774" y="17962"/>
                  </a:lnTo>
                  <a:lnTo>
                    <a:pt x="113436" y="23133"/>
                  </a:lnTo>
                  <a:lnTo>
                    <a:pt x="118602" y="30799"/>
                  </a:lnTo>
                  <a:lnTo>
                    <a:pt x="120497" y="40182"/>
                  </a:lnTo>
                  <a:lnTo>
                    <a:pt x="120497" y="216992"/>
                  </a:lnTo>
                  <a:lnTo>
                    <a:pt x="118602" y="226373"/>
                  </a:lnTo>
                  <a:lnTo>
                    <a:pt x="113436" y="234035"/>
                  </a:lnTo>
                  <a:lnTo>
                    <a:pt x="105774" y="239202"/>
                  </a:lnTo>
                  <a:lnTo>
                    <a:pt x="96393" y="241096"/>
                  </a:lnTo>
                  <a:lnTo>
                    <a:pt x="160731" y="241096"/>
                  </a:lnTo>
                  <a:lnTo>
                    <a:pt x="151349" y="239202"/>
                  </a:lnTo>
                  <a:lnTo>
                    <a:pt x="143687" y="234035"/>
                  </a:lnTo>
                  <a:lnTo>
                    <a:pt x="138521" y="226373"/>
                  </a:lnTo>
                  <a:lnTo>
                    <a:pt x="136626" y="216992"/>
                  </a:lnTo>
                  <a:lnTo>
                    <a:pt x="136626" y="40182"/>
                  </a:lnTo>
                  <a:lnTo>
                    <a:pt x="138472" y="31038"/>
                  </a:lnTo>
                  <a:lnTo>
                    <a:pt x="138521" y="30799"/>
                  </a:lnTo>
                  <a:lnTo>
                    <a:pt x="143687" y="23133"/>
                  </a:lnTo>
                  <a:lnTo>
                    <a:pt x="151349" y="17962"/>
                  </a:lnTo>
                  <a:lnTo>
                    <a:pt x="160731" y="16065"/>
                  </a:lnTo>
                  <a:close/>
                </a:path>
                <a:path w="257175" h="257175">
                  <a:moveTo>
                    <a:pt x="68808" y="219951"/>
                  </a:moveTo>
                  <a:lnTo>
                    <a:pt x="65049" y="220611"/>
                  </a:lnTo>
                  <a:lnTo>
                    <a:pt x="63538" y="220853"/>
                  </a:lnTo>
                  <a:lnTo>
                    <a:pt x="61937" y="221005"/>
                  </a:lnTo>
                  <a:lnTo>
                    <a:pt x="70669" y="221005"/>
                  </a:lnTo>
                  <a:lnTo>
                    <a:pt x="68808" y="219951"/>
                  </a:lnTo>
                  <a:close/>
                </a:path>
                <a:path w="257175" h="257175">
                  <a:moveTo>
                    <a:pt x="160731" y="0"/>
                  </a:moveTo>
                  <a:lnTo>
                    <a:pt x="151188" y="1140"/>
                  </a:lnTo>
                  <a:lnTo>
                    <a:pt x="142473" y="4379"/>
                  </a:lnTo>
                  <a:lnTo>
                    <a:pt x="134851" y="9445"/>
                  </a:lnTo>
                  <a:lnTo>
                    <a:pt x="128587" y="16065"/>
                  </a:lnTo>
                  <a:lnTo>
                    <a:pt x="160731" y="16065"/>
                  </a:lnTo>
                  <a:lnTo>
                    <a:pt x="169622" y="17756"/>
                  </a:lnTo>
                  <a:lnTo>
                    <a:pt x="185011" y="40182"/>
                  </a:lnTo>
                  <a:lnTo>
                    <a:pt x="185145" y="41236"/>
                  </a:lnTo>
                  <a:lnTo>
                    <a:pt x="187589" y="44094"/>
                  </a:lnTo>
                  <a:lnTo>
                    <a:pt x="187898" y="44094"/>
                  </a:lnTo>
                  <a:lnTo>
                    <a:pt x="190933" y="44894"/>
                  </a:lnTo>
                  <a:lnTo>
                    <a:pt x="209003" y="68313"/>
                  </a:lnTo>
                  <a:lnTo>
                    <a:pt x="208998" y="69862"/>
                  </a:lnTo>
                  <a:lnTo>
                    <a:pt x="208831" y="71424"/>
                  </a:lnTo>
                  <a:lnTo>
                    <a:pt x="207938" y="75934"/>
                  </a:lnTo>
                  <a:lnTo>
                    <a:pt x="207853" y="76746"/>
                  </a:lnTo>
                  <a:lnTo>
                    <a:pt x="209961" y="80568"/>
                  </a:lnTo>
                  <a:lnTo>
                    <a:pt x="210172" y="80568"/>
                  </a:lnTo>
                  <a:lnTo>
                    <a:pt x="213777" y="81978"/>
                  </a:lnTo>
                  <a:lnTo>
                    <a:pt x="229095" y="104470"/>
                  </a:lnTo>
                  <a:lnTo>
                    <a:pt x="229095" y="107086"/>
                  </a:lnTo>
                  <a:lnTo>
                    <a:pt x="228634" y="109651"/>
                  </a:lnTo>
                  <a:lnTo>
                    <a:pt x="226899" y="115074"/>
                  </a:lnTo>
                  <a:lnTo>
                    <a:pt x="227845" y="118440"/>
                  </a:lnTo>
                  <a:lnTo>
                    <a:pt x="241096" y="144653"/>
                  </a:lnTo>
                  <a:lnTo>
                    <a:pt x="240013" y="152972"/>
                  </a:lnTo>
                  <a:lnTo>
                    <a:pt x="236943" y="160485"/>
                  </a:lnTo>
                  <a:lnTo>
                    <a:pt x="232159" y="166914"/>
                  </a:lnTo>
                  <a:lnTo>
                    <a:pt x="225933" y="171983"/>
                  </a:lnTo>
                  <a:lnTo>
                    <a:pt x="222567" y="174040"/>
                  </a:lnTo>
                  <a:lnTo>
                    <a:pt x="221208" y="178308"/>
                  </a:lnTo>
                  <a:lnTo>
                    <a:pt x="222738" y="181876"/>
                  </a:lnTo>
                  <a:lnTo>
                    <a:pt x="224213" y="185394"/>
                  </a:lnTo>
                  <a:lnTo>
                    <a:pt x="224980" y="189064"/>
                  </a:lnTo>
                  <a:lnTo>
                    <a:pt x="224980" y="192874"/>
                  </a:lnTo>
                  <a:lnTo>
                    <a:pt x="222767" y="203817"/>
                  </a:lnTo>
                  <a:lnTo>
                    <a:pt x="216735" y="212759"/>
                  </a:lnTo>
                  <a:lnTo>
                    <a:pt x="207792" y="218792"/>
                  </a:lnTo>
                  <a:lnTo>
                    <a:pt x="196850" y="221005"/>
                  </a:lnTo>
                  <a:lnTo>
                    <a:pt x="230260" y="221005"/>
                  </a:lnTo>
                  <a:lnTo>
                    <a:pt x="237623" y="210080"/>
                  </a:lnTo>
                  <a:lnTo>
                    <a:pt x="241096" y="192874"/>
                  </a:lnTo>
                  <a:lnTo>
                    <a:pt x="241096" y="189064"/>
                  </a:lnTo>
                  <a:lnTo>
                    <a:pt x="240601" y="185394"/>
                  </a:lnTo>
                  <a:lnTo>
                    <a:pt x="239700" y="181876"/>
                  </a:lnTo>
                  <a:lnTo>
                    <a:pt x="243108" y="178308"/>
                  </a:lnTo>
                  <a:lnTo>
                    <a:pt x="246914" y="174394"/>
                  </a:lnTo>
                  <a:lnTo>
                    <a:pt x="252426" y="165539"/>
                  </a:lnTo>
                  <a:lnTo>
                    <a:pt x="255940" y="155535"/>
                  </a:lnTo>
                  <a:lnTo>
                    <a:pt x="257175" y="144653"/>
                  </a:lnTo>
                  <a:lnTo>
                    <a:pt x="256296" y="135461"/>
                  </a:lnTo>
                  <a:lnTo>
                    <a:pt x="253769" y="126841"/>
                  </a:lnTo>
                  <a:lnTo>
                    <a:pt x="249754" y="118964"/>
                  </a:lnTo>
                  <a:lnTo>
                    <a:pt x="244411" y="112001"/>
                  </a:lnTo>
                  <a:lnTo>
                    <a:pt x="244849" y="109651"/>
                  </a:lnTo>
                  <a:lnTo>
                    <a:pt x="245117" y="107086"/>
                  </a:lnTo>
                  <a:lnTo>
                    <a:pt x="245122" y="104470"/>
                  </a:lnTo>
                  <a:lnTo>
                    <a:pt x="243671" y="93737"/>
                  </a:lnTo>
                  <a:lnTo>
                    <a:pt x="239577" y="84093"/>
                  </a:lnTo>
                  <a:lnTo>
                    <a:pt x="233233" y="75934"/>
                  </a:lnTo>
                  <a:lnTo>
                    <a:pt x="225031" y="69659"/>
                  </a:lnTo>
                  <a:lnTo>
                    <a:pt x="225031" y="68313"/>
                  </a:lnTo>
                  <a:lnTo>
                    <a:pt x="223175" y="56202"/>
                  </a:lnTo>
                  <a:lnTo>
                    <a:pt x="217984" y="45570"/>
                  </a:lnTo>
                  <a:lnTo>
                    <a:pt x="210024" y="36991"/>
                  </a:lnTo>
                  <a:lnTo>
                    <a:pt x="199859" y="31038"/>
                  </a:lnTo>
                  <a:lnTo>
                    <a:pt x="194687" y="18688"/>
                  </a:lnTo>
                  <a:lnTo>
                    <a:pt x="185891" y="8851"/>
                  </a:lnTo>
                  <a:lnTo>
                    <a:pt x="174297" y="2349"/>
                  </a:lnTo>
                  <a:lnTo>
                    <a:pt x="160731" y="0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0075" y="4962525"/>
            <a:ext cx="390525" cy="390525"/>
            <a:chOff x="600075" y="4962525"/>
            <a:chExt cx="390525" cy="390525"/>
          </a:xfrm>
        </p:grpSpPr>
        <p:sp>
          <p:nvSpPr>
            <p:cNvPr id="11" name="object 11"/>
            <p:cNvSpPr/>
            <p:nvPr/>
          </p:nvSpPr>
          <p:spPr>
            <a:xfrm>
              <a:off x="600075" y="496252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095"/>
                  </a:lnTo>
                  <a:lnTo>
                    <a:pt x="0" y="371932"/>
                  </a:lnTo>
                  <a:lnTo>
                    <a:pt x="18588" y="390526"/>
                  </a:lnTo>
                  <a:lnTo>
                    <a:pt x="371936" y="390526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987" y="5030393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32147" y="32143"/>
                  </a:moveTo>
                  <a:lnTo>
                    <a:pt x="7183" y="32143"/>
                  </a:lnTo>
                  <a:lnTo>
                    <a:pt x="0" y="39331"/>
                  </a:lnTo>
                  <a:lnTo>
                    <a:pt x="0" y="48221"/>
                  </a:lnTo>
                  <a:lnTo>
                    <a:pt x="8842" y="92012"/>
                  </a:lnTo>
                  <a:lnTo>
                    <a:pt x="32956" y="127775"/>
                  </a:lnTo>
                  <a:lnTo>
                    <a:pt x="68720" y="151889"/>
                  </a:lnTo>
                  <a:lnTo>
                    <a:pt x="112514" y="160732"/>
                  </a:lnTo>
                  <a:lnTo>
                    <a:pt x="128587" y="160732"/>
                  </a:lnTo>
                  <a:lnTo>
                    <a:pt x="128587" y="253556"/>
                  </a:lnTo>
                  <a:lnTo>
                    <a:pt x="132204" y="257172"/>
                  </a:lnTo>
                  <a:lnTo>
                    <a:pt x="141044" y="257172"/>
                  </a:lnTo>
                  <a:lnTo>
                    <a:pt x="144660" y="253556"/>
                  </a:lnTo>
                  <a:lnTo>
                    <a:pt x="144660" y="144659"/>
                  </a:lnTo>
                  <a:lnTo>
                    <a:pt x="112514" y="144659"/>
                  </a:lnTo>
                  <a:lnTo>
                    <a:pt x="74982" y="137077"/>
                  </a:lnTo>
                  <a:lnTo>
                    <a:pt x="44326" y="116405"/>
                  </a:lnTo>
                  <a:lnTo>
                    <a:pt x="23654" y="85750"/>
                  </a:lnTo>
                  <a:lnTo>
                    <a:pt x="16073" y="48221"/>
                  </a:lnTo>
                  <a:lnTo>
                    <a:pt x="86671" y="48221"/>
                  </a:lnTo>
                  <a:lnTo>
                    <a:pt x="75940" y="40986"/>
                  </a:lnTo>
                  <a:lnTo>
                    <a:pt x="32147" y="32143"/>
                  </a:lnTo>
                  <a:close/>
                </a:path>
                <a:path w="257175" h="257175">
                  <a:moveTo>
                    <a:pt x="86671" y="48221"/>
                  </a:moveTo>
                  <a:lnTo>
                    <a:pt x="32147" y="48221"/>
                  </a:lnTo>
                  <a:lnTo>
                    <a:pt x="69676" y="55802"/>
                  </a:lnTo>
                  <a:lnTo>
                    <a:pt x="100332" y="76473"/>
                  </a:lnTo>
                  <a:lnTo>
                    <a:pt x="121005" y="107128"/>
                  </a:lnTo>
                  <a:lnTo>
                    <a:pt x="128587" y="144659"/>
                  </a:lnTo>
                  <a:lnTo>
                    <a:pt x="144660" y="144659"/>
                  </a:lnTo>
                  <a:lnTo>
                    <a:pt x="135818" y="100865"/>
                  </a:lnTo>
                  <a:lnTo>
                    <a:pt x="111704" y="65100"/>
                  </a:lnTo>
                  <a:lnTo>
                    <a:pt x="86671" y="48221"/>
                  </a:lnTo>
                  <a:close/>
                </a:path>
                <a:path w="257175" h="257175">
                  <a:moveTo>
                    <a:pt x="257175" y="16065"/>
                  </a:moveTo>
                  <a:lnTo>
                    <a:pt x="241101" y="16065"/>
                  </a:lnTo>
                  <a:lnTo>
                    <a:pt x="234939" y="50070"/>
                  </a:lnTo>
                  <a:lnTo>
                    <a:pt x="217951" y="78763"/>
                  </a:lnTo>
                  <a:lnTo>
                    <a:pt x="192383" y="99892"/>
                  </a:lnTo>
                  <a:lnTo>
                    <a:pt x="160481" y="111201"/>
                  </a:lnTo>
                  <a:lnTo>
                    <a:pt x="161855" y="116405"/>
                  </a:lnTo>
                  <a:lnTo>
                    <a:pt x="162843" y="121602"/>
                  </a:lnTo>
                  <a:lnTo>
                    <a:pt x="163546" y="126974"/>
                  </a:lnTo>
                  <a:lnTo>
                    <a:pt x="200595" y="113684"/>
                  </a:lnTo>
                  <a:lnTo>
                    <a:pt x="230289" y="89036"/>
                  </a:lnTo>
                  <a:lnTo>
                    <a:pt x="249916" y="55802"/>
                  </a:lnTo>
                  <a:lnTo>
                    <a:pt x="250018" y="55629"/>
                  </a:lnTo>
                  <a:lnTo>
                    <a:pt x="257175" y="16065"/>
                  </a:lnTo>
                  <a:close/>
                </a:path>
                <a:path w="257175" h="257175">
                  <a:moveTo>
                    <a:pt x="249991" y="0"/>
                  </a:moveTo>
                  <a:lnTo>
                    <a:pt x="225028" y="0"/>
                  </a:lnTo>
                  <a:lnTo>
                    <a:pt x="195625" y="3879"/>
                  </a:lnTo>
                  <a:lnTo>
                    <a:pt x="169123" y="14844"/>
                  </a:lnTo>
                  <a:lnTo>
                    <a:pt x="146538" y="31884"/>
                  </a:lnTo>
                  <a:lnTo>
                    <a:pt x="128889" y="53987"/>
                  </a:lnTo>
                  <a:lnTo>
                    <a:pt x="132803" y="58166"/>
                  </a:lnTo>
                  <a:lnTo>
                    <a:pt x="136475" y="62636"/>
                  </a:lnTo>
                  <a:lnTo>
                    <a:pt x="139838" y="67259"/>
                  </a:lnTo>
                  <a:lnTo>
                    <a:pt x="154801" y="46417"/>
                  </a:lnTo>
                  <a:lnTo>
                    <a:pt x="174672" y="30246"/>
                  </a:lnTo>
                  <a:lnTo>
                    <a:pt x="198423" y="19783"/>
                  </a:lnTo>
                  <a:lnTo>
                    <a:pt x="225028" y="16065"/>
                  </a:lnTo>
                  <a:lnTo>
                    <a:pt x="257175" y="16065"/>
                  </a:lnTo>
                  <a:lnTo>
                    <a:pt x="257175" y="7175"/>
                  </a:lnTo>
                  <a:lnTo>
                    <a:pt x="249991" y="0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4587" y="3649662"/>
            <a:ext cx="3858895" cy="2188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736458"/>
                </a:solidFill>
                <a:latin typeface="Georgia"/>
                <a:cs typeface="Georgia"/>
              </a:rPr>
              <a:t>Comprehensive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 Analysis</a:t>
            </a:r>
            <a:endParaRPr sz="1650">
              <a:latin typeface="Georgia"/>
              <a:cs typeface="Georgia"/>
            </a:endParaRPr>
          </a:p>
          <a:p>
            <a:pPr marL="12700" marR="134620">
              <a:lnSpc>
                <a:spcPct val="129600"/>
              </a:lnSpc>
              <a:spcBef>
                <a:spcPts val="69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Examining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across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stages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dimensions.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650" b="1" spc="-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Foundations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Understanding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how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experiences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shape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future outcomes.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00725" y="4962525"/>
            <a:ext cx="390525" cy="390525"/>
            <a:chOff x="5800725" y="4962525"/>
            <a:chExt cx="390525" cy="390525"/>
          </a:xfrm>
        </p:grpSpPr>
        <p:sp>
          <p:nvSpPr>
            <p:cNvPr id="15" name="object 15"/>
            <p:cNvSpPr/>
            <p:nvPr/>
          </p:nvSpPr>
          <p:spPr>
            <a:xfrm>
              <a:off x="5800725" y="496252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69095"/>
                  </a:lnTo>
                  <a:lnTo>
                    <a:pt x="0" y="371932"/>
                  </a:lnTo>
                  <a:lnTo>
                    <a:pt x="18592" y="390526"/>
                  </a:lnTo>
                  <a:lnTo>
                    <a:pt x="371932" y="390526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62637" y="5068963"/>
              <a:ext cx="257175" cy="180340"/>
            </a:xfrm>
            <a:custGeom>
              <a:avLst/>
              <a:gdLst/>
              <a:ahLst/>
              <a:cxnLst/>
              <a:rect l="l" t="t" r="r" b="b"/>
              <a:pathLst>
                <a:path w="257175" h="180339">
                  <a:moveTo>
                    <a:pt x="57861" y="115732"/>
                  </a:moveTo>
                  <a:lnTo>
                    <a:pt x="32143" y="115732"/>
                  </a:lnTo>
                  <a:lnTo>
                    <a:pt x="24641" y="117248"/>
                  </a:lnTo>
                  <a:lnTo>
                    <a:pt x="18513" y="121382"/>
                  </a:lnTo>
                  <a:lnTo>
                    <a:pt x="14380" y="127513"/>
                  </a:lnTo>
                  <a:lnTo>
                    <a:pt x="12865" y="135021"/>
                  </a:lnTo>
                  <a:lnTo>
                    <a:pt x="12865" y="160738"/>
                  </a:lnTo>
                  <a:lnTo>
                    <a:pt x="14380" y="168243"/>
                  </a:lnTo>
                  <a:lnTo>
                    <a:pt x="18513" y="174374"/>
                  </a:lnTo>
                  <a:lnTo>
                    <a:pt x="24641" y="178509"/>
                  </a:lnTo>
                  <a:lnTo>
                    <a:pt x="32143" y="180026"/>
                  </a:lnTo>
                  <a:lnTo>
                    <a:pt x="57861" y="180026"/>
                  </a:lnTo>
                  <a:lnTo>
                    <a:pt x="65370" y="178509"/>
                  </a:lnTo>
                  <a:lnTo>
                    <a:pt x="71502" y="174374"/>
                  </a:lnTo>
                  <a:lnTo>
                    <a:pt x="75636" y="168243"/>
                  </a:lnTo>
                  <a:lnTo>
                    <a:pt x="75854" y="167167"/>
                  </a:lnTo>
                  <a:lnTo>
                    <a:pt x="28613" y="167167"/>
                  </a:lnTo>
                  <a:lnTo>
                    <a:pt x="25717" y="164270"/>
                  </a:lnTo>
                  <a:lnTo>
                    <a:pt x="25717" y="131484"/>
                  </a:lnTo>
                  <a:lnTo>
                    <a:pt x="28613" y="128591"/>
                  </a:lnTo>
                  <a:lnTo>
                    <a:pt x="75854" y="128591"/>
                  </a:lnTo>
                  <a:lnTo>
                    <a:pt x="75636" y="127513"/>
                  </a:lnTo>
                  <a:lnTo>
                    <a:pt x="71502" y="121382"/>
                  </a:lnTo>
                  <a:lnTo>
                    <a:pt x="65370" y="117248"/>
                  </a:lnTo>
                  <a:lnTo>
                    <a:pt x="57861" y="115732"/>
                  </a:lnTo>
                  <a:close/>
                </a:path>
                <a:path w="257175" h="180339">
                  <a:moveTo>
                    <a:pt x="225031" y="115732"/>
                  </a:moveTo>
                  <a:lnTo>
                    <a:pt x="199313" y="115732"/>
                  </a:lnTo>
                  <a:lnTo>
                    <a:pt x="191804" y="117248"/>
                  </a:lnTo>
                  <a:lnTo>
                    <a:pt x="185672" y="121382"/>
                  </a:lnTo>
                  <a:lnTo>
                    <a:pt x="181538" y="127513"/>
                  </a:lnTo>
                  <a:lnTo>
                    <a:pt x="180022" y="135021"/>
                  </a:lnTo>
                  <a:lnTo>
                    <a:pt x="180022" y="160738"/>
                  </a:lnTo>
                  <a:lnTo>
                    <a:pt x="181538" y="168243"/>
                  </a:lnTo>
                  <a:lnTo>
                    <a:pt x="185672" y="174374"/>
                  </a:lnTo>
                  <a:lnTo>
                    <a:pt x="191804" y="178509"/>
                  </a:lnTo>
                  <a:lnTo>
                    <a:pt x="199313" y="180026"/>
                  </a:lnTo>
                  <a:lnTo>
                    <a:pt x="225031" y="180026"/>
                  </a:lnTo>
                  <a:lnTo>
                    <a:pt x="232535" y="178509"/>
                  </a:lnTo>
                  <a:lnTo>
                    <a:pt x="238667" y="174374"/>
                  </a:lnTo>
                  <a:lnTo>
                    <a:pt x="242804" y="168243"/>
                  </a:lnTo>
                  <a:lnTo>
                    <a:pt x="243022" y="167167"/>
                  </a:lnTo>
                  <a:lnTo>
                    <a:pt x="195770" y="167167"/>
                  </a:lnTo>
                  <a:lnTo>
                    <a:pt x="192887" y="164270"/>
                  </a:lnTo>
                  <a:lnTo>
                    <a:pt x="192887" y="131484"/>
                  </a:lnTo>
                  <a:lnTo>
                    <a:pt x="195770" y="128591"/>
                  </a:lnTo>
                  <a:lnTo>
                    <a:pt x="243022" y="128591"/>
                  </a:lnTo>
                  <a:lnTo>
                    <a:pt x="242804" y="127513"/>
                  </a:lnTo>
                  <a:lnTo>
                    <a:pt x="238667" y="121382"/>
                  </a:lnTo>
                  <a:lnTo>
                    <a:pt x="232535" y="117248"/>
                  </a:lnTo>
                  <a:lnTo>
                    <a:pt x="225031" y="115732"/>
                  </a:lnTo>
                  <a:close/>
                </a:path>
                <a:path w="257175" h="180339">
                  <a:moveTo>
                    <a:pt x="75854" y="128591"/>
                  </a:moveTo>
                  <a:lnTo>
                    <a:pt x="61404" y="128591"/>
                  </a:lnTo>
                  <a:lnTo>
                    <a:pt x="64300" y="131484"/>
                  </a:lnTo>
                  <a:lnTo>
                    <a:pt x="64300" y="164270"/>
                  </a:lnTo>
                  <a:lnTo>
                    <a:pt x="61404" y="167167"/>
                  </a:lnTo>
                  <a:lnTo>
                    <a:pt x="75854" y="167167"/>
                  </a:lnTo>
                  <a:lnTo>
                    <a:pt x="77152" y="160738"/>
                  </a:lnTo>
                  <a:lnTo>
                    <a:pt x="77152" y="135021"/>
                  </a:lnTo>
                  <a:lnTo>
                    <a:pt x="75854" y="128591"/>
                  </a:lnTo>
                  <a:close/>
                </a:path>
                <a:path w="257175" h="180339">
                  <a:moveTo>
                    <a:pt x="243022" y="128591"/>
                  </a:moveTo>
                  <a:lnTo>
                    <a:pt x="228561" y="128591"/>
                  </a:lnTo>
                  <a:lnTo>
                    <a:pt x="231457" y="131484"/>
                  </a:lnTo>
                  <a:lnTo>
                    <a:pt x="231457" y="164270"/>
                  </a:lnTo>
                  <a:lnTo>
                    <a:pt x="228561" y="167167"/>
                  </a:lnTo>
                  <a:lnTo>
                    <a:pt x="243022" y="167167"/>
                  </a:lnTo>
                  <a:lnTo>
                    <a:pt x="244322" y="160738"/>
                  </a:lnTo>
                  <a:lnTo>
                    <a:pt x="244322" y="135021"/>
                  </a:lnTo>
                  <a:lnTo>
                    <a:pt x="243022" y="128591"/>
                  </a:lnTo>
                  <a:close/>
                </a:path>
                <a:path w="257175" h="180339">
                  <a:moveTo>
                    <a:pt x="109296" y="38646"/>
                  </a:moveTo>
                  <a:lnTo>
                    <a:pt x="82139" y="38646"/>
                  </a:lnTo>
                  <a:lnTo>
                    <a:pt x="64364" y="52675"/>
                  </a:lnTo>
                  <a:lnTo>
                    <a:pt x="50590" y="70781"/>
                  </a:lnTo>
                  <a:lnTo>
                    <a:pt x="41721" y="92075"/>
                  </a:lnTo>
                  <a:lnTo>
                    <a:pt x="38582" y="115732"/>
                  </a:lnTo>
                  <a:lnTo>
                    <a:pt x="51435" y="115732"/>
                  </a:lnTo>
                  <a:lnTo>
                    <a:pt x="54731" y="93340"/>
                  </a:lnTo>
                  <a:lnTo>
                    <a:pt x="63976" y="73535"/>
                  </a:lnTo>
                  <a:lnTo>
                    <a:pt x="78202" y="57288"/>
                  </a:lnTo>
                  <a:lnTo>
                    <a:pt x="96443" y="45567"/>
                  </a:lnTo>
                  <a:lnTo>
                    <a:pt x="109296" y="45567"/>
                  </a:lnTo>
                  <a:lnTo>
                    <a:pt x="109296" y="38646"/>
                  </a:lnTo>
                  <a:close/>
                </a:path>
                <a:path w="257175" h="180339">
                  <a:moveTo>
                    <a:pt x="183806" y="45567"/>
                  </a:moveTo>
                  <a:lnTo>
                    <a:pt x="160731" y="45567"/>
                  </a:lnTo>
                  <a:lnTo>
                    <a:pt x="178972" y="57288"/>
                  </a:lnTo>
                  <a:lnTo>
                    <a:pt x="193198" y="73535"/>
                  </a:lnTo>
                  <a:lnTo>
                    <a:pt x="202443" y="93340"/>
                  </a:lnTo>
                  <a:lnTo>
                    <a:pt x="205740" y="115732"/>
                  </a:lnTo>
                  <a:lnTo>
                    <a:pt x="218605" y="115732"/>
                  </a:lnTo>
                  <a:lnTo>
                    <a:pt x="215463" y="92075"/>
                  </a:lnTo>
                  <a:lnTo>
                    <a:pt x="206590" y="70781"/>
                  </a:lnTo>
                  <a:lnTo>
                    <a:pt x="192812" y="52675"/>
                  </a:lnTo>
                  <a:lnTo>
                    <a:pt x="183806" y="45567"/>
                  </a:lnTo>
                  <a:close/>
                </a:path>
                <a:path w="257175" h="180339">
                  <a:moveTo>
                    <a:pt x="109296" y="45567"/>
                  </a:moveTo>
                  <a:lnTo>
                    <a:pt x="96443" y="45567"/>
                  </a:lnTo>
                  <a:lnTo>
                    <a:pt x="97987" y="52385"/>
                  </a:lnTo>
                  <a:lnTo>
                    <a:pt x="98100" y="52887"/>
                  </a:lnTo>
                  <a:lnTo>
                    <a:pt x="102260" y="58839"/>
                  </a:lnTo>
                  <a:lnTo>
                    <a:pt x="108334" y="62837"/>
                  </a:lnTo>
                  <a:lnTo>
                    <a:pt x="115735" y="64300"/>
                  </a:lnTo>
                  <a:lnTo>
                    <a:pt x="141452" y="64300"/>
                  </a:lnTo>
                  <a:lnTo>
                    <a:pt x="148824" y="62837"/>
                  </a:lnTo>
                  <a:lnTo>
                    <a:pt x="154887" y="58839"/>
                  </a:lnTo>
                  <a:lnTo>
                    <a:pt x="159053" y="52887"/>
                  </a:lnTo>
                  <a:lnTo>
                    <a:pt x="159386" y="51435"/>
                  </a:lnTo>
                  <a:lnTo>
                    <a:pt x="112191" y="51435"/>
                  </a:lnTo>
                  <a:lnTo>
                    <a:pt x="109296" y="48539"/>
                  </a:lnTo>
                  <a:lnTo>
                    <a:pt x="109296" y="45567"/>
                  </a:lnTo>
                  <a:close/>
                </a:path>
                <a:path w="257175" h="180339">
                  <a:moveTo>
                    <a:pt x="25717" y="6438"/>
                  </a:moveTo>
                  <a:lnTo>
                    <a:pt x="15714" y="8460"/>
                  </a:lnTo>
                  <a:lnTo>
                    <a:pt x="7539" y="13973"/>
                  </a:lnTo>
                  <a:lnTo>
                    <a:pt x="2023" y="22148"/>
                  </a:lnTo>
                  <a:lnTo>
                    <a:pt x="0" y="32156"/>
                  </a:lnTo>
                  <a:lnTo>
                    <a:pt x="2023" y="42154"/>
                  </a:lnTo>
                  <a:lnTo>
                    <a:pt x="7539" y="50330"/>
                  </a:lnTo>
                  <a:lnTo>
                    <a:pt x="15714" y="55848"/>
                  </a:lnTo>
                  <a:lnTo>
                    <a:pt x="25717" y="57873"/>
                  </a:lnTo>
                  <a:lnTo>
                    <a:pt x="34261" y="56418"/>
                  </a:lnTo>
                  <a:lnTo>
                    <a:pt x="41595" y="52385"/>
                  </a:lnTo>
                  <a:lnTo>
                    <a:pt x="47220" y="46274"/>
                  </a:lnTo>
                  <a:lnTo>
                    <a:pt x="47781" y="45008"/>
                  </a:lnTo>
                  <a:lnTo>
                    <a:pt x="24015" y="45008"/>
                  </a:lnTo>
                  <a:lnTo>
                    <a:pt x="22377" y="44678"/>
                  </a:lnTo>
                  <a:lnTo>
                    <a:pt x="12865" y="33858"/>
                  </a:lnTo>
                  <a:lnTo>
                    <a:pt x="12865" y="30441"/>
                  </a:lnTo>
                  <a:lnTo>
                    <a:pt x="24015" y="19291"/>
                  </a:lnTo>
                  <a:lnTo>
                    <a:pt x="47781" y="19291"/>
                  </a:lnTo>
                  <a:lnTo>
                    <a:pt x="47220" y="18027"/>
                  </a:lnTo>
                  <a:lnTo>
                    <a:pt x="41595" y="11920"/>
                  </a:lnTo>
                  <a:lnTo>
                    <a:pt x="34261" y="7892"/>
                  </a:lnTo>
                  <a:lnTo>
                    <a:pt x="25717" y="6438"/>
                  </a:lnTo>
                  <a:close/>
                </a:path>
                <a:path w="257175" h="180339">
                  <a:moveTo>
                    <a:pt x="220230" y="38646"/>
                  </a:moveTo>
                  <a:lnTo>
                    <a:pt x="206568" y="38646"/>
                  </a:lnTo>
                  <a:lnTo>
                    <a:pt x="209954" y="46274"/>
                  </a:lnTo>
                  <a:lnTo>
                    <a:pt x="215579" y="52385"/>
                  </a:lnTo>
                  <a:lnTo>
                    <a:pt x="222913" y="56418"/>
                  </a:lnTo>
                  <a:lnTo>
                    <a:pt x="231457" y="57873"/>
                  </a:lnTo>
                  <a:lnTo>
                    <a:pt x="241460" y="55848"/>
                  </a:lnTo>
                  <a:lnTo>
                    <a:pt x="249635" y="50330"/>
                  </a:lnTo>
                  <a:lnTo>
                    <a:pt x="253225" y="45008"/>
                  </a:lnTo>
                  <a:lnTo>
                    <a:pt x="229755" y="45008"/>
                  </a:lnTo>
                  <a:lnTo>
                    <a:pt x="228117" y="44678"/>
                  </a:lnTo>
                  <a:lnTo>
                    <a:pt x="224955" y="43383"/>
                  </a:lnTo>
                  <a:lnTo>
                    <a:pt x="223570" y="42456"/>
                  </a:lnTo>
                  <a:lnTo>
                    <a:pt x="221157" y="40030"/>
                  </a:lnTo>
                  <a:lnTo>
                    <a:pt x="220230" y="38646"/>
                  </a:lnTo>
                  <a:close/>
                </a:path>
                <a:path w="257175" h="180339">
                  <a:moveTo>
                    <a:pt x="159434" y="12865"/>
                  </a:moveTo>
                  <a:lnTo>
                    <a:pt x="144983" y="12865"/>
                  </a:lnTo>
                  <a:lnTo>
                    <a:pt x="147878" y="15760"/>
                  </a:lnTo>
                  <a:lnTo>
                    <a:pt x="147878" y="48539"/>
                  </a:lnTo>
                  <a:lnTo>
                    <a:pt x="144983" y="51435"/>
                  </a:lnTo>
                  <a:lnTo>
                    <a:pt x="159386" y="51435"/>
                  </a:lnTo>
                  <a:lnTo>
                    <a:pt x="160731" y="45567"/>
                  </a:lnTo>
                  <a:lnTo>
                    <a:pt x="183806" y="45567"/>
                  </a:lnTo>
                  <a:lnTo>
                    <a:pt x="175035" y="38646"/>
                  </a:lnTo>
                  <a:lnTo>
                    <a:pt x="220230" y="38646"/>
                  </a:lnTo>
                  <a:lnTo>
                    <a:pt x="218922" y="35496"/>
                  </a:lnTo>
                  <a:lnTo>
                    <a:pt x="218605" y="33858"/>
                  </a:lnTo>
                  <a:lnTo>
                    <a:pt x="218605" y="30441"/>
                  </a:lnTo>
                  <a:lnTo>
                    <a:pt x="218922" y="28803"/>
                  </a:lnTo>
                  <a:lnTo>
                    <a:pt x="220204" y="25717"/>
                  </a:lnTo>
                  <a:lnTo>
                    <a:pt x="160731" y="25717"/>
                  </a:lnTo>
                  <a:lnTo>
                    <a:pt x="160731" y="19291"/>
                  </a:lnTo>
                  <a:lnTo>
                    <a:pt x="159434" y="12865"/>
                  </a:lnTo>
                  <a:close/>
                </a:path>
                <a:path w="257175" h="180339">
                  <a:moveTo>
                    <a:pt x="47781" y="19291"/>
                  </a:moveTo>
                  <a:lnTo>
                    <a:pt x="27419" y="19291"/>
                  </a:lnTo>
                  <a:lnTo>
                    <a:pt x="29057" y="19608"/>
                  </a:lnTo>
                  <a:lnTo>
                    <a:pt x="32207" y="20929"/>
                  </a:lnTo>
                  <a:lnTo>
                    <a:pt x="38582" y="30441"/>
                  </a:lnTo>
                  <a:lnTo>
                    <a:pt x="38582" y="33858"/>
                  </a:lnTo>
                  <a:lnTo>
                    <a:pt x="27419" y="45008"/>
                  </a:lnTo>
                  <a:lnTo>
                    <a:pt x="47781" y="45008"/>
                  </a:lnTo>
                  <a:lnTo>
                    <a:pt x="50606" y="38646"/>
                  </a:lnTo>
                  <a:lnTo>
                    <a:pt x="109296" y="38646"/>
                  </a:lnTo>
                  <a:lnTo>
                    <a:pt x="109296" y="25717"/>
                  </a:lnTo>
                  <a:lnTo>
                    <a:pt x="50634" y="25717"/>
                  </a:lnTo>
                  <a:lnTo>
                    <a:pt x="47781" y="19291"/>
                  </a:lnTo>
                  <a:close/>
                </a:path>
                <a:path w="257175" h="180339">
                  <a:moveTo>
                    <a:pt x="253224" y="19291"/>
                  </a:moveTo>
                  <a:lnTo>
                    <a:pt x="233159" y="19291"/>
                  </a:lnTo>
                  <a:lnTo>
                    <a:pt x="234797" y="19608"/>
                  </a:lnTo>
                  <a:lnTo>
                    <a:pt x="237947" y="20929"/>
                  </a:lnTo>
                  <a:lnTo>
                    <a:pt x="244322" y="30441"/>
                  </a:lnTo>
                  <a:lnTo>
                    <a:pt x="244322" y="33858"/>
                  </a:lnTo>
                  <a:lnTo>
                    <a:pt x="233159" y="45008"/>
                  </a:lnTo>
                  <a:lnTo>
                    <a:pt x="253225" y="45008"/>
                  </a:lnTo>
                  <a:lnTo>
                    <a:pt x="255151" y="42154"/>
                  </a:lnTo>
                  <a:lnTo>
                    <a:pt x="257175" y="32156"/>
                  </a:lnTo>
                  <a:lnTo>
                    <a:pt x="255151" y="22148"/>
                  </a:lnTo>
                  <a:lnTo>
                    <a:pt x="253224" y="19291"/>
                  </a:lnTo>
                  <a:close/>
                </a:path>
                <a:path w="257175" h="180339">
                  <a:moveTo>
                    <a:pt x="141452" y="0"/>
                  </a:moveTo>
                  <a:lnTo>
                    <a:pt x="115735" y="0"/>
                  </a:lnTo>
                  <a:lnTo>
                    <a:pt x="108225" y="1515"/>
                  </a:lnTo>
                  <a:lnTo>
                    <a:pt x="102093" y="5649"/>
                  </a:lnTo>
                  <a:lnTo>
                    <a:pt x="97959" y="11781"/>
                  </a:lnTo>
                  <a:lnTo>
                    <a:pt x="96443" y="19291"/>
                  </a:lnTo>
                  <a:lnTo>
                    <a:pt x="96443" y="25717"/>
                  </a:lnTo>
                  <a:lnTo>
                    <a:pt x="109296" y="25717"/>
                  </a:lnTo>
                  <a:lnTo>
                    <a:pt x="109296" y="15760"/>
                  </a:lnTo>
                  <a:lnTo>
                    <a:pt x="112191" y="12865"/>
                  </a:lnTo>
                  <a:lnTo>
                    <a:pt x="159434" y="12865"/>
                  </a:lnTo>
                  <a:lnTo>
                    <a:pt x="159243" y="11920"/>
                  </a:lnTo>
                  <a:lnTo>
                    <a:pt x="159215" y="11781"/>
                  </a:lnTo>
                  <a:lnTo>
                    <a:pt x="155082" y="5649"/>
                  </a:lnTo>
                  <a:lnTo>
                    <a:pt x="148954" y="1515"/>
                  </a:lnTo>
                  <a:lnTo>
                    <a:pt x="141452" y="0"/>
                  </a:lnTo>
                  <a:close/>
                </a:path>
                <a:path w="257175" h="180339">
                  <a:moveTo>
                    <a:pt x="231457" y="6438"/>
                  </a:moveTo>
                  <a:lnTo>
                    <a:pt x="222913" y="7892"/>
                  </a:lnTo>
                  <a:lnTo>
                    <a:pt x="215579" y="11920"/>
                  </a:lnTo>
                  <a:lnTo>
                    <a:pt x="209954" y="18027"/>
                  </a:lnTo>
                  <a:lnTo>
                    <a:pt x="206540" y="25717"/>
                  </a:lnTo>
                  <a:lnTo>
                    <a:pt x="220188" y="25717"/>
                  </a:lnTo>
                  <a:lnTo>
                    <a:pt x="221157" y="24257"/>
                  </a:lnTo>
                  <a:lnTo>
                    <a:pt x="223570" y="21856"/>
                  </a:lnTo>
                  <a:lnTo>
                    <a:pt x="224955" y="20929"/>
                  </a:lnTo>
                  <a:lnTo>
                    <a:pt x="228117" y="19608"/>
                  </a:lnTo>
                  <a:lnTo>
                    <a:pt x="229755" y="19291"/>
                  </a:lnTo>
                  <a:lnTo>
                    <a:pt x="253224" y="19291"/>
                  </a:lnTo>
                  <a:lnTo>
                    <a:pt x="249635" y="13973"/>
                  </a:lnTo>
                  <a:lnTo>
                    <a:pt x="241460" y="8460"/>
                  </a:lnTo>
                  <a:lnTo>
                    <a:pt x="231457" y="6438"/>
                  </a:lnTo>
                  <a:close/>
                </a:path>
              </a:pathLst>
            </a:custGeom>
            <a:solidFill>
              <a:srgbClr val="7364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45237" y="3649662"/>
            <a:ext cx="4346575" cy="1912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0" dirty="0">
                <a:solidFill>
                  <a:srgbClr val="736458"/>
                </a:solidFill>
                <a:latin typeface="Georgia"/>
                <a:cs typeface="Georgia"/>
              </a:rPr>
              <a:t>Multidimensional</a:t>
            </a:r>
            <a:r>
              <a:rPr sz="1650" b="1" spc="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Approach</a:t>
            </a:r>
            <a:endParaRPr sz="1650">
              <a:latin typeface="Georgia"/>
              <a:cs typeface="Georgia"/>
            </a:endParaRPr>
          </a:p>
          <a:p>
            <a:pPr marL="12700" marR="444500">
              <a:lnSpc>
                <a:spcPct val="129600"/>
              </a:lnSpc>
              <a:spcBef>
                <a:spcPts val="69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Exploring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physical,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emotional,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cognitive,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social growth.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50" b="1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650" b="1" spc="-10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Trajectories</a:t>
            </a:r>
            <a:endParaRPr sz="16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Recognizing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how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developmental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events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impact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paths.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8" name="object 1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701800"/>
            <a:ext cx="37769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Infancy</a:t>
            </a:r>
            <a:r>
              <a:rPr spc="-95" dirty="0"/>
              <a:t> </a:t>
            </a:r>
            <a:r>
              <a:rPr spc="-60" dirty="0"/>
              <a:t>(0-</a:t>
            </a:r>
            <a:r>
              <a:rPr dirty="0"/>
              <a:t>1</a:t>
            </a:r>
            <a:r>
              <a:rPr spc="-95" dirty="0"/>
              <a:t> </a:t>
            </a:r>
            <a:r>
              <a:rPr spc="-55" dirty="0"/>
              <a:t>year)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201" y="2659062"/>
            <a:ext cx="2221865" cy="1817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40715">
              <a:lnSpc>
                <a:spcPct val="109800"/>
              </a:lnSpc>
              <a:spcBef>
                <a:spcPts val="90"/>
              </a:spcBef>
            </a:pPr>
            <a:r>
              <a:rPr sz="1650" b="1" spc="-20" dirty="0">
                <a:solidFill>
                  <a:srgbClr val="484137"/>
                </a:solidFill>
                <a:latin typeface="Georgia"/>
                <a:cs typeface="Georgia"/>
              </a:rPr>
              <a:t>Rapid</a:t>
            </a:r>
            <a:r>
              <a:rPr sz="1650" b="1" spc="-75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25" dirty="0">
                <a:solidFill>
                  <a:srgbClr val="484137"/>
                </a:solidFill>
                <a:latin typeface="Georgia"/>
                <a:cs typeface="Georgia"/>
              </a:rPr>
              <a:t>Physical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Growth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2700"/>
              </a:lnSpc>
              <a:spcBef>
                <a:spcPts val="116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Infants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double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birth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weight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by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5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months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triple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it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by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1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year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(Orenstein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&amp;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Lewis, 2022).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8845" y="2678112"/>
            <a:ext cx="2145030" cy="1531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484137"/>
                </a:solidFill>
                <a:latin typeface="Georgia"/>
                <a:cs typeface="Georgia"/>
              </a:rPr>
              <a:t>Motor</a:t>
            </a:r>
            <a:r>
              <a:rPr sz="1650" b="1" spc="-80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Development</a:t>
            </a:r>
            <a:endParaRPr sz="1650">
              <a:latin typeface="Georgia"/>
              <a:cs typeface="Georgia"/>
            </a:endParaRPr>
          </a:p>
          <a:p>
            <a:pPr marL="12700" marR="65405">
              <a:lnSpc>
                <a:spcPct val="132700"/>
              </a:lnSpc>
              <a:spcBef>
                <a:spcPts val="124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motor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form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the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foundation for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future physical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activity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health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(Campbell,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2021).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303" y="2678112"/>
            <a:ext cx="2139950" cy="18078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Cognitive</a:t>
            </a:r>
            <a:r>
              <a:rPr sz="1650" b="1" spc="-75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Advances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3100"/>
              </a:lnSpc>
              <a:spcBef>
                <a:spcPts val="123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progresses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from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sensory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processing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to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symbolic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thought,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including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object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permanence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(Burri, 2024).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599" y="2678112"/>
            <a:ext cx="2193290" cy="1531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484137"/>
                </a:solidFill>
                <a:latin typeface="Georgia"/>
                <a:cs typeface="Georgia"/>
              </a:rPr>
              <a:t>Emotional</a:t>
            </a:r>
            <a:r>
              <a:rPr sz="1650" b="1" spc="-45" dirty="0">
                <a:solidFill>
                  <a:srgbClr val="484137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484137"/>
                </a:solidFill>
                <a:latin typeface="Georgia"/>
                <a:cs typeface="Georgia"/>
              </a:rPr>
              <a:t>Bonds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2700"/>
              </a:lnSpc>
              <a:spcBef>
                <a:spcPts val="124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Secure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attachments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foster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better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control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6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r>
              <a:rPr sz="1350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(Mumford, 2021).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711200"/>
            <a:ext cx="48164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0" dirty="0"/>
              <a:t>Childhood</a:t>
            </a:r>
            <a:r>
              <a:rPr spc="-125" dirty="0"/>
              <a:t> </a:t>
            </a:r>
            <a:r>
              <a:rPr spc="-55" dirty="0"/>
              <a:t>(2-</a:t>
            </a:r>
            <a:r>
              <a:rPr dirty="0"/>
              <a:t>12</a:t>
            </a:r>
            <a:r>
              <a:rPr spc="-125" dirty="0"/>
              <a:t> </a:t>
            </a:r>
            <a:r>
              <a:rPr spc="-45" dirty="0"/>
              <a:t>years)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97693" y="1552574"/>
            <a:ext cx="886460" cy="4124325"/>
            <a:chOff x="597693" y="1552574"/>
            <a:chExt cx="886460" cy="4124325"/>
          </a:xfrm>
        </p:grpSpPr>
        <p:sp>
          <p:nvSpPr>
            <p:cNvPr id="7" name="object 7"/>
            <p:cNvSpPr/>
            <p:nvPr/>
          </p:nvSpPr>
          <p:spPr>
            <a:xfrm>
              <a:off x="790575" y="1552574"/>
              <a:ext cx="693420" cy="4124960"/>
            </a:xfrm>
            <a:custGeom>
              <a:avLst/>
              <a:gdLst/>
              <a:ahLst/>
              <a:cxnLst/>
              <a:rect l="l" t="t" r="r" b="b"/>
              <a:pathLst>
                <a:path w="693419" h="412496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4114812"/>
                  </a:lnTo>
                  <a:lnTo>
                    <a:pt x="0" y="4117441"/>
                  </a:lnTo>
                  <a:lnTo>
                    <a:pt x="927" y="4119676"/>
                  </a:lnTo>
                  <a:lnTo>
                    <a:pt x="4648" y="4123398"/>
                  </a:lnTo>
                  <a:lnTo>
                    <a:pt x="6883" y="4124337"/>
                  </a:lnTo>
                  <a:lnTo>
                    <a:pt x="12153" y="4124337"/>
                  </a:lnTo>
                  <a:lnTo>
                    <a:pt x="14401" y="4123398"/>
                  </a:lnTo>
                  <a:lnTo>
                    <a:pt x="18122" y="4119676"/>
                  </a:lnTo>
                  <a:lnTo>
                    <a:pt x="19050" y="4117441"/>
                  </a:lnTo>
                  <a:lnTo>
                    <a:pt x="19050" y="6896"/>
                  </a:lnTo>
                  <a:close/>
                </a:path>
                <a:path w="693419" h="4124960">
                  <a:moveTo>
                    <a:pt x="692950" y="378371"/>
                  </a:moveTo>
                  <a:lnTo>
                    <a:pt x="692010" y="376123"/>
                  </a:lnTo>
                  <a:lnTo>
                    <a:pt x="688289" y="372402"/>
                  </a:lnTo>
                  <a:lnTo>
                    <a:pt x="686054" y="371475"/>
                  </a:lnTo>
                  <a:lnTo>
                    <a:pt x="185483" y="371475"/>
                  </a:lnTo>
                  <a:lnTo>
                    <a:pt x="183235" y="372402"/>
                  </a:lnTo>
                  <a:lnTo>
                    <a:pt x="179514" y="376123"/>
                  </a:lnTo>
                  <a:lnTo>
                    <a:pt x="178587" y="378371"/>
                  </a:lnTo>
                  <a:lnTo>
                    <a:pt x="178587" y="381000"/>
                  </a:lnTo>
                  <a:lnTo>
                    <a:pt x="178587" y="383628"/>
                  </a:lnTo>
                  <a:lnTo>
                    <a:pt x="179514" y="385876"/>
                  </a:lnTo>
                  <a:lnTo>
                    <a:pt x="183235" y="389597"/>
                  </a:lnTo>
                  <a:lnTo>
                    <a:pt x="185483" y="390525"/>
                  </a:lnTo>
                  <a:lnTo>
                    <a:pt x="686054" y="390525"/>
                  </a:lnTo>
                  <a:lnTo>
                    <a:pt x="688289" y="389597"/>
                  </a:lnTo>
                  <a:lnTo>
                    <a:pt x="692010" y="385876"/>
                  </a:lnTo>
                  <a:lnTo>
                    <a:pt x="692950" y="383628"/>
                  </a:lnTo>
                  <a:lnTo>
                    <a:pt x="692950" y="378371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7693" y="17430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9535" y="1741093"/>
            <a:ext cx="1473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736458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7507" y="1687515"/>
            <a:ext cx="411099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65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Growth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Continuous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height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weight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increase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with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improved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coordination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through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play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(Eze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et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al.,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2021).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7693" y="3181349"/>
            <a:ext cx="886460" cy="381000"/>
            <a:chOff x="597693" y="3181349"/>
            <a:chExt cx="886460" cy="381000"/>
          </a:xfrm>
        </p:grpSpPr>
        <p:sp>
          <p:nvSpPr>
            <p:cNvPr id="12" name="object 12"/>
            <p:cNvSpPr/>
            <p:nvPr/>
          </p:nvSpPr>
          <p:spPr>
            <a:xfrm>
              <a:off x="969168" y="3362324"/>
              <a:ext cx="514984" cy="19050"/>
            </a:xfrm>
            <a:custGeom>
              <a:avLst/>
              <a:gdLst/>
              <a:ahLst/>
              <a:cxnLst/>
              <a:rect l="l" t="t" r="r" b="b"/>
              <a:pathLst>
                <a:path w="514984" h="19050">
                  <a:moveTo>
                    <a:pt x="50746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07460" y="19050"/>
                  </a:lnTo>
                  <a:lnTo>
                    <a:pt x="509695" y="18122"/>
                  </a:lnTo>
                  <a:lnTo>
                    <a:pt x="513416" y="14401"/>
                  </a:lnTo>
                  <a:lnTo>
                    <a:pt x="514356" y="12153"/>
                  </a:lnTo>
                  <a:lnTo>
                    <a:pt x="514356" y="6896"/>
                  </a:lnTo>
                  <a:lnTo>
                    <a:pt x="513416" y="4648"/>
                  </a:lnTo>
                  <a:lnTo>
                    <a:pt x="509695" y="927"/>
                  </a:lnTo>
                  <a:lnTo>
                    <a:pt x="507460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693" y="3181349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2270" y="3169843"/>
            <a:ext cx="18161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736458"/>
                </a:solidFill>
                <a:latin typeface="Georgia"/>
                <a:cs typeface="Georgia"/>
              </a:rPr>
              <a:t>2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7334" y="3116265"/>
            <a:ext cx="483362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Cognitive</a:t>
            </a:r>
            <a:r>
              <a:rPr sz="1650" b="1" spc="-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Progress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from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concrete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operations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solving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complex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problems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with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enhanced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memory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(Ulijaszek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et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al.,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2025).</a:t>
            </a:r>
            <a:endParaRPr sz="1350"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693" y="4610100"/>
            <a:ext cx="886460" cy="390525"/>
            <a:chOff x="597693" y="4610100"/>
            <a:chExt cx="886460" cy="390525"/>
          </a:xfrm>
        </p:grpSpPr>
        <p:sp>
          <p:nvSpPr>
            <p:cNvPr id="17" name="object 17"/>
            <p:cNvSpPr/>
            <p:nvPr/>
          </p:nvSpPr>
          <p:spPr>
            <a:xfrm>
              <a:off x="969168" y="4791075"/>
              <a:ext cx="514984" cy="19050"/>
            </a:xfrm>
            <a:custGeom>
              <a:avLst/>
              <a:gdLst/>
              <a:ahLst/>
              <a:cxnLst/>
              <a:rect l="l" t="t" r="r" b="b"/>
              <a:pathLst>
                <a:path w="514984" h="19050">
                  <a:moveTo>
                    <a:pt x="507460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507460" y="19050"/>
                  </a:lnTo>
                  <a:lnTo>
                    <a:pt x="509695" y="18122"/>
                  </a:lnTo>
                  <a:lnTo>
                    <a:pt x="513416" y="14401"/>
                  </a:lnTo>
                  <a:lnTo>
                    <a:pt x="514356" y="12153"/>
                  </a:lnTo>
                  <a:lnTo>
                    <a:pt x="514356" y="6896"/>
                  </a:lnTo>
                  <a:lnTo>
                    <a:pt x="513416" y="4648"/>
                  </a:lnTo>
                  <a:lnTo>
                    <a:pt x="509695" y="927"/>
                  </a:lnTo>
                  <a:lnTo>
                    <a:pt x="507460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93" y="461010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2716" y="4608118"/>
            <a:ext cx="18097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736458"/>
                </a:solidFill>
                <a:latin typeface="Georgia"/>
                <a:cs typeface="Georgia"/>
              </a:rPr>
              <a:t>3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7506" y="4554540"/>
            <a:ext cx="486156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650" b="1" spc="-9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Peer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relationships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grow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as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children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learn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conflict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resolution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interaction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(Bogin,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2020).</a:t>
            </a:r>
            <a:endParaRPr sz="13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515600" cy="6434455"/>
          </a:xfrm>
          <a:custGeom>
            <a:avLst/>
            <a:gdLst/>
            <a:ahLst/>
            <a:cxnLst/>
            <a:rect l="l" t="t" r="r" b="b"/>
            <a:pathLst>
              <a:path w="10079990" h="6434455">
                <a:moveTo>
                  <a:pt x="10079962" y="0"/>
                </a:moveTo>
                <a:lnTo>
                  <a:pt x="0" y="0"/>
                </a:lnTo>
                <a:lnTo>
                  <a:pt x="0" y="6434376"/>
                </a:lnTo>
                <a:lnTo>
                  <a:pt x="10079962" y="6434376"/>
                </a:lnTo>
                <a:lnTo>
                  <a:pt x="10079962" y="0"/>
                </a:lnTo>
                <a:close/>
              </a:path>
            </a:pathLst>
          </a:custGeom>
          <a:solidFill>
            <a:srgbClr val="F9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49846" y="0"/>
            <a:ext cx="3780154" cy="6434455"/>
            <a:chOff x="6299976" y="447"/>
            <a:chExt cx="3780154" cy="6434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9976" y="447"/>
              <a:ext cx="3779985" cy="6433927"/>
            </a:xfrm>
            <a:prstGeom prst="rect">
              <a:avLst/>
            </a:prstGeom>
          </p:spPr>
        </p:pic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8688" y="5986825"/>
              <a:ext cx="1547274" cy="36959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6121" y="373698"/>
            <a:ext cx="481012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60" dirty="0"/>
              <a:t>Adolescence</a:t>
            </a:r>
            <a:r>
              <a:rPr sz="2950" spc="-90" dirty="0"/>
              <a:t> </a:t>
            </a:r>
            <a:r>
              <a:rPr sz="2950" spc="-50" dirty="0"/>
              <a:t>(12-</a:t>
            </a:r>
            <a:r>
              <a:rPr sz="2950" dirty="0"/>
              <a:t>18</a:t>
            </a:r>
            <a:r>
              <a:rPr sz="2950" spc="-95" dirty="0"/>
              <a:t> </a:t>
            </a:r>
            <a:r>
              <a:rPr sz="2950" spc="-40" dirty="0"/>
              <a:t>years)</a:t>
            </a:r>
            <a:endParaRPr sz="2950"/>
          </a:p>
        </p:txBody>
      </p:sp>
      <p:sp>
        <p:nvSpPr>
          <p:cNvPr id="7" name="object 7"/>
          <p:cNvSpPr/>
          <p:nvPr/>
        </p:nvSpPr>
        <p:spPr>
          <a:xfrm>
            <a:off x="529198" y="1117195"/>
            <a:ext cx="5241925" cy="1109345"/>
          </a:xfrm>
          <a:custGeom>
            <a:avLst/>
            <a:gdLst/>
            <a:ahLst/>
            <a:cxnLst/>
            <a:rect l="l" t="t" r="r" b="b"/>
            <a:pathLst>
              <a:path w="5241925" h="1109345">
                <a:moveTo>
                  <a:pt x="5225183" y="0"/>
                </a:moveTo>
                <a:lnTo>
                  <a:pt x="16393" y="0"/>
                </a:lnTo>
                <a:lnTo>
                  <a:pt x="13982" y="481"/>
                </a:lnTo>
                <a:lnTo>
                  <a:pt x="0" y="16396"/>
                </a:lnTo>
                <a:lnTo>
                  <a:pt x="0" y="1089901"/>
                </a:lnTo>
                <a:lnTo>
                  <a:pt x="0" y="1092399"/>
                </a:lnTo>
                <a:lnTo>
                  <a:pt x="16393" y="1108795"/>
                </a:lnTo>
                <a:lnTo>
                  <a:pt x="5225183" y="1108795"/>
                </a:lnTo>
                <a:lnTo>
                  <a:pt x="5241580" y="1092399"/>
                </a:lnTo>
                <a:lnTo>
                  <a:pt x="5241580" y="16396"/>
                </a:lnTo>
                <a:lnTo>
                  <a:pt x="5227602" y="481"/>
                </a:lnTo>
                <a:lnTo>
                  <a:pt x="5225183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7697" y="1234695"/>
            <a:ext cx="4753610" cy="799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450" b="1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Changes</a:t>
            </a:r>
            <a:endParaRPr sz="1450">
              <a:latin typeface="Georgia"/>
              <a:cs typeface="Georgia"/>
            </a:endParaRPr>
          </a:p>
          <a:p>
            <a:pPr marL="12700" marR="5080">
              <a:lnSpc>
                <a:spcPct val="128600"/>
              </a:lnSpc>
              <a:spcBef>
                <a:spcPts val="615"/>
              </a:spcBef>
            </a:pP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Puberty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brings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secondary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sex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characteristics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rapid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growth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(Huang, 2024).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Motor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fully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develop.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9198" y="2377191"/>
            <a:ext cx="5241925" cy="1117600"/>
          </a:xfrm>
          <a:custGeom>
            <a:avLst/>
            <a:gdLst/>
            <a:ahLst/>
            <a:cxnLst/>
            <a:rect l="l" t="t" r="r" b="b"/>
            <a:pathLst>
              <a:path w="5241925" h="1117600">
                <a:moveTo>
                  <a:pt x="5225183" y="0"/>
                </a:moveTo>
                <a:lnTo>
                  <a:pt x="16393" y="0"/>
                </a:lnTo>
                <a:lnTo>
                  <a:pt x="13982" y="481"/>
                </a:lnTo>
                <a:lnTo>
                  <a:pt x="0" y="16396"/>
                </a:lnTo>
                <a:lnTo>
                  <a:pt x="0" y="1098301"/>
                </a:lnTo>
                <a:lnTo>
                  <a:pt x="0" y="1100799"/>
                </a:lnTo>
                <a:lnTo>
                  <a:pt x="16393" y="1117195"/>
                </a:lnTo>
                <a:lnTo>
                  <a:pt x="5225183" y="1117195"/>
                </a:lnTo>
                <a:lnTo>
                  <a:pt x="5241580" y="1100799"/>
                </a:lnTo>
                <a:lnTo>
                  <a:pt x="5241580" y="16396"/>
                </a:lnTo>
                <a:lnTo>
                  <a:pt x="5227602" y="481"/>
                </a:lnTo>
                <a:lnTo>
                  <a:pt x="5225183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7546" y="2494690"/>
            <a:ext cx="4636135" cy="807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Cognitive</a:t>
            </a:r>
            <a:r>
              <a:rPr sz="145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Growth</a:t>
            </a:r>
            <a:endParaRPr sz="1450">
              <a:latin typeface="Georgia"/>
              <a:cs typeface="Georgia"/>
            </a:endParaRPr>
          </a:p>
          <a:p>
            <a:pPr marL="12700" marR="5080" indent="-635">
              <a:lnSpc>
                <a:spcPct val="133200"/>
              </a:lnSpc>
              <a:spcBef>
                <a:spcPts val="545"/>
              </a:spcBef>
            </a:pP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Advanced</a:t>
            </a:r>
            <a:r>
              <a:rPr sz="120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reasoning,</a:t>
            </a:r>
            <a:r>
              <a:rPr sz="120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abstract</a:t>
            </a:r>
            <a:r>
              <a:rPr sz="120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thinking,</a:t>
            </a:r>
            <a:r>
              <a:rPr sz="120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20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complex</a:t>
            </a:r>
            <a:r>
              <a:rPr sz="120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problem</a:t>
            </a:r>
            <a:r>
              <a:rPr sz="120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solving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emerge</a:t>
            </a:r>
            <a:r>
              <a:rPr sz="1200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(Cameron,</a:t>
            </a:r>
            <a:r>
              <a:rPr sz="1200" spc="-6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9198" y="3645586"/>
            <a:ext cx="5241925" cy="1109345"/>
          </a:xfrm>
          <a:custGeom>
            <a:avLst/>
            <a:gdLst/>
            <a:ahLst/>
            <a:cxnLst/>
            <a:rect l="l" t="t" r="r" b="b"/>
            <a:pathLst>
              <a:path w="5241925" h="1109345">
                <a:moveTo>
                  <a:pt x="5225183" y="0"/>
                </a:moveTo>
                <a:lnTo>
                  <a:pt x="16393" y="0"/>
                </a:lnTo>
                <a:lnTo>
                  <a:pt x="13982" y="481"/>
                </a:lnTo>
                <a:lnTo>
                  <a:pt x="0" y="16396"/>
                </a:lnTo>
                <a:lnTo>
                  <a:pt x="0" y="1089890"/>
                </a:lnTo>
                <a:lnTo>
                  <a:pt x="0" y="1092399"/>
                </a:lnTo>
                <a:lnTo>
                  <a:pt x="16393" y="1108795"/>
                </a:lnTo>
                <a:lnTo>
                  <a:pt x="5225183" y="1108795"/>
                </a:lnTo>
                <a:lnTo>
                  <a:pt x="5241580" y="1092399"/>
                </a:lnTo>
                <a:lnTo>
                  <a:pt x="5241580" y="16396"/>
                </a:lnTo>
                <a:lnTo>
                  <a:pt x="5227602" y="481"/>
                </a:lnTo>
                <a:lnTo>
                  <a:pt x="5225183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7697" y="3763085"/>
            <a:ext cx="4806315" cy="807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450" b="1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endParaRPr sz="1450">
              <a:latin typeface="Georgia"/>
              <a:cs typeface="Georgia"/>
            </a:endParaRPr>
          </a:p>
          <a:p>
            <a:pPr marL="12700" marR="5080">
              <a:lnSpc>
                <a:spcPct val="133200"/>
              </a:lnSpc>
              <a:spcBef>
                <a:spcPts val="545"/>
              </a:spcBef>
            </a:pP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Heightened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experiences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identity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formation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occur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(Pérez- Cano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et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al.,</a:t>
            </a:r>
            <a:r>
              <a:rPr sz="120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198" y="4905581"/>
            <a:ext cx="5241925" cy="1117600"/>
          </a:xfrm>
          <a:custGeom>
            <a:avLst/>
            <a:gdLst/>
            <a:ahLst/>
            <a:cxnLst/>
            <a:rect l="l" t="t" r="r" b="b"/>
            <a:pathLst>
              <a:path w="5241925" h="1117600">
                <a:moveTo>
                  <a:pt x="5225183" y="0"/>
                </a:moveTo>
                <a:lnTo>
                  <a:pt x="16393" y="0"/>
                </a:lnTo>
                <a:lnTo>
                  <a:pt x="13982" y="481"/>
                </a:lnTo>
                <a:lnTo>
                  <a:pt x="0" y="16396"/>
                </a:lnTo>
                <a:lnTo>
                  <a:pt x="0" y="1098293"/>
                </a:lnTo>
                <a:lnTo>
                  <a:pt x="0" y="1100800"/>
                </a:lnTo>
                <a:lnTo>
                  <a:pt x="16393" y="1117193"/>
                </a:lnTo>
                <a:lnTo>
                  <a:pt x="5225183" y="1117193"/>
                </a:lnTo>
                <a:lnTo>
                  <a:pt x="5241580" y="1100800"/>
                </a:lnTo>
                <a:lnTo>
                  <a:pt x="5241580" y="16396"/>
                </a:lnTo>
                <a:lnTo>
                  <a:pt x="5227602" y="481"/>
                </a:lnTo>
                <a:lnTo>
                  <a:pt x="5225183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7697" y="5023080"/>
            <a:ext cx="4958080" cy="807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450" b="1" spc="-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450" b="1" spc="-10" dirty="0">
                <a:solidFill>
                  <a:srgbClr val="736458"/>
                </a:solidFill>
                <a:latin typeface="Georgia"/>
                <a:cs typeface="Georgia"/>
              </a:rPr>
              <a:t>Relationships</a:t>
            </a:r>
            <a:endParaRPr sz="1450">
              <a:latin typeface="Georgia"/>
              <a:cs typeface="Georgia"/>
            </a:endParaRPr>
          </a:p>
          <a:p>
            <a:pPr marL="12700" marR="5080">
              <a:lnSpc>
                <a:spcPct val="133200"/>
              </a:lnSpc>
              <a:spcBef>
                <a:spcPts val="545"/>
              </a:spcBef>
            </a:pP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Peer</a:t>
            </a:r>
            <a:r>
              <a:rPr sz="120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relationships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become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central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to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identity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formation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(Beckett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736458"/>
                </a:solidFill>
                <a:latin typeface="Georgia"/>
                <a:cs typeface="Georgia"/>
              </a:rPr>
              <a:t>&amp;</a:t>
            </a:r>
            <a:r>
              <a:rPr sz="120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200" spc="-10" dirty="0">
                <a:solidFill>
                  <a:srgbClr val="736458"/>
                </a:solidFill>
                <a:latin typeface="Georgia"/>
                <a:cs typeface="Georgia"/>
              </a:rPr>
              <a:t>Taylor, 2024).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939800"/>
            <a:ext cx="50552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Early</a:t>
            </a:r>
            <a:r>
              <a:rPr spc="-150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spc="-40" dirty="0"/>
              <a:t>Late</a:t>
            </a:r>
            <a:r>
              <a:rPr spc="-145" dirty="0"/>
              <a:t> </a:t>
            </a:r>
            <a:r>
              <a:rPr spc="-65" dirty="0"/>
              <a:t>Adulthood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4617" y="1867217"/>
            <a:ext cx="3579723" cy="35797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576" y="2068512"/>
            <a:ext cx="276479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650" b="1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Changes</a:t>
            </a:r>
            <a:endParaRPr sz="1650">
              <a:latin typeface="Georgia"/>
              <a:cs typeface="Georgia"/>
            </a:endParaRPr>
          </a:p>
          <a:p>
            <a:pPr marL="12700" marR="5080" indent="219710" algn="r">
              <a:lnSpc>
                <a:spcPct val="129600"/>
              </a:lnSpc>
              <a:spcBef>
                <a:spcPts val="69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Peak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strength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adulthood;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gradual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decline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with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age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(Loid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et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al.,</a:t>
            </a:r>
            <a:endParaRPr sz="13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49570" y="2068512"/>
            <a:ext cx="291592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Cognitive</a:t>
            </a:r>
            <a:r>
              <a:rPr sz="1650" b="1" spc="-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Function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1900"/>
              </a:lnSpc>
              <a:spcBef>
                <a:spcPts val="6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Mastery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decision-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making;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slower processing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</a:t>
            </a:r>
            <a:r>
              <a:rPr sz="1350" spc="-2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middle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age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(Trigueros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et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al.,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2025).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9570" y="3983037"/>
            <a:ext cx="2927350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650" b="1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Regulation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Improved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emotional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control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focus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on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significant relationships (Bogin, 2020).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9139" y="3983037"/>
            <a:ext cx="2882265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9258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650" b="1" spc="-9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Roles</a:t>
            </a:r>
            <a:endParaRPr sz="1650">
              <a:latin typeface="Georgia"/>
              <a:cs typeface="Georgia"/>
            </a:endParaRPr>
          </a:p>
          <a:p>
            <a:pPr marL="12700" marR="5715" indent="204470" algn="r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Life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role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transformations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in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family,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career,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retirement</a:t>
            </a:r>
            <a:r>
              <a:rPr sz="1350" spc="-1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(Pérez-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Cano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et</a:t>
            </a:r>
            <a:endParaRPr sz="135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al.,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2644775"/>
            <a:ext cx="56337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Developmental</a:t>
            </a:r>
            <a:r>
              <a:rPr spc="-15" dirty="0"/>
              <a:t> </a:t>
            </a:r>
            <a:r>
              <a:rPr spc="-55" dirty="0"/>
              <a:t>Milestones</a:t>
            </a:r>
          </a:p>
        </p:txBody>
      </p:sp>
      <p:sp>
        <p:nvSpPr>
          <p:cNvPr id="4" name="object 4"/>
          <p:cNvSpPr/>
          <p:nvPr/>
        </p:nvSpPr>
        <p:spPr>
          <a:xfrm>
            <a:off x="600075" y="4257675"/>
            <a:ext cx="2362200" cy="171450"/>
          </a:xfrm>
          <a:custGeom>
            <a:avLst/>
            <a:gdLst/>
            <a:ahLst/>
            <a:cxnLst/>
            <a:rect l="l" t="t" r="r" b="b"/>
            <a:pathLst>
              <a:path w="2362200" h="171450">
                <a:moveTo>
                  <a:pt x="23436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0025"/>
                </a:lnTo>
                <a:lnTo>
                  <a:pt x="0" y="152857"/>
                </a:lnTo>
                <a:lnTo>
                  <a:pt x="18588" y="171450"/>
                </a:lnTo>
                <a:lnTo>
                  <a:pt x="2343607" y="171450"/>
                </a:lnTo>
                <a:lnTo>
                  <a:pt x="2362200" y="152857"/>
                </a:lnTo>
                <a:lnTo>
                  <a:pt x="2362200" y="18592"/>
                </a:lnTo>
                <a:lnTo>
                  <a:pt x="2346350" y="546"/>
                </a:lnTo>
                <a:lnTo>
                  <a:pt x="234360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7375" y="4649787"/>
            <a:ext cx="2183765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Infancy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Smiling,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babbling,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and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speaking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first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words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(Loid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et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al.,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19450" y="4000500"/>
            <a:ext cx="2371725" cy="171450"/>
          </a:xfrm>
          <a:custGeom>
            <a:avLst/>
            <a:gdLst/>
            <a:ahLst/>
            <a:cxnLst/>
            <a:rect l="l" t="t" r="r" b="b"/>
            <a:pathLst>
              <a:path w="2371725" h="171450">
                <a:moveTo>
                  <a:pt x="23531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0025"/>
                </a:lnTo>
                <a:lnTo>
                  <a:pt x="0" y="152857"/>
                </a:lnTo>
                <a:lnTo>
                  <a:pt x="18592" y="171450"/>
                </a:lnTo>
                <a:lnTo>
                  <a:pt x="2353132" y="171450"/>
                </a:lnTo>
                <a:lnTo>
                  <a:pt x="2371725" y="152857"/>
                </a:lnTo>
                <a:lnTo>
                  <a:pt x="2371725" y="18592"/>
                </a:lnTo>
                <a:lnTo>
                  <a:pt x="2355875" y="546"/>
                </a:lnTo>
                <a:lnTo>
                  <a:pt x="2353132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9137" y="4392612"/>
            <a:ext cx="233172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Preschool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Hopping,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drawing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shapes,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forming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sentences.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48350" y="3743325"/>
            <a:ext cx="2362200" cy="171450"/>
          </a:xfrm>
          <a:custGeom>
            <a:avLst/>
            <a:gdLst/>
            <a:ahLst/>
            <a:cxnLst/>
            <a:rect l="l" t="t" r="r" b="b"/>
            <a:pathLst>
              <a:path w="2362200" h="171450">
                <a:moveTo>
                  <a:pt x="23436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0025"/>
                </a:lnTo>
                <a:lnTo>
                  <a:pt x="0" y="152857"/>
                </a:lnTo>
                <a:lnTo>
                  <a:pt x="18592" y="171450"/>
                </a:lnTo>
                <a:lnTo>
                  <a:pt x="2343607" y="171450"/>
                </a:lnTo>
                <a:lnTo>
                  <a:pt x="2362200" y="152857"/>
                </a:lnTo>
                <a:lnTo>
                  <a:pt x="2362200" y="18592"/>
                </a:lnTo>
                <a:lnTo>
                  <a:pt x="2346350" y="546"/>
                </a:lnTo>
                <a:lnTo>
                  <a:pt x="234360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0887" y="4135437"/>
            <a:ext cx="2304415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736458"/>
                </a:solidFill>
                <a:latin typeface="Georgia"/>
                <a:cs typeface="Georgia"/>
              </a:rPr>
              <a:t>School</a:t>
            </a:r>
            <a:r>
              <a:rPr sz="165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Age</a:t>
            </a:r>
            <a:endParaRPr sz="165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Reading,</a:t>
            </a:r>
            <a:r>
              <a:rPr sz="1350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writing,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developing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peer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relationships.</a:t>
            </a:r>
            <a:endParaRPr sz="135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67725" y="3486150"/>
            <a:ext cx="2362200" cy="171450"/>
          </a:xfrm>
          <a:custGeom>
            <a:avLst/>
            <a:gdLst/>
            <a:ahLst/>
            <a:cxnLst/>
            <a:rect l="l" t="t" r="r" b="b"/>
            <a:pathLst>
              <a:path w="2362200" h="171450">
                <a:moveTo>
                  <a:pt x="23436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0025"/>
                </a:lnTo>
                <a:lnTo>
                  <a:pt x="0" y="152857"/>
                </a:lnTo>
                <a:lnTo>
                  <a:pt x="18592" y="171450"/>
                </a:lnTo>
                <a:lnTo>
                  <a:pt x="2343607" y="171450"/>
                </a:lnTo>
                <a:lnTo>
                  <a:pt x="2362200" y="152857"/>
                </a:lnTo>
                <a:lnTo>
                  <a:pt x="2362200" y="18592"/>
                </a:lnTo>
                <a:lnTo>
                  <a:pt x="2346350" y="546"/>
                </a:lnTo>
                <a:lnTo>
                  <a:pt x="2343607" y="0"/>
                </a:lnTo>
                <a:close/>
              </a:path>
            </a:pathLst>
          </a:custGeom>
          <a:solidFill>
            <a:srgbClr val="EE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2434" y="3878262"/>
            <a:ext cx="1982470" cy="1188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Adolescence</a:t>
            </a:r>
            <a:endParaRPr sz="1650">
              <a:latin typeface="Georgia"/>
              <a:cs typeface="Georgia"/>
            </a:endParaRPr>
          </a:p>
          <a:p>
            <a:pPr marL="12700" marR="5080" algn="just">
              <a:lnSpc>
                <a:spcPct val="134300"/>
              </a:lnSpc>
              <a:spcBef>
                <a:spcPts val="61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Identity</a:t>
            </a:r>
            <a:r>
              <a:rPr sz="1350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r>
              <a:rPr sz="1350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and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abstract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thinking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(Huang, 2024).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2" name="object 12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9201150" h="6440805">
                <a:moveTo>
                  <a:pt x="9200605" y="0"/>
                </a:moveTo>
                <a:lnTo>
                  <a:pt x="0" y="0"/>
                </a:lnTo>
                <a:lnTo>
                  <a:pt x="0" y="6440424"/>
                </a:lnTo>
                <a:lnTo>
                  <a:pt x="9200605" y="6440424"/>
                </a:lnTo>
                <a:lnTo>
                  <a:pt x="9200605" y="0"/>
                </a:lnTo>
                <a:close/>
              </a:path>
            </a:pathLst>
          </a:custGeom>
          <a:solidFill>
            <a:srgbClr val="F9F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17251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331" y="2065103"/>
            <a:ext cx="4996180" cy="44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spc="-60" dirty="0"/>
              <a:t>Impact</a:t>
            </a:r>
            <a:r>
              <a:rPr sz="2700" spc="-105" dirty="0"/>
              <a:t> </a:t>
            </a:r>
            <a:r>
              <a:rPr sz="2700" dirty="0"/>
              <a:t>of</a:t>
            </a:r>
            <a:r>
              <a:rPr sz="2700" spc="-105" dirty="0"/>
              <a:t> </a:t>
            </a:r>
            <a:r>
              <a:rPr sz="2700" spc="-40" dirty="0"/>
              <a:t>Early</a:t>
            </a:r>
            <a:r>
              <a:rPr sz="2700" spc="-105" dirty="0"/>
              <a:t> </a:t>
            </a:r>
            <a:r>
              <a:rPr sz="2700" spc="-55" dirty="0"/>
              <a:t>Development</a:t>
            </a:r>
            <a:endParaRPr sz="27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031" y="2744847"/>
            <a:ext cx="690045" cy="33122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7390" y="2850988"/>
            <a:ext cx="4218940" cy="300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350" b="1" spc="-5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b="1" spc="-25" dirty="0">
                <a:solidFill>
                  <a:srgbClr val="736458"/>
                </a:solidFill>
                <a:latin typeface="Georgia"/>
                <a:cs typeface="Georgia"/>
              </a:rPr>
              <a:t>Physical</a:t>
            </a:r>
            <a:r>
              <a:rPr sz="1350" b="1" spc="-4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b="1" spc="-10" dirty="0">
                <a:solidFill>
                  <a:srgbClr val="736458"/>
                </a:solidFill>
                <a:latin typeface="Georgia"/>
                <a:cs typeface="Georgia"/>
              </a:rPr>
              <a:t>Health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Impacts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future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academic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performance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(Burri,</a:t>
            </a:r>
            <a:r>
              <a:rPr sz="1050" spc="8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spc="-10" dirty="0">
                <a:solidFill>
                  <a:srgbClr val="736458"/>
                </a:solidFill>
                <a:latin typeface="Georgia"/>
                <a:cs typeface="Georgia"/>
              </a:rPr>
              <a:t>2024).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350" b="1" spc="-30" dirty="0">
                <a:solidFill>
                  <a:srgbClr val="736458"/>
                </a:solidFill>
                <a:latin typeface="Georgia"/>
                <a:cs typeface="Georgia"/>
              </a:rPr>
              <a:t>Emotional </a:t>
            </a:r>
            <a:r>
              <a:rPr sz="1350" b="1" spc="-10" dirty="0">
                <a:solidFill>
                  <a:srgbClr val="736458"/>
                </a:solidFill>
                <a:latin typeface="Georgia"/>
                <a:cs typeface="Georgia"/>
              </a:rPr>
              <a:t>Foundations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Predicts</a:t>
            </a:r>
            <a:r>
              <a:rPr sz="1050" spc="6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future</a:t>
            </a:r>
            <a:r>
              <a:rPr sz="1050" spc="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relational</a:t>
            </a:r>
            <a:r>
              <a:rPr sz="1050" spc="6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skills</a:t>
            </a:r>
            <a:r>
              <a:rPr sz="1050" spc="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050" spc="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spc="-10" dirty="0">
                <a:solidFill>
                  <a:srgbClr val="736458"/>
                </a:solidFill>
                <a:latin typeface="Georgia"/>
                <a:cs typeface="Georgia"/>
              </a:rPr>
              <a:t>resilience.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350" b="1" spc="-30" dirty="0">
                <a:solidFill>
                  <a:srgbClr val="736458"/>
                </a:solidFill>
                <a:latin typeface="Georgia"/>
                <a:cs typeface="Georgia"/>
              </a:rPr>
              <a:t>Cognitive</a:t>
            </a:r>
            <a:r>
              <a:rPr sz="1350" b="1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b="1" spc="-10" dirty="0">
                <a:solidFill>
                  <a:srgbClr val="736458"/>
                </a:solidFill>
                <a:latin typeface="Georgia"/>
                <a:cs typeface="Georgia"/>
              </a:rPr>
              <a:t>Stimulation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Shapes</a:t>
            </a:r>
            <a:r>
              <a:rPr sz="1050" spc="9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learning</a:t>
            </a:r>
            <a:r>
              <a:rPr sz="1050" spc="9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capacity</a:t>
            </a:r>
            <a:r>
              <a:rPr sz="1050" spc="9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050" spc="9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problem-solving</a:t>
            </a:r>
            <a:r>
              <a:rPr sz="1050" spc="9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spc="-10" dirty="0">
                <a:solidFill>
                  <a:srgbClr val="736458"/>
                </a:solidFill>
                <a:latin typeface="Georgia"/>
                <a:cs typeface="Georgia"/>
              </a:rPr>
              <a:t>abilities.</a:t>
            </a: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0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350" b="1" spc="-20" dirty="0">
                <a:solidFill>
                  <a:srgbClr val="736458"/>
                </a:solidFill>
                <a:latin typeface="Georgia"/>
                <a:cs typeface="Georgia"/>
              </a:rPr>
              <a:t>Social</a:t>
            </a:r>
            <a:r>
              <a:rPr sz="1350" b="1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b="1" spc="-10" dirty="0">
                <a:solidFill>
                  <a:srgbClr val="736458"/>
                </a:solidFill>
                <a:latin typeface="Georgia"/>
                <a:cs typeface="Georgia"/>
              </a:rPr>
              <a:t>Experiences</a:t>
            </a: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Forms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the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basis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for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future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dirty="0">
                <a:solidFill>
                  <a:srgbClr val="736458"/>
                </a:solidFill>
                <a:latin typeface="Georgia"/>
                <a:cs typeface="Georgia"/>
              </a:rPr>
              <a:t>interpersonal</a:t>
            </a:r>
            <a:r>
              <a:rPr sz="1050" spc="7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050" spc="-10" dirty="0">
                <a:solidFill>
                  <a:srgbClr val="736458"/>
                </a:solidFill>
                <a:latin typeface="Georgia"/>
                <a:cs typeface="Georgia"/>
              </a:rPr>
              <a:t>relationships.</a:t>
            </a:r>
            <a:endParaRPr sz="1050">
              <a:latin typeface="Georgia"/>
              <a:cs typeface="Georgia"/>
            </a:endParaRPr>
          </a:p>
        </p:txBody>
      </p:sp>
      <p:pic>
        <p:nvPicPr>
          <p:cNvPr id="7" name="object 7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1640" y="6026396"/>
            <a:ext cx="1412292" cy="337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248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25"/>
              </a:spcBef>
            </a:pPr>
            <a:r>
              <a:rPr spc="-65" dirty="0"/>
              <a:t>Intervention</a:t>
            </a:r>
            <a:r>
              <a:rPr spc="-95" dirty="0"/>
              <a:t> </a:t>
            </a:r>
            <a:r>
              <a:rPr spc="-40" dirty="0"/>
              <a:t>for</a:t>
            </a:r>
            <a:r>
              <a:rPr spc="-95" dirty="0"/>
              <a:t> </a:t>
            </a:r>
            <a:r>
              <a:rPr spc="-80" dirty="0"/>
              <a:t>Developmental</a:t>
            </a:r>
            <a:r>
              <a:rPr spc="-90" dirty="0"/>
              <a:t> </a:t>
            </a:r>
            <a:r>
              <a:rPr spc="-30" dirty="0"/>
              <a:t>Delays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8650" y="1762124"/>
            <a:ext cx="10163175" cy="3054985"/>
            <a:chOff x="628650" y="1762124"/>
            <a:chExt cx="10163175" cy="3054985"/>
          </a:xfrm>
        </p:grpSpPr>
        <p:sp>
          <p:nvSpPr>
            <p:cNvPr id="4" name="object 4"/>
            <p:cNvSpPr/>
            <p:nvPr/>
          </p:nvSpPr>
          <p:spPr>
            <a:xfrm>
              <a:off x="2314575" y="1762124"/>
              <a:ext cx="1688464" cy="988060"/>
            </a:xfrm>
            <a:custGeom>
              <a:avLst/>
              <a:gdLst/>
              <a:ahLst/>
              <a:cxnLst/>
              <a:rect l="l" t="t" r="r" b="b"/>
              <a:pathLst>
                <a:path w="1688464" h="988060">
                  <a:moveTo>
                    <a:pt x="843927" y="0"/>
                  </a:moveTo>
                  <a:lnTo>
                    <a:pt x="0" y="987920"/>
                  </a:lnTo>
                  <a:lnTo>
                    <a:pt x="1687855" y="987920"/>
                  </a:lnTo>
                  <a:lnTo>
                    <a:pt x="843927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847" y="2270823"/>
              <a:ext cx="222292" cy="2148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48125" y="2767012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6850" y="2790824"/>
              <a:ext cx="3376295" cy="988060"/>
            </a:xfrm>
            <a:custGeom>
              <a:avLst/>
              <a:gdLst/>
              <a:ahLst/>
              <a:cxnLst/>
              <a:rect l="l" t="t" r="r" b="b"/>
              <a:pathLst>
                <a:path w="3376295" h="988060">
                  <a:moveTo>
                    <a:pt x="2540317" y="0"/>
                  </a:moveTo>
                  <a:lnTo>
                    <a:pt x="835406" y="0"/>
                  </a:lnTo>
                  <a:lnTo>
                    <a:pt x="0" y="987920"/>
                  </a:lnTo>
                  <a:lnTo>
                    <a:pt x="3375723" y="987920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474" y="3220046"/>
              <a:ext cx="238124" cy="1460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86325" y="379571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D4CE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650" y="3829049"/>
              <a:ext cx="5064125" cy="988060"/>
            </a:xfrm>
            <a:custGeom>
              <a:avLst/>
              <a:gdLst/>
              <a:ahLst/>
              <a:cxnLst/>
              <a:rect l="l" t="t" r="r" b="b"/>
              <a:pathLst>
                <a:path w="5064125" h="988060">
                  <a:moveTo>
                    <a:pt x="4236821" y="0"/>
                  </a:moveTo>
                  <a:lnTo>
                    <a:pt x="826909" y="0"/>
                  </a:lnTo>
                  <a:lnTo>
                    <a:pt x="0" y="987920"/>
                  </a:lnTo>
                  <a:lnTo>
                    <a:pt x="5063731" y="987920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EEE8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0717" y="4215739"/>
              <a:ext cx="217131" cy="21699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87375" y="1897062"/>
            <a:ext cx="9933305" cy="36080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8521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Optimal</a:t>
            </a:r>
            <a:r>
              <a:rPr sz="1650" b="1" spc="-7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Development</a:t>
            </a:r>
            <a:endParaRPr sz="1650">
              <a:latin typeface="Georgia"/>
              <a:cs typeface="Georgia"/>
            </a:endParaRPr>
          </a:p>
          <a:p>
            <a:pPr marL="3585210">
              <a:lnSpc>
                <a:spcPct val="100000"/>
              </a:lnSpc>
              <a:spcBef>
                <a:spcPts val="1170"/>
              </a:spcBef>
            </a:pP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Reaching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full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potential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across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domains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350">
              <a:latin typeface="Georgia"/>
              <a:cs typeface="Georgia"/>
            </a:endParaRPr>
          </a:p>
          <a:p>
            <a:pPr marL="4429125">
              <a:lnSpc>
                <a:spcPct val="100000"/>
              </a:lnSpc>
              <a:spcBef>
                <a:spcPts val="5"/>
              </a:spcBef>
            </a:pPr>
            <a:r>
              <a:rPr sz="1650" b="1" spc="-25" dirty="0">
                <a:solidFill>
                  <a:srgbClr val="736458"/>
                </a:solidFill>
                <a:latin typeface="Georgia"/>
                <a:cs typeface="Georgia"/>
              </a:rPr>
              <a:t>Therapeutic</a:t>
            </a:r>
            <a:r>
              <a:rPr sz="1650" b="1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Support</a:t>
            </a:r>
            <a:endParaRPr sz="1650">
              <a:latin typeface="Georgia"/>
              <a:cs typeface="Georgia"/>
            </a:endParaRPr>
          </a:p>
          <a:p>
            <a:pPr marL="4429125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Targeted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interventions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for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specific</a:t>
            </a:r>
            <a:r>
              <a:rPr sz="1350" spc="-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needs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350">
              <a:latin typeface="Georgia"/>
              <a:cs typeface="Georgia"/>
            </a:endParaRPr>
          </a:p>
          <a:p>
            <a:pPr marL="5273040">
              <a:lnSpc>
                <a:spcPct val="100000"/>
              </a:lnSpc>
            </a:pP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650" b="1" spc="-8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650" b="1" spc="-10" dirty="0">
                <a:solidFill>
                  <a:srgbClr val="736458"/>
                </a:solidFill>
                <a:latin typeface="Georgia"/>
                <a:cs typeface="Georgia"/>
              </a:rPr>
              <a:t>Recognition</a:t>
            </a:r>
            <a:endParaRPr sz="1650">
              <a:latin typeface="Georgia"/>
              <a:cs typeface="Georgia"/>
            </a:endParaRPr>
          </a:p>
          <a:p>
            <a:pPr marL="527304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Identifying</a:t>
            </a:r>
            <a:r>
              <a:rPr sz="1350" spc="-6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delays</a:t>
            </a:r>
            <a:r>
              <a:rPr sz="1350" spc="-5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promptly</a:t>
            </a:r>
            <a:endParaRPr sz="1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350">
              <a:latin typeface="Georgia"/>
              <a:cs typeface="Georgia"/>
            </a:endParaRPr>
          </a:p>
          <a:p>
            <a:pPr marL="12700" marR="5080">
              <a:lnSpc>
                <a:spcPct val="129600"/>
              </a:lnSpc>
            </a:pP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Early</a:t>
            </a:r>
            <a:r>
              <a:rPr sz="1350" spc="-4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recognition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of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delays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enables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targeted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educational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programs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and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therapeutic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support.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These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interventions</a:t>
            </a:r>
            <a:r>
              <a:rPr sz="1350" spc="-3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can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significantly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improve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outcomes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across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all</a:t>
            </a:r>
            <a:r>
              <a:rPr sz="1350" spc="-25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dirty="0">
                <a:solidFill>
                  <a:srgbClr val="736458"/>
                </a:solidFill>
                <a:latin typeface="Georgia"/>
                <a:cs typeface="Georgia"/>
              </a:rPr>
              <a:t>developmental</a:t>
            </a:r>
            <a:r>
              <a:rPr sz="1350" spc="-30" dirty="0">
                <a:solidFill>
                  <a:srgbClr val="736458"/>
                </a:solidFill>
                <a:latin typeface="Georgia"/>
                <a:cs typeface="Georgia"/>
              </a:rPr>
              <a:t> </a:t>
            </a:r>
            <a:r>
              <a:rPr sz="1350" spc="-10" dirty="0">
                <a:solidFill>
                  <a:srgbClr val="736458"/>
                </a:solidFill>
                <a:latin typeface="Georgia"/>
                <a:cs typeface="Georgia"/>
              </a:rPr>
              <a:t>domains.</a:t>
            </a:r>
            <a:endParaRPr sz="1350">
              <a:latin typeface="Georgia"/>
              <a:cs typeface="Georgia"/>
            </a:endParaRPr>
          </a:p>
        </p:txBody>
      </p:sp>
      <p:pic>
        <p:nvPicPr>
          <p:cNvPr id="13" name="object 13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984</Words>
  <Application>Microsoft Office PowerPoint</Application>
  <PresentationFormat>Custom</PresentationFormat>
  <Paragraphs>181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Georgia</vt:lpstr>
      <vt:lpstr>Office Theme</vt:lpstr>
      <vt:lpstr>Human Development Across the Lifespan</vt:lpstr>
      <vt:lpstr>Purpose and Significance</vt:lpstr>
      <vt:lpstr>Infancy (0-1 year)</vt:lpstr>
      <vt:lpstr>Childhood (2-12 years)</vt:lpstr>
      <vt:lpstr>Adolescence (12-18 years)</vt:lpstr>
      <vt:lpstr>Early to Late Adulthood</vt:lpstr>
      <vt:lpstr>Developmental Milestones</vt:lpstr>
      <vt:lpstr>Impact of Early Development</vt:lpstr>
      <vt:lpstr>Intervention for Developmental Delays</vt:lpstr>
      <vt:lpstr>Life Factors, Ageing, and Transitions: A Developmental Journey</vt:lpstr>
      <vt:lpstr>PowerPoint Presentation</vt:lpstr>
      <vt:lpstr>Socioeconomic Status: Resource Pathways</vt:lpstr>
      <vt:lpstr>Major Life Events: Disrupting the Path</vt:lpstr>
      <vt:lpstr>Physical Changes of Ageing: Musculoskeletal System</vt:lpstr>
      <vt:lpstr>Respiratory System Changes in Ageing</vt:lpstr>
      <vt:lpstr>Psychological Changes in Ageing</vt:lpstr>
      <vt:lpstr>Lifestyle Interventions for Healthy Ageing</vt:lpstr>
      <vt:lpstr>Key Life Transitions</vt:lpstr>
      <vt:lpstr>Person-Centered Support Through Transitions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Ilias Shittu-Gbeko</cp:lastModifiedBy>
  <cp:revision>1</cp:revision>
  <dcterms:created xsi:type="dcterms:W3CDTF">2025-04-08T07:46:51Z</dcterms:created>
  <dcterms:modified xsi:type="dcterms:W3CDTF">2025-04-08T08:18:49Z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2025-04-08T00:00:00Z</vt:filetime>
  </property>
  <property fmtid="{D5CDD505-2E9C-101B-9397-08002B2CF9AE}" pid="3" name="LastSaved">
    <vt:filetime>2025-04-08T00:00:00Z</vt:filetime>
  </property>
  <property fmtid="{D5CDD505-2E9C-101B-9397-08002B2CF9AE}" pid="4" name="Producer">
    <vt:lpwstr>iLovePDF</vt:lpwstr>
  </property>
</Properties>
</file>