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80" r:id="rId4"/>
    <p:sldId id="281" r:id="rId5"/>
    <p:sldId id="283" r:id="rId6"/>
    <p:sldId id="277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40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7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7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4F37C-24DB-499B-8462-931871E28B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CD6B43-0421-4B93-8744-EB567CBF7924}">
      <dgm:prSet/>
      <dgm:spPr/>
      <dgm:t>
        <a:bodyPr/>
        <a:lstStyle/>
        <a:p>
          <a:r>
            <a:rPr lang="en-GB" b="0" i="0" dirty="0" smtClean="0"/>
            <a:t>Information on continuous variables relating to the event type that was carried out</a:t>
          </a:r>
          <a:endParaRPr lang="en-US" dirty="0"/>
        </a:p>
      </dgm:t>
    </dgm:pt>
    <dgm:pt modelId="{72FD13C6-54EC-40E6-81C6-92BFCA98531F}" type="parTrans" cxnId="{11028402-CC98-4D1A-9779-EA28F56CE05C}">
      <dgm:prSet/>
      <dgm:spPr/>
      <dgm:t>
        <a:bodyPr/>
        <a:lstStyle/>
        <a:p>
          <a:endParaRPr lang="en-US"/>
        </a:p>
      </dgm:t>
    </dgm:pt>
    <dgm:pt modelId="{066BE685-AB40-454A-A5B9-4324156FC009}" type="sibTrans" cxnId="{11028402-CC98-4D1A-9779-EA28F56CE05C}">
      <dgm:prSet/>
      <dgm:spPr/>
      <dgm:t>
        <a:bodyPr/>
        <a:lstStyle/>
        <a:p>
          <a:endParaRPr lang="en-US"/>
        </a:p>
      </dgm:t>
    </dgm:pt>
    <dgm:pt modelId="{A1EA1946-B65D-4083-B552-2B5774F32922}">
      <dgm:prSet/>
      <dgm:spPr/>
      <dgm:t>
        <a:bodyPr/>
        <a:lstStyle/>
        <a:p>
          <a:r>
            <a:rPr lang="en-GB" b="0" i="0" dirty="0" smtClean="0"/>
            <a:t>Information on further activities or transactions carried out by account_id’s using various event can be useful in predicting the future event time count.</a:t>
          </a:r>
          <a:endParaRPr lang="en-US" dirty="0"/>
        </a:p>
      </dgm:t>
    </dgm:pt>
    <dgm:pt modelId="{E961E142-A112-474A-9A93-145B7D457F41}" type="parTrans" cxnId="{040D086C-4F37-4452-AFD7-0D3EEE13339C}">
      <dgm:prSet/>
      <dgm:spPr/>
      <dgm:t>
        <a:bodyPr/>
        <a:lstStyle/>
        <a:p>
          <a:endParaRPr lang="en-US"/>
        </a:p>
      </dgm:t>
    </dgm:pt>
    <dgm:pt modelId="{B360B810-5E4E-44DC-A905-AE0E42FE1547}" type="sibTrans" cxnId="{040D086C-4F37-4452-AFD7-0D3EEE13339C}">
      <dgm:prSet/>
      <dgm:spPr/>
      <dgm:t>
        <a:bodyPr/>
        <a:lstStyle/>
        <a:p>
          <a:endParaRPr lang="en-US"/>
        </a:p>
      </dgm:t>
    </dgm:pt>
    <dgm:pt modelId="{A8CFB8A7-91D0-469F-B4A8-842533251AEC}">
      <dgm:prSet/>
      <dgm:spPr/>
      <dgm:t>
        <a:bodyPr/>
        <a:lstStyle/>
        <a:p>
          <a:r>
            <a:rPr lang="en-GB" b="0" i="0" dirty="0"/>
            <a:t>More historical data </a:t>
          </a:r>
          <a:r>
            <a:rPr lang="en-GB" b="0" i="0" dirty="0" smtClean="0"/>
            <a:t>with useful information about the event type is  </a:t>
          </a:r>
          <a:r>
            <a:rPr lang="en-GB" b="0" i="0" dirty="0"/>
            <a:t>needed to capture patterns or trends in the </a:t>
          </a:r>
          <a:r>
            <a:rPr lang="en-GB" b="0" i="0" dirty="0" smtClean="0"/>
            <a:t>event type. </a:t>
          </a:r>
          <a:endParaRPr lang="en-US" dirty="0"/>
        </a:p>
      </dgm:t>
    </dgm:pt>
    <dgm:pt modelId="{3DBFD20B-6567-4273-90E4-C426B36F597B}" type="parTrans" cxnId="{D7CBBDEC-BEE6-496F-952A-5858B4BC5B95}">
      <dgm:prSet/>
      <dgm:spPr/>
      <dgm:t>
        <a:bodyPr/>
        <a:lstStyle/>
        <a:p>
          <a:endParaRPr lang="en-US"/>
        </a:p>
      </dgm:t>
    </dgm:pt>
    <dgm:pt modelId="{ADFCFD26-E656-47F9-873A-C922D8047FF8}" type="sibTrans" cxnId="{D7CBBDEC-BEE6-496F-952A-5858B4BC5B95}">
      <dgm:prSet/>
      <dgm:spPr/>
      <dgm:t>
        <a:bodyPr/>
        <a:lstStyle/>
        <a:p>
          <a:endParaRPr lang="en-US"/>
        </a:p>
      </dgm:t>
    </dgm:pt>
    <dgm:pt modelId="{A4D78FF9-4EC5-4C28-A4D2-D6386F84D405}" type="pres">
      <dgm:prSet presAssocID="{6D64F37C-24DB-499B-8462-931871E28B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EB500C-D5AB-4459-BB8C-D33BB149E4A3}" type="pres">
      <dgm:prSet presAssocID="{A3CD6B43-0421-4B93-8744-EB567CBF7924}" presName="compNode" presStyleCnt="0"/>
      <dgm:spPr/>
    </dgm:pt>
    <dgm:pt modelId="{6E1954BA-C1B8-4BD4-8D0F-4CF0BDC773F3}" type="pres">
      <dgm:prSet presAssocID="{A3CD6B43-0421-4B93-8744-EB567CBF7924}" presName="bgRect" presStyleLbl="bgShp" presStyleIdx="0" presStyleCnt="3"/>
      <dgm:spPr/>
    </dgm:pt>
    <dgm:pt modelId="{2EFF0B72-461B-4598-B8B5-E2E584FE9BDF}" type="pres">
      <dgm:prSet presAssocID="{A3CD6B43-0421-4B93-8744-EB567CBF7924}" presName="iconRect" presStyleLbl="node1" presStyleIdx="0" presStyleCnt="3" custScaleX="111441" custScaleY="90447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A7EEB307-2775-4B6D-AFD1-47981C762D31}" type="pres">
      <dgm:prSet presAssocID="{A3CD6B43-0421-4B93-8744-EB567CBF7924}" presName="spaceRect" presStyleCnt="0"/>
      <dgm:spPr/>
    </dgm:pt>
    <dgm:pt modelId="{69956584-24E3-445A-A90C-45405F9FA0FA}" type="pres">
      <dgm:prSet presAssocID="{A3CD6B43-0421-4B93-8744-EB567CBF792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4AF4D4-7860-445E-AD5C-DE6B7BF3AB1A}" type="pres">
      <dgm:prSet presAssocID="{066BE685-AB40-454A-A5B9-4324156FC009}" presName="sibTrans" presStyleCnt="0"/>
      <dgm:spPr/>
    </dgm:pt>
    <dgm:pt modelId="{574C22DB-A9CF-4F4F-A9C1-E0A8F6813D24}" type="pres">
      <dgm:prSet presAssocID="{A1EA1946-B65D-4083-B552-2B5774F32922}" presName="compNode" presStyleCnt="0"/>
      <dgm:spPr/>
    </dgm:pt>
    <dgm:pt modelId="{B427F114-3246-4ECC-AAD7-E0EEDECD8A2D}" type="pres">
      <dgm:prSet presAssocID="{A1EA1946-B65D-4083-B552-2B5774F32922}" presName="bgRect" presStyleLbl="bgShp" presStyleIdx="1" presStyleCnt="3"/>
      <dgm:spPr/>
    </dgm:pt>
    <dgm:pt modelId="{4B8DCBFC-3801-4457-A82D-74DD840CAD5F}" type="pres">
      <dgm:prSet presAssocID="{A1EA1946-B65D-4083-B552-2B5774F32922}" presName="iconRect" presStyleLbl="nod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FE416682-1CDD-4284-9748-DB1F47A2511E}" type="pres">
      <dgm:prSet presAssocID="{A1EA1946-B65D-4083-B552-2B5774F32922}" presName="spaceRect" presStyleCnt="0"/>
      <dgm:spPr/>
    </dgm:pt>
    <dgm:pt modelId="{4186C992-FC9D-4225-9D1D-1AF07E540DCD}" type="pres">
      <dgm:prSet presAssocID="{A1EA1946-B65D-4083-B552-2B5774F3292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1F8A66C-72AD-4A19-B5B6-10C8C28E0F46}" type="pres">
      <dgm:prSet presAssocID="{B360B810-5E4E-44DC-A905-AE0E42FE1547}" presName="sibTrans" presStyleCnt="0"/>
      <dgm:spPr/>
    </dgm:pt>
    <dgm:pt modelId="{D117DAD9-B9D1-4524-B5A3-024BD72CCC01}" type="pres">
      <dgm:prSet presAssocID="{A8CFB8A7-91D0-469F-B4A8-842533251AEC}" presName="compNode" presStyleCnt="0"/>
      <dgm:spPr/>
    </dgm:pt>
    <dgm:pt modelId="{E395755D-331C-4BB1-8782-A1C224A5F5DD}" type="pres">
      <dgm:prSet presAssocID="{A8CFB8A7-91D0-469F-B4A8-842533251AEC}" presName="bgRect" presStyleLbl="bgShp" presStyleIdx="2" presStyleCnt="3"/>
      <dgm:spPr/>
    </dgm:pt>
    <dgm:pt modelId="{5827890C-52A8-43A9-AFDA-2BC5BD419D48}" type="pres">
      <dgm:prSet presAssocID="{A8CFB8A7-91D0-469F-B4A8-842533251AEC}" presName="iconRect" presStyleLbl="node1" presStyleIdx="2" presStyleCnt="3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2950AB-4627-4B29-829E-5B1EEC79A52D}" type="pres">
      <dgm:prSet presAssocID="{A8CFB8A7-91D0-469F-B4A8-842533251AEC}" presName="spaceRect" presStyleCnt="0"/>
      <dgm:spPr/>
    </dgm:pt>
    <dgm:pt modelId="{44ECF0F1-0BB3-404D-8803-63CCA8212317}" type="pres">
      <dgm:prSet presAssocID="{A8CFB8A7-91D0-469F-B4A8-842533251AE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E8CA6-EB7F-49C0-8743-0FD054D7D8B8}" type="presOf" srcId="{A3CD6B43-0421-4B93-8744-EB567CBF7924}" destId="{69956584-24E3-445A-A90C-45405F9FA0FA}" srcOrd="0" destOrd="0" presId="urn:microsoft.com/office/officeart/2018/2/layout/IconVerticalSolidList"/>
    <dgm:cxn modelId="{D7CBBDEC-BEE6-496F-952A-5858B4BC5B95}" srcId="{6D64F37C-24DB-499B-8462-931871E28BCF}" destId="{A8CFB8A7-91D0-469F-B4A8-842533251AEC}" srcOrd="2" destOrd="0" parTransId="{3DBFD20B-6567-4273-90E4-C426B36F597B}" sibTransId="{ADFCFD26-E656-47F9-873A-C922D8047FF8}"/>
    <dgm:cxn modelId="{040D086C-4F37-4452-AFD7-0D3EEE13339C}" srcId="{6D64F37C-24DB-499B-8462-931871E28BCF}" destId="{A1EA1946-B65D-4083-B552-2B5774F32922}" srcOrd="1" destOrd="0" parTransId="{E961E142-A112-474A-9A93-145B7D457F41}" sibTransId="{B360B810-5E4E-44DC-A905-AE0E42FE1547}"/>
    <dgm:cxn modelId="{3285BFEB-961C-4829-91AD-950FFAD71473}" type="presOf" srcId="{A8CFB8A7-91D0-469F-B4A8-842533251AEC}" destId="{44ECF0F1-0BB3-404D-8803-63CCA8212317}" srcOrd="0" destOrd="0" presId="urn:microsoft.com/office/officeart/2018/2/layout/IconVerticalSolidList"/>
    <dgm:cxn modelId="{79DCE591-607A-4002-A437-469AD0B2C8DB}" type="presOf" srcId="{A1EA1946-B65D-4083-B552-2B5774F32922}" destId="{4186C992-FC9D-4225-9D1D-1AF07E540DCD}" srcOrd="0" destOrd="0" presId="urn:microsoft.com/office/officeart/2018/2/layout/IconVerticalSolidList"/>
    <dgm:cxn modelId="{13911B33-68C8-48E7-9118-B87FFF80A6FC}" type="presOf" srcId="{6D64F37C-24DB-499B-8462-931871E28BCF}" destId="{A4D78FF9-4EC5-4C28-A4D2-D6386F84D405}" srcOrd="0" destOrd="0" presId="urn:microsoft.com/office/officeart/2018/2/layout/IconVerticalSolidList"/>
    <dgm:cxn modelId="{11028402-CC98-4D1A-9779-EA28F56CE05C}" srcId="{6D64F37C-24DB-499B-8462-931871E28BCF}" destId="{A3CD6B43-0421-4B93-8744-EB567CBF7924}" srcOrd="0" destOrd="0" parTransId="{72FD13C6-54EC-40E6-81C6-92BFCA98531F}" sibTransId="{066BE685-AB40-454A-A5B9-4324156FC009}"/>
    <dgm:cxn modelId="{2E0FCE34-487A-43A0-B30E-8086619C87E3}" type="presParOf" srcId="{A4D78FF9-4EC5-4C28-A4D2-D6386F84D405}" destId="{ABEB500C-D5AB-4459-BB8C-D33BB149E4A3}" srcOrd="0" destOrd="0" presId="urn:microsoft.com/office/officeart/2018/2/layout/IconVerticalSolidList"/>
    <dgm:cxn modelId="{714AA513-1FAC-4F8D-B2AD-A495B7EA6A4A}" type="presParOf" srcId="{ABEB500C-D5AB-4459-BB8C-D33BB149E4A3}" destId="{6E1954BA-C1B8-4BD4-8D0F-4CF0BDC773F3}" srcOrd="0" destOrd="0" presId="urn:microsoft.com/office/officeart/2018/2/layout/IconVerticalSolidList"/>
    <dgm:cxn modelId="{C237BE81-5D8B-4E1A-BEDB-EB6F41D8BFD0}" type="presParOf" srcId="{ABEB500C-D5AB-4459-BB8C-D33BB149E4A3}" destId="{2EFF0B72-461B-4598-B8B5-E2E584FE9BDF}" srcOrd="1" destOrd="0" presId="urn:microsoft.com/office/officeart/2018/2/layout/IconVerticalSolidList"/>
    <dgm:cxn modelId="{A0F53BC1-DDD2-408B-99FF-5A2AE66E6DEE}" type="presParOf" srcId="{ABEB500C-D5AB-4459-BB8C-D33BB149E4A3}" destId="{A7EEB307-2775-4B6D-AFD1-47981C762D31}" srcOrd="2" destOrd="0" presId="urn:microsoft.com/office/officeart/2018/2/layout/IconVerticalSolidList"/>
    <dgm:cxn modelId="{023CAB34-B28A-4DAC-9417-BE43D1BEDD2F}" type="presParOf" srcId="{ABEB500C-D5AB-4459-BB8C-D33BB149E4A3}" destId="{69956584-24E3-445A-A90C-45405F9FA0FA}" srcOrd="3" destOrd="0" presId="urn:microsoft.com/office/officeart/2018/2/layout/IconVerticalSolidList"/>
    <dgm:cxn modelId="{E856A180-C538-463B-8049-4381B4F4FB15}" type="presParOf" srcId="{A4D78FF9-4EC5-4C28-A4D2-D6386F84D405}" destId="{F84AF4D4-7860-445E-AD5C-DE6B7BF3AB1A}" srcOrd="1" destOrd="0" presId="urn:microsoft.com/office/officeart/2018/2/layout/IconVerticalSolidList"/>
    <dgm:cxn modelId="{E08A530D-1E7D-4531-8068-367F3B628C36}" type="presParOf" srcId="{A4D78FF9-4EC5-4C28-A4D2-D6386F84D405}" destId="{574C22DB-A9CF-4F4F-A9C1-E0A8F6813D24}" srcOrd="2" destOrd="0" presId="urn:microsoft.com/office/officeart/2018/2/layout/IconVerticalSolidList"/>
    <dgm:cxn modelId="{B2C49770-4787-4C6D-A2CC-5E0B79732E42}" type="presParOf" srcId="{574C22DB-A9CF-4F4F-A9C1-E0A8F6813D24}" destId="{B427F114-3246-4ECC-AAD7-E0EEDECD8A2D}" srcOrd="0" destOrd="0" presId="urn:microsoft.com/office/officeart/2018/2/layout/IconVerticalSolidList"/>
    <dgm:cxn modelId="{EBDD2A97-D57E-483E-BD45-D0083F0818CC}" type="presParOf" srcId="{574C22DB-A9CF-4F4F-A9C1-E0A8F6813D24}" destId="{4B8DCBFC-3801-4457-A82D-74DD840CAD5F}" srcOrd="1" destOrd="0" presId="urn:microsoft.com/office/officeart/2018/2/layout/IconVerticalSolidList"/>
    <dgm:cxn modelId="{BD6A596B-5369-4257-A6E2-709ADAFE01F5}" type="presParOf" srcId="{574C22DB-A9CF-4F4F-A9C1-E0A8F6813D24}" destId="{FE416682-1CDD-4284-9748-DB1F47A2511E}" srcOrd="2" destOrd="0" presId="urn:microsoft.com/office/officeart/2018/2/layout/IconVerticalSolidList"/>
    <dgm:cxn modelId="{1AC7930E-935E-4936-8012-4A5D810E568C}" type="presParOf" srcId="{574C22DB-A9CF-4F4F-A9C1-E0A8F6813D24}" destId="{4186C992-FC9D-4225-9D1D-1AF07E540DCD}" srcOrd="3" destOrd="0" presId="urn:microsoft.com/office/officeart/2018/2/layout/IconVerticalSolidList"/>
    <dgm:cxn modelId="{A1986854-B593-40E1-80F2-AEF866497D27}" type="presParOf" srcId="{A4D78FF9-4EC5-4C28-A4D2-D6386F84D405}" destId="{61F8A66C-72AD-4A19-B5B6-10C8C28E0F46}" srcOrd="3" destOrd="0" presId="urn:microsoft.com/office/officeart/2018/2/layout/IconVerticalSolidList"/>
    <dgm:cxn modelId="{06537E6D-A085-40D8-B6E3-E92D0F9C891E}" type="presParOf" srcId="{A4D78FF9-4EC5-4C28-A4D2-D6386F84D405}" destId="{D117DAD9-B9D1-4524-B5A3-024BD72CCC01}" srcOrd="4" destOrd="0" presId="urn:microsoft.com/office/officeart/2018/2/layout/IconVerticalSolidList"/>
    <dgm:cxn modelId="{E34B8415-9256-4510-99AC-EA39F99FC0ED}" type="presParOf" srcId="{D117DAD9-B9D1-4524-B5A3-024BD72CCC01}" destId="{E395755D-331C-4BB1-8782-A1C224A5F5DD}" srcOrd="0" destOrd="0" presId="urn:microsoft.com/office/officeart/2018/2/layout/IconVerticalSolidList"/>
    <dgm:cxn modelId="{78D7EF00-0138-4343-BAF1-48BADBCF4D33}" type="presParOf" srcId="{D117DAD9-B9D1-4524-B5A3-024BD72CCC01}" destId="{5827890C-52A8-43A9-AFDA-2BC5BD419D48}" srcOrd="1" destOrd="0" presId="urn:microsoft.com/office/officeart/2018/2/layout/IconVerticalSolidList"/>
    <dgm:cxn modelId="{92F9F732-47A9-4B26-9BE4-5737C759381D}" type="presParOf" srcId="{D117DAD9-B9D1-4524-B5A3-024BD72CCC01}" destId="{292950AB-4627-4B29-829E-5B1EEC79A52D}" srcOrd="2" destOrd="0" presId="urn:microsoft.com/office/officeart/2018/2/layout/IconVerticalSolidList"/>
    <dgm:cxn modelId="{2ABD5FB2-0CF8-47C4-AF9E-B473167CC2B3}" type="presParOf" srcId="{D117DAD9-B9D1-4524-B5A3-024BD72CCC01}" destId="{44ECF0F1-0BB3-404D-8803-63CCA8212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954BA-C1B8-4BD4-8D0F-4CF0BDC773F3}">
      <dsp:nvSpPr>
        <dsp:cNvPr id="0" name=""/>
        <dsp:cNvSpPr/>
      </dsp:nvSpPr>
      <dsp:spPr>
        <a:xfrm>
          <a:off x="0" y="617"/>
          <a:ext cx="7124752" cy="1444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F0B72-461B-4598-B8B5-E2E584FE9BDF}">
      <dsp:nvSpPr>
        <dsp:cNvPr id="0" name=""/>
        <dsp:cNvSpPr/>
      </dsp:nvSpPr>
      <dsp:spPr>
        <a:xfrm>
          <a:off x="391603" y="363661"/>
          <a:ext cx="885574" cy="718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56584-24E3-445A-A90C-45405F9FA0FA}">
      <dsp:nvSpPr>
        <dsp:cNvPr id="0" name=""/>
        <dsp:cNvSpPr/>
      </dsp:nvSpPr>
      <dsp:spPr>
        <a:xfrm>
          <a:off x="1668780" y="617"/>
          <a:ext cx="5455971" cy="144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11" tIns="152911" rIns="152911" bIns="15291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 smtClean="0"/>
            <a:t>Information on continuous variables relating to the event type that was carried out</a:t>
          </a:r>
          <a:endParaRPr lang="en-US" sz="2000" kern="1200" dirty="0"/>
        </a:p>
      </dsp:txBody>
      <dsp:txXfrm>
        <a:off x="1668780" y="617"/>
        <a:ext cx="5455971" cy="1444831"/>
      </dsp:txXfrm>
    </dsp:sp>
    <dsp:sp modelId="{B427F114-3246-4ECC-AAD7-E0EEDECD8A2D}">
      <dsp:nvSpPr>
        <dsp:cNvPr id="0" name=""/>
        <dsp:cNvSpPr/>
      </dsp:nvSpPr>
      <dsp:spPr>
        <a:xfrm>
          <a:off x="0" y="1806657"/>
          <a:ext cx="7124752" cy="1444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CBFC-3801-4457-A82D-74DD840CAD5F}">
      <dsp:nvSpPr>
        <dsp:cNvPr id="0" name=""/>
        <dsp:cNvSpPr/>
      </dsp:nvSpPr>
      <dsp:spPr>
        <a:xfrm>
          <a:off x="437061" y="2131744"/>
          <a:ext cx="794657" cy="7946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C992-FC9D-4225-9D1D-1AF07E540DCD}">
      <dsp:nvSpPr>
        <dsp:cNvPr id="0" name=""/>
        <dsp:cNvSpPr/>
      </dsp:nvSpPr>
      <dsp:spPr>
        <a:xfrm>
          <a:off x="1668780" y="1806657"/>
          <a:ext cx="5455971" cy="144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11" tIns="152911" rIns="152911" bIns="15291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 smtClean="0"/>
            <a:t>Information on further activities or transactions carried out by account_id’s using various event can be useful in predicting the future event time count.</a:t>
          </a:r>
          <a:endParaRPr lang="en-US" sz="2000" kern="1200" dirty="0"/>
        </a:p>
      </dsp:txBody>
      <dsp:txXfrm>
        <a:off x="1668780" y="1806657"/>
        <a:ext cx="5455971" cy="1444831"/>
      </dsp:txXfrm>
    </dsp:sp>
    <dsp:sp modelId="{E395755D-331C-4BB1-8782-A1C224A5F5DD}">
      <dsp:nvSpPr>
        <dsp:cNvPr id="0" name=""/>
        <dsp:cNvSpPr/>
      </dsp:nvSpPr>
      <dsp:spPr>
        <a:xfrm>
          <a:off x="0" y="3612696"/>
          <a:ext cx="7124752" cy="1444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7890C-52A8-43A9-AFDA-2BC5BD419D48}">
      <dsp:nvSpPr>
        <dsp:cNvPr id="0" name=""/>
        <dsp:cNvSpPr/>
      </dsp:nvSpPr>
      <dsp:spPr>
        <a:xfrm>
          <a:off x="437061" y="3937783"/>
          <a:ext cx="794657" cy="79465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CF0F1-0BB3-404D-8803-63CCA8212317}">
      <dsp:nvSpPr>
        <dsp:cNvPr id="0" name=""/>
        <dsp:cNvSpPr/>
      </dsp:nvSpPr>
      <dsp:spPr>
        <a:xfrm>
          <a:off x="1668780" y="3612696"/>
          <a:ext cx="5455971" cy="144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11" tIns="152911" rIns="152911" bIns="15291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/>
            <a:t>More historical data </a:t>
          </a:r>
          <a:r>
            <a:rPr lang="en-GB" sz="2000" b="0" i="0" kern="1200" dirty="0" smtClean="0"/>
            <a:t>with useful information about the event type is  </a:t>
          </a:r>
          <a:r>
            <a:rPr lang="en-GB" sz="2000" b="0" i="0" kern="1200" dirty="0"/>
            <a:t>needed to capture patterns or trends in the </a:t>
          </a:r>
          <a:r>
            <a:rPr lang="en-GB" sz="2000" b="0" i="0" kern="1200" dirty="0" smtClean="0"/>
            <a:t>event type. </a:t>
          </a:r>
          <a:endParaRPr lang="en-US" sz="2000" kern="1200" dirty="0"/>
        </a:p>
      </dsp:txBody>
      <dsp:txXfrm>
        <a:off x="1668780" y="3612696"/>
        <a:ext cx="5455971" cy="144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6B2D-4301-4B17-A621-7B404E47212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1CBC-B4B4-4FE2-B615-E722E472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21CBC-B4B4-4FE2-B615-E722E472D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21CBC-B4B4-4FE2-B615-E722E472D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21CBC-B4B4-4FE2-B615-E722E472D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4/15/2023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0F30BB5-7BA0-4D79-B51D-809B0D79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Forecasting the Next Event </a:t>
            </a:r>
            <a:r>
              <a:rPr lang="en-US" sz="5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endParaRPr lang="x-none" sz="5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F561C9-F335-45B4-A0DC-68F946099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By: </a:t>
            </a:r>
            <a:r>
              <a:rPr lang="en-GB" b="1" dirty="0" smtClean="0">
                <a:latin typeface="Helvetica Neue"/>
              </a:rPr>
              <a:t>Ajayi Gbemisola</a:t>
            </a:r>
            <a:endParaRPr lang="en-GB" b="1" dirty="0">
              <a:latin typeface="Helvetica Neue"/>
            </a:endParaRPr>
          </a:p>
          <a:p>
            <a:r>
              <a:rPr lang="en-GB" sz="1600" b="1" dirty="0">
                <a:latin typeface="Helvetica Neue"/>
              </a:rPr>
              <a:t>DataLab Analytics Internship Program</a:t>
            </a:r>
            <a:r>
              <a:rPr lang="en-GB" sz="1600" b="1">
                <a:latin typeface="Helvetica Neue"/>
              </a:rPr>
              <a:t>, </a:t>
            </a:r>
            <a:r>
              <a:rPr lang="en-GB" sz="1600" b="1" smtClean="0">
                <a:latin typeface="Helvetica Neue"/>
              </a:rPr>
              <a:t>April. </a:t>
            </a:r>
            <a:r>
              <a:rPr lang="en-GB" sz="1600" b="1" dirty="0">
                <a:latin typeface="Helvetica Neue"/>
              </a:rPr>
              <a:t>2023</a:t>
            </a:r>
          </a:p>
          <a:p>
            <a:endParaRPr lang="en-GB" sz="1200" b="1" i="0" dirty="0">
              <a:effectLst/>
              <a:latin typeface="Helvetica Neue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6213"/>
            <a:ext cx="9875520" cy="122990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Analyzing Customer Behaviour Using MySQL Database</a:t>
            </a:r>
            <a:endParaRPr lang="x-none" sz="3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FCBE31-AAB2-FD97-E216-4BEE98FF537F}"/>
              </a:ext>
            </a:extLst>
          </p:cNvPr>
          <p:cNvSpPr txBox="1"/>
          <p:nvPr/>
        </p:nvSpPr>
        <p:spPr>
          <a:xfrm>
            <a:off x="259080" y="1576873"/>
            <a:ext cx="393191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whole dataset was loaded into MySQL database. 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aggregation of the data was carried out to get an overview of what events are in the database.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questions were further answered using SQL Queries:</a:t>
            </a:r>
            <a:endParaRPr lang="en-GB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events are most common?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events are least common?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19986" r="28125" b="27322"/>
          <a:stretch/>
        </p:blipFill>
        <p:spPr>
          <a:xfrm>
            <a:off x="4191000" y="1526116"/>
            <a:ext cx="7665720" cy="50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6213"/>
            <a:ext cx="9875520" cy="122990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Analyzing Customer Behaviour Using MySQL Database</a:t>
            </a:r>
            <a:endParaRPr lang="x-none" sz="3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FCBE31-AAB2-FD97-E216-4BEE98FF537F}"/>
              </a:ext>
            </a:extLst>
          </p:cNvPr>
          <p:cNvSpPr txBox="1"/>
          <p:nvPr/>
        </p:nvSpPr>
        <p:spPr>
          <a:xfrm>
            <a:off x="259080" y="1576873"/>
            <a:ext cx="3779519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questions were further answered using SQL Queries:</a:t>
            </a:r>
            <a:endParaRPr lang="en-GB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Account id with the highest number of events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Account id with the </a:t>
            </a: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least </a:t>
            </a:r>
            <a:r>
              <a:rPr lang="en-GB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</a:t>
            </a: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number of time event occurred based on different times of the day</a:t>
            </a:r>
            <a:endParaRPr lang="en-GB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9851" r="34192" b="39778"/>
          <a:stretch/>
        </p:blipFill>
        <p:spPr>
          <a:xfrm>
            <a:off x="4038600" y="1351723"/>
            <a:ext cx="787510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19695" r="33804" b="28879"/>
          <a:stretch/>
        </p:blipFill>
        <p:spPr>
          <a:xfrm>
            <a:off x="4038600" y="4094922"/>
            <a:ext cx="7875104" cy="26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4372"/>
            <a:ext cx="11155680" cy="8934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/>
              <a:t>Data Preparation and </a:t>
            </a:r>
            <a:r>
              <a:rPr lang="en-US" sz="3600" b="1" dirty="0">
                <a:ea typeface="Cambria" panose="02040503050406030204" pitchFamily="18" charset="0"/>
                <a:cs typeface="Times New Roman" panose="02020603050405020304" pitchFamily="18" charset="0"/>
              </a:rPr>
              <a:t>Data Quality Assurance</a:t>
            </a:r>
            <a:r>
              <a:rPr lang="en-US" sz="3600" b="1" dirty="0" smtClean="0"/>
              <a:t> Using Python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A858F-2312-5E48-2EA7-B46B106C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49763"/>
            <a:ext cx="4907280" cy="49900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1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whole dataset was </a:t>
            </a:r>
            <a:r>
              <a:rPr lang="en-GB" sz="18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imported </a:t>
            </a:r>
            <a:r>
              <a:rPr lang="en-GB" sz="1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into </a:t>
            </a:r>
            <a:r>
              <a:rPr lang="en-GB" sz="18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Jupyter Notebook .</a:t>
            </a:r>
          </a:p>
          <a:p>
            <a:pPr marL="0" indent="0" algn="just">
              <a:buNone/>
            </a:pPr>
            <a:r>
              <a:rPr lang="en-GB" sz="1800" dirty="0" smtClea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 datasets contains 3242076 rows and 5 rows</a:t>
            </a:r>
            <a:endParaRPr lang="en-GB" sz="18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missing value was checked for and the column was dropped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scale down the data due to my computing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resources, </a:t>
            </a: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since it has no effect on the output of the datasets.</a:t>
            </a:r>
          </a:p>
          <a:p>
            <a:pPr marL="0" indent="0" algn="just">
              <a:buNone/>
            </a:pP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Afterward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the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event_time feature was converted to datetime data type.</a:t>
            </a:r>
          </a:p>
          <a:p>
            <a:pPr marL="0" indent="0" algn="just">
              <a:buNone/>
            </a:pP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 was carried out and this resulted into more features added to the datasets ( event_date, time_event, event_day, event_day_name, event_month,, event_year, event_hour,  Period of day).</a:t>
            </a: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Outliers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were removed from the dataset using Inter Quartile Range (IQR) technique. </a:t>
            </a: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x-non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36216" r="58875" b="28656"/>
          <a:stretch/>
        </p:blipFill>
        <p:spPr>
          <a:xfrm>
            <a:off x="7940040" y="1227843"/>
            <a:ext cx="3967824" cy="2407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54892" r="51625" b="8424"/>
          <a:stretch/>
        </p:blipFill>
        <p:spPr>
          <a:xfrm>
            <a:off x="5135881" y="1227843"/>
            <a:ext cx="3444239" cy="251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30658" r="9875" b="25765"/>
          <a:stretch/>
        </p:blipFill>
        <p:spPr>
          <a:xfrm>
            <a:off x="5303520" y="3757683"/>
            <a:ext cx="6604344" cy="27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4372"/>
            <a:ext cx="11155680" cy="89347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a typeface="Cambria" panose="02040503050406030204" pitchFamily="18" charset="0"/>
                <a:cs typeface="Times New Roman" panose="02020603050405020304" pitchFamily="18" charset="0"/>
              </a:rPr>
              <a:t>Pattern Recognition Check on “Events” Using Python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A858F-2312-5E48-2EA7-B46B106C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49763"/>
            <a:ext cx="3291839" cy="4990077"/>
          </a:xfrm>
        </p:spPr>
        <p:txBody>
          <a:bodyPr>
            <a:norm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Pattern Recognition check was carried out on “events” to see the events that happens at different times of the day.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was checked by plotting a bar chart to show the count of events during the period of the day and a  line chart showing the count of event_hours.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Also, a particular account_id was analysed for insights on how the person uses the service at different times of the day. </a:t>
            </a:r>
            <a:endParaRPr lang="x-none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x-non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32658" r="37125" b="6867"/>
          <a:stretch/>
        </p:blipFill>
        <p:spPr>
          <a:xfrm>
            <a:off x="3520440" y="1349763"/>
            <a:ext cx="3901440" cy="26431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3097" r="29375" b="3534"/>
          <a:stretch/>
        </p:blipFill>
        <p:spPr>
          <a:xfrm>
            <a:off x="7528560" y="1349764"/>
            <a:ext cx="4379304" cy="2601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25099" r="12250" b="18873"/>
          <a:stretch/>
        </p:blipFill>
        <p:spPr>
          <a:xfrm>
            <a:off x="3718560" y="3951481"/>
            <a:ext cx="8311224" cy="26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D9715-5587-6A70-0975-A4DAB4A5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183191"/>
            <a:ext cx="11281643" cy="1066489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smtClean="0">
                <a:ea typeface="Cambria" panose="02040503050406030204" pitchFamily="18" charset="0"/>
                <a:cs typeface="Times New Roman" panose="02020603050405020304" pitchFamily="18" charset="0"/>
              </a:rPr>
              <a:t>Forecasting “event count” </a:t>
            </a:r>
            <a:r>
              <a:rPr lang="en-US" sz="3100" b="1" dirty="0">
                <a:ea typeface="Cambria" panose="02040503050406030204" pitchFamily="18" charset="0"/>
                <a:cs typeface="Times New Roman" panose="02020603050405020304" pitchFamily="18" charset="0"/>
              </a:rPr>
              <a:t>for different times of the day for the </a:t>
            </a:r>
            <a:br>
              <a:rPr lang="en-US" sz="3100" b="1" dirty="0"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ea typeface="Cambria" panose="02040503050406030204" pitchFamily="18" charset="0"/>
                <a:cs typeface="Times New Roman" panose="02020603050405020304" pitchFamily="18" charset="0"/>
              </a:rPr>
              <a:t>next 24 </a:t>
            </a:r>
            <a:r>
              <a:rPr lang="en-US" sz="3100" b="1" dirty="0" smtClean="0">
                <a:ea typeface="Cambria" panose="02040503050406030204" pitchFamily="18" charset="0"/>
                <a:cs typeface="Times New Roman" panose="02020603050405020304" pitchFamily="18" charset="0"/>
              </a:rPr>
              <a:t>hours using Power BI</a:t>
            </a:r>
            <a:endParaRPr lang="x-none" sz="3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372AB9-05AB-B6EC-1DA8-3FE96EDCFE5D}"/>
              </a:ext>
            </a:extLst>
          </p:cNvPr>
          <p:cNvSpPr txBox="1"/>
          <p:nvPr/>
        </p:nvSpPr>
        <p:spPr>
          <a:xfrm>
            <a:off x="483637" y="1249680"/>
            <a:ext cx="3234923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extracted from previous SQL query was loaded into Power Bi for forecasting of event count.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forecasting settings was used :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Forecast length: 24 hours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Ignore the last:0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Seasonality: 24 points 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Confidence Interval: 95%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GB" sz="1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Reason: The above forecast settings gave the best prediction of the event come over the period of 24 hours.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endParaRPr lang="x-none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20429" r="31749" b="13316"/>
          <a:stretch/>
        </p:blipFill>
        <p:spPr>
          <a:xfrm>
            <a:off x="3718560" y="1399591"/>
            <a:ext cx="8168640" cy="52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65944-462D-1828-7A6D-7B95D2AD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effectLst/>
              </a:rPr>
              <a:t>What Information Could Improve the </a:t>
            </a:r>
            <a:r>
              <a:rPr lang="en-US" sz="4800" b="1" dirty="0" smtClean="0">
                <a:effectLst/>
              </a:rPr>
              <a:t>Forecasting</a:t>
            </a:r>
            <a:endParaRPr lang="en-US" sz="4800" b="1" dirty="0"/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xmlns="" id="{B7204F72-A407-DF23-8BE4-181811994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04561"/>
              </p:ext>
            </p:extLst>
          </p:nvPr>
        </p:nvGraphicFramePr>
        <p:xfrm>
          <a:off x="4180116" y="899927"/>
          <a:ext cx="7124752" cy="505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4440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995</TotalTime>
  <Words>469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Corbel</vt:lpstr>
      <vt:lpstr>Helvetica Neue</vt:lpstr>
      <vt:lpstr>Times New Roman</vt:lpstr>
      <vt:lpstr>Basis</vt:lpstr>
      <vt:lpstr> Forecasting the Next Event Time</vt:lpstr>
      <vt:lpstr>Analyzing Customer Behaviour Using MySQL Database</vt:lpstr>
      <vt:lpstr>Analyzing Customer Behaviour Using MySQL Database</vt:lpstr>
      <vt:lpstr>Data Preparation and Data Quality Assurance Using Python</vt:lpstr>
      <vt:lpstr>Pattern Recognition Check on “Events” Using Python</vt:lpstr>
      <vt:lpstr> Forecasting “event count” for different times of the day for the  next 24 hours using Power BI</vt:lpstr>
      <vt:lpstr>What Information Could Improve the Forecasting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COMPANY, ANALYSIS OF CLIENT’S FACEBOOK ADS CAMPAIGN</dc:title>
  <dc:creator>Oyeleke Olayemi</dc:creator>
  <cp:lastModifiedBy>Ajayi Priscilla</cp:lastModifiedBy>
  <cp:revision>64</cp:revision>
  <dcterms:created xsi:type="dcterms:W3CDTF">2022-10-16T06:27:00Z</dcterms:created>
  <dcterms:modified xsi:type="dcterms:W3CDTF">2023-04-15T19:15:23Z</dcterms:modified>
</cp:coreProperties>
</file>