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27"/>
  </p:notesMasterIdLst>
  <p:sldIdLst>
    <p:sldId id="285" r:id="rId2"/>
    <p:sldId id="259" r:id="rId3"/>
    <p:sldId id="260" r:id="rId4"/>
    <p:sldId id="261" r:id="rId5"/>
    <p:sldId id="271" r:id="rId6"/>
    <p:sldId id="262" r:id="rId7"/>
    <p:sldId id="272" r:id="rId8"/>
    <p:sldId id="278" r:id="rId9"/>
    <p:sldId id="273" r:id="rId10"/>
    <p:sldId id="279" r:id="rId11"/>
    <p:sldId id="280" r:id="rId12"/>
    <p:sldId id="274" r:id="rId13"/>
    <p:sldId id="268" r:id="rId14"/>
    <p:sldId id="275" r:id="rId15"/>
    <p:sldId id="281" r:id="rId16"/>
    <p:sldId id="276" r:id="rId17"/>
    <p:sldId id="290" r:id="rId18"/>
    <p:sldId id="291" r:id="rId19"/>
    <p:sldId id="293" r:id="rId20"/>
    <p:sldId id="292" r:id="rId21"/>
    <p:sldId id="289" r:id="rId22"/>
    <p:sldId id="288" r:id="rId23"/>
    <p:sldId id="287" r:id="rId24"/>
    <p:sldId id="283" r:id="rId25"/>
    <p:sldId id="2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717"/>
    <a:srgbClr val="FFFFFF"/>
    <a:srgbClr val="F9FAF8"/>
    <a:srgbClr val="E9E9E9"/>
    <a:srgbClr val="F5F7F4"/>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81" autoAdjust="0"/>
    <p:restoredTop sz="94660"/>
  </p:normalViewPr>
  <p:slideViewPr>
    <p:cSldViewPr snapToGrid="0" showGuides="1">
      <p:cViewPr>
        <p:scale>
          <a:sx n="50" d="100"/>
          <a:sy n="50" d="100"/>
        </p:scale>
        <p:origin x="1072" y="3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9F8148-91CE-4930-A725-8D2F527DB1B7}" type="datetimeFigureOut">
              <a:rPr lang="en-US" smtClean="0"/>
              <a:t>4/28/2025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AD5A9-02EC-4E3B-B187-839584314C84}" type="slidenum">
              <a:rPr lang="en-US" smtClean="0"/>
              <a:t>‹#›</a:t>
            </a:fld>
            <a:endParaRPr lang="en-US"/>
          </a:p>
        </p:txBody>
      </p:sp>
    </p:spTree>
    <p:extLst>
      <p:ext uri="{BB962C8B-B14F-4D97-AF65-F5344CB8AC3E}">
        <p14:creationId xmlns:p14="http://schemas.microsoft.com/office/powerpoint/2010/main" val="180103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ADAD5A9-02EC-4E3B-B187-839584314C84}" type="slidenum">
              <a:rPr lang="en-US" smtClean="0"/>
              <a:t>24</a:t>
            </a:fld>
            <a:endParaRPr lang="en-US"/>
          </a:p>
        </p:txBody>
      </p:sp>
    </p:spTree>
    <p:extLst>
      <p:ext uri="{BB962C8B-B14F-4D97-AF65-F5344CB8AC3E}">
        <p14:creationId xmlns:p14="http://schemas.microsoft.com/office/powerpoint/2010/main" val="3345461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79097-7987-475A-F7DC-AB7C1560DD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C35C86-8C8F-DE3A-76B2-D98B1A6EC7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468601-6596-F436-200C-D486F76048BA}"/>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B1ED11BA-1751-CBB4-FCD0-2713344D72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C659D-3867-7B79-2AF5-A674100E77EF}"/>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369916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3B16C-5BCC-B591-D6F2-76B03508C80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99721E-E69C-FD5B-83FA-1E36C8E701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AD7BA6-B358-08BE-6DC3-80F132C6A92F}"/>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9528BD10-31CF-4EC5-0C2D-C96E529A3B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8DED1-78FB-5052-22B2-5035FEEC691B}"/>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991354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1ECD85-3CED-F790-60FA-82201715FA8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A291A0-0C49-F08C-49C6-65978EA35F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A13A66-4A86-B9F0-EDFD-438A85F44099}"/>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1011E7B7-8381-4862-684C-CEC62262C3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28FDDF-88CB-9C06-3061-9C45B0DCC6A2}"/>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237622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BD46-DFF7-B16F-D2DC-678B383DC2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C54414-0222-C30D-BC7E-D9BD8C201D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05D558-19FB-8822-FD75-362A1C20F161}"/>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74F7826E-B8D0-EC26-28AA-1BA2D6C343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856694-F92B-3122-7DA9-4B9CBD8BB96C}"/>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883929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7F80-828E-EC97-2C34-FF9BCB14F8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D8C902-D4B2-97E9-13A1-95AD67E783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2B6105-F5AD-08C2-6E94-7B81685E5AF6}"/>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138907EC-0F27-E823-6AEC-EEF0BD9A27B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4DA96E-B16F-E447-F2B1-258C3EE931C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010888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AA83F-2919-3F11-F630-A3F6071B31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DC0D35-24A4-105A-0C26-15E863DA34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9965F6F-E046-CAE3-6F6A-6E6EE0F601A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D9E7886-43CC-59C0-320A-2C01CCD85396}"/>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6" name="Footer Placeholder 5">
            <a:extLst>
              <a:ext uri="{FF2B5EF4-FFF2-40B4-BE49-F238E27FC236}">
                <a16:creationId xmlns:a16="http://schemas.microsoft.com/office/drawing/2014/main" id="{238D3258-3E89-584D-E111-0BBCE0E242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29AB4E2-39D4-55AF-8E39-7CC11F93599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421694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9067-1404-21B3-FC01-D7A5D92898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D4826D-FF53-7BA0-9A99-D29623A1BC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E9491C-B821-82F6-CAEC-F6CD8E105C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2862B7-EF5B-EC96-3DE7-DCD8261D91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3FB8E1-2578-CD07-8A5B-693D09CBB4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03808D-7E37-9E71-99AD-B2FA557121A1}"/>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8" name="Footer Placeholder 7">
            <a:extLst>
              <a:ext uri="{FF2B5EF4-FFF2-40B4-BE49-F238E27FC236}">
                <a16:creationId xmlns:a16="http://schemas.microsoft.com/office/drawing/2014/main" id="{D6947198-8528-B957-ACE0-FF8032DA3BA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DB9B40A-13ED-D17D-89FB-5A4BDAC47843}"/>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173887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4B3D0-3FA7-5999-E72E-70D578CBE6C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174F92A-A2F1-2DE5-7C1E-052C6DD125E9}"/>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4" name="Footer Placeholder 3">
            <a:extLst>
              <a:ext uri="{FF2B5EF4-FFF2-40B4-BE49-F238E27FC236}">
                <a16:creationId xmlns:a16="http://schemas.microsoft.com/office/drawing/2014/main" id="{45C53749-9757-C33B-ED7A-3178FA5459E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DABD179-39A6-7EE5-A814-C78B7E40540A}"/>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104241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E6D17ED-E18D-5156-CB3D-4716B64E814F}"/>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3" name="Footer Placeholder 2">
            <a:extLst>
              <a:ext uri="{FF2B5EF4-FFF2-40B4-BE49-F238E27FC236}">
                <a16:creationId xmlns:a16="http://schemas.microsoft.com/office/drawing/2014/main" id="{8981C0A8-9A1B-5C5D-265B-97EDC0D75B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31C6F5D-2D7C-C85A-C023-66151D8EE824}"/>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37101792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3D1F8-1738-8D1B-94AB-709748D66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EB25F2C-08A0-415B-47E7-70B8951D50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C09E80-5019-5F03-3811-13BD5FA7CA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E1EAA-B58D-8A8C-5265-4DBF352BEF8E}"/>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6" name="Footer Placeholder 5">
            <a:extLst>
              <a:ext uri="{FF2B5EF4-FFF2-40B4-BE49-F238E27FC236}">
                <a16:creationId xmlns:a16="http://schemas.microsoft.com/office/drawing/2014/main" id="{97B2FB2F-4D42-11D6-CBCA-6ABC37DBE5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1C637D-D175-2043-E38E-B0855F6B9B4D}"/>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25938408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E2912-CA4A-63CE-7BEF-45D886007F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31347E-64E8-2441-427F-AFDDF39B6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30D2C6-9665-DD68-D42B-08112D32FD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4B163E-A341-1F9F-DD15-13E28482132D}"/>
              </a:ext>
            </a:extLst>
          </p:cNvPr>
          <p:cNvSpPr>
            <a:spLocks noGrp="1"/>
          </p:cNvSpPr>
          <p:nvPr>
            <p:ph type="dt" sz="half" idx="10"/>
          </p:nvPr>
        </p:nvSpPr>
        <p:spPr/>
        <p:txBody>
          <a:bodyPr/>
          <a:lstStyle/>
          <a:p>
            <a:fld id="{A6B12FC3-D083-4EB8-86F0-EF7DCAA4C54E}" type="datetimeFigureOut">
              <a:rPr lang="en-IN" smtClean="0"/>
              <a:t>28-04-2025</a:t>
            </a:fld>
            <a:endParaRPr lang="en-IN"/>
          </a:p>
        </p:txBody>
      </p:sp>
      <p:sp>
        <p:nvSpPr>
          <p:cNvPr id="6" name="Footer Placeholder 5">
            <a:extLst>
              <a:ext uri="{FF2B5EF4-FFF2-40B4-BE49-F238E27FC236}">
                <a16:creationId xmlns:a16="http://schemas.microsoft.com/office/drawing/2014/main" id="{E53D4F9B-AB7A-3ECA-6D9F-D7D0219B6A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D11919-1A92-E8F9-4D96-549EF2C50848}"/>
              </a:ext>
            </a:extLst>
          </p:cNvPr>
          <p:cNvSpPr>
            <a:spLocks noGrp="1"/>
          </p:cNvSpPr>
          <p:nvPr>
            <p:ph type="sldNum" sz="quarter" idx="12"/>
          </p:nvPr>
        </p:nvSpPr>
        <p:spPr/>
        <p:txBody>
          <a:bodyPr/>
          <a:lstStyle/>
          <a:p>
            <a:fld id="{13C89705-02BA-4318-8929-35F9FDCF05B8}" type="slidenum">
              <a:rPr lang="en-IN" smtClean="0"/>
              <a:t>‹#›</a:t>
            </a:fld>
            <a:endParaRPr lang="en-IN"/>
          </a:p>
        </p:txBody>
      </p:sp>
    </p:spTree>
    <p:extLst>
      <p:ext uri="{BB962C8B-B14F-4D97-AF65-F5344CB8AC3E}">
        <p14:creationId xmlns:p14="http://schemas.microsoft.com/office/powerpoint/2010/main" val="1438685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D02459-93E8-5E20-B68E-FA42F018E5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2B207C-4FE8-8FD0-3B2A-5C0AA8BFF7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5E0422-7058-4D5B-FE24-B6D9321F8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B12FC3-D083-4EB8-86F0-EF7DCAA4C54E}" type="datetimeFigureOut">
              <a:rPr lang="en-IN" smtClean="0"/>
              <a:t>28-04-2025</a:t>
            </a:fld>
            <a:endParaRPr lang="en-IN"/>
          </a:p>
        </p:txBody>
      </p:sp>
      <p:sp>
        <p:nvSpPr>
          <p:cNvPr id="5" name="Footer Placeholder 4">
            <a:extLst>
              <a:ext uri="{FF2B5EF4-FFF2-40B4-BE49-F238E27FC236}">
                <a16:creationId xmlns:a16="http://schemas.microsoft.com/office/drawing/2014/main" id="{463F9E2B-07B8-6D5F-5356-14177E3EC4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3869D97-F518-5BEC-152E-1F70D31F53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C89705-02BA-4318-8929-35F9FDCF05B8}" type="slidenum">
              <a:rPr lang="en-IN" smtClean="0"/>
              <a:t>‹#›</a:t>
            </a:fld>
            <a:endParaRPr lang="en-IN"/>
          </a:p>
        </p:txBody>
      </p:sp>
    </p:spTree>
    <p:extLst>
      <p:ext uri="{BB962C8B-B14F-4D97-AF65-F5344CB8AC3E}">
        <p14:creationId xmlns:p14="http://schemas.microsoft.com/office/powerpoint/2010/main" val="3585804901"/>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codewith.mu/es/tutorials/1.1/" TargetMode="External"/><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C26F26-80D5-1524-57A5-3C8486D7F249}"/>
              </a:ext>
            </a:extLst>
          </p:cNvPr>
          <p:cNvSpPr txBox="1"/>
          <p:nvPr/>
        </p:nvSpPr>
        <p:spPr>
          <a:xfrm>
            <a:off x="1074821" y="480500"/>
            <a:ext cx="10042358" cy="589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Industry Oriented Mini Project (</a:t>
            </a:r>
            <a:r>
              <a:rPr lang="en-US" sz="3200" b="1" dirty="0">
                <a:latin typeface="Times New Roman" panose="02020603050405020304" pitchFamily="18" charset="0"/>
                <a:cs typeface="Times New Roman" panose="02020603050405020304" pitchFamily="18" charset="0"/>
              </a:rPr>
              <a:t>CB652PC</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lang="en-US" altLang="en-US" sz="3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O</a:t>
            </a:r>
            <a:r>
              <a:rPr kumimoji="0" lang="en-US" altLang="en-US" sz="32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n </a:t>
            </a:r>
            <a:endParaRPr kumimoji="0" lang="en-US" altLang="en-US" sz="32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4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algn="ctr"/>
            <a:r>
              <a:rPr lang="en-US" sz="2200" b="1" kern="100" dirty="0" err="1">
                <a:effectLst/>
                <a:latin typeface="Times New Roman" panose="02020603050405020304" pitchFamily="18" charset="0"/>
                <a:ea typeface="Calibri" panose="020F0502020204030204" pitchFamily="34" charset="0"/>
                <a:cs typeface="Times New Roman" panose="02020603050405020304" pitchFamily="18" charset="0"/>
              </a:rPr>
              <a:t>GestureArt</a:t>
            </a:r>
            <a:r>
              <a:rPr lang="en-US" sz="2200" b="1" kern="100" dirty="0">
                <a:effectLst/>
                <a:latin typeface="Times New Roman" panose="02020603050405020304" pitchFamily="18" charset="0"/>
                <a:ea typeface="Calibri" panose="020F0502020204030204" pitchFamily="34" charset="0"/>
                <a:cs typeface="Times New Roman" panose="02020603050405020304" pitchFamily="18" charset="0"/>
              </a:rPr>
              <a:t>: AI-Powered Virtual Drawing Platform</a:t>
            </a:r>
          </a:p>
          <a:p>
            <a:pPr algn="ctr"/>
            <a:endParaRPr kumimoji="0" lang="en-US" altLang="en-US" sz="10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By</a:t>
            </a:r>
            <a:endParaRPr kumimoji="0" lang="en-US" altLang="en-US" sz="105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70000"/>
              </a:lnSpc>
              <a:spcBef>
                <a:spcPct val="0"/>
              </a:spcBef>
              <a:spcAft>
                <a:spcPct val="0"/>
              </a:spcAft>
              <a:buClrTx/>
              <a:buSzTx/>
              <a:buFontTx/>
              <a:buNone/>
              <a:tabLst/>
              <a:defRPr/>
            </a:pPr>
            <a:r>
              <a:rPr lang="it-IT" altLang="en-US" sz="20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AMRUTHA DUBEY</a:t>
            </a:r>
            <a:r>
              <a:rPr kumimoji="0" lang="it-IT"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 (22261A3201) </a:t>
            </a:r>
          </a:p>
          <a:p>
            <a:pPr marL="0" marR="0" lvl="0" indent="0" algn="ctr" defTabSz="914400" rtl="0" eaLnBrk="0" fontAlgn="base" latinLnBrk="0" hangingPunct="0">
              <a:lnSpc>
                <a:spcPct val="170000"/>
              </a:lnSpc>
              <a:spcBef>
                <a:spcPct val="0"/>
              </a:spcBef>
              <a:spcAft>
                <a:spcPct val="0"/>
              </a:spcAft>
              <a:buClrTx/>
              <a:buSzTx/>
              <a:buFontTx/>
              <a:buNone/>
              <a:tabLst/>
              <a:defRPr/>
            </a:pPr>
            <a:r>
              <a:rPr kumimoji="0" lang="it-IT" altLang="en-US" sz="20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GUMMADAVELLI BHANU TEJA (22261A3222)</a:t>
            </a:r>
            <a:endParaRPr kumimoji="0" lang="en-US" altLang="en-US" sz="1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Under the guidance of  </a:t>
            </a: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Dr. D. Vijaya Lakshmi – Professor &amp; </a:t>
            </a:r>
            <a:r>
              <a:rPr kumimoji="0" lang="en-US" altLang="en-US" sz="1800" b="1" i="0" u="none" strike="noStrike" kern="1200" cap="none" spc="0" normalizeH="0" baseline="0" noProof="0" dirty="0" err="1">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HoD</a:t>
            </a:r>
            <a:r>
              <a:rPr kumimoji="0" lang="en-US" alt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(IT)</a:t>
            </a: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sz="800"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lang="en-US" altLang="en-US" sz="800"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2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rPr>
              <a:t>Department  of </a:t>
            </a: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Information Technology</a:t>
            </a:r>
            <a:endParaRPr kumimoji="0" lang="en-US" altLang="en-US" b="1" i="0" u="none" strike="noStrike" kern="1200" cap="none" spc="0" normalizeH="0" baseline="0" noProof="0" dirty="0">
              <a:ln>
                <a:noFill/>
              </a:ln>
              <a:solidFill>
                <a:srgbClr val="000000"/>
              </a:solidFill>
              <a:effectLst/>
              <a:uLnTx/>
              <a:uFillTx/>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ctr" defTabSz="914400" rtl="0" eaLnBrk="0" fontAlgn="base" latinLnBrk="0" hangingPunct="0">
              <a:lnSpc>
                <a:spcPct val="120000"/>
              </a:lnSpc>
              <a:spcBef>
                <a:spcPct val="0"/>
              </a:spcBef>
              <a:spcAft>
                <a:spcPct val="0"/>
              </a:spcAft>
              <a:buClrTx/>
              <a:buSzTx/>
              <a:buFontTx/>
              <a:buNone/>
              <a:tabLst/>
              <a:defRPr/>
            </a:pPr>
            <a:r>
              <a:rPr lang="en-US" altLang="en-US"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MAHATMA GANDHI INSTITUTE OF TECHNOLOGY (A)</a:t>
            </a:r>
            <a:endParaRPr lang="en-US" altLang="en-US" b="1" dirty="0">
              <a:solidFill>
                <a:srgbClr val="000000"/>
              </a:solidFill>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altLang="en-US"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b="1" i="0" u="none" strike="noStrike" kern="1200" cap="none" spc="0" normalizeH="0" baseline="0" noProof="0" dirty="0">
                <a:ln>
                  <a:noFill/>
                </a:ln>
                <a:solidFill>
                  <a:srgbClr val="000000"/>
                </a:solidFill>
                <a:effectLst/>
                <a:uLnTx/>
                <a:uFillTx/>
                <a:latin typeface="Arial" panose="020B0604020202020204" pitchFamily="34" charset="0"/>
                <a:ea typeface="Times New Roman" panose="02020603050405020304" pitchFamily="18" charset="0"/>
                <a:cs typeface="+mn-cs"/>
              </a:rPr>
              <a:t>2024 – 2025</a:t>
            </a:r>
            <a:endParaRPr kumimoji="0" lang="en-US" altLang="en-US"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endParaRPr lang="en-US" dirty="0"/>
          </a:p>
        </p:txBody>
      </p:sp>
      <p:pic>
        <p:nvPicPr>
          <p:cNvPr id="4" name="image6.png">
            <a:extLst>
              <a:ext uri="{FF2B5EF4-FFF2-40B4-BE49-F238E27FC236}">
                <a16:creationId xmlns:a16="http://schemas.microsoft.com/office/drawing/2014/main" id="{B5892F2C-C2A2-A3AA-6715-F47A2ED978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88" y="480500"/>
            <a:ext cx="1093304" cy="1048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010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2854312062"/>
              </p:ext>
            </p:extLst>
          </p:nvPr>
        </p:nvGraphicFramePr>
        <p:xfrm>
          <a:off x="838200" y="1375260"/>
          <a:ext cx="10515600" cy="4320486"/>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06292">
                  <a:extLst>
                    <a:ext uri="{9D8B030D-6E8A-4147-A177-3AD203B41FA5}">
                      <a16:colId xmlns:a16="http://schemas.microsoft.com/office/drawing/2014/main" val="3610793501"/>
                    </a:ext>
                  </a:extLst>
                </a:gridCol>
                <a:gridCol w="1456840">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975675">
                  <a:extLst>
                    <a:ext uri="{9D8B030D-6E8A-4147-A177-3AD203B41FA5}">
                      <a16:colId xmlns:a16="http://schemas.microsoft.com/office/drawing/2014/main" val="4018120998"/>
                    </a:ext>
                  </a:extLst>
                </a:gridCol>
                <a:gridCol w="216330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566242">
                <a:tc>
                  <a:txBody>
                    <a:bodyPr/>
                    <a:lstStyle/>
                    <a:p>
                      <a:pPr algn="ctr"/>
                      <a:r>
                        <a:rPr lang="en-US" sz="2000" dirty="0">
                          <a:latin typeface="Times New Roman" panose="02020603050405020304" pitchFamily="18" charset="0"/>
                          <a:cs typeface="Times New Roman" panose="02020603050405020304" pitchFamily="18" charset="0"/>
                        </a:rPr>
                        <a:t>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Max Graf, Mathieu </a:t>
                      </a:r>
                      <a:r>
                        <a:rPr lang="en-US" sz="2000" dirty="0" err="1">
                          <a:latin typeface="Times New Roman" panose="02020603050405020304" pitchFamily="18" charset="0"/>
                          <a:cs typeface="Times New Roman" panose="02020603050405020304" pitchFamily="18" charset="0"/>
                        </a:rPr>
                        <a:t>Barthet</a:t>
                      </a:r>
                      <a:r>
                        <a:rPr lang="en-US" sz="2000" dirty="0">
                          <a:latin typeface="Times New Roman" panose="02020603050405020304" pitchFamily="18" charset="0"/>
                          <a:cs typeface="Times New Roman" panose="02020603050405020304" pitchFamily="18" charset="0"/>
                        </a:rPr>
                        <a:t>-</a:t>
                      </a:r>
                    </a:p>
                    <a:p>
                      <a:pPr algn="ctr"/>
                      <a:r>
                        <a:rPr lang="en-US" sz="2000" dirty="0">
                          <a:latin typeface="Times New Roman" panose="02020603050405020304" pitchFamily="18" charset="0"/>
                          <a:cs typeface="Times New Roman" panose="02020603050405020304" pitchFamily="18" charset="0"/>
                        </a:rPr>
                        <a:t>“</a:t>
                      </a:r>
                      <a:r>
                        <a:rPr lang="en-US" sz="2000" i="1" dirty="0">
                          <a:latin typeface="Times New Roman" panose="02020603050405020304" pitchFamily="18" charset="0"/>
                          <a:cs typeface="Times New Roman" panose="02020603050405020304" pitchFamily="18" charset="0"/>
                        </a:rPr>
                        <a:t>Combining Vision and EMG Based Hand Tracking for Extended Reality Musical Instruments</a:t>
                      </a:r>
                      <a:r>
                        <a:rPr lang="en-US" sz="2000" dirty="0">
                          <a:latin typeface="Times New Roman" panose="02020603050405020304" pitchFamily="18" charset="0"/>
                          <a:cs typeface="Times New Roman" panose="02020603050405020304" pitchFamily="18" charset="0"/>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arXiv</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Proposed a multimodal hand tracking system combining vision-based tracking and </a:t>
                      </a:r>
                      <a:r>
                        <a:rPr lang="en-US" sz="2000" dirty="0" err="1">
                          <a:latin typeface="Times New Roman" panose="02020603050405020304" pitchFamily="18" charset="0"/>
                          <a:cs typeface="Times New Roman" panose="02020603050405020304" pitchFamily="18" charset="0"/>
                        </a:rPr>
                        <a:t>sEMG</a:t>
                      </a:r>
                      <a:r>
                        <a:rPr lang="en-US" sz="2000" dirty="0">
                          <a:latin typeface="Times New Roman" panose="02020603050405020304" pitchFamily="18" charset="0"/>
                          <a:cs typeface="Times New Roman" panose="02020603050405020304" pitchFamily="18" charset="0"/>
                        </a:rPr>
                        <a:t> data to improve finger tracking accuracy, especially under self-occlusion, significantly enhancing XR musical instrument interaction.</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Model requires user-specific fine-tuning due to variability in </a:t>
                      </a:r>
                      <a:r>
                        <a:rPr lang="en-US" sz="2000" dirty="0" err="1">
                          <a:latin typeface="Times New Roman" panose="02020603050405020304" pitchFamily="18" charset="0"/>
                          <a:cs typeface="Times New Roman" panose="02020603050405020304" pitchFamily="18" charset="0"/>
                        </a:rPr>
                        <a:t>sEMG</a:t>
                      </a:r>
                      <a:r>
                        <a:rPr lang="en-US" sz="2000" dirty="0">
                          <a:latin typeface="Times New Roman" panose="02020603050405020304" pitchFamily="18" charset="0"/>
                          <a:cs typeface="Times New Roman" panose="02020603050405020304" pitchFamily="18" charset="0"/>
                        </a:rPr>
                        <a:t> signals; tested only on a single XR headset and Myo armband.</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75934"/>
                  </a:ext>
                </a:extLst>
              </a:tr>
            </a:tbl>
          </a:graphicData>
        </a:graphic>
      </p:graphicFrame>
    </p:spTree>
    <p:extLst>
      <p:ext uri="{BB962C8B-B14F-4D97-AF65-F5344CB8AC3E}">
        <p14:creationId xmlns:p14="http://schemas.microsoft.com/office/powerpoint/2010/main" val="46093184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4195948225"/>
              </p:ext>
            </p:extLst>
          </p:nvPr>
        </p:nvGraphicFramePr>
        <p:xfrm>
          <a:off x="729066" y="506757"/>
          <a:ext cx="10733868" cy="5844486"/>
        </p:xfrm>
        <a:graphic>
          <a:graphicData uri="http://schemas.openxmlformats.org/drawingml/2006/table">
            <a:tbl>
              <a:tblPr firstRow="1" bandRow="1">
                <a:tableStyleId>{2D5ABB26-0587-4C30-8999-92F81FD0307C}</a:tableStyleId>
              </a:tblPr>
              <a:tblGrid>
                <a:gridCol w="728421">
                  <a:extLst>
                    <a:ext uri="{9D8B030D-6E8A-4147-A177-3AD203B41FA5}">
                      <a16:colId xmlns:a16="http://schemas.microsoft.com/office/drawing/2014/main" val="1074209513"/>
                    </a:ext>
                  </a:extLst>
                </a:gridCol>
                <a:gridCol w="2309247">
                  <a:extLst>
                    <a:ext uri="{9D8B030D-6E8A-4147-A177-3AD203B41FA5}">
                      <a16:colId xmlns:a16="http://schemas.microsoft.com/office/drawing/2014/main" val="3610793501"/>
                    </a:ext>
                  </a:extLst>
                </a:gridCol>
                <a:gridCol w="1332854">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975675">
                  <a:extLst>
                    <a:ext uri="{9D8B030D-6E8A-4147-A177-3AD203B41FA5}">
                      <a16:colId xmlns:a16="http://schemas.microsoft.com/office/drawing/2014/main" val="4018120998"/>
                    </a:ext>
                  </a:extLst>
                </a:gridCol>
                <a:gridCol w="216330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333768">
                <a:tc>
                  <a:txBody>
                    <a:bodyPr/>
                    <a:lstStyle/>
                    <a:p>
                      <a:r>
                        <a:rPr lang="en-US" sz="2000" dirty="0">
                          <a:latin typeface="Times New Roman" panose="02020603050405020304" pitchFamily="18" charset="0"/>
                          <a:cs typeface="Times New Roman" panose="02020603050405020304" pitchFamily="18" charset="0"/>
                        </a:rPr>
                        <a:t>5</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Mohammed Gamal Ragab, Said Jadid Abdulkadir, </a:t>
                      </a:r>
                      <a:r>
                        <a:rPr lang="en-US" sz="2000" dirty="0" err="1">
                          <a:latin typeface="Times New Roman" panose="02020603050405020304" pitchFamily="18" charset="0"/>
                          <a:cs typeface="Times New Roman" panose="02020603050405020304" pitchFamily="18" charset="0"/>
                        </a:rPr>
                        <a:t>Amgad</a:t>
                      </a:r>
                      <a:r>
                        <a:rPr lang="en-US" sz="2000" dirty="0">
                          <a:latin typeface="Times New Roman" panose="02020603050405020304" pitchFamily="18" charset="0"/>
                          <a:cs typeface="Times New Roman" panose="02020603050405020304" pitchFamily="18" charset="0"/>
                        </a:rPr>
                        <a:t> Muneer, Alawi </a:t>
                      </a:r>
                      <a:r>
                        <a:rPr lang="en-US" sz="2000" dirty="0" err="1">
                          <a:latin typeface="Times New Roman" panose="02020603050405020304" pitchFamily="18" charset="0"/>
                          <a:cs typeface="Times New Roman" panose="02020603050405020304" pitchFamily="18" charset="0"/>
                        </a:rPr>
                        <a:t>Alqushaibi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Sawan</a:t>
                      </a:r>
                      <a:r>
                        <a:rPr lang="en-US" sz="2000" dirty="0">
                          <a:latin typeface="Times New Roman" panose="02020603050405020304" pitchFamily="18" charset="0"/>
                          <a:cs typeface="Times New Roman" panose="02020603050405020304" pitchFamily="18" charset="0"/>
                        </a:rPr>
                        <a:t> Mahmood Al-</a:t>
                      </a:r>
                      <a:r>
                        <a:rPr lang="en-US" sz="2000" dirty="0" err="1">
                          <a:latin typeface="Times New Roman" panose="02020603050405020304" pitchFamily="18" charset="0"/>
                          <a:cs typeface="Times New Roman" panose="02020603050405020304" pitchFamily="18" charset="0"/>
                        </a:rPr>
                        <a:t>Selwnoi</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Hitham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Alhussian</a:t>
                      </a:r>
                      <a:r>
                        <a:rPr lang="en-US" sz="2000" dirty="0">
                          <a:latin typeface="Times New Roman" panose="02020603050405020304" pitchFamily="18" charset="0"/>
                          <a:cs typeface="Times New Roman" panose="02020603050405020304" pitchFamily="18" charset="0"/>
                        </a:rPr>
                        <a:t> - "A Comprehensive Systematic Review of YOLO-based Deep Learning Models for Medical Object Detection (2018 to 2023)"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IEEE</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2023</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Reviewed YOLO model evolution and applications in medical imaging, showing advances in accuracy and processing speed across medical object detection tasks.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r>
                        <a:rPr lang="en-US" sz="2000" dirty="0">
                          <a:latin typeface="Times New Roman" panose="02020603050405020304" pitchFamily="18" charset="0"/>
                          <a:cs typeface="Times New Roman" panose="02020603050405020304" pitchFamily="18" charset="0"/>
                        </a:rPr>
                        <a:t>Challenges include need for more clinical validation, dependence on large annotated datasets, and difficulty generalizing across diverse medical conditions.</a:t>
                      </a: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05585425"/>
                  </a:ext>
                </a:extLst>
              </a:tr>
            </a:tbl>
          </a:graphicData>
        </a:graphic>
      </p:graphicFrame>
    </p:spTree>
    <p:extLst>
      <p:ext uri="{BB962C8B-B14F-4D97-AF65-F5344CB8AC3E}">
        <p14:creationId xmlns:p14="http://schemas.microsoft.com/office/powerpoint/2010/main" val="38095721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7A7A-C5AF-9FDE-2557-78DF92365CB0}"/>
              </a:ext>
            </a:extLst>
          </p:cNvPr>
          <p:cNvSpPr>
            <a:spLocks noGrp="1"/>
          </p:cNvSpPr>
          <p:nvPr>
            <p:ph type="title"/>
          </p:nvPr>
        </p:nvSpPr>
        <p:spPr>
          <a:xfrm>
            <a:off x="838200" y="1247156"/>
            <a:ext cx="10515600" cy="1325563"/>
          </a:xfrm>
          <a:ln>
            <a:solidFill>
              <a:schemeClr val="tx1"/>
            </a:solidFill>
          </a:ln>
        </p:spPr>
        <p:txBody>
          <a:bodyPr/>
          <a:lstStyle/>
          <a:p>
            <a:pPr algn="ctr"/>
            <a:r>
              <a:rPr lang="en-US" sz="4400" b="1" dirty="0">
                <a:latin typeface="Times New Roman" panose="02020603050405020304" pitchFamily="18" charset="0"/>
                <a:cs typeface="Times New Roman" panose="02020603050405020304" pitchFamily="18" charset="0"/>
              </a:rPr>
              <a:t>Problem Statement</a:t>
            </a:r>
            <a:endParaRPr lang="en-US" dirty="0"/>
          </a:p>
        </p:txBody>
      </p:sp>
      <p:sp>
        <p:nvSpPr>
          <p:cNvPr id="3" name="Content Placeholder 2">
            <a:extLst>
              <a:ext uri="{FF2B5EF4-FFF2-40B4-BE49-F238E27FC236}">
                <a16:creationId xmlns:a16="http://schemas.microsoft.com/office/drawing/2014/main" id="{612B6E52-CE54-7938-9AE0-2A6A08B86C30}"/>
              </a:ext>
            </a:extLst>
          </p:cNvPr>
          <p:cNvSpPr>
            <a:spLocks noGrp="1"/>
          </p:cNvSpPr>
          <p:nvPr>
            <p:ph idx="1"/>
          </p:nvPr>
        </p:nvSpPr>
        <p:spPr>
          <a:xfrm>
            <a:off x="838200" y="2572719"/>
            <a:ext cx="10515600" cy="2581356"/>
          </a:xfrm>
        </p:spPr>
        <p:txBody>
          <a:bodyPr anchor="ctr">
            <a:normAutofit/>
          </a:bodyPr>
          <a:lstStyle/>
          <a:p>
            <a:pPr marL="0" indent="0">
              <a:buNone/>
            </a:pPr>
            <a:r>
              <a:rPr lang="en-US" sz="4400" dirty="0">
                <a:latin typeface="Times New Roman" panose="02020603050405020304" pitchFamily="18" charset="0"/>
                <a:cs typeface="Times New Roman" panose="02020603050405020304" pitchFamily="18" charset="0"/>
              </a:rPr>
              <a:t>D</a:t>
            </a:r>
            <a:r>
              <a:rPr lang="en-US" dirty="0">
                <a:latin typeface="Times New Roman" panose="02020603050405020304" pitchFamily="18" charset="0"/>
                <a:cs typeface="Times New Roman" panose="02020603050405020304" pitchFamily="18" charset="0"/>
              </a:rPr>
              <a:t>evelop a gesture-based interactive drawing platform where users can control a virtual brush or marker using hand gestures detected through a webcam, enabling them to create digital drawings and sketches without the need for a physical interface like a mouse or touch screen</a:t>
            </a:r>
          </a:p>
        </p:txBody>
      </p:sp>
    </p:spTree>
    <p:extLst>
      <p:ext uri="{BB962C8B-B14F-4D97-AF65-F5344CB8AC3E}">
        <p14:creationId xmlns:p14="http://schemas.microsoft.com/office/powerpoint/2010/main" val="10031965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452063" y="596348"/>
            <a:ext cx="11455685"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Objectives of the project</a:t>
            </a:r>
          </a:p>
        </p:txBody>
      </p:sp>
      <p:sp>
        <p:nvSpPr>
          <p:cNvPr id="4" name="Subtitle 2">
            <a:extLst>
              <a:ext uri="{FF2B5EF4-FFF2-40B4-BE49-F238E27FC236}">
                <a16:creationId xmlns:a16="http://schemas.microsoft.com/office/drawing/2014/main" id="{97EA40F9-931E-9369-29BE-C4F7346EDCD3}"/>
              </a:ext>
            </a:extLst>
          </p:cNvPr>
          <p:cNvSpPr txBox="1">
            <a:spLocks/>
          </p:cNvSpPr>
          <p:nvPr/>
        </p:nvSpPr>
        <p:spPr>
          <a:xfrm>
            <a:off x="1408866" y="1807857"/>
            <a:ext cx="9374268" cy="4013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IN" dirty="0">
              <a:latin typeface="Times New Roman" panose="02020603050405020304" pitchFamily="18" charset="0"/>
              <a:cs typeface="Times New Roman" panose="02020603050405020304" pitchFamily="18" charset="0"/>
            </a:endParaRP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909263" y="1848652"/>
            <a:ext cx="10541284"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primary goal of 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is to democratize digital art by removing technical and financial barriers. By using AI-driven hand gesture recognition, the project aims to provide a seamless and enjoyable creative experience for users of all skill levels. This project seeks to advance human-computer interaction and open new possibilities for digital creativity.</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Enhance human-computer interaction through AI.</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Simplify the creative process for users of all skill levels.</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Integrate advanced computer vision techniques. </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Foster creativity and accessibility in digital art.</a:t>
            </a:r>
          </a:p>
          <a:p>
            <a:pPr marL="800100" lvl="1" indent="-34290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Minimize costs associated with digital art tools.</a:t>
            </a:r>
          </a:p>
        </p:txBody>
      </p:sp>
    </p:spTree>
    <p:extLst>
      <p:ext uri="{BB962C8B-B14F-4D97-AF65-F5344CB8AC3E}">
        <p14:creationId xmlns:p14="http://schemas.microsoft.com/office/powerpoint/2010/main" val="261401860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200" y="252089"/>
            <a:ext cx="10515600" cy="1325563"/>
          </a:xfrm>
        </p:spPr>
        <p:txBody>
          <a:bodyPr/>
          <a:lstStyle/>
          <a:p>
            <a:pPr algn="ctr"/>
            <a:r>
              <a:rPr lang="en-US" sz="4400" b="1" dirty="0">
                <a:latin typeface="Times New Roman" panose="02020603050405020304" pitchFamily="18" charset="0"/>
                <a:cs typeface="Times New Roman" panose="02020603050405020304" pitchFamily="18" charset="0"/>
              </a:rPr>
              <a:t>Module Description</a:t>
            </a:r>
            <a:endParaRPr lang="en-US" dirty="0"/>
          </a:p>
        </p:txBody>
      </p:sp>
      <p:sp>
        <p:nvSpPr>
          <p:cNvPr id="3" name="Content Placeholder 2">
            <a:extLst>
              <a:ext uri="{FF2B5EF4-FFF2-40B4-BE49-F238E27FC236}">
                <a16:creationId xmlns:a16="http://schemas.microsoft.com/office/drawing/2014/main" id="{8BC11441-107C-3216-106E-FADB86938EAE}"/>
              </a:ext>
            </a:extLst>
          </p:cNvPr>
          <p:cNvSpPr>
            <a:spLocks noGrp="1"/>
          </p:cNvSpPr>
          <p:nvPr>
            <p:ph idx="1"/>
          </p:nvPr>
        </p:nvSpPr>
        <p:spPr>
          <a:xfrm>
            <a:off x="838200" y="1701639"/>
            <a:ext cx="10515600" cy="4351338"/>
          </a:xfrm>
        </p:spPr>
        <p:txBody>
          <a:bodyPr>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1. Hand Tracking (hand_tracking.py)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Captures live video frames and detects hands using computer vision techniques.</a:t>
            </a:r>
          </a:p>
          <a:p>
            <a:pPr lvl="1">
              <a:lnSpc>
                <a:spcPct val="150000"/>
              </a:lnSpc>
            </a:pPr>
            <a:r>
              <a:rPr lang="en-US" sz="2000" dirty="0">
                <a:latin typeface="Times New Roman" panose="02020603050405020304" pitchFamily="18" charset="0"/>
                <a:cs typeface="Times New Roman" panose="02020603050405020304" pitchFamily="18" charset="0"/>
              </a:rPr>
              <a:t>Identifies key landmarks like fingertips, wrist, etc., enabling precise gesture recognition.</a:t>
            </a:r>
          </a:p>
          <a:p>
            <a:pPr marL="0" indent="0">
              <a:lnSpc>
                <a:spcPct val="150000"/>
              </a:lnSpc>
              <a:buNone/>
            </a:pPr>
            <a:r>
              <a:rPr lang="en-US" sz="2000" b="1" dirty="0">
                <a:latin typeface="Times New Roman" panose="02020603050405020304" pitchFamily="18" charset="0"/>
                <a:cs typeface="Times New Roman" panose="02020603050405020304" pitchFamily="18" charset="0"/>
              </a:rPr>
              <a:t>2. Gesture Recognition (gesture_recognition.py)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Analyzes hand landmarks to classify gestures such as Draw, Select, Clear, Undo, Redo, Save, and Tool Change.</a:t>
            </a:r>
          </a:p>
          <a:p>
            <a:pPr lvl="1">
              <a:lnSpc>
                <a:spcPct val="150000"/>
              </a:lnSpc>
            </a:pPr>
            <a:r>
              <a:rPr lang="en-US" sz="2000" dirty="0">
                <a:latin typeface="Times New Roman" panose="02020603050405020304" pitchFamily="18" charset="0"/>
                <a:cs typeface="Times New Roman" panose="02020603050405020304" pitchFamily="18" charset="0"/>
              </a:rPr>
              <a:t>Supports real-time recognition with adjustable confidence thresholds for accuracy.</a:t>
            </a:r>
          </a:p>
        </p:txBody>
      </p:sp>
    </p:spTree>
    <p:extLst>
      <p:ext uri="{BB962C8B-B14F-4D97-AF65-F5344CB8AC3E}">
        <p14:creationId xmlns:p14="http://schemas.microsoft.com/office/powerpoint/2010/main" val="11306038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C11441-107C-3216-106E-FADB86938EAE}"/>
              </a:ext>
            </a:extLst>
          </p:cNvPr>
          <p:cNvSpPr>
            <a:spLocks noGrp="1"/>
          </p:cNvSpPr>
          <p:nvPr>
            <p:ph idx="1"/>
          </p:nvPr>
        </p:nvSpPr>
        <p:spPr>
          <a:xfrm>
            <a:off x="838200" y="1460303"/>
            <a:ext cx="10515600" cy="4098016"/>
          </a:xfrm>
        </p:spPr>
        <p:txBody>
          <a:bodyPr anchor="t">
            <a:noAutofit/>
          </a:bodyPr>
          <a:lstStyle/>
          <a:p>
            <a:pPr marL="0" indent="0">
              <a:lnSpc>
                <a:spcPct val="150000"/>
              </a:lnSpc>
              <a:buNone/>
            </a:pPr>
            <a:r>
              <a:rPr lang="en-US" sz="2000" b="1" dirty="0">
                <a:latin typeface="Times New Roman" panose="02020603050405020304" pitchFamily="18" charset="0"/>
                <a:cs typeface="Times New Roman" panose="02020603050405020304" pitchFamily="18" charset="0"/>
              </a:rPr>
              <a:t>3. Canvas Engine (canvas_engine.py)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Manages a dynamic drawing canvas where gestures are converted into brush strokes.</a:t>
            </a:r>
          </a:p>
          <a:p>
            <a:pPr lvl="1">
              <a:lnSpc>
                <a:spcPct val="150000"/>
              </a:lnSpc>
            </a:pPr>
            <a:r>
              <a:rPr lang="en-US" sz="2000" dirty="0">
                <a:latin typeface="Times New Roman" panose="02020603050405020304" pitchFamily="18" charset="0"/>
                <a:cs typeface="Times New Roman" panose="02020603050405020304" pitchFamily="18" charset="0"/>
              </a:rPr>
              <a:t>Supports multiple brush types, color selection, brush properties (size, opacity, hardness, flow), and undo/redo functionality.</a:t>
            </a:r>
            <a:endParaRPr lang="en-US" sz="2000" b="1" dirty="0">
              <a:latin typeface="Times New Roman" panose="02020603050405020304" pitchFamily="18" charset="0"/>
              <a:cs typeface="Times New Roman" panose="02020603050405020304" pitchFamily="18" charset="0"/>
            </a:endParaRPr>
          </a:p>
          <a:p>
            <a:pPr marL="0" indent="0">
              <a:lnSpc>
                <a:spcPct val="150000"/>
              </a:lnSpc>
              <a:buNone/>
            </a:pPr>
            <a:r>
              <a:rPr lang="en-US" sz="2000" b="1" dirty="0">
                <a:latin typeface="Times New Roman" panose="02020603050405020304" pitchFamily="18" charset="0"/>
                <a:cs typeface="Times New Roman" panose="02020603050405020304" pitchFamily="18" charset="0"/>
              </a:rPr>
              <a:t>4. UI Manager (ui.py)</a:t>
            </a:r>
            <a:endParaRPr lang="en-US" sz="2000" dirty="0">
              <a:latin typeface="Times New Roman" panose="02020603050405020304" pitchFamily="18" charset="0"/>
              <a:cs typeface="Times New Roman" panose="02020603050405020304" pitchFamily="18" charset="0"/>
            </a:endParaRPr>
          </a:p>
          <a:p>
            <a:pPr lvl="1">
              <a:lnSpc>
                <a:spcPct val="150000"/>
              </a:lnSpc>
            </a:pPr>
            <a:r>
              <a:rPr lang="en-US" sz="2000" dirty="0">
                <a:latin typeface="Times New Roman" panose="02020603050405020304" pitchFamily="18" charset="0"/>
                <a:cs typeface="Times New Roman" panose="02020603050405020304" pitchFamily="18" charset="0"/>
              </a:rPr>
              <a:t>Provides an intuitive user interface with buttons, sliders, and color palettes.</a:t>
            </a:r>
          </a:p>
          <a:p>
            <a:pPr lvl="1">
              <a:lnSpc>
                <a:spcPct val="150000"/>
              </a:lnSpc>
            </a:pPr>
            <a:r>
              <a:rPr lang="en-US" sz="2000" dirty="0">
                <a:latin typeface="Times New Roman" panose="02020603050405020304" pitchFamily="18" charset="0"/>
                <a:cs typeface="Times New Roman" panose="02020603050405020304" pitchFamily="18" charset="0"/>
              </a:rPr>
              <a:t>Handles user interactions for tool switching, color selection, saving artwork, and more.</a:t>
            </a:r>
          </a:p>
        </p:txBody>
      </p:sp>
    </p:spTree>
    <p:extLst>
      <p:ext uri="{BB962C8B-B14F-4D97-AF65-F5344CB8AC3E}">
        <p14:creationId xmlns:p14="http://schemas.microsoft.com/office/powerpoint/2010/main" val="20745411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199" y="0"/>
            <a:ext cx="10515600" cy="1325563"/>
          </a:xfrm>
        </p:spPr>
        <p:txBody>
          <a:bodyPr>
            <a:normAutofit/>
          </a:bodyPr>
          <a:lstStyle/>
          <a:p>
            <a:pPr algn="ctr"/>
            <a:r>
              <a:rPr lang="en-US" sz="3600" b="1" dirty="0">
                <a:latin typeface="Times New Roman" panose="02020603050405020304" pitchFamily="18" charset="0"/>
                <a:cs typeface="Times New Roman" panose="02020603050405020304" pitchFamily="18" charset="0"/>
              </a:rPr>
              <a:t>Physical Model / Mathematical Model / Algorithms</a:t>
            </a:r>
            <a:endParaRPr lang="en-US" sz="3600" dirty="0"/>
          </a:p>
        </p:txBody>
      </p:sp>
      <p:sp>
        <p:nvSpPr>
          <p:cNvPr id="4" name="Rectangle 1">
            <a:extLst>
              <a:ext uri="{FF2B5EF4-FFF2-40B4-BE49-F238E27FC236}">
                <a16:creationId xmlns:a16="http://schemas.microsoft.com/office/drawing/2014/main" id="{1A0B803D-702E-9311-D3EB-53F337106B44}"/>
              </a:ext>
            </a:extLst>
          </p:cNvPr>
          <p:cNvSpPr>
            <a:spLocks noGrp="1" noChangeArrowheads="1"/>
          </p:cNvSpPr>
          <p:nvPr>
            <p:ph idx="1"/>
          </p:nvPr>
        </p:nvSpPr>
        <p:spPr bwMode="auto">
          <a:xfrm>
            <a:off x="838201" y="1946409"/>
            <a:ext cx="10515599" cy="4252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lnSpc>
                <a:spcPct val="150000"/>
              </a:lnSpc>
              <a:buNone/>
            </a:pP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BlazePalm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Detection Model</a:t>
            </a:r>
          </a:p>
          <a:p>
            <a:pPr lvl="1">
              <a:lnSpc>
                <a:spcPct val="150000"/>
              </a:lnSpc>
            </a:pPr>
            <a:r>
              <a:rPr lang="en-US" sz="2000" dirty="0">
                <a:latin typeface="Times New Roman" panose="02020603050405020304" pitchFamily="18" charset="0"/>
                <a:cs typeface="Times New Roman" panose="02020603050405020304" pitchFamily="18" charset="0"/>
              </a:rPr>
              <a:t>Uses a </a:t>
            </a:r>
            <a:r>
              <a:rPr lang="en-US" sz="2000" b="1" dirty="0">
                <a:latin typeface="Times New Roman" panose="02020603050405020304" pitchFamily="18" charset="0"/>
                <a:cs typeface="Times New Roman" panose="02020603050405020304" pitchFamily="18" charset="0"/>
              </a:rPr>
              <a:t>lightweight and fast AI model</a:t>
            </a:r>
            <a:r>
              <a:rPr lang="en-US" sz="2000" dirty="0">
                <a:latin typeface="Times New Roman" panose="02020603050405020304" pitchFamily="18" charset="0"/>
                <a:cs typeface="Times New Roman" panose="02020603050405020304" pitchFamily="18" charset="0"/>
              </a:rPr>
              <a:t> optimized for real-time performance, even on normal laptops without GPUs.</a:t>
            </a:r>
          </a:p>
          <a:p>
            <a:pPr lvl="1">
              <a:lnSpc>
                <a:spcPct val="150000"/>
              </a:lnSpc>
            </a:pPr>
            <a:r>
              <a:rPr lang="en-US" sz="2000" b="1" dirty="0">
                <a:latin typeface="Times New Roman" panose="02020603050405020304" pitchFamily="18" charset="0"/>
                <a:cs typeface="Times New Roman" panose="02020603050405020304" pitchFamily="18" charset="0"/>
              </a:rPr>
              <a:t>Focuses only on the hand area</a:t>
            </a:r>
            <a:r>
              <a:rPr lang="en-US" sz="2000" dirty="0">
                <a:latin typeface="Times New Roman" panose="02020603050405020304" pitchFamily="18" charset="0"/>
                <a:cs typeface="Times New Roman" panose="02020603050405020304" pitchFamily="18" charset="0"/>
              </a:rPr>
              <a:t>, ignoring the background and unnecessary parts of the frame.</a:t>
            </a:r>
          </a:p>
          <a:p>
            <a:pPr lvl="1">
              <a:lnSpc>
                <a:spcPct val="150000"/>
              </a:lnSpc>
            </a:pPr>
            <a:r>
              <a:rPr lang="en-US" sz="2000" b="1" dirty="0">
                <a:latin typeface="Times New Roman" panose="02020603050405020304" pitchFamily="18" charset="0"/>
                <a:cs typeface="Times New Roman" panose="02020603050405020304" pitchFamily="18" charset="0"/>
              </a:rPr>
              <a:t>Speeds up</a:t>
            </a:r>
            <a:r>
              <a:rPr lang="en-US" sz="2000" dirty="0">
                <a:latin typeface="Times New Roman" panose="02020603050405020304" pitchFamily="18" charset="0"/>
                <a:cs typeface="Times New Roman" panose="02020603050405020304" pitchFamily="18" charset="0"/>
              </a:rPr>
              <a:t> the next stage (landmark detection) by reducing the area that needs to be processed.</a:t>
            </a:r>
          </a:p>
          <a:p>
            <a:pPr lvl="1">
              <a:lnSpc>
                <a:spcPct val="150000"/>
              </a:lnSpc>
            </a:pPr>
            <a:r>
              <a:rPr lang="en-US" sz="2000" b="1" dirty="0">
                <a:latin typeface="Times New Roman" panose="02020603050405020304" pitchFamily="18" charset="0"/>
                <a:cs typeface="Times New Roman" panose="02020603050405020304" pitchFamily="18" charset="0"/>
              </a:rPr>
              <a:t>Purpose</a:t>
            </a:r>
            <a:r>
              <a:rPr lang="en-US" sz="2000" dirty="0">
                <a:latin typeface="Times New Roman" panose="02020603050405020304" pitchFamily="18" charset="0"/>
                <a:cs typeface="Times New Roman" panose="02020603050405020304" pitchFamily="18" charset="0"/>
              </a:rPr>
              <a:t>:</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To </a:t>
            </a:r>
            <a:r>
              <a:rPr lang="en-US" sz="2000" b="1" dirty="0">
                <a:latin typeface="Times New Roman" panose="02020603050405020304" pitchFamily="18" charset="0"/>
                <a:cs typeface="Times New Roman" panose="02020603050405020304" pitchFamily="18" charset="0"/>
              </a:rPr>
              <a:t>efficiently locate the hand</a:t>
            </a:r>
            <a:r>
              <a:rPr lang="en-US" sz="2000" dirty="0">
                <a:latin typeface="Times New Roman" panose="02020603050405020304" pitchFamily="18" charset="0"/>
                <a:cs typeface="Times New Roman" panose="02020603050405020304" pitchFamily="18" charset="0"/>
              </a:rPr>
              <a:t> so that landmark detection becomes faster and more accurate.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lvl="1" indent="0" eaLnBrk="0" fontAlgn="base" hangingPunct="0">
              <a:lnSpc>
                <a:spcPct val="150000"/>
              </a:lnSpc>
              <a:spcBef>
                <a:spcPct val="0"/>
              </a:spcBef>
              <a:spcAft>
                <a:spcPct val="0"/>
              </a:spcAft>
              <a:buNone/>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08087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8ADF0F-0233-3D12-1A6B-172A9E30F002}"/>
              </a:ext>
            </a:extLst>
          </p:cNvPr>
          <p:cNvSpPr>
            <a:spLocks noGrp="1"/>
          </p:cNvSpPr>
          <p:nvPr>
            <p:ph idx="1"/>
          </p:nvPr>
        </p:nvSpPr>
        <p:spPr>
          <a:xfrm>
            <a:off x="838200" y="1253331"/>
            <a:ext cx="10515600" cy="4351338"/>
          </a:xfrm>
        </p:spPr>
        <p:txBody>
          <a:bodyPr>
            <a:normAutofit fontScale="85000" lnSpcReduction="10000"/>
          </a:bodyPr>
          <a:lstStyle/>
          <a:p>
            <a:pPr marL="0" indent="0">
              <a:lnSpc>
                <a:spcPct val="150000"/>
              </a:lnSpc>
              <a:buNone/>
            </a:pP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Hand Landmark Model</a:t>
            </a:r>
            <a:r>
              <a:rPr lang="en-US" altLang="en-US" sz="3200" dirty="0">
                <a:latin typeface="Times New Roman" panose="02020603050405020304" pitchFamily="18" charset="0"/>
                <a:cs typeface="Times New Roman" panose="02020603050405020304" pitchFamily="18" charset="0"/>
              </a:rPr>
              <a:t>:</a:t>
            </a: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1">
              <a:lnSpc>
                <a:spcPct val="150000"/>
              </a:lnSpc>
            </a:pPr>
            <a:r>
              <a:rPr lang="en-US" dirty="0">
                <a:latin typeface="Times New Roman" panose="02020603050405020304" pitchFamily="18" charset="0"/>
                <a:cs typeface="Times New Roman" panose="02020603050405020304" pitchFamily="18" charset="0"/>
              </a:rPr>
              <a:t>After detecting the palm, the </a:t>
            </a:r>
            <a:r>
              <a:rPr lang="en-US" b="1" dirty="0">
                <a:latin typeface="Times New Roman" panose="02020603050405020304" pitchFamily="18" charset="0"/>
                <a:cs typeface="Times New Roman" panose="02020603050405020304" pitchFamily="18" charset="0"/>
              </a:rPr>
              <a:t>Hand Landmark Model</a:t>
            </a:r>
            <a:r>
              <a:rPr lang="en-US" dirty="0">
                <a:latin typeface="Times New Roman" panose="02020603050405020304" pitchFamily="18" charset="0"/>
                <a:cs typeface="Times New Roman" panose="02020603050405020304" pitchFamily="18" charset="0"/>
              </a:rPr>
              <a:t> identifies </a:t>
            </a:r>
            <a:r>
              <a:rPr lang="en-US" b="1" dirty="0">
                <a:latin typeface="Times New Roman" panose="02020603050405020304" pitchFamily="18" charset="0"/>
                <a:cs typeface="Times New Roman" panose="02020603050405020304" pitchFamily="18" charset="0"/>
              </a:rPr>
              <a:t>21 critical </a:t>
            </a:r>
            <a:r>
              <a:rPr lang="en-US" b="1" dirty="0" err="1">
                <a:latin typeface="Times New Roman" panose="02020603050405020304" pitchFamily="18" charset="0"/>
                <a:cs typeface="Times New Roman" panose="02020603050405020304" pitchFamily="18" charset="0"/>
              </a:rPr>
              <a:t>keypoints</a:t>
            </a:r>
            <a:r>
              <a:rPr lang="en-US" dirty="0">
                <a:latin typeface="Times New Roman" panose="02020603050405020304" pitchFamily="18" charset="0"/>
                <a:cs typeface="Times New Roman" panose="02020603050405020304" pitchFamily="18" charset="0"/>
              </a:rPr>
              <a:t> on the hand.</a:t>
            </a:r>
          </a:p>
          <a:p>
            <a:pPr lvl="1">
              <a:lnSpc>
                <a:spcPct val="150000"/>
              </a:lnSpc>
            </a:pPr>
            <a:r>
              <a:rPr lang="en-US" dirty="0">
                <a:latin typeface="Times New Roman" panose="02020603050405020304" pitchFamily="18" charset="0"/>
                <a:cs typeface="Times New Roman" panose="02020603050405020304" pitchFamily="18" charset="0"/>
              </a:rPr>
              <a:t>Provides </a:t>
            </a:r>
            <a:r>
              <a:rPr lang="en-US" b="1" dirty="0">
                <a:latin typeface="Times New Roman" panose="02020603050405020304" pitchFamily="18" charset="0"/>
                <a:cs typeface="Times New Roman" panose="02020603050405020304" pitchFamily="18" charset="0"/>
              </a:rPr>
              <a:t>precise coordinates (x, y)</a:t>
            </a:r>
            <a:r>
              <a:rPr lang="en-US" dirty="0">
                <a:latin typeface="Times New Roman" panose="02020603050405020304" pitchFamily="18" charset="0"/>
                <a:cs typeface="Times New Roman" panose="02020603050405020304" pitchFamily="18" charset="0"/>
              </a:rPr>
              <a:t> for each point, updated in real-time for every frame.</a:t>
            </a:r>
          </a:p>
          <a:p>
            <a:pPr lvl="1">
              <a:lnSpc>
                <a:spcPct val="150000"/>
              </a:lnSpc>
            </a:pPr>
            <a:r>
              <a:rPr lang="en-US" dirty="0">
                <a:latin typeface="Times New Roman" panose="02020603050405020304" pitchFamily="18" charset="0"/>
                <a:cs typeface="Times New Roman" panose="02020603050405020304" pitchFamily="18" charset="0"/>
              </a:rPr>
              <a:t>Allows </a:t>
            </a:r>
            <a:r>
              <a:rPr lang="en-US" b="1" dirty="0">
                <a:latin typeface="Times New Roman" panose="02020603050405020304" pitchFamily="18" charset="0"/>
                <a:cs typeface="Times New Roman" panose="02020603050405020304" pitchFamily="18" charset="0"/>
              </a:rPr>
              <a:t>fine analysis of finger positions</a:t>
            </a:r>
            <a:r>
              <a:rPr lang="en-US" dirty="0">
                <a:latin typeface="Times New Roman" panose="02020603050405020304" pitchFamily="18" charset="0"/>
                <a:cs typeface="Times New Roman" panose="02020603050405020304" pitchFamily="18" charset="0"/>
              </a:rPr>
              <a:t> — like detecting if a finger is bent, extended, or touching another finger.</a:t>
            </a:r>
          </a:p>
          <a:p>
            <a:pPr lvl="1">
              <a:lnSpc>
                <a:spcPct val="150000"/>
              </a:lnSpc>
            </a:pPr>
            <a:r>
              <a:rPr lang="en-US" b="1" dirty="0">
                <a:latin typeface="Times New Roman" panose="02020603050405020304" pitchFamily="18" charset="0"/>
                <a:cs typeface="Times New Roman" panose="02020603050405020304" pitchFamily="18" charset="0"/>
              </a:rPr>
              <a:t>Purpose</a:t>
            </a:r>
            <a:r>
              <a:rPr lang="en-US"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track hand and finger movements</a:t>
            </a:r>
            <a:r>
              <a:rPr lang="en-US" dirty="0">
                <a:latin typeface="Times New Roman" panose="02020603050405020304" pitchFamily="18" charset="0"/>
                <a:cs typeface="Times New Roman" panose="02020603050405020304" pitchFamily="18" charset="0"/>
              </a:rPr>
              <a:t> accurately, enabling </a:t>
            </a:r>
            <a:r>
              <a:rPr lang="en-US" b="1" dirty="0">
                <a:latin typeface="Times New Roman" panose="02020603050405020304" pitchFamily="18" charset="0"/>
                <a:cs typeface="Times New Roman" panose="02020603050405020304" pitchFamily="18" charset="0"/>
              </a:rPr>
              <a:t>gesture recognition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drawing actions</a:t>
            </a:r>
            <a:r>
              <a:rPr lang="en-US" dirty="0">
                <a:latin typeface="Times New Roman" panose="02020603050405020304" pitchFamily="18" charset="0"/>
                <a:cs typeface="Times New Roman" panose="02020603050405020304" pitchFamily="18" charset="0"/>
              </a:rPr>
              <a:t>, and </a:t>
            </a:r>
            <a:r>
              <a:rPr lang="en-US" b="1" dirty="0">
                <a:latin typeface="Times New Roman" panose="02020603050405020304" pitchFamily="18" charset="0"/>
                <a:cs typeface="Times New Roman" panose="02020603050405020304" pitchFamily="18" charset="0"/>
              </a:rPr>
              <a:t>UI interactions</a:t>
            </a:r>
            <a:r>
              <a:rPr lang="en-US" dirty="0">
                <a:latin typeface="Times New Roman" panose="02020603050405020304" pitchFamily="18" charset="0"/>
                <a:cs typeface="Times New Roman" panose="02020603050405020304" pitchFamily="18" charset="0"/>
              </a:rPr>
              <a:t> based on hand shapes.</a:t>
            </a:r>
          </a:p>
          <a:p>
            <a:endParaRPr lang="en-US" dirty="0"/>
          </a:p>
        </p:txBody>
      </p:sp>
    </p:spTree>
    <p:extLst>
      <p:ext uri="{BB962C8B-B14F-4D97-AF65-F5344CB8AC3E}">
        <p14:creationId xmlns:p14="http://schemas.microsoft.com/office/powerpoint/2010/main" val="26444674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90AE-30D3-B666-9F3E-672BD9FF1D5F}"/>
              </a:ext>
            </a:extLst>
          </p:cNvPr>
          <p:cNvSpPr>
            <a:spLocks noGrp="1"/>
          </p:cNvSpPr>
          <p:nvPr>
            <p:ph type="title"/>
          </p:nvPr>
        </p:nvSpPr>
        <p:spPr>
          <a:xfrm>
            <a:off x="838200" y="-161784"/>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Process Flow:</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4550B7-DE61-5EE2-35E5-8A11DC121768}"/>
              </a:ext>
            </a:extLst>
          </p:cNvPr>
          <p:cNvSpPr>
            <a:spLocks noGrp="1"/>
          </p:cNvSpPr>
          <p:nvPr>
            <p:ph idx="1"/>
          </p:nvPr>
        </p:nvSpPr>
        <p:spPr>
          <a:xfrm>
            <a:off x="838200" y="1079499"/>
            <a:ext cx="10515600" cy="4519917"/>
          </a:xfrm>
        </p:spPr>
        <p:txBody>
          <a:bodyPr>
            <a:noAutofit/>
          </a:bodyPr>
          <a:lstStyle/>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Webcam Input Capture</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Live video frames are captured using OpenCV from the user's webcam.</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Palm Detection using </a:t>
            </a:r>
            <a:r>
              <a:rPr lang="en-US" sz="1800" b="1" dirty="0" err="1">
                <a:latin typeface="Times New Roman" panose="02020603050405020304" pitchFamily="18" charset="0"/>
                <a:cs typeface="Times New Roman" panose="02020603050405020304" pitchFamily="18" charset="0"/>
              </a:rPr>
              <a:t>BlazePalm</a:t>
            </a:r>
            <a:r>
              <a:rPr lang="en-US" sz="1800" b="1" dirty="0">
                <a:latin typeface="Times New Roman" panose="02020603050405020304" pitchFamily="18" charset="0"/>
                <a:cs typeface="Times New Roman" panose="02020603050405020304" pitchFamily="18" charset="0"/>
              </a:rPr>
              <a:t> Model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Quickly identifies the hand area in each frame for faster processing.</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Hand Landmark Detection using Hand Landmark Model</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Extracts 21 important points (fingertips, joints) on the hand.</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Gesture Recognition (Rule-Based Logic)</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Recognizes gestures like </a:t>
            </a:r>
            <a:r>
              <a:rPr lang="en-US" sz="1800" b="1" dirty="0">
                <a:latin typeface="Times New Roman" panose="02020603050405020304" pitchFamily="18" charset="0"/>
                <a:cs typeface="Times New Roman" panose="02020603050405020304" pitchFamily="18" charset="0"/>
              </a:rPr>
              <a:t>Draw Mode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Tool Change</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Undo</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Clear</a:t>
            </a:r>
            <a:r>
              <a:rPr lang="en-US" sz="1800" dirty="0">
                <a:latin typeface="Times New Roman" panose="02020603050405020304" pitchFamily="18" charset="0"/>
                <a:cs typeface="Times New Roman" panose="02020603050405020304" pitchFamily="18" charset="0"/>
              </a:rPr>
              <a:t> based on finger positions.</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Coordinate Tracking for Drawing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Tracks the </a:t>
            </a:r>
            <a:r>
              <a:rPr lang="en-US" sz="1800" b="1" dirty="0">
                <a:latin typeface="Times New Roman" panose="02020603050405020304" pitchFamily="18" charset="0"/>
                <a:cs typeface="Times New Roman" panose="02020603050405020304" pitchFamily="18" charset="0"/>
              </a:rPr>
              <a:t>tip of the index finger</a:t>
            </a:r>
            <a:r>
              <a:rPr lang="en-US" sz="1800" dirty="0">
                <a:latin typeface="Times New Roman" panose="02020603050405020304" pitchFamily="18" charset="0"/>
                <a:cs typeface="Times New Roman" panose="02020603050405020304" pitchFamily="18" charset="0"/>
              </a:rPr>
              <a:t> to draw lines on a virtual canvas.</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UI Button Interaction (Bounding Box Hit Testing)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Detects if the fingertip "clicks" on buttons (like color selection, undo) by checking overlap.</a:t>
            </a:r>
          </a:p>
          <a:p>
            <a:pPr marL="800100" lvl="1" indent="-342900">
              <a:buFont typeface="+mj-lt"/>
              <a:buAutoNum type="arabicPeriod"/>
            </a:pPr>
            <a:r>
              <a:rPr lang="en-US" sz="1800" b="1" dirty="0">
                <a:latin typeface="Times New Roman" panose="02020603050405020304" pitchFamily="18" charset="0"/>
                <a:cs typeface="Times New Roman" panose="02020603050405020304" pitchFamily="18" charset="0"/>
              </a:rPr>
              <a:t>Display Output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Merges webcam feed and canvas drawings into a single screen for the user.</a:t>
            </a:r>
          </a:p>
        </p:txBody>
      </p:sp>
    </p:spTree>
    <p:extLst>
      <p:ext uri="{BB962C8B-B14F-4D97-AF65-F5344CB8AC3E}">
        <p14:creationId xmlns:p14="http://schemas.microsoft.com/office/powerpoint/2010/main" val="1704945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790AE-30D3-B666-9F3E-672BD9FF1D5F}"/>
              </a:ext>
            </a:extLst>
          </p:cNvPr>
          <p:cNvSpPr>
            <a:spLocks noGrp="1"/>
          </p:cNvSpPr>
          <p:nvPr>
            <p:ph type="title"/>
          </p:nvPr>
        </p:nvSpPr>
        <p:spPr>
          <a:xfrm>
            <a:off x="838200" y="358916"/>
            <a:ext cx="10515600" cy="1325563"/>
          </a:xfrm>
        </p:spPr>
        <p:txBody>
          <a:bodyPr>
            <a:normAutofit/>
          </a:bodyPr>
          <a:lstStyle/>
          <a:p>
            <a:r>
              <a:rPr lang="en-US" sz="3600" b="1" dirty="0">
                <a:latin typeface="Times New Roman" panose="02020603050405020304" pitchFamily="18" charset="0"/>
                <a:cs typeface="Times New Roman" panose="02020603050405020304" pitchFamily="18" charset="0"/>
              </a:rPr>
              <a:t>Packages Used:</a:t>
            </a:r>
            <a:endParaRPr lang="en-US" sz="3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34550B7-DE61-5EE2-35E5-8A11DC121768}"/>
              </a:ext>
            </a:extLst>
          </p:cNvPr>
          <p:cNvSpPr>
            <a:spLocks noGrp="1"/>
          </p:cNvSpPr>
          <p:nvPr>
            <p:ph idx="1"/>
          </p:nvPr>
        </p:nvSpPr>
        <p:spPr>
          <a:xfrm>
            <a:off x="838200" y="1616358"/>
            <a:ext cx="10515600" cy="4519917"/>
          </a:xfrm>
        </p:spPr>
        <p:txBody>
          <a:bodyPr>
            <a:noAutofit/>
          </a:bodyPr>
          <a:lstStyle/>
          <a:p>
            <a:pPr marL="457200" lvl="1" indent="0" eaLnBrk="0" fontAlgn="base" hangingPunct="0">
              <a:lnSpc>
                <a:spcPct val="150000"/>
              </a:lnSpc>
              <a:spcBef>
                <a:spcPct val="0"/>
              </a:spcBef>
              <a:spcAft>
                <a:spcPct val="0"/>
              </a:spcAft>
              <a:buNone/>
            </a:pP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MediaPipe</a:t>
            </a: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lvl="2"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use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pre-trained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BlazePalm</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Hand Landmark models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high-speed and accurate hand tracking</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lvl="2" eaLnBrk="0" fontAlgn="base" hangingPunct="0">
              <a:lnSpc>
                <a:spcPct val="150000"/>
              </a:lnSpc>
              <a:spcBef>
                <a:spcPct val="0"/>
              </a:spcBef>
              <a:spcAft>
                <a:spcPct val="0"/>
              </a:spcAft>
            </a:pP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MediaPipe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models are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optimized for real-time applications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even on devices with low computational power.</a:t>
            </a:r>
          </a:p>
          <a:p>
            <a:pPr lvl="2" eaLnBrk="0" fontAlgn="base" hangingPunct="0">
              <a:lnSpc>
                <a:spcPct val="150000"/>
              </a:lnSpc>
              <a:spcBef>
                <a:spcPct val="0"/>
              </a:spcBef>
              <a:spcAft>
                <a:spcPct val="0"/>
              </a:spcAf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 need to train models from scratch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saving time and ensuring better reliability.</a:t>
            </a:r>
          </a:p>
          <a:p>
            <a:pPr marL="457200" lvl="1" indent="0" eaLnBrk="0" fontAlgn="base" hangingPunct="0">
              <a:lnSpc>
                <a:spcPct val="150000"/>
              </a:lnSpc>
              <a:spcBef>
                <a:spcPct val="0"/>
              </a:spcBef>
              <a:spcAft>
                <a:spcPct val="0"/>
              </a:spcAft>
              <a:buNone/>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a:t>
            </a:r>
          </a:p>
          <a:p>
            <a:pPr lvl="2"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 real-time webcam video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frames.</a:t>
            </a:r>
          </a:p>
          <a:p>
            <a:pPr lvl="2"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process images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 flip, resize frames).</a:t>
            </a:r>
          </a:p>
          <a:p>
            <a:pPr lvl="2" eaLnBrk="0" fontAlgn="base" hangingPunct="0">
              <a:lnSpc>
                <a:spcPct val="150000"/>
              </a:lnSpc>
              <a:spcBef>
                <a:spcPct val="0"/>
              </a:spcBef>
              <a:spcAft>
                <a:spcPct val="0"/>
              </a:spcAf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draw shapes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(lines, circles) and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display output</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the user. </a:t>
            </a:r>
          </a:p>
        </p:txBody>
      </p:sp>
    </p:spTree>
    <p:extLst>
      <p:ext uri="{BB962C8B-B14F-4D97-AF65-F5344CB8AC3E}">
        <p14:creationId xmlns:p14="http://schemas.microsoft.com/office/powerpoint/2010/main" val="16914369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9634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Introduction</a:t>
            </a:r>
          </a:p>
        </p:txBody>
      </p:sp>
      <p:sp>
        <p:nvSpPr>
          <p:cNvPr id="5" name="Rectangle 2">
            <a:extLst>
              <a:ext uri="{FF2B5EF4-FFF2-40B4-BE49-F238E27FC236}">
                <a16:creationId xmlns:a16="http://schemas.microsoft.com/office/drawing/2014/main" id="{27C00B02-3086-47A1-0F0A-7995BD255C01}"/>
              </a:ext>
            </a:extLst>
          </p:cNvPr>
          <p:cNvSpPr>
            <a:spLocks noGrp="1" noChangeArrowheads="1"/>
          </p:cNvSpPr>
          <p:nvPr>
            <p:ph type="subTitle" idx="1"/>
          </p:nvPr>
        </p:nvSpPr>
        <p:spPr bwMode="auto">
          <a:xfrm>
            <a:off x="877660" y="1670274"/>
            <a:ext cx="10228704"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	In the evolving world of digital creativity, the need for intuitive and accessible tools has become paramount. Traditional digital art tools often require specialized hardware, creating barriers for aspiring artists and casual users. This uses Artificial Intelligence and addresses this demand by providing an innovative solution for digital art creation. This tool allows users to draw and paint using natural hand gestures, eliminating the need for external devices. By leveraging computer vision and AI technologies, it captures and interprets hand movements, translating them into digital strokes in real-time. This project aims to revolutionize human-computer interaction by making digital art more accessible and user-friendly.</a:t>
            </a:r>
          </a:p>
        </p:txBody>
      </p:sp>
    </p:spTree>
    <p:extLst>
      <p:ext uri="{BB962C8B-B14F-4D97-AF65-F5344CB8AC3E}">
        <p14:creationId xmlns:p14="http://schemas.microsoft.com/office/powerpoint/2010/main" val="235399764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EE9389D-B150-EC34-D8B1-F3F07709F95F}"/>
              </a:ext>
            </a:extLst>
          </p:cNvPr>
          <p:cNvSpPr txBox="1"/>
          <p:nvPr/>
        </p:nvSpPr>
        <p:spPr>
          <a:xfrm>
            <a:off x="4648485" y="5249048"/>
            <a:ext cx="329800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12.1: System Architecture</a:t>
            </a:r>
          </a:p>
        </p:txBody>
      </p:sp>
      <p:sp>
        <p:nvSpPr>
          <p:cNvPr id="2" name="Title 1">
            <a:extLst>
              <a:ext uri="{FF2B5EF4-FFF2-40B4-BE49-F238E27FC236}">
                <a16:creationId xmlns:a16="http://schemas.microsoft.com/office/drawing/2014/main" id="{775B2D99-38C3-4C41-66E8-397BC5D18B0B}"/>
              </a:ext>
            </a:extLst>
          </p:cNvPr>
          <p:cNvSpPr>
            <a:spLocks noGrp="1"/>
          </p:cNvSpPr>
          <p:nvPr>
            <p:ph type="title"/>
          </p:nvPr>
        </p:nvSpPr>
        <p:spPr>
          <a:xfrm>
            <a:off x="838200" y="163922"/>
            <a:ext cx="10515600" cy="1325563"/>
          </a:xfrm>
        </p:spPr>
        <p:txBody>
          <a:bodyPr>
            <a:normAutofit/>
          </a:bodyPr>
          <a:lstStyle/>
          <a:p>
            <a:pPr algn="ctr"/>
            <a:r>
              <a:rPr lang="en-US" b="1" dirty="0">
                <a:latin typeface="Times New Roman" panose="02020603050405020304" pitchFamily="18" charset="0"/>
                <a:cs typeface="Times New Roman" panose="02020603050405020304" pitchFamily="18" charset="0"/>
              </a:rPr>
              <a:t>Design Models</a:t>
            </a:r>
            <a:endParaRPr lang="en-US" dirty="0"/>
          </a:p>
        </p:txBody>
      </p:sp>
      <p:pic>
        <p:nvPicPr>
          <p:cNvPr id="7" name="Picture 6">
            <a:extLst>
              <a:ext uri="{FF2B5EF4-FFF2-40B4-BE49-F238E27FC236}">
                <a16:creationId xmlns:a16="http://schemas.microsoft.com/office/drawing/2014/main" id="{56B6F960-7752-DE48-7456-FC0A1D0AD7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799" y="2413000"/>
            <a:ext cx="11514667" cy="2032000"/>
          </a:xfrm>
          <a:prstGeom prst="rect">
            <a:avLst/>
          </a:prstGeom>
        </p:spPr>
      </p:pic>
    </p:spTree>
    <p:extLst>
      <p:ext uri="{BB962C8B-B14F-4D97-AF65-F5344CB8AC3E}">
        <p14:creationId xmlns:p14="http://schemas.microsoft.com/office/powerpoint/2010/main" val="2974504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4AA5706-85FF-C3E3-AD74-62EA1BC2BF2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97608" y="200143"/>
            <a:ext cx="2241519" cy="6457713"/>
          </a:xfrm>
        </p:spPr>
      </p:pic>
      <p:sp>
        <p:nvSpPr>
          <p:cNvPr id="6" name="TextBox 5">
            <a:extLst>
              <a:ext uri="{FF2B5EF4-FFF2-40B4-BE49-F238E27FC236}">
                <a16:creationId xmlns:a16="http://schemas.microsoft.com/office/drawing/2014/main" id="{7868E2CB-7B46-1606-9C04-63133B335836}"/>
              </a:ext>
            </a:extLst>
          </p:cNvPr>
          <p:cNvSpPr txBox="1"/>
          <p:nvPr/>
        </p:nvSpPr>
        <p:spPr>
          <a:xfrm>
            <a:off x="7352875" y="3059667"/>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a:t>
            </a:r>
            <a:r>
              <a:rPr lang="en-US" dirty="0">
                <a:latin typeface="Times New Roman" panose="02020603050405020304" pitchFamily="18" charset="0"/>
                <a:cs typeface="Times New Roman" panose="02020603050405020304" pitchFamily="18" charset="0"/>
              </a:rPr>
              <a:t>2</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Use Case</a:t>
            </a:r>
            <a:r>
              <a:rPr lang="en-US" sz="1800" dirty="0">
                <a:latin typeface="Times New Roman" panose="02020603050405020304" pitchFamily="18" charset="0"/>
                <a:cs typeface="Times New Roman" panose="02020603050405020304" pitchFamily="18" charset="0"/>
              </a:rPr>
              <a:t> Diagram</a:t>
            </a:r>
          </a:p>
        </p:txBody>
      </p:sp>
    </p:spTree>
    <p:extLst>
      <p:ext uri="{BB962C8B-B14F-4D97-AF65-F5344CB8AC3E}">
        <p14:creationId xmlns:p14="http://schemas.microsoft.com/office/powerpoint/2010/main" val="4714500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DB97E98-8DB9-24D6-F658-708F8F841AB5}"/>
              </a:ext>
            </a:extLst>
          </p:cNvPr>
          <p:cNvSpPr txBox="1"/>
          <p:nvPr/>
        </p:nvSpPr>
        <p:spPr>
          <a:xfrm>
            <a:off x="7895690" y="4500350"/>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12.3: Class Diagram</a:t>
            </a:r>
          </a:p>
        </p:txBody>
      </p:sp>
      <p:pic>
        <p:nvPicPr>
          <p:cNvPr id="10" name="Content Placeholder 9">
            <a:extLst>
              <a:ext uri="{FF2B5EF4-FFF2-40B4-BE49-F238E27FC236}">
                <a16:creationId xmlns:a16="http://schemas.microsoft.com/office/drawing/2014/main" id="{F3F0ED8F-7E61-61E8-06F5-8215F680C2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24701" y="185801"/>
            <a:ext cx="3947359" cy="6486398"/>
          </a:xfrm>
        </p:spPr>
      </p:pic>
    </p:spTree>
    <p:extLst>
      <p:ext uri="{BB962C8B-B14F-4D97-AF65-F5344CB8AC3E}">
        <p14:creationId xmlns:p14="http://schemas.microsoft.com/office/powerpoint/2010/main" val="80796543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6B8EDB5-1822-5572-12C9-A8DF0D3A02A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0919" y="389532"/>
            <a:ext cx="4714945" cy="6078935"/>
          </a:xfrm>
        </p:spPr>
      </p:pic>
      <p:sp>
        <p:nvSpPr>
          <p:cNvPr id="6" name="TextBox 5">
            <a:extLst>
              <a:ext uri="{FF2B5EF4-FFF2-40B4-BE49-F238E27FC236}">
                <a16:creationId xmlns:a16="http://schemas.microsoft.com/office/drawing/2014/main" id="{104382E2-CB00-3F6D-424B-2B4FDD0E822B}"/>
              </a:ext>
            </a:extLst>
          </p:cNvPr>
          <p:cNvSpPr txBox="1"/>
          <p:nvPr/>
        </p:nvSpPr>
        <p:spPr>
          <a:xfrm>
            <a:off x="7494997" y="3575676"/>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a:t>
            </a:r>
            <a:r>
              <a:rPr lang="en-US"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Sequence Diagram</a:t>
            </a:r>
          </a:p>
        </p:txBody>
      </p:sp>
    </p:spTree>
    <p:extLst>
      <p:ext uri="{BB962C8B-B14F-4D97-AF65-F5344CB8AC3E}">
        <p14:creationId xmlns:p14="http://schemas.microsoft.com/office/powerpoint/2010/main" val="21970423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80A95C-5546-42A9-743A-D2802D921F9D}"/>
              </a:ext>
            </a:extLst>
          </p:cNvPr>
          <p:cNvPicPr>
            <a:picLocks noChangeAspect="1"/>
          </p:cNvPicPr>
          <p:nvPr/>
        </p:nvPicPr>
        <p:blipFill>
          <a:blip r:embed="rId3"/>
          <a:stretch>
            <a:fillRect/>
          </a:stretch>
        </p:blipFill>
        <p:spPr>
          <a:xfrm>
            <a:off x="2013735" y="395818"/>
            <a:ext cx="7196618" cy="5717041"/>
          </a:xfrm>
          <a:prstGeom prst="rect">
            <a:avLst/>
          </a:prstGeom>
        </p:spPr>
      </p:pic>
      <p:sp>
        <p:nvSpPr>
          <p:cNvPr id="6" name="TextBox 5">
            <a:extLst>
              <a:ext uri="{FF2B5EF4-FFF2-40B4-BE49-F238E27FC236}">
                <a16:creationId xmlns:a16="http://schemas.microsoft.com/office/drawing/2014/main" id="{7FF0238E-827E-BEC5-0824-57CEF1FA5C64}"/>
              </a:ext>
            </a:extLst>
          </p:cNvPr>
          <p:cNvSpPr txBox="1"/>
          <p:nvPr/>
        </p:nvSpPr>
        <p:spPr>
          <a:xfrm>
            <a:off x="4053155" y="6185312"/>
            <a:ext cx="4085690" cy="369332"/>
          </a:xfrm>
          <a:prstGeom prst="rect">
            <a:avLst/>
          </a:prstGeom>
          <a:noFill/>
        </p:spPr>
        <p:txBody>
          <a:bodyPr wrap="square" rtlCol="0">
            <a:spAutoFit/>
          </a:bodyPr>
          <a:lstStyle/>
          <a:p>
            <a:r>
              <a:rPr lang="en-US" sz="1800" dirty="0">
                <a:latin typeface="Times New Roman" panose="02020603050405020304" pitchFamily="18" charset="0"/>
                <a:cs typeface="Times New Roman" panose="02020603050405020304" pitchFamily="18" charset="0"/>
              </a:rPr>
              <a:t>Fig. 12.5: Activity Diagram</a:t>
            </a:r>
          </a:p>
        </p:txBody>
      </p:sp>
    </p:spTree>
    <p:extLst>
      <p:ext uri="{BB962C8B-B14F-4D97-AF65-F5344CB8AC3E}">
        <p14:creationId xmlns:p14="http://schemas.microsoft.com/office/powerpoint/2010/main" val="25382383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316488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812233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12689"/>
            <a:ext cx="9144000" cy="785950"/>
          </a:xfrm>
        </p:spPr>
        <p:txBody>
          <a:bodyPr>
            <a:noAutofit/>
          </a:bodyPr>
          <a:lstStyle/>
          <a:p>
            <a:r>
              <a:rPr lang="en-IN" sz="4800" b="1" dirty="0">
                <a:latin typeface="Times New Roman" panose="02020603050405020304" pitchFamily="18" charset="0"/>
                <a:cs typeface="Times New Roman" panose="02020603050405020304" pitchFamily="18" charset="0"/>
              </a:rPr>
              <a:t>Existing System</a:t>
            </a:r>
          </a:p>
        </p:txBody>
      </p:sp>
      <p:sp>
        <p:nvSpPr>
          <p:cNvPr id="6" name="Rectangle 3">
            <a:extLst>
              <a:ext uri="{FF2B5EF4-FFF2-40B4-BE49-F238E27FC236}">
                <a16:creationId xmlns:a16="http://schemas.microsoft.com/office/drawing/2014/main" id="{73C3FE73-742E-35E5-7622-25BE800DAE36}"/>
              </a:ext>
            </a:extLst>
          </p:cNvPr>
          <p:cNvSpPr>
            <a:spLocks noGrp="1" noChangeArrowheads="1"/>
          </p:cNvSpPr>
          <p:nvPr>
            <p:ph type="subTitle" idx="1"/>
          </p:nvPr>
        </p:nvSpPr>
        <p:spPr bwMode="auto">
          <a:xfrm>
            <a:off x="1093334" y="1525730"/>
            <a:ext cx="10375202" cy="4299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Traditional digital painting tools have long been the standard for digital artists, but they come with significant limitations. These tools often require expensive devices like graphic tablets and styluses, creating a barrier for beginners and casual users. Moreover, the complexity of these tools can deter creativity and slow down the learning process. The dependency on external hardware not only increases costs but also limits the portability and flexibility of digital art creation.</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Steep learning curve for non-professionals.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Dependence on costly and specialized devices.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accessibility for casual users.</a:t>
            </a:r>
          </a:p>
          <a:p>
            <a:pPr marL="800100" lvl="1" indent="-34290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Lack of intuitive, gesture-based interaction.</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909790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524000" y="596348"/>
            <a:ext cx="9144000" cy="785950"/>
          </a:xfrm>
        </p:spPr>
        <p:txBody>
          <a:bodyPr>
            <a:normAutofit fontScale="90000"/>
          </a:bodyPr>
          <a:lstStyle/>
          <a:p>
            <a:r>
              <a:rPr lang="en-IN" b="1" dirty="0">
                <a:latin typeface="Times New Roman" panose="02020603050405020304" pitchFamily="18" charset="0"/>
                <a:cs typeface="Times New Roman" panose="02020603050405020304" pitchFamily="18" charset="0"/>
              </a:rPr>
              <a:t>Proposed System</a:t>
            </a:r>
          </a:p>
        </p:txBody>
      </p:sp>
      <p:sp>
        <p:nvSpPr>
          <p:cNvPr id="9" name="Rectangle 3">
            <a:extLst>
              <a:ext uri="{FF2B5EF4-FFF2-40B4-BE49-F238E27FC236}">
                <a16:creationId xmlns:a16="http://schemas.microsoft.com/office/drawing/2014/main" id="{5A6CAB3D-8C80-AA09-4092-89AA2D3636C3}"/>
              </a:ext>
            </a:extLst>
          </p:cNvPr>
          <p:cNvSpPr>
            <a:spLocks noChangeArrowheads="1"/>
          </p:cNvSpPr>
          <p:nvPr/>
        </p:nvSpPr>
        <p:spPr bwMode="auto">
          <a:xfrm rot="10800000" flipV="1">
            <a:off x="904126" y="1563842"/>
            <a:ext cx="10541284" cy="3730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How </a:t>
            </a:r>
            <a:r>
              <a:rPr lang="en-US" sz="2000" b="1" dirty="0" err="1">
                <a:latin typeface="Times New Roman" panose="02020603050405020304" pitchFamily="18" charset="0"/>
                <a:cs typeface="Times New Roman" panose="02020603050405020304" pitchFamily="18" charset="0"/>
              </a:rPr>
              <a:t>GestureArt</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Solves Existing Challenges?</a:t>
            </a:r>
          </a:p>
          <a:p>
            <a:pPr algn="just">
              <a:lnSpc>
                <a:spcPct val="150000"/>
              </a:lnSpc>
            </a:pPr>
            <a:r>
              <a:rPr lang="en-US" sz="2000" dirty="0">
                <a:latin typeface="Times New Roman" panose="02020603050405020304" pitchFamily="18" charset="0"/>
                <a:cs typeface="Times New Roman" panose="02020603050405020304" pitchFamily="18" charset="0"/>
              </a:rPr>
              <a:t>It offers a groundbreaking approach to digital art creation by removing hardware dependencies and introducing gesture-based controls. Through advanced computer vision libraries like OpenCV and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it captures hand movements and converts them into on-screen drawings. This system simplifies the creative process, making digital art more accessible and enjoyable. By using only a webcam and AI algorithms, the </a:t>
            </a:r>
            <a:r>
              <a:rPr lang="en-US" sz="2000" dirty="0" err="1">
                <a:latin typeface="Times New Roman" panose="02020603050405020304" pitchFamily="18" charset="0"/>
                <a:cs typeface="Times New Roman" panose="02020603050405020304" pitchFamily="18" charset="0"/>
              </a:rPr>
              <a:t>GestureArt</a:t>
            </a:r>
            <a:r>
              <a:rPr lang="en-US" sz="2000" dirty="0">
                <a:latin typeface="Times New Roman" panose="02020603050405020304" pitchFamily="18" charset="0"/>
                <a:cs typeface="Times New Roman" panose="02020603050405020304" pitchFamily="18" charset="0"/>
              </a:rPr>
              <a:t> provides a cost-effective, user-friendly alternative to traditional digital art tools.</a:t>
            </a:r>
          </a:p>
          <a:p>
            <a:pPr marR="0" lvl="0" algn="just" defTabSz="914400" rtl="0" eaLnBrk="0" fontAlgn="base" latinLnBrk="0" hangingPunct="0">
              <a:lnSpc>
                <a:spcPct val="15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57545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BFE6-2911-379D-1AEB-FDFF714C5526}"/>
              </a:ext>
            </a:extLst>
          </p:cNvPr>
          <p:cNvSpPr>
            <a:spLocks noGrp="1"/>
          </p:cNvSpPr>
          <p:nvPr>
            <p:ph type="title"/>
          </p:nvPr>
        </p:nvSpPr>
        <p:spPr/>
        <p:txBody>
          <a:bodyPr/>
          <a:lstStyle/>
          <a:p>
            <a:pPr algn="ctr"/>
            <a:r>
              <a:rPr lang="en-IN" b="1" dirty="0">
                <a:latin typeface="Times New Roman" panose="02020603050405020304" pitchFamily="18" charset="0"/>
                <a:cs typeface="Times New Roman" panose="02020603050405020304" pitchFamily="18" charset="0"/>
              </a:rPr>
              <a:t>Applications</a:t>
            </a:r>
            <a:endParaRPr lang="en-US" dirty="0"/>
          </a:p>
        </p:txBody>
      </p:sp>
      <p:sp>
        <p:nvSpPr>
          <p:cNvPr id="4" name="Rectangle 1">
            <a:extLst>
              <a:ext uri="{FF2B5EF4-FFF2-40B4-BE49-F238E27FC236}">
                <a16:creationId xmlns:a16="http://schemas.microsoft.com/office/drawing/2014/main" id="{3D57DBFC-EE4B-B8A3-C04E-CB74918B886B}"/>
              </a:ext>
            </a:extLst>
          </p:cNvPr>
          <p:cNvSpPr>
            <a:spLocks noGrp="1" noChangeArrowheads="1"/>
          </p:cNvSpPr>
          <p:nvPr>
            <p:ph idx="1"/>
          </p:nvPr>
        </p:nvSpPr>
        <p:spPr bwMode="auto">
          <a:xfrm>
            <a:off x="723254" y="1427642"/>
            <a:ext cx="10630546" cy="4653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Virtual Art Creation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Artists can draw in the air to create digital paintings without touching screens.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Kids’ Creative Play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Safe, screen-free drawing for children using just gestures.</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Education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Teachers can draw diagrams or notes in online classes hands-free.</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Rehabilitation Therapy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Patients recovering from hand injuries can practice motor skills through gesture-based drawing.</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Exhibitions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Museums or art galleries can allow visitors to "paint" on big screens without physical contact.</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Corporate Presentations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Professionals can sketch ideas live during meetings or brainstorming sessions.</a:t>
            </a:r>
          </a:p>
        </p:txBody>
      </p:sp>
    </p:spTree>
    <p:extLst>
      <p:ext uri="{BB962C8B-B14F-4D97-AF65-F5344CB8AC3E}">
        <p14:creationId xmlns:p14="http://schemas.microsoft.com/office/powerpoint/2010/main" val="36879913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5DC0C-7A68-BE8F-675A-284FAF8741AF}"/>
              </a:ext>
            </a:extLst>
          </p:cNvPr>
          <p:cNvSpPr>
            <a:spLocks noGrp="1"/>
          </p:cNvSpPr>
          <p:nvPr>
            <p:ph type="ctrTitle"/>
          </p:nvPr>
        </p:nvSpPr>
        <p:spPr>
          <a:xfrm>
            <a:off x="102741" y="740220"/>
            <a:ext cx="12164602" cy="785950"/>
          </a:xfrm>
        </p:spPr>
        <p:txBody>
          <a:bodyPr>
            <a:noAutofit/>
          </a:bodyPr>
          <a:lstStyle/>
          <a:p>
            <a:r>
              <a:rPr lang="en-US" sz="5400" b="1" dirty="0">
                <a:latin typeface="Times New Roman" panose="02020603050405020304" pitchFamily="18" charset="0"/>
                <a:cs typeface="Times New Roman" panose="02020603050405020304" pitchFamily="18" charset="0"/>
              </a:rPr>
              <a:t>Software and Hardware Requirements</a:t>
            </a:r>
            <a:endParaRPr lang="en-IN" sz="5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B62BCBD-FCBE-4C28-C563-88FF8E05A95A}"/>
              </a:ext>
            </a:extLst>
          </p:cNvPr>
          <p:cNvSpPr>
            <a:spLocks noGrp="1" noChangeArrowheads="1"/>
          </p:cNvSpPr>
          <p:nvPr>
            <p:ph type="subTitle" idx="1"/>
          </p:nvPr>
        </p:nvSpPr>
        <p:spPr bwMode="auto">
          <a:xfrm>
            <a:off x="756862" y="2886926"/>
            <a:ext cx="4924747" cy="1990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Operating System:</a:t>
            </a:r>
            <a:r>
              <a:rPr lang="en-US" sz="2000" dirty="0">
                <a:latin typeface="Times New Roman" panose="02020603050405020304" pitchFamily="18" charset="0"/>
                <a:cs typeface="Times New Roman" panose="02020603050405020304" pitchFamily="18" charset="0"/>
              </a:rPr>
              <a:t> Windows 10/11</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Programming Language:</a:t>
            </a:r>
            <a:r>
              <a:rPr lang="en-US" sz="2000" dirty="0">
                <a:latin typeface="Times New Roman" panose="02020603050405020304" pitchFamily="18" charset="0"/>
                <a:cs typeface="Times New Roman" panose="02020603050405020304" pitchFamily="18" charset="0"/>
              </a:rPr>
              <a:t> Python 3.10.7</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 OpenCV, </a:t>
            </a:r>
            <a:r>
              <a:rPr lang="en-US" sz="2000" dirty="0" err="1">
                <a:latin typeface="Times New Roman" panose="02020603050405020304" pitchFamily="18" charset="0"/>
                <a:cs typeface="Times New Roman" panose="02020603050405020304" pitchFamily="18" charset="0"/>
              </a:rPr>
              <a:t>MediaPipe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IDE:</a:t>
            </a:r>
            <a:r>
              <a:rPr lang="en-US" sz="2000" dirty="0">
                <a:latin typeface="Times New Roman" panose="02020603050405020304" pitchFamily="18" charset="0"/>
                <a:cs typeface="Times New Roman" panose="02020603050405020304" pitchFamily="18" charset="0"/>
              </a:rPr>
              <a:t> Visual Studio Code</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Hardware: </a:t>
            </a:r>
            <a:r>
              <a:rPr lang="en-US" sz="2000" dirty="0">
                <a:latin typeface="Times New Roman" panose="02020603050405020304" pitchFamily="18" charset="0"/>
                <a:cs typeface="Times New Roman" panose="02020603050405020304" pitchFamily="18" charset="0"/>
              </a:rPr>
              <a:t>Camera/Webcam</a:t>
            </a:r>
          </a:p>
        </p:txBody>
      </p:sp>
      <p:pic>
        <p:nvPicPr>
          <p:cNvPr id="7" name="Picture 6">
            <a:extLst>
              <a:ext uri="{FF2B5EF4-FFF2-40B4-BE49-F238E27FC236}">
                <a16:creationId xmlns:a16="http://schemas.microsoft.com/office/drawing/2014/main" id="{0CB52999-E93C-2E8F-B20D-62818122024B}"/>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52099" y="2295608"/>
            <a:ext cx="4749206" cy="3047619"/>
          </a:xfrm>
          <a:prstGeom prst="rect">
            <a:avLst/>
          </a:prstGeom>
        </p:spPr>
      </p:pic>
    </p:spTree>
    <p:extLst>
      <p:ext uri="{BB962C8B-B14F-4D97-AF65-F5344CB8AC3E}">
        <p14:creationId xmlns:p14="http://schemas.microsoft.com/office/powerpoint/2010/main" val="274615995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D7A7A-C5AF-9FDE-2557-78DF92365CB0}"/>
              </a:ext>
            </a:extLst>
          </p:cNvPr>
          <p:cNvSpPr>
            <a:spLocks noGrp="1"/>
          </p:cNvSpPr>
          <p:nvPr>
            <p:ph type="title"/>
          </p:nvPr>
        </p:nvSpPr>
        <p:spPr>
          <a:xfrm>
            <a:off x="838200" y="487739"/>
            <a:ext cx="10515600" cy="1325563"/>
          </a:xfrm>
        </p:spPr>
        <p:txBody>
          <a:bodyPr/>
          <a:lstStyle/>
          <a:p>
            <a:pPr algn="ctr"/>
            <a:r>
              <a:rPr lang="en-US" b="1" dirty="0">
                <a:latin typeface="Times New Roman" panose="02020603050405020304" pitchFamily="18" charset="0"/>
                <a:cs typeface="Times New Roman" panose="02020603050405020304" pitchFamily="18" charset="0"/>
              </a:rPr>
              <a:t>L</a:t>
            </a:r>
            <a:r>
              <a:rPr lang="en-US" sz="4400" b="1" dirty="0">
                <a:latin typeface="Times New Roman" panose="02020603050405020304" pitchFamily="18" charset="0"/>
                <a:cs typeface="Times New Roman" panose="02020603050405020304" pitchFamily="18" charset="0"/>
              </a:rPr>
              <a:t>iterature Survey</a:t>
            </a:r>
            <a:endParaRPr lang="en-US" dirty="0"/>
          </a:p>
        </p:txBody>
      </p:sp>
      <p:graphicFrame>
        <p:nvGraphicFramePr>
          <p:cNvPr id="4" name="Content Placeholder 3">
            <a:extLst>
              <a:ext uri="{FF2B5EF4-FFF2-40B4-BE49-F238E27FC236}">
                <a16:creationId xmlns:a16="http://schemas.microsoft.com/office/drawing/2014/main" id="{2A0F93B0-7F59-7ADD-651F-8659148B532E}"/>
              </a:ext>
            </a:extLst>
          </p:cNvPr>
          <p:cNvGraphicFramePr>
            <a:graphicFrameLocks noGrp="1"/>
          </p:cNvGraphicFramePr>
          <p:nvPr>
            <p:ph idx="1"/>
            <p:extLst>
              <p:ext uri="{D42A27DB-BD31-4B8C-83A1-F6EECF244321}">
                <p14:modId xmlns:p14="http://schemas.microsoft.com/office/powerpoint/2010/main" val="1951793855"/>
              </p:ext>
            </p:extLst>
          </p:nvPr>
        </p:nvGraphicFramePr>
        <p:xfrm>
          <a:off x="838200" y="1813302"/>
          <a:ext cx="10515600" cy="4069338"/>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52786">
                  <a:extLst>
                    <a:ext uri="{9D8B030D-6E8A-4147-A177-3AD203B41FA5}">
                      <a16:colId xmlns:a16="http://schemas.microsoft.com/office/drawing/2014/main" val="3610793501"/>
                    </a:ext>
                  </a:extLst>
                </a:gridCol>
                <a:gridCol w="1456841">
                  <a:extLst>
                    <a:ext uri="{9D8B030D-6E8A-4147-A177-3AD203B41FA5}">
                      <a16:colId xmlns:a16="http://schemas.microsoft.com/office/drawing/2014/main" val="1703156870"/>
                    </a:ext>
                  </a:extLst>
                </a:gridCol>
                <a:gridCol w="113137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95780">
                  <a:extLst>
                    <a:ext uri="{9D8B030D-6E8A-4147-A177-3AD203B41FA5}">
                      <a16:colId xmlns:a16="http://schemas.microsoft.com/office/drawing/2014/main" val="1338629564"/>
                    </a:ext>
                  </a:extLst>
                </a:gridCol>
              </a:tblGrid>
              <a:tr h="929898">
                <a:tc>
                  <a:txBody>
                    <a:bodyPr/>
                    <a:lstStyle/>
                    <a:p>
                      <a:pPr algn="ctr"/>
                      <a:r>
                        <a:rPr lang="en-US" sz="2000">
                          <a:latin typeface="Times New Roman" panose="02020603050405020304" pitchFamily="18" charset="0"/>
                          <a:cs typeface="Times New Roman" panose="02020603050405020304" pitchFamily="18" charset="0"/>
                        </a:rPr>
                        <a:t>S . No.</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Author &amp;</a:t>
                      </a:r>
                    </a:p>
                    <a:p>
                      <a:pPr algn="ctr"/>
                      <a:r>
                        <a:rPr lang="en-US" sz="200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Key Findings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968285">
                <a:tc>
                  <a:txBody>
                    <a:bodyPr/>
                    <a:lstStyle/>
                    <a:p>
                      <a:pPr algn="ctr"/>
                      <a:r>
                        <a:rPr lang="en-US" sz="200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Jungpil</a:t>
                      </a:r>
                      <a:r>
                        <a:rPr lang="en-US" sz="2000" dirty="0">
                          <a:latin typeface="Times New Roman" panose="02020603050405020304" pitchFamily="18" charset="0"/>
                          <a:cs typeface="Times New Roman" panose="02020603050405020304" pitchFamily="18" charset="0"/>
                        </a:rPr>
                        <a:t> Shin, Abu Saleh Musa Miah, Md. </a:t>
                      </a:r>
                      <a:r>
                        <a:rPr lang="en-US" sz="2000" dirty="0" err="1">
                          <a:latin typeface="Times New Roman" panose="02020603050405020304" pitchFamily="18" charset="0"/>
                          <a:cs typeface="Times New Roman" panose="02020603050405020304" pitchFamily="18" charset="0"/>
                        </a:rPr>
                        <a:t>Humaun</a:t>
                      </a:r>
                      <a:r>
                        <a:rPr lang="en-US" sz="2000" dirty="0">
                          <a:latin typeface="Times New Roman" panose="02020603050405020304" pitchFamily="18" charset="0"/>
                          <a:cs typeface="Times New Roman" panose="02020603050405020304" pitchFamily="18" charset="0"/>
                        </a:rPr>
                        <a:t> Kabir, Md. Abdur Rahim, Abdullah Al </a:t>
                      </a:r>
                      <a:r>
                        <a:rPr lang="en-US" sz="2000" dirty="0" err="1">
                          <a:latin typeface="Times New Roman" panose="02020603050405020304" pitchFamily="18" charset="0"/>
                          <a:cs typeface="Times New Roman" panose="02020603050405020304" pitchFamily="18" charset="0"/>
                        </a:rPr>
                        <a:t>Shiam</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"A Methodological and Structural Review"</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IEEE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Conducts a comprehensive review of hand gesture recognition focusing on dataset quality, evaluation metrics, and reproducibility of research. Points out the shift toward standardized benchmarking.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Less emphasis on real-time deployment issues and hardware 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60518"/>
                  </a:ext>
                </a:extLst>
              </a:tr>
            </a:tbl>
          </a:graphicData>
        </a:graphic>
      </p:graphicFrame>
    </p:spTree>
    <p:extLst>
      <p:ext uri="{BB962C8B-B14F-4D97-AF65-F5344CB8AC3E}">
        <p14:creationId xmlns:p14="http://schemas.microsoft.com/office/powerpoint/2010/main" val="52258568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2A0F93B0-7F59-7ADD-651F-8659148B532E}"/>
              </a:ext>
            </a:extLst>
          </p:cNvPr>
          <p:cNvGraphicFramePr>
            <a:graphicFrameLocks noGrp="1"/>
          </p:cNvGraphicFramePr>
          <p:nvPr>
            <p:ph idx="1"/>
            <p:extLst>
              <p:ext uri="{D42A27DB-BD31-4B8C-83A1-F6EECF244321}">
                <p14:modId xmlns:p14="http://schemas.microsoft.com/office/powerpoint/2010/main" val="1786365273"/>
              </p:ext>
            </p:extLst>
          </p:nvPr>
        </p:nvGraphicFramePr>
        <p:xfrm>
          <a:off x="838200" y="1699131"/>
          <a:ext cx="10515600" cy="3459738"/>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2076773">
                  <a:extLst>
                    <a:ext uri="{9D8B030D-6E8A-4147-A177-3AD203B41FA5}">
                      <a16:colId xmlns:a16="http://schemas.microsoft.com/office/drawing/2014/main" val="3610793501"/>
                    </a:ext>
                  </a:extLst>
                </a:gridCol>
                <a:gridCol w="1332854">
                  <a:extLst>
                    <a:ext uri="{9D8B030D-6E8A-4147-A177-3AD203B41FA5}">
                      <a16:colId xmlns:a16="http://schemas.microsoft.com/office/drawing/2014/main" val="1703156870"/>
                    </a:ext>
                  </a:extLst>
                </a:gridCol>
                <a:gridCol w="113137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95780">
                  <a:extLst>
                    <a:ext uri="{9D8B030D-6E8A-4147-A177-3AD203B41FA5}">
                      <a16:colId xmlns:a16="http://schemas.microsoft.com/office/drawing/2014/main" val="1338629564"/>
                    </a:ext>
                  </a:extLst>
                </a:gridCol>
              </a:tblGrid>
              <a:tr h="929898">
                <a:tc>
                  <a:txBody>
                    <a:bodyPr/>
                    <a:lstStyle/>
                    <a:p>
                      <a:pPr algn="ctr"/>
                      <a:r>
                        <a:rPr lang="en-US" sz="2000">
                          <a:latin typeface="Times New Roman" panose="02020603050405020304" pitchFamily="18" charset="0"/>
                          <a:cs typeface="Times New Roman" panose="02020603050405020304" pitchFamily="18" charset="0"/>
                        </a:rPr>
                        <a:t>S . No.</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Author &amp;</a:t>
                      </a:r>
                    </a:p>
                    <a:p>
                      <a:pPr algn="ctr"/>
                      <a:r>
                        <a:rPr lang="en-US" sz="2000">
                          <a:latin typeface="Times New Roman" panose="02020603050405020304" pitchFamily="18" charset="0"/>
                          <a:cs typeface="Times New Roman" panose="02020603050405020304" pitchFamily="18" charset="0"/>
                        </a:rPr>
                        <a:t>Title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Journal Name</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Year</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Key Findings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2278251">
                <a:tc>
                  <a:txBody>
                    <a:bodyPr/>
                    <a:lstStyle/>
                    <a:p>
                      <a:pPr algn="ctr"/>
                      <a:r>
                        <a:rPr lang="en-US" sz="2000" dirty="0">
                          <a:latin typeface="Times New Roman" panose="02020603050405020304" pitchFamily="18" charset="0"/>
                          <a:cs typeface="Times New Roman" panose="02020603050405020304" pitchFamily="18" charset="0"/>
                        </a:rPr>
                        <a:t>2</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Abdirahman Osman </a:t>
                      </a:r>
                      <a:r>
                        <a:rPr lang="en-US" sz="2000" dirty="0" err="1">
                          <a:latin typeface="Times New Roman" panose="02020603050405020304" pitchFamily="18" charset="0"/>
                          <a:cs typeface="Times New Roman" panose="02020603050405020304" pitchFamily="18" charset="0"/>
                        </a:rPr>
                        <a:t>Hashi</a:t>
                      </a:r>
                      <a:r>
                        <a:rPr lang="en-US" sz="2000" dirty="0">
                          <a:latin typeface="Times New Roman" panose="02020603050405020304" pitchFamily="18" charset="0"/>
                          <a:cs typeface="Times New Roman" panose="02020603050405020304" pitchFamily="18" charset="0"/>
                        </a:rPr>
                        <a:t>, Siti </a:t>
                      </a:r>
                      <a:r>
                        <a:rPr lang="en-US" sz="2000" dirty="0" err="1">
                          <a:latin typeface="Times New Roman" panose="02020603050405020304" pitchFamily="18" charset="0"/>
                          <a:cs typeface="Times New Roman" panose="02020603050405020304" pitchFamily="18" charset="0"/>
                        </a:rPr>
                        <a:t>Zaiton</a:t>
                      </a:r>
                      <a:r>
                        <a:rPr lang="en-US" sz="2000" dirty="0">
                          <a:latin typeface="Times New Roman" panose="02020603050405020304" pitchFamily="18" charset="0"/>
                          <a:cs typeface="Times New Roman" panose="02020603050405020304" pitchFamily="18" charset="0"/>
                        </a:rPr>
                        <a:t> Mohd Hashim, </a:t>
                      </a:r>
                      <a:r>
                        <a:rPr lang="en-US" sz="2000" dirty="0" err="1">
                          <a:latin typeface="Times New Roman" panose="02020603050405020304" pitchFamily="18" charset="0"/>
                          <a:cs typeface="Times New Roman" panose="02020603050405020304" pitchFamily="18" charset="0"/>
                        </a:rPr>
                        <a:t>Azurah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Bte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Asamah</a:t>
                      </a:r>
                      <a:r>
                        <a:rPr lang="en-US" sz="2000" dirty="0">
                          <a:latin typeface="Times New Roman" panose="02020603050405020304" pitchFamily="18" charset="0"/>
                          <a:cs typeface="Times New Roman" panose="02020603050405020304" pitchFamily="18" charset="0"/>
                        </a:rPr>
                        <a:t> — </a:t>
                      </a:r>
                      <a:r>
                        <a:rPr lang="en-US" sz="2000" i="1" dirty="0">
                          <a:latin typeface="Times New Roman" panose="02020603050405020304" pitchFamily="18" charset="0"/>
                          <a:cs typeface="Times New Roman" panose="02020603050405020304" pitchFamily="18" charset="0"/>
                        </a:rPr>
                        <a:t>"A Systematic Review of Hand Gesture Recognition"</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IEEE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2024</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Summarizes advancements in machine learning and deep learning methods for hand gesture recognition, noting trends towards efficient, lightweight models.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Does not sufficiently explore the impact of multimodal systems or tactile feedback technologies​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3075934"/>
                  </a:ext>
                </a:extLst>
              </a:tr>
            </a:tbl>
          </a:graphicData>
        </a:graphic>
      </p:graphicFrame>
    </p:spTree>
    <p:extLst>
      <p:ext uri="{BB962C8B-B14F-4D97-AF65-F5344CB8AC3E}">
        <p14:creationId xmlns:p14="http://schemas.microsoft.com/office/powerpoint/2010/main" val="2049999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3">
            <a:extLst>
              <a:ext uri="{FF2B5EF4-FFF2-40B4-BE49-F238E27FC236}">
                <a16:creationId xmlns:a16="http://schemas.microsoft.com/office/drawing/2014/main" id="{18ECE989-93EB-FA11-DFEE-78E26D564A2F}"/>
              </a:ext>
            </a:extLst>
          </p:cNvPr>
          <p:cNvGraphicFramePr>
            <a:graphicFrameLocks/>
          </p:cNvGraphicFramePr>
          <p:nvPr>
            <p:extLst>
              <p:ext uri="{D42A27DB-BD31-4B8C-83A1-F6EECF244321}">
                <p14:modId xmlns:p14="http://schemas.microsoft.com/office/powerpoint/2010/main" val="2393588417"/>
              </p:ext>
            </p:extLst>
          </p:nvPr>
        </p:nvGraphicFramePr>
        <p:xfrm>
          <a:off x="838200" y="584847"/>
          <a:ext cx="10515600" cy="4320486"/>
        </p:xfrm>
        <a:graphic>
          <a:graphicData uri="http://schemas.openxmlformats.org/drawingml/2006/table">
            <a:tbl>
              <a:tblPr firstRow="1" bandRow="1">
                <a:tableStyleId>{2D5ABB26-0587-4C30-8999-92F81FD0307C}</a:tableStyleId>
              </a:tblPr>
              <a:tblGrid>
                <a:gridCol w="789122">
                  <a:extLst>
                    <a:ext uri="{9D8B030D-6E8A-4147-A177-3AD203B41FA5}">
                      <a16:colId xmlns:a16="http://schemas.microsoft.com/office/drawing/2014/main" val="1074209513"/>
                    </a:ext>
                  </a:extLst>
                </a:gridCol>
                <a:gridCol w="1906292">
                  <a:extLst>
                    <a:ext uri="{9D8B030D-6E8A-4147-A177-3AD203B41FA5}">
                      <a16:colId xmlns:a16="http://schemas.microsoft.com/office/drawing/2014/main" val="3610793501"/>
                    </a:ext>
                  </a:extLst>
                </a:gridCol>
                <a:gridCol w="1456840">
                  <a:extLst>
                    <a:ext uri="{9D8B030D-6E8A-4147-A177-3AD203B41FA5}">
                      <a16:colId xmlns:a16="http://schemas.microsoft.com/office/drawing/2014/main" val="1703156870"/>
                    </a:ext>
                  </a:extLst>
                </a:gridCol>
                <a:gridCol w="1224366">
                  <a:extLst>
                    <a:ext uri="{9D8B030D-6E8A-4147-A177-3AD203B41FA5}">
                      <a16:colId xmlns:a16="http://schemas.microsoft.com/office/drawing/2014/main" val="2409362971"/>
                    </a:ext>
                  </a:extLst>
                </a:gridCol>
                <a:gridCol w="2789695">
                  <a:extLst>
                    <a:ext uri="{9D8B030D-6E8A-4147-A177-3AD203B41FA5}">
                      <a16:colId xmlns:a16="http://schemas.microsoft.com/office/drawing/2014/main" val="4018120998"/>
                    </a:ext>
                  </a:extLst>
                </a:gridCol>
                <a:gridCol w="2349285">
                  <a:extLst>
                    <a:ext uri="{9D8B030D-6E8A-4147-A177-3AD203B41FA5}">
                      <a16:colId xmlns:a16="http://schemas.microsoft.com/office/drawing/2014/main" val="1338629564"/>
                    </a:ext>
                  </a:extLst>
                </a:gridCol>
              </a:tblGrid>
              <a:tr h="1181046">
                <a:tc>
                  <a:txBody>
                    <a:bodyPr/>
                    <a:lstStyle/>
                    <a:p>
                      <a:pPr algn="ctr"/>
                      <a:r>
                        <a:rPr lang="en-US" sz="2000" dirty="0">
                          <a:latin typeface="Times New Roman" panose="02020603050405020304" pitchFamily="18" charset="0"/>
                          <a:cs typeface="Times New Roman" panose="02020603050405020304" pitchFamily="18" charset="0"/>
                        </a:rPr>
                        <a:t>S. No.</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Author &amp;</a:t>
                      </a:r>
                    </a:p>
                    <a:p>
                      <a:pPr algn="ctr"/>
                      <a:r>
                        <a:rPr lang="en-US" sz="2000" dirty="0">
                          <a:latin typeface="Times New Roman" panose="02020603050405020304" pitchFamily="18" charset="0"/>
                          <a:cs typeface="Times New Roman" panose="02020603050405020304" pitchFamily="18" charset="0"/>
                        </a:rPr>
                        <a:t>Title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Journal Name</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Year</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Key Findings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Limitations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00340081"/>
                  </a:ext>
                </a:extLst>
              </a:tr>
              <a:tr h="1518834">
                <a:tc>
                  <a:txBody>
                    <a:bodyPr/>
                    <a:lstStyle/>
                    <a:p>
                      <a:pPr algn="ctr"/>
                      <a:r>
                        <a:rPr lang="en-US" sz="2000" dirty="0">
                          <a:latin typeface="Times New Roman" panose="02020603050405020304" pitchFamily="18" charset="0"/>
                          <a:cs typeface="Times New Roman" panose="02020603050405020304" pitchFamily="18" charset="0"/>
                        </a:rPr>
                        <a:t>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Jan </a:t>
                      </a:r>
                      <a:r>
                        <a:rPr lang="en-US" sz="2000" dirty="0" err="1">
                          <a:latin typeface="Times New Roman" panose="02020603050405020304" pitchFamily="18" charset="0"/>
                          <a:cs typeface="Times New Roman" panose="02020603050405020304" pitchFamily="18" charset="0"/>
                        </a:rPr>
                        <a:t>Warchocki</a:t>
                      </a:r>
                      <a:r>
                        <a:rPr lang="en-US" sz="2000" dirty="0">
                          <a:latin typeface="Times New Roman" panose="02020603050405020304" pitchFamily="18" charset="0"/>
                          <a:cs typeface="Times New Roman" panose="02020603050405020304" pitchFamily="18" charset="0"/>
                        </a:rPr>
                        <a:t>, Mikhail Vlasenko, </a:t>
                      </a:r>
                      <a:r>
                        <a:rPr lang="en-US" sz="2000" dirty="0" err="1">
                          <a:latin typeface="Times New Roman" panose="02020603050405020304" pitchFamily="18" charset="0"/>
                          <a:cs typeface="Times New Roman" panose="02020603050405020304" pitchFamily="18" charset="0"/>
                        </a:rPr>
                        <a:t>Yke</a:t>
                      </a:r>
                      <a:r>
                        <a:rPr lang="en-US" sz="2000" dirty="0">
                          <a:latin typeface="Times New Roman" panose="02020603050405020304" pitchFamily="18" charset="0"/>
                          <a:cs typeface="Times New Roman" panose="02020603050405020304" pitchFamily="18" charset="0"/>
                        </a:rPr>
                        <a:t> Bauke </a:t>
                      </a:r>
                      <a:r>
                        <a:rPr lang="en-US" sz="2000" dirty="0" err="1">
                          <a:latin typeface="Times New Roman" panose="02020603050405020304" pitchFamily="18" charset="0"/>
                          <a:cs typeface="Times New Roman" panose="02020603050405020304" pitchFamily="18" charset="0"/>
                        </a:rPr>
                        <a:t>Eisma</a:t>
                      </a:r>
                      <a:r>
                        <a:rPr lang="en-US" sz="2000" dirty="0">
                          <a:latin typeface="Times New Roman" panose="02020603050405020304" pitchFamily="18" charset="0"/>
                          <a:cs typeface="Times New Roman" panose="02020603050405020304" pitchFamily="18" charset="0"/>
                        </a:rPr>
                        <a:t> - "</a:t>
                      </a:r>
                      <a:r>
                        <a:rPr lang="en-US" sz="2000" i="1" dirty="0" err="1">
                          <a:latin typeface="Times New Roman" panose="02020603050405020304" pitchFamily="18" charset="0"/>
                          <a:cs typeface="Times New Roman" panose="02020603050405020304" pitchFamily="18" charset="0"/>
                        </a:rPr>
                        <a:t>GRLib</a:t>
                      </a:r>
                      <a:r>
                        <a:rPr lang="en-US" sz="2000" i="1" dirty="0">
                          <a:latin typeface="Times New Roman" panose="02020603050405020304" pitchFamily="18" charset="0"/>
                          <a:cs typeface="Times New Roman" panose="02020603050405020304" pitchFamily="18" charset="0"/>
                        </a:rPr>
                        <a:t>: An Open-Source Hand Gesture Detection and Recognition Python Library</a:t>
                      </a:r>
                      <a:r>
                        <a:rPr lang="en-US" sz="2000" dirty="0">
                          <a:latin typeface="Times New Roman" panose="02020603050405020304" pitchFamily="18" charset="0"/>
                          <a:cs typeface="Times New Roman" panose="02020603050405020304" pitchFamily="18" charset="0"/>
                        </a:rPr>
                        <a:t>"</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err="1">
                          <a:latin typeface="Times New Roman" panose="02020603050405020304" pitchFamily="18" charset="0"/>
                          <a:cs typeface="Times New Roman" panose="02020603050405020304" pitchFamily="18" charset="0"/>
                        </a:rPr>
                        <a:t>arXiv</a:t>
                      </a:r>
                      <a:endParaRPr lang="en-US" sz="2000" dirty="0">
                        <a:latin typeface="Times New Roman" panose="02020603050405020304" pitchFamily="18" charset="0"/>
                        <a:cs typeface="Times New Roman" panose="02020603050405020304" pitchFamily="18" charset="0"/>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2023</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Developed </a:t>
                      </a:r>
                      <a:r>
                        <a:rPr lang="en-US" sz="2000" dirty="0" err="1">
                          <a:latin typeface="Times New Roman" panose="02020603050405020304" pitchFamily="18" charset="0"/>
                          <a:cs typeface="Times New Roman" panose="02020603050405020304" pitchFamily="18" charset="0"/>
                        </a:rPr>
                        <a:t>GRLib</a:t>
                      </a:r>
                      <a:r>
                        <a:rPr lang="en-US" sz="2000" dirty="0">
                          <a:latin typeface="Times New Roman" panose="02020603050405020304" pitchFamily="18" charset="0"/>
                          <a:cs typeface="Times New Roman" panose="02020603050405020304" pitchFamily="18" charset="0"/>
                        </a:rPr>
                        <a:t>, an open-source library for static and dynamic hand gesture recognition; it outperforms </a:t>
                      </a:r>
                      <a:r>
                        <a:rPr lang="en-US" sz="2000" dirty="0" err="1">
                          <a:latin typeface="Times New Roman" panose="02020603050405020304" pitchFamily="18" charset="0"/>
                          <a:cs typeface="Times New Roman" panose="02020603050405020304" pitchFamily="18" charset="0"/>
                        </a:rPr>
                        <a:t>MediaPipe</a:t>
                      </a:r>
                      <a:r>
                        <a:rPr lang="en-US" sz="2000" dirty="0">
                          <a:latin typeface="Times New Roman" panose="02020603050405020304" pitchFamily="18" charset="0"/>
                          <a:cs typeface="Times New Roman" panose="02020603050405020304" pitchFamily="18" charset="0"/>
                        </a:rPr>
                        <a:t> Solutions on several datasets, supports few-shot learning, and works well even with low-quality cameras.</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sz="2000" dirty="0">
                          <a:latin typeface="Times New Roman" panose="02020603050405020304" pitchFamily="18" charset="0"/>
                          <a:cs typeface="Times New Roman" panose="02020603050405020304" pitchFamily="18" charset="0"/>
                        </a:rPr>
                        <a:t>Struggles with complex dynamic gestures and occasionally double-detects simple gestures; needs improvement in keyframe extraction and trajectory encoding.</a:t>
                      </a: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80560518"/>
                  </a:ext>
                </a:extLst>
              </a:tr>
            </a:tbl>
          </a:graphicData>
        </a:graphic>
      </p:graphicFrame>
    </p:spTree>
    <p:extLst>
      <p:ext uri="{BB962C8B-B14F-4D97-AF65-F5344CB8AC3E}">
        <p14:creationId xmlns:p14="http://schemas.microsoft.com/office/powerpoint/2010/main" val="23725492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1362</TotalTime>
  <Words>1693</Words>
  <Application>Microsoft Office PowerPoint</Application>
  <PresentationFormat>Widescreen</PresentationFormat>
  <Paragraphs>167</Paragraphs>
  <Slides>25</Slides>
  <Notes>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Calibri Light</vt:lpstr>
      <vt:lpstr>Times New Roman</vt:lpstr>
      <vt:lpstr>Office Theme</vt:lpstr>
      <vt:lpstr>PowerPoint Presentation</vt:lpstr>
      <vt:lpstr>Introduction</vt:lpstr>
      <vt:lpstr>Existing System</vt:lpstr>
      <vt:lpstr>Proposed System</vt:lpstr>
      <vt:lpstr>Applications</vt:lpstr>
      <vt:lpstr>Software and Hardware Requirements</vt:lpstr>
      <vt:lpstr>Literature Survey</vt:lpstr>
      <vt:lpstr>PowerPoint Presentation</vt:lpstr>
      <vt:lpstr>PowerPoint Presentation</vt:lpstr>
      <vt:lpstr>PowerPoint Presentation</vt:lpstr>
      <vt:lpstr>PowerPoint Presentation</vt:lpstr>
      <vt:lpstr>Problem Statement</vt:lpstr>
      <vt:lpstr>Objectives of the project</vt:lpstr>
      <vt:lpstr>Module Description</vt:lpstr>
      <vt:lpstr>PowerPoint Presentation</vt:lpstr>
      <vt:lpstr>Physical Model / Mathematical Model / Algorithms</vt:lpstr>
      <vt:lpstr>PowerPoint Presentation</vt:lpstr>
      <vt:lpstr>Process Flow:</vt:lpstr>
      <vt:lpstr>Packages Used:</vt:lpstr>
      <vt:lpstr>Design Models</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naveen</dc:creator>
  <cp:lastModifiedBy>Bhanu Teja G</cp:lastModifiedBy>
  <cp:revision>21</cp:revision>
  <dcterms:created xsi:type="dcterms:W3CDTF">2024-08-17T17:13:23Z</dcterms:created>
  <dcterms:modified xsi:type="dcterms:W3CDTF">2025-04-28T05:45:43Z</dcterms:modified>
</cp:coreProperties>
</file>