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285" r:id="rId2"/>
    <p:sldId id="259" r:id="rId3"/>
    <p:sldId id="260" r:id="rId4"/>
    <p:sldId id="261" r:id="rId5"/>
    <p:sldId id="271" r:id="rId6"/>
    <p:sldId id="262" r:id="rId7"/>
    <p:sldId id="272" r:id="rId8"/>
    <p:sldId id="278" r:id="rId9"/>
    <p:sldId id="273" r:id="rId10"/>
    <p:sldId id="279" r:id="rId11"/>
    <p:sldId id="280" r:id="rId12"/>
    <p:sldId id="274" r:id="rId13"/>
    <p:sldId id="268" r:id="rId14"/>
    <p:sldId id="275" r:id="rId15"/>
    <p:sldId id="281" r:id="rId16"/>
    <p:sldId id="292" r:id="rId17"/>
    <p:sldId id="276" r:id="rId18"/>
    <p:sldId id="290" r:id="rId19"/>
    <p:sldId id="293" r:id="rId20"/>
    <p:sldId id="294" r:id="rId21"/>
    <p:sldId id="289" r:id="rId22"/>
    <p:sldId id="288" r:id="rId23"/>
    <p:sldId id="287" r:id="rId24"/>
    <p:sldId id="283"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717"/>
    <a:srgbClr val="FFFFFF"/>
    <a:srgbClr val="F9FAF8"/>
    <a:srgbClr val="E9E9E9"/>
    <a:srgbClr val="F5F7F4"/>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9T05:08:30.450"/>
    </inkml:context>
    <inkml:brush xml:id="br0">
      <inkml:brushProperty name="width" value="0.05" units="cm"/>
      <inkml:brushProperty name="height" value="0.05" units="cm"/>
      <inkml:brushProperty name="color" value="#FFFFFF"/>
    </inkml:brush>
  </inkml:definitions>
  <inkml:trace contextRef="#ctx0" brushRef="#br0">55 55 24575,'-21'5'0,"19"-4"0,0 0 0,0-1 0,0 1 0,0-1 0,0 1 0,0-1 0,0 0 0,0 1 0,0-1 0,-2-1 0,3 1 0,1 0 0,-1-1 0,0 1 0,1-1 0,-1 0 0,0 1 0,1-1 0,-1 1 0,1-1 0,-1 0 0,1 0 0,-1 1 0,1-1 0,0 0 0,-1 0 0,1 1 0,0-1 0,0 0 0,-1 0 0,1 0 0,0 0 0,0 1 0,0-1 0,0 0 0,0 0 0,0 0 0,0 0 0,0 1 0,1-1 0,-1-2 0,0 2-44,1-1 0,-1 0 0,0 0 0,1 0 0,-1 1 0,1-1 0,-1 0 0,1 1 0,0-1 0,0 0 0,0 1 0,0-1 0,0 1 0,0-1 0,0 1 0,0 0 0,0-1 0,1 1-1,-1 0 1,1 0 0,-1 0 0,1 0 0,-1 0 0,1 0 0,0 0 0,-1 1 0,1-1 0,0 1 0,-1-1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9T05:08:46.782"/>
    </inkml:context>
    <inkml:brush xml:id="br0">
      <inkml:brushProperty name="width" value="0.05" units="cm"/>
      <inkml:brushProperty name="height" value="0.05" units="cm"/>
      <inkml:brushProperty name="color" value="#FFFFFF"/>
    </inkml:brush>
  </inkml:definitions>
  <inkml:trace contextRef="#ctx0" brushRef="#br0">1 398 24575,'17'3'0,"0"-1"0,0 0 0,0-1 0,0-1 0,0-1 0,28-5 0,-13 3 0,351-47 0,94-9 0,-367 50 0,145-12 0,-582 61 0,-524 135 0,841-172 0,14-4 0,20-7 0,-23 8 0,819-203 0,-786 199 0,-33 6 0,-9 3 0,-57 17 0,-619 190 0,657-205 0,89-34 0,104-30 0,-116 41 0,705-198 0,-952 264 0,3 9 0,-270 119 0,419-156 0,44-22 0,0 1 0,0-1 0,0 1 0,0-1 0,0 1 0,0-1 0,0 1 0,0 0 0,0-1 0,1 1 0,-1 0 0,0 0 0,0 0 0,-1 1 0,25-4 0,281-90 0,-153 42 0,702-170 0,-823 215 0,-25 6 0,-8 2 0,-16 6 0,-362 140 0,-75 32 0,432-170 0,-149 67 0,298-127 0,241-94 0,406-102 0,-741 240 0,-93 27 0,27-10 0,-1109 412 0,1112-410 0,12-6 0,-35 11 0,48-18 0,9-6 0,11-6 0,0 0 0,1 1 0,0 1 0,18-10 0,-6 4 0,129-74 0,3 6 0,264-96 0,-386 167 0,-25 11 0,-13 4 0,-22 11 0,-336 151 0,169-81 0,-39 20 0,216-99 0,15-7 0,26-15 0,163-88 0,5 8 0,213-73 0,-291 133 0,-97 33 0,-20 4 0,0 0 0,0 0 0,0 0 0,0 0 0,0 0 0,0 0 0,0 0 0,0 0 0,0 0 0,0 0 0,0 0 0,0 0 0,0 1 0,0-1 0,0 0 0,-1 0 0,1 0 0,0 0 0,0 0 0,0 0 0,0 0 0,0 0 0,0 0 0,0 0 0,0 0 0,0 0 0,0 0 0,0 0 0,0 0 0,0 0 0,0 0 0,0 1 0,0-1 0,0 0 0,0 0 0,0 0 0,0 0 0,0 0 0,0 0 0,0 0 0,0 0 0,0 0 0,0 0 0,0 0 0,1 0 0,-1 0 0,0 0 0,0 0 0,0 0 0,0 0 0,0 0 0,0 0 0,0 1 0,0-1 0,0 0 0,0 0 0,0 0 0,0 0 0,0 0 0,0 0 0,0 0 0,0 0 0,-13 8 0,-96 39 0,-126 38 0,140-52 0,28-9 0,-350 113 0,399-134 0,37-15 0,293-132 0,11 19 0,-291 112 0,11-3 0,99-33 0,-132 47 0,-11 5 0,-21 10 0,-380 180 0,64-33 0,420-193 0,-21 10 0,571-204 0,20 56 0,-639 168 0,26-5 0,75-6 0,-113 13 0,0 1 0,0 0 0,1 0 0,-1 0 0,0 0 0,0 0 0,1 0 0,-1 0 0,0 0 0,0 0 0,0 1 0,1-1 0,-1 0 0,0 1 0,0-1 0,0 1 0,0-1 0,0 1 0,1 0 0,-1-1 0,1 2 0,-3 0 0,1-1 0,-1 1 0,1-1 0,-1 1 0,1-1 0,-1 0 0,0 1 0,0-1 0,0 0 0,0 0 0,0 0 0,0 0 0,0 0 0,0 0 0,0 0 0,-1 0 0,1 0 0,0 0 0,-3 1 0,-40 24 0,0-2 0,-66 26 0,102-47 0,-855 327 0,838-321 0,-32 10 0,52-18 0,9-3 0,32-13 0,273-97 0,537-122 0,-674 202 0,-145 28 0,-22 5 0,-18 3 0,-376 84 0,139-34 0,-630 166 0,842-211 0,36-10 0,10-4 0,66-25 0,235-76 0,552-113 0,-518 163 0,-302 54 0,-35 4 0,-14 3 0,-20 7 0,0-2 0,-48 11 0,28-9 0,-82 23 0,-900 256 0,995-281 0,34-10 0,9-3 0,62-21 0,239-71 0,3 14 0,481-63 0,-766 141 0,-7 0 0,1 1 0,27 1 0,-43 3 0,-13 2 0,-27 6 0,-48 9 0,44-11 0,-24 5 0,-420 94 0,7 31 0,418-116 0,36-12 0,45-12 0,263-73 0,-27 8 0,634-113 0,-849 177 0,-156 27 0,57-14 0,-1170 299 0,1216-307 0,17-6 0,32-11 0,275-94 0,4 14 0,539-87 0,-697 162 0,-131 19 0,-26 3 0,-9 1 0,-15 5 0,0-2 0,-30 7 0,15-4 0,-145 35 0,-705 190 0,858-226 0,33-10 0,49-15 0,512-138 0,16 49 0,-569 104 0,7-1 0,38 0 0,-49 5 0,-9 1 0,-18 8 0,-60 19 0,0-3 0,-88 17 0,96-25 0,-353 85 0,392-99 0,30-5 0,0 0 0,0 0 0,0 0 0,0 0 0,0 0 0,0-1 0,0 1 0,0 0 0,0 0 0,0 0 0,0 0 0,0 0 0,0 0 0,0 0 0,0 0 0,0-1 0,0 1 0,0 0 0,0 0 0,0 0 0,0 0 0,0 0 0,0 0 0,0 0 0,0 0 0,0 0 0,0 0 0,0 0 0,0 0 0,-1-1 0,1 1 0,0 0 0,0 0 0,0 0 0,0 0 0,0 0 0,0 0 0,0 0 0,0 0 0,0 0 0,-1 0 0,1 0 0,0 0 0,0 0 0,0 0 0,0 0 0,0 0 0,0 0 0,48-20 0,190-53 0,460-80 0,-678 149 0,66-7 0,-78 12 0,-12 3 0,-19 6 0,-475 122 0,415-113 0,-363 74 0,399-87 0,34-8 0,15-4 0,25-9 0,37-12 0,94-26 0,76-8 0,-221 58 0,132-32 0,189-21 0,-306 54 0,-19 3 0,-9 3 0,-14 6 0,-28 11 0,-1-3 0,-76 23 0,75-26 0,-584 166 0,567-166 0,35-12 0,28-7 0,14-6 0,85-33 0,167-50 0,-213 76 0,-36 11 0,353-99 0,-350 103 0,-23 3 0,-9 2 0,85-10 0,89 5 0,-107 3 0,-29-1 0,85 3 0,-99 0 0,-13 1 0,-10 1 0,-19 6 0,0-2 0,-1-1 0,0-1 0,-42 4 0,32-5 0,-372 40-1365,281-37-5461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9T05:08:49.378"/>
    </inkml:context>
    <inkml:brush xml:id="br0">
      <inkml:brushProperty name="width" value="0.05" units="cm"/>
      <inkml:brushProperty name="height" value="0.05" units="cm"/>
      <inkml:brushProperty name="color" value="#FFFFFF"/>
    </inkml:brush>
  </inkml:definitions>
  <inkml:trace contextRef="#ctx0" brushRef="#br0">170 1 24575,'-10'17'0,"-17"26"0,-99 145 0,126-188 0,0 0 0,0-1 0,0 1 0,0 0 0,0 0 0,0 0 0,0 0 0,-1 0 0,1 0 0,0-1 0,0 1 0,0 0 0,0 0 0,0 0 0,0 0 0,0 0 0,0 0 0,0 0 0,0 0 0,0-1 0,-1 1 0,1 0 0,0 0 0,0 0 0,0 0 0,0 0 0,0 0 0,0 0 0,-1 0 0,1 0 0,0 0 0,0 0 0,0 0 0,0 0 0,0 0 0,0 0 0,-1 0 0,1 0 0,0 0 0,0 0 0,0 0 0,0 0 0,0 0 0,0 0 0,-1 0 0,1 0 0,0 0 0,0 0 0,0 0 0,0 0 0,0 1 0,0-1 0,0 0 0,0 0 0,-1 0 0,1 0 0,0 0 0,0 0 0,0 0 0,0 1 0,2-22 0,7-26 0,9-29 0,2 100-1365,-11-10-5461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9T05:08:54.064"/>
    </inkml:context>
    <inkml:brush xml:id="br0">
      <inkml:brushProperty name="width" value="0.05" units="cm"/>
      <inkml:brushProperty name="height" value="0.05" units="cm"/>
      <inkml:brushProperty name="color" value="#FFFFFF"/>
    </inkml:brush>
  </inkml:definitions>
  <inkml:trace contextRef="#ctx0" brushRef="#br0">140 82 24575,'-1'6'0,"0"0"0,0 0 0,-1 0 0,0-1 0,0 1 0,-4 8 0,-2 5 0,3-4 0,4-9 0,-1-1 0,0 0 0,0 0 0,0 0 0,0 0 0,-4 5 0,5-10 0,1 0 0,0 0 0,-1 1 0,1-1 0,0 0 0,-1-1 0,1 1 0,0 0 0,-1 0 0,1 0 0,0 0 0,-1 0 0,1 0 0,0 0 0,-1 0 0,1-1 0,0 1 0,-1 0 0,1 0 0,0 0 0,0-1 0,-1 1 0,1 0 0,0 0 0,0-1 0,-1 1 0,1 0 0,0-1 0,0 1 0,0 0 0,0 0 0,-1-1 0,-7-11 0,-1-3 0,1-1 0,1-1 0,0 1 0,-9-34 0,34 101 0,-12-16 0,-2 0 0,1 43 0,7-154 0,-6 29 0,-1 16 0,-2 0 0,-1-58 0,0 103 0,2 0 0,0 0 0,0-1 0,2 0 0,8 17 0,1 5 0,39 117 0,-57-171 0,0-8 0,-2 0 0,-1 0 0,-18-51 0,24 83 0,1 1 0,-1 0 0,0 0 0,0-1 0,-1 1 0,-1 8 0,0 4 0,-4 36 0,2-20 0,1 57 0,-6-171 0,5 50 0,-1-61 0,-1 176 0,-1 41 0,7-125 0,-3-5 0,-3-13 0,-8-23 0,1-11 0,7 25 0,-1 0 0,-1 1 0,-1 0 0,-16-30 0,24 56 0,1-1 0,-1 1 0,1 0 0,0-1 0,-1 1 0,1-1 0,-1 1 0,1 0 0,0-1 0,-1 1 0,1 0 0,0 0 0,0-1 0,0 1 0,0 0 0,-1 0 0,1-1 0,0 1 0,0 0 0,0 0 0,1 0 0,-5 28 0,2 4 0,1-1 0,2 1 0,1 0 0,2-1 0,9 40 0,-13-72 0,0 0 0,0 0 0,0 0 0,0 0 0,0 0 0,0 0 0,0 0 0,0 0 0,0 0 0,0 0 0,0 0 0,1 0 0,-1 0 0,0 0 0,0 0 0,0 0 0,0 0 0,0 0 0,0 0 0,0 0 0,0 0 0,0 0 0,0 0 0,0 0 0,0 0 0,0 0 0,1 0 0,-1 0 0,0 0 0,0 0 0,0 0 0,0 0 0,0 0 0,0 0 0,0 0 0,0 0 0,0 0 0,0 0 0,0 0 0,0 0 0,0 0 0,0 1 0,0-1 0,0 0 0,0 0 0,0 0 0,0 0 0,0 0 0,0 0 0,0 0 0,0 0 0,0 0 0,0 0 0,0 0 0,0 0 0,0 0 0,0 1 0,0-1 0,0 0 0,3-10 0,0-16 0,-2 18 0,2-31 0,-1 0 0,-2 0 0,-8-60 0,18 138 0,3-1 0,0 0 0,24 43 0,-26-57 0,-8-17 0,9 16 0,-4-20 0,0-14 0,5-23 0,-1 0 0,-2-1 0,-2-1 0,-1 1 0,-2-1 0,1-49 0,-6 62 0,0 20 0,-2 16 0,-3 71 0,-4-1 0,-25 105 0,32-183 0,1 0 0,-1 0 0,0 0 0,0-1 0,-3 6 0,5-10 0,0 1 0,-1-1 0,1 1 0,0-1 0,-1 1 0,1-1 0,0 0 0,-1 1 0,1-1 0,-1 0 0,1 1 0,-1-1 0,1 0 0,-1 1 0,1-1 0,-1 0 0,1 0 0,-1 0 0,1 0 0,-1 1 0,1-1 0,-2 0 0,1-1 0,0 1 0,1 0 0,-1-1 0,0 1 0,0-1 0,0 1 0,1-1 0,-1 1 0,0-1 0,1 0 0,-1 1 0,0-1 0,1 0 0,-1 0 0,1 1 0,-1-1 0,1 0 0,-1-1 0,-4-9 0,0 1 0,1-1 0,0 0 0,1 0 0,-2-14 0,-7-61 0,5 26 0,2 34 0,3 19 0,0-1 0,0 1 0,1-1 0,1 1 0,-1-9 0,1 24 0,0 0 0,1 0 0,0 0 0,2 8 0,1 14 0,-4-29 0,3 39 0,-2 49 0,-1-89 0,0 0 0,0 0 0,0 0 0,0 1 0,0-1 0,1 0 0,-1 0 0,0 0 0,0 0 0,0 0 0,0 0 0,0 0 0,0 1 0,0-1 0,0 0 0,0 0 0,0 0 0,0 0 0,0 0 0,0 0 0,0 1 0,0-1 0,0 0 0,0 0 0,0 0 0,0 0 0,0 0 0,0 0 0,0 0 0,0 1 0,0-1 0,-1 0 0,1 0 0,0 0 0,0 0 0,0 0 0,0 0 0,0 0 0,0 0 0,0 1 0,0-1 0,0 0 0,0 0 0,-1 0 0,1 0 0,0 0 0,0 0 0,0 0 0,0 0 0,0 0 0,0 0 0,-1 0 0,1 0 0,0 0 0,0 0 0,0 0 0,0 0 0,0 0 0,0 0 0,-1 0 0,-3-10 0,-4-17 0,-37-163 0,47 213 0,0 1 0,-1-1 0,-1 1 0,-4 27 0,1-17 0,-1 8 0,0 27 0,6-68 0,2-7 0,3-13 0,10-47 0,12-93 0,-12 54 0,-14 110 0,2 15 0,5 26 0,-8-8 0,-2 63 0,-1-71 0,1-73 0,8 59 0,0 23-341,-1 0 0,-1 0-1,-1 59 1,-3-55-6485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9T05:09:08.731"/>
    </inkml:context>
    <inkml:brush xml:id="br0">
      <inkml:brushProperty name="width" value="0.05" units="cm"/>
      <inkml:brushProperty name="height" value="0.05" units="cm"/>
      <inkml:brushProperty name="color" value="#FFFFFF"/>
    </inkml:brush>
  </inkml:definitions>
  <inkml:trace contextRef="#ctx0" brushRef="#br0">217 68 24575,'82'0'0,"72"0"0,-160 1 0,0 0 0,1 1 0,-1-1 0,1 1 0,-7 3 0,-14 5 0,23-9 0,-58 17 0,-2-2 0,-73 9 0,136-25 0,0 0 0,0-1 0,0 1 0,0 0 0,0 0 0,0 0 0,0 0 0,0 0 0,0 0 0,0 0 0,0 0 0,0 0 0,0 0 0,0 0 0,0 0 0,0 0 0,-1 0 0,1 0 0,0 0 0,0-1 0,0 1 0,0 0 0,0 0 0,0 0 0,0 0 0,0 0 0,0 0 0,0 0 0,0 0 0,0 0 0,0 0 0,0 0 0,0 0 0,0 0 0,0 0 0,0 0 0,0 0 0,0 0 0,-1 0 0,1 0 0,0 0 0,0 0 0,11-5 0,16-6 0,27-3 0,1 2 0,0 3 0,1 2 0,0 2 0,63 3 0,-107 4 0,-22 2 0,-21 2 0,-16-2 0,0-3 0,0-2 0,-53-8 0,147 1 0,38-1 0,148-12 0,-342 40 0,85-16 0,-25 4 0,0-2 0,-90-3 0,137-2 0,1 0 0,0 0 0,0 0 0,-1 0 0,1 0 0,0-1 0,0 1 0,-1 0 0,1-1 0,0 1 0,0-1 0,0 1 0,-1-1 0,0-1 0,2 2 0,0 0 0,0-1 0,0 1 0,0 0 0,0-1 0,0 1 0,0 0 0,0-1 0,0 1 0,0 0 0,1-1 0,-1 1 0,0 0 0,0-1 0,0 1 0,0 0 0,1 0 0,-1-1 0,0 1 0,0 0 0,1 0 0,-1-1 0,0 1 0,0 0 0,1 0 0,-1 0 0,0-1 0,1 1 0,-1 0 0,0 0 0,1 0 0,37-15 0,32-3 0,83-10 0,-380 44 0,299-29 0,-71 13 0,70-9 0,1 4 0,80 3 0,-201 13 0,32-8 0,-100 19 0,-167 9 0,335-44 0,106-3 0,-127 15 0,0 2 0,0 0 0,39 8 0,-67-9 0,1 1 0,-1-1 0,0 1 0,0 0 0,0 0 0,0-1 0,0 1 0,0 1 0,4 1 0,-6-3 0,0 0 0,0 0 0,0 1 0,0-1 0,1 0 0,-1 0 0,0 0 0,0 0 0,0 1 0,0-1 0,0 0 0,0 0 0,0 1 0,0-1 0,0 0 0,0 0 0,0 0 0,0 1 0,0-1 0,0 0 0,0 0 0,0 0 0,0 1 0,0-1 0,0 0 0,0 0 0,0 1 0,0-1 0,0 0 0,0 0 0,0 0 0,0 1 0,-1-1 0,-12 8 0,-12 0 0,0 0 0,-1-2 0,-43 4 0,-80-2 0,130-9 0,13 1 0,14-1 0,365 5 0,-996 23 0,608-27 0,12 0 0,10 0 0,84 2 0,-18 0 0,74-9 0,198-14 0,-821 27 0,619 0 0,-83-2 0,77-4 0,-114-2 0,-14 0 0,0 1 0,1 1 0,-1 0 0,14 1 0,-26-1 0,-1 0 0,1 0 0,0 0 0,0 1 0,0-1 0,0 1 0,-5 1 0,-6 2 0,-89 6 0,14-2 0,61-3 0,22-3 0,-1-1 0,1 1 0,-1-1 0,1-1 0,-1 1 0,-12-2 0,23 1 0,1 1 0,0-1 0,-1-1 0,1 1 0,0-1 0,6-1 0,10-1 0,182-24-1365,-167 21-5461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9T05:09:09.873"/>
    </inkml:context>
    <inkml:brush xml:id="br0">
      <inkml:brushProperty name="width" value="0.05" units="cm"/>
      <inkml:brushProperty name="height" value="0.05" units="cm"/>
      <inkml:brushProperty name="color" value="#FFFFFF"/>
    </inkml:brush>
  </inkml:definitions>
  <inkml:trace contextRef="#ctx0" brushRef="#br0">1 75 24575,'247'-42'0,"-68"10"0,-235 41 0,-26 5 0,-113 4 0,296-37 0,-63 13 0,0 0 0,1 2 0,40 0 0,-78 5 342,-5-1-2049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9T05:09:10.408"/>
    </inkml:context>
    <inkml:brush xml:id="br0">
      <inkml:brushProperty name="width" value="0.05" units="cm"/>
      <inkml:brushProperty name="height" value="0.05" units="cm"/>
      <inkml:brushProperty name="color" value="#FFFFFF"/>
    </inkml:brush>
  </inkml:definitions>
  <inkml:trace contextRef="#ctx0" brushRef="#br0">1 1 24575,'0'0'0,"2"0"0,4-1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F8148-91CE-4930-A725-8D2F527DB1B7}"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AD5A9-02EC-4E3B-B187-839584314C84}" type="slidenum">
              <a:rPr lang="en-US" smtClean="0"/>
              <a:t>‹#›</a:t>
            </a:fld>
            <a:endParaRPr lang="en-US"/>
          </a:p>
        </p:txBody>
      </p:sp>
    </p:spTree>
    <p:extLst>
      <p:ext uri="{BB962C8B-B14F-4D97-AF65-F5344CB8AC3E}">
        <p14:creationId xmlns:p14="http://schemas.microsoft.com/office/powerpoint/2010/main" val="180103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AD5A9-02EC-4E3B-B187-839584314C84}" type="slidenum">
              <a:rPr lang="en-US" smtClean="0"/>
              <a:t>24</a:t>
            </a:fld>
            <a:endParaRPr lang="en-US"/>
          </a:p>
        </p:txBody>
      </p:sp>
    </p:spTree>
    <p:extLst>
      <p:ext uri="{BB962C8B-B14F-4D97-AF65-F5344CB8AC3E}">
        <p14:creationId xmlns:p14="http://schemas.microsoft.com/office/powerpoint/2010/main" val="33454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9097-7987-475A-F7DC-AB7C1560D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C35C86-8C8F-DE3A-76B2-D98B1A6EC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468601-6596-F436-200C-D486F76048BA}"/>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5" name="Footer Placeholder 4">
            <a:extLst>
              <a:ext uri="{FF2B5EF4-FFF2-40B4-BE49-F238E27FC236}">
                <a16:creationId xmlns:a16="http://schemas.microsoft.com/office/drawing/2014/main" id="{B1ED11BA-1751-CBB4-FCD0-2713344D7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C659D-3867-7B79-2AF5-A674100E77EF}"/>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36991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B16C-5BCC-B591-D6F2-76B03508C8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99721E-E69C-FD5B-83FA-1E36C8E701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D7BA6-B358-08BE-6DC3-80F132C6A92F}"/>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5" name="Footer Placeholder 4">
            <a:extLst>
              <a:ext uri="{FF2B5EF4-FFF2-40B4-BE49-F238E27FC236}">
                <a16:creationId xmlns:a16="http://schemas.microsoft.com/office/drawing/2014/main" id="{9528BD10-31CF-4EC5-0C2D-C96E529A3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8DED1-78FB-5052-22B2-5035FEEC691B}"/>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99135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1ECD85-3CED-F790-60FA-82201715F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A291A0-0C49-F08C-49C6-65978EA35F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13A66-4A86-B9F0-EDFD-438A85F44099}"/>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5" name="Footer Placeholder 4">
            <a:extLst>
              <a:ext uri="{FF2B5EF4-FFF2-40B4-BE49-F238E27FC236}">
                <a16:creationId xmlns:a16="http://schemas.microsoft.com/office/drawing/2014/main" id="{1011E7B7-8381-4862-684C-CEC62262C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8FDDF-88CB-9C06-3061-9C45B0DCC6A2}"/>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23762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BD46-DFF7-B16F-D2DC-678B383DC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C54414-0222-C30D-BC7E-D9BD8C201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5D558-19FB-8822-FD75-362A1C20F161}"/>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5" name="Footer Placeholder 4">
            <a:extLst>
              <a:ext uri="{FF2B5EF4-FFF2-40B4-BE49-F238E27FC236}">
                <a16:creationId xmlns:a16="http://schemas.microsoft.com/office/drawing/2014/main" id="{74F7826E-B8D0-EC26-28AA-1BA2D6C34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56694-F92B-3122-7DA9-4B9CBD8BB96C}"/>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88392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7F80-828E-EC97-2C34-FF9BCB14F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D8C902-D4B2-97E9-13A1-95AD67E78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B6105-F5AD-08C2-6E94-7B81685E5AF6}"/>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5" name="Footer Placeholder 4">
            <a:extLst>
              <a:ext uri="{FF2B5EF4-FFF2-40B4-BE49-F238E27FC236}">
                <a16:creationId xmlns:a16="http://schemas.microsoft.com/office/drawing/2014/main" id="{138907EC-0F27-E823-6AEC-EEF0BD9A2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4DA96E-B16F-E447-F2B1-258C3EE931C3}"/>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50108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A83F-2919-3F11-F630-A3F6071B3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C0D35-24A4-105A-0C26-15E863DA3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965F6F-E046-CAE3-6F6A-6E6EE0F60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E7886-43CC-59C0-320A-2C01CCD85396}"/>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6" name="Footer Placeholder 5">
            <a:extLst>
              <a:ext uri="{FF2B5EF4-FFF2-40B4-BE49-F238E27FC236}">
                <a16:creationId xmlns:a16="http://schemas.microsoft.com/office/drawing/2014/main" id="{238D3258-3E89-584D-E111-0BBCE0E24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AB4E2-39D4-55AF-8E39-7CC11F93599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42169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9067-1404-21B3-FC01-D7A5D92898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4826D-FF53-7BA0-9A99-D29623A1B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9491C-B821-82F6-CAEC-F6CD8E105C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2862B7-EF5B-EC96-3DE7-DCD8261D9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3FB8E1-2578-CD07-8A5B-693D09CBB4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3808D-7E37-9E71-99AD-B2FA557121A1}"/>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8" name="Footer Placeholder 7">
            <a:extLst>
              <a:ext uri="{FF2B5EF4-FFF2-40B4-BE49-F238E27FC236}">
                <a16:creationId xmlns:a16="http://schemas.microsoft.com/office/drawing/2014/main" id="{D6947198-8528-B957-ACE0-FF8032DA3B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B9B40A-13ED-D17D-89FB-5A4BDAC47843}"/>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17388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B3D0-3FA7-5999-E72E-70D578CBE6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74F92A-A2F1-2DE5-7C1E-052C6DD125E9}"/>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4" name="Footer Placeholder 3">
            <a:extLst>
              <a:ext uri="{FF2B5EF4-FFF2-40B4-BE49-F238E27FC236}">
                <a16:creationId xmlns:a16="http://schemas.microsoft.com/office/drawing/2014/main" id="{45C53749-9757-C33B-ED7A-3178FA5459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ABD179-39A6-7EE5-A814-C78B7E40540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10424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D17ED-E18D-5156-CB3D-4716B64E814F}"/>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3" name="Footer Placeholder 2">
            <a:extLst>
              <a:ext uri="{FF2B5EF4-FFF2-40B4-BE49-F238E27FC236}">
                <a16:creationId xmlns:a16="http://schemas.microsoft.com/office/drawing/2014/main" id="{8981C0A8-9A1B-5C5D-265B-97EDC0D75B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1C6F5D-2D7C-C85A-C023-66151D8EE824}"/>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71017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D1F8-1738-8D1B-94AB-709748D66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B25F2C-08A0-415B-47E7-70B8951D5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C09E80-5019-5F03-3811-13BD5FA7C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E1EAA-B58D-8A8C-5265-4DBF352BEF8E}"/>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6" name="Footer Placeholder 5">
            <a:extLst>
              <a:ext uri="{FF2B5EF4-FFF2-40B4-BE49-F238E27FC236}">
                <a16:creationId xmlns:a16="http://schemas.microsoft.com/office/drawing/2014/main" id="{97B2FB2F-4D42-11D6-CBCA-6ABC37DBE5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1C637D-D175-2043-E38E-B0855F6B9B4D}"/>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59384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2912-CA4A-63CE-7BEF-45D886007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1347E-64E8-2441-427F-AFDDF39B6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30D2C6-9665-DD68-D42B-08112D32F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B163E-A341-1F9F-DD15-13E28482132D}"/>
              </a:ext>
            </a:extLst>
          </p:cNvPr>
          <p:cNvSpPr>
            <a:spLocks noGrp="1"/>
          </p:cNvSpPr>
          <p:nvPr>
            <p:ph type="dt" sz="half" idx="10"/>
          </p:nvPr>
        </p:nvSpPr>
        <p:spPr/>
        <p:txBody>
          <a:bodyPr/>
          <a:lstStyle/>
          <a:p>
            <a:fld id="{A6B12FC3-D083-4EB8-86F0-EF7DCAA4C54E}" type="datetimeFigureOut">
              <a:rPr lang="en-IN" smtClean="0"/>
              <a:t>29-04-2025</a:t>
            </a:fld>
            <a:endParaRPr lang="en-IN"/>
          </a:p>
        </p:txBody>
      </p:sp>
      <p:sp>
        <p:nvSpPr>
          <p:cNvPr id="6" name="Footer Placeholder 5">
            <a:extLst>
              <a:ext uri="{FF2B5EF4-FFF2-40B4-BE49-F238E27FC236}">
                <a16:creationId xmlns:a16="http://schemas.microsoft.com/office/drawing/2014/main" id="{E53D4F9B-AB7A-3ECA-6D9F-D7D0219B6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D11919-1A92-E8F9-4D96-549EF2C50848}"/>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43868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02459-93E8-5E20-B68E-FA42F018E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2B207C-4FE8-8FD0-3B2A-5C0AA8BFF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0422-7058-4D5B-FE24-B6D9321F8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12FC3-D083-4EB8-86F0-EF7DCAA4C54E}" type="datetimeFigureOut">
              <a:rPr lang="en-IN" smtClean="0"/>
              <a:t>29-04-2025</a:t>
            </a:fld>
            <a:endParaRPr lang="en-IN"/>
          </a:p>
        </p:txBody>
      </p:sp>
      <p:sp>
        <p:nvSpPr>
          <p:cNvPr id="5" name="Footer Placeholder 4">
            <a:extLst>
              <a:ext uri="{FF2B5EF4-FFF2-40B4-BE49-F238E27FC236}">
                <a16:creationId xmlns:a16="http://schemas.microsoft.com/office/drawing/2014/main" id="{463F9E2B-07B8-6D5F-5356-14177E3EC4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869D97-F518-5BEC-152E-1F70D31F53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89705-02BA-4318-8929-35F9FDCF05B8}" type="slidenum">
              <a:rPr lang="en-IN" smtClean="0"/>
              <a:t>‹#›</a:t>
            </a:fld>
            <a:endParaRPr lang="en-IN"/>
          </a:p>
        </p:txBody>
      </p:sp>
    </p:spTree>
    <p:extLst>
      <p:ext uri="{BB962C8B-B14F-4D97-AF65-F5344CB8AC3E}">
        <p14:creationId xmlns:p14="http://schemas.microsoft.com/office/powerpoint/2010/main" val="35858049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user\OneDrive\Desktop\papers\arXiv2.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C:\Users\user\OneDrive\Desktop\papers\ieee-2023.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with.mu/es/tutorials/1.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file:///C:\Users\user\OneDrive\Desktop\papers\ieee-2024(1).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file:///C:\Users\user\OneDrive\Desktop\papers\ieee-2024.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C:\Users\user\OneDrive\Desktop\papers\arXiv.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C26F26-80D5-1524-57A5-3C8486D7F249}"/>
              </a:ext>
            </a:extLst>
          </p:cNvPr>
          <p:cNvSpPr txBox="1"/>
          <p:nvPr/>
        </p:nvSpPr>
        <p:spPr>
          <a:xfrm>
            <a:off x="1074821" y="480500"/>
            <a:ext cx="10042358" cy="589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Industry Oriented Mini Project (</a:t>
            </a:r>
            <a:r>
              <a:rPr lang="en-US" sz="3200" b="1" dirty="0">
                <a:latin typeface="Times New Roman" panose="02020603050405020304" pitchFamily="18" charset="0"/>
                <a:cs typeface="Times New Roman" panose="02020603050405020304" pitchFamily="18" charset="0"/>
              </a:rPr>
              <a:t>CB652PC</a:t>
            </a: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 </a:t>
            </a:r>
            <a:endParaRPr kumimoji="0" lang="en-US" alt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200" b="1" kern="100" dirty="0" err="1">
                <a:effectLst/>
                <a:latin typeface="Times New Roman" panose="02020603050405020304" pitchFamily="18" charset="0"/>
                <a:ea typeface="Calibri" panose="020F0502020204030204" pitchFamily="34" charset="0"/>
                <a:cs typeface="Times New Roman" panose="02020603050405020304" pitchFamily="18" charset="0"/>
              </a:rPr>
              <a:t>GestureArt</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 AI-Powered Virtual Drawing Platform</a:t>
            </a:r>
          </a:p>
          <a:p>
            <a:pPr algn="ctr"/>
            <a:endParaRPr kumimoji="0" lang="en-US" alt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By</a:t>
            </a:r>
            <a:endParaRPr kumimoji="0" lang="en-US" altLang="en-US" sz="105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70000"/>
              </a:lnSpc>
              <a:spcBef>
                <a:spcPct val="0"/>
              </a:spcBef>
              <a:spcAft>
                <a:spcPct val="0"/>
              </a:spcAft>
              <a:buClrTx/>
              <a:buSzTx/>
              <a:buFontTx/>
              <a:buNone/>
              <a:tabLst/>
              <a:defRPr/>
            </a:pPr>
            <a:r>
              <a:rPr lang="it-IT"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AMRUTHA DUBEY</a:t>
            </a:r>
            <a:r>
              <a:rPr kumimoji="0" lang="it-IT"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(22261A3201) </a:t>
            </a:r>
          </a:p>
          <a:p>
            <a:pPr marL="0" marR="0" lvl="0" indent="0" algn="ctr" defTabSz="914400" rtl="0" eaLnBrk="0" fontAlgn="base" latinLnBrk="0" hangingPunct="0">
              <a:lnSpc>
                <a:spcPct val="170000"/>
              </a:lnSpc>
              <a:spcBef>
                <a:spcPct val="0"/>
              </a:spcBef>
              <a:spcAft>
                <a:spcPct val="0"/>
              </a:spcAft>
              <a:buClrTx/>
              <a:buSzTx/>
              <a:buFontTx/>
              <a:buNone/>
              <a:tabLst/>
              <a:defRPr/>
            </a:pPr>
            <a:r>
              <a:rPr kumimoji="0" lang="it-IT"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GUMMADAVELLI BHANU TEJA (22261A3222)</a:t>
            </a:r>
            <a:endPar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Under the guidance of  </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Dr. D. Vijaya Lakshmi – Professor &amp; </a:t>
            </a:r>
            <a:r>
              <a:rPr kumimoji="0" lang="en-US" altLang="en-US" sz="1800" b="1"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HoD</a:t>
            </a: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(IT)</a:t>
            </a:r>
            <a:endParaRPr lang="en-US" altLang="en-US" sz="8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8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8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8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Department  of </a:t>
            </a:r>
            <a:r>
              <a:rPr lang="en-US" alt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Information Technology</a:t>
            </a:r>
            <a:endParaRPr kumimoji="0" lang="en-US" altLang="en-US"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20000"/>
              </a:lnSpc>
              <a:spcBef>
                <a:spcPct val="0"/>
              </a:spcBef>
              <a:spcAft>
                <a:spcPct val="0"/>
              </a:spcAft>
              <a:buClrTx/>
              <a:buSzTx/>
              <a:buFontTx/>
              <a:buNone/>
              <a:tabLst/>
              <a:defRPr/>
            </a:pPr>
            <a:r>
              <a:rPr lang="en-US" alt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MAHATMA GANDHI INSTITUTE OF TECHNOLOGY (A)</a:t>
            </a:r>
            <a:endParaRPr lang="en-US" altLang="en-US"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rPr>
              <a:t>2024 – 2025</a:t>
            </a:r>
            <a:endPar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endParaRPr lang="en-US" dirty="0"/>
          </a:p>
        </p:txBody>
      </p:sp>
      <p:pic>
        <p:nvPicPr>
          <p:cNvPr id="4" name="image6.png">
            <a:extLst>
              <a:ext uri="{FF2B5EF4-FFF2-40B4-BE49-F238E27FC236}">
                <a16:creationId xmlns:a16="http://schemas.microsoft.com/office/drawing/2014/main" id="{B5892F2C-C2A2-A3AA-6715-F47A2ED97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88" y="480500"/>
            <a:ext cx="1093304" cy="104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010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18ECE989-93EB-FA11-DFEE-78E26D564A2F}"/>
              </a:ext>
            </a:extLst>
          </p:cNvPr>
          <p:cNvGraphicFramePr>
            <a:graphicFrameLocks/>
          </p:cNvGraphicFramePr>
          <p:nvPr>
            <p:extLst>
              <p:ext uri="{D42A27DB-BD31-4B8C-83A1-F6EECF244321}">
                <p14:modId xmlns:p14="http://schemas.microsoft.com/office/powerpoint/2010/main" val="1894701952"/>
              </p:ext>
            </p:extLst>
          </p:nvPr>
        </p:nvGraphicFramePr>
        <p:xfrm>
          <a:off x="838200" y="1268757"/>
          <a:ext cx="10515600" cy="4320486"/>
        </p:xfrm>
        <a:graphic>
          <a:graphicData uri="http://schemas.openxmlformats.org/drawingml/2006/table">
            <a:tbl>
              <a:tblPr firstRow="1" bandRow="1">
                <a:tableStyleId>{2D5ABB26-0587-4C30-8999-92F81FD0307C}</a:tableStyleId>
              </a:tblPr>
              <a:tblGrid>
                <a:gridCol w="789122">
                  <a:extLst>
                    <a:ext uri="{9D8B030D-6E8A-4147-A177-3AD203B41FA5}">
                      <a16:colId xmlns:a16="http://schemas.microsoft.com/office/drawing/2014/main" val="1074209513"/>
                    </a:ext>
                  </a:extLst>
                </a:gridCol>
                <a:gridCol w="1906292">
                  <a:extLst>
                    <a:ext uri="{9D8B030D-6E8A-4147-A177-3AD203B41FA5}">
                      <a16:colId xmlns:a16="http://schemas.microsoft.com/office/drawing/2014/main" val="3610793501"/>
                    </a:ext>
                  </a:extLst>
                </a:gridCol>
                <a:gridCol w="1456840">
                  <a:extLst>
                    <a:ext uri="{9D8B030D-6E8A-4147-A177-3AD203B41FA5}">
                      <a16:colId xmlns:a16="http://schemas.microsoft.com/office/drawing/2014/main" val="1703156870"/>
                    </a:ext>
                  </a:extLst>
                </a:gridCol>
                <a:gridCol w="1224366">
                  <a:extLst>
                    <a:ext uri="{9D8B030D-6E8A-4147-A177-3AD203B41FA5}">
                      <a16:colId xmlns:a16="http://schemas.microsoft.com/office/drawing/2014/main" val="2409362971"/>
                    </a:ext>
                  </a:extLst>
                </a:gridCol>
                <a:gridCol w="2975675">
                  <a:extLst>
                    <a:ext uri="{9D8B030D-6E8A-4147-A177-3AD203B41FA5}">
                      <a16:colId xmlns:a16="http://schemas.microsoft.com/office/drawing/2014/main" val="4018120998"/>
                    </a:ext>
                  </a:extLst>
                </a:gridCol>
                <a:gridCol w="2163305">
                  <a:extLst>
                    <a:ext uri="{9D8B030D-6E8A-4147-A177-3AD203B41FA5}">
                      <a16:colId xmlns:a16="http://schemas.microsoft.com/office/drawing/2014/main" val="1338629564"/>
                    </a:ext>
                  </a:extLst>
                </a:gridCol>
              </a:tblGrid>
              <a:tr h="1181046">
                <a:tc>
                  <a:txBody>
                    <a:bodyPr/>
                    <a:lstStyle/>
                    <a:p>
                      <a:pPr algn="ctr"/>
                      <a:r>
                        <a:rPr lang="en-US" sz="2000"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Title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Journal Name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Year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Key Findings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Limitations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156624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Max Graf, Mathieu </a:t>
                      </a:r>
                      <a:r>
                        <a:rPr lang="en-US" sz="2000" dirty="0" err="1">
                          <a:latin typeface="Times New Roman" panose="02020603050405020304" pitchFamily="18" charset="0"/>
                          <a:cs typeface="Times New Roman" panose="02020603050405020304" pitchFamily="18" charset="0"/>
                        </a:rPr>
                        <a:t>Barthet</a:t>
                      </a:r>
                      <a:r>
                        <a:rPr lang="en-US" sz="2000" dirty="0">
                          <a:latin typeface="Times New Roman" panose="02020603050405020304" pitchFamily="18" charset="0"/>
                          <a:cs typeface="Times New Roman" panose="02020603050405020304" pitchFamily="18" charset="0"/>
                        </a:rPr>
                        <a:t>-</a:t>
                      </a:r>
                    </a:p>
                    <a:p>
                      <a:pPr algn="ct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Combining Vision and EMG Based Hand Tracking for Extended Reality Musical Instruments</a:t>
                      </a:r>
                      <a:r>
                        <a:rPr lang="en-US" sz="2000" dirty="0">
                          <a:latin typeface="Times New Roman" panose="02020603050405020304" pitchFamily="18" charset="0"/>
                          <a:cs typeface="Times New Roman" panose="02020603050405020304" pitchFamily="18" charset="0"/>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err="1">
                          <a:latin typeface="Times New Roman" panose="02020603050405020304" pitchFamily="18" charset="0"/>
                          <a:cs typeface="Times New Roman" panose="02020603050405020304" pitchFamily="18" charset="0"/>
                        </a:rPr>
                        <a:t>arXiv</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Journal</a:t>
                      </a:r>
                    </a:p>
                    <a:p>
                      <a:pPr algn="ct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ID-</a:t>
                      </a:r>
                    </a:p>
                    <a:p>
                      <a:pPr algn="ctr"/>
                      <a:r>
                        <a:rPr lang="en-US"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2307.10203v1</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2023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Proposed a multimodal hand tracking system combining vision-based tracking and </a:t>
                      </a:r>
                      <a:r>
                        <a:rPr lang="en-US" sz="2000" dirty="0" err="1">
                          <a:latin typeface="Times New Roman" panose="02020603050405020304" pitchFamily="18" charset="0"/>
                          <a:cs typeface="Times New Roman" panose="02020603050405020304" pitchFamily="18" charset="0"/>
                        </a:rPr>
                        <a:t>sEMG</a:t>
                      </a:r>
                      <a:r>
                        <a:rPr lang="en-US" sz="2000" dirty="0">
                          <a:latin typeface="Times New Roman" panose="02020603050405020304" pitchFamily="18" charset="0"/>
                          <a:cs typeface="Times New Roman" panose="02020603050405020304" pitchFamily="18" charset="0"/>
                        </a:rPr>
                        <a:t> data to improve finger tracking accuracy, especially under self-occlusion, significantly enhancing XR musical instrument interaction.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Model requires user-specific fine-tuning due to variability in </a:t>
                      </a:r>
                      <a:r>
                        <a:rPr lang="en-US" sz="2000" dirty="0" err="1">
                          <a:latin typeface="Times New Roman" panose="02020603050405020304" pitchFamily="18" charset="0"/>
                          <a:cs typeface="Times New Roman" panose="02020603050405020304" pitchFamily="18" charset="0"/>
                        </a:rPr>
                        <a:t>sEMG</a:t>
                      </a:r>
                      <a:r>
                        <a:rPr lang="en-US" sz="2000" dirty="0">
                          <a:latin typeface="Times New Roman" panose="02020603050405020304" pitchFamily="18" charset="0"/>
                          <a:cs typeface="Times New Roman" panose="02020603050405020304" pitchFamily="18" charset="0"/>
                        </a:rPr>
                        <a:t> signals; tested only on a single XR headset and Myo armband.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075934"/>
                  </a:ext>
                </a:extLst>
              </a:tr>
            </a:tbl>
          </a:graphicData>
        </a:graphic>
      </p:graphicFrame>
    </p:spTree>
    <p:extLst>
      <p:ext uri="{BB962C8B-B14F-4D97-AF65-F5344CB8AC3E}">
        <p14:creationId xmlns:p14="http://schemas.microsoft.com/office/powerpoint/2010/main" val="460931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18ECE989-93EB-FA11-DFEE-78E26D564A2F}"/>
              </a:ext>
            </a:extLst>
          </p:cNvPr>
          <p:cNvGraphicFramePr>
            <a:graphicFrameLocks/>
          </p:cNvGraphicFramePr>
          <p:nvPr>
            <p:extLst>
              <p:ext uri="{D42A27DB-BD31-4B8C-83A1-F6EECF244321}">
                <p14:modId xmlns:p14="http://schemas.microsoft.com/office/powerpoint/2010/main" val="4024832218"/>
              </p:ext>
            </p:extLst>
          </p:nvPr>
        </p:nvGraphicFramePr>
        <p:xfrm>
          <a:off x="729066" y="506757"/>
          <a:ext cx="10733868" cy="5844486"/>
        </p:xfrm>
        <a:graphic>
          <a:graphicData uri="http://schemas.openxmlformats.org/drawingml/2006/table">
            <a:tbl>
              <a:tblPr firstRow="1" bandRow="1">
                <a:tableStyleId>{2D5ABB26-0587-4C30-8999-92F81FD0307C}</a:tableStyleId>
              </a:tblPr>
              <a:tblGrid>
                <a:gridCol w="728421">
                  <a:extLst>
                    <a:ext uri="{9D8B030D-6E8A-4147-A177-3AD203B41FA5}">
                      <a16:colId xmlns:a16="http://schemas.microsoft.com/office/drawing/2014/main" val="1074209513"/>
                    </a:ext>
                  </a:extLst>
                </a:gridCol>
                <a:gridCol w="2309247">
                  <a:extLst>
                    <a:ext uri="{9D8B030D-6E8A-4147-A177-3AD203B41FA5}">
                      <a16:colId xmlns:a16="http://schemas.microsoft.com/office/drawing/2014/main" val="3610793501"/>
                    </a:ext>
                  </a:extLst>
                </a:gridCol>
                <a:gridCol w="1332854">
                  <a:extLst>
                    <a:ext uri="{9D8B030D-6E8A-4147-A177-3AD203B41FA5}">
                      <a16:colId xmlns:a16="http://schemas.microsoft.com/office/drawing/2014/main" val="1703156870"/>
                    </a:ext>
                  </a:extLst>
                </a:gridCol>
                <a:gridCol w="1224366">
                  <a:extLst>
                    <a:ext uri="{9D8B030D-6E8A-4147-A177-3AD203B41FA5}">
                      <a16:colId xmlns:a16="http://schemas.microsoft.com/office/drawing/2014/main" val="2409362971"/>
                    </a:ext>
                  </a:extLst>
                </a:gridCol>
                <a:gridCol w="2975675">
                  <a:extLst>
                    <a:ext uri="{9D8B030D-6E8A-4147-A177-3AD203B41FA5}">
                      <a16:colId xmlns:a16="http://schemas.microsoft.com/office/drawing/2014/main" val="4018120998"/>
                    </a:ext>
                  </a:extLst>
                </a:gridCol>
                <a:gridCol w="2163305">
                  <a:extLst>
                    <a:ext uri="{9D8B030D-6E8A-4147-A177-3AD203B41FA5}">
                      <a16:colId xmlns:a16="http://schemas.microsoft.com/office/drawing/2014/main" val="1338629564"/>
                    </a:ext>
                  </a:extLst>
                </a:gridCol>
              </a:tblGrid>
              <a:tr h="1181046">
                <a:tc>
                  <a:txBody>
                    <a:bodyPr/>
                    <a:lstStyle/>
                    <a:p>
                      <a:pPr algn="ctr"/>
                      <a:r>
                        <a:rPr lang="en-US" sz="2000"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Title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Journal Name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Year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Key Findings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Limitations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1333768">
                <a:tc>
                  <a:txBody>
                    <a:bodyPr/>
                    <a:lstStyle/>
                    <a:p>
                      <a:pPr algn="ctr"/>
                      <a:r>
                        <a:rPr lang="en-US" sz="2000" dirty="0">
                          <a:latin typeface="Times New Roman" panose="02020603050405020304" pitchFamily="18" charset="0"/>
                          <a:cs typeface="Times New Roman" panose="02020603050405020304" pitchFamily="18" charset="0"/>
                        </a:rPr>
                        <a:t>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Mohammed Gamal Ragab, Said Jadid Abdulkadir, </a:t>
                      </a:r>
                      <a:r>
                        <a:rPr lang="en-US" sz="2000" dirty="0" err="1">
                          <a:latin typeface="Times New Roman" panose="02020603050405020304" pitchFamily="18" charset="0"/>
                          <a:cs typeface="Times New Roman" panose="02020603050405020304" pitchFamily="18" charset="0"/>
                        </a:rPr>
                        <a:t>Amgad</a:t>
                      </a:r>
                      <a:r>
                        <a:rPr lang="en-US" sz="2000" dirty="0">
                          <a:latin typeface="Times New Roman" panose="02020603050405020304" pitchFamily="18" charset="0"/>
                          <a:cs typeface="Times New Roman" panose="02020603050405020304" pitchFamily="18" charset="0"/>
                        </a:rPr>
                        <a:t> Muneer, Alawi </a:t>
                      </a:r>
                      <a:r>
                        <a:rPr lang="en-US" sz="2000" dirty="0" err="1">
                          <a:latin typeface="Times New Roman" panose="02020603050405020304" pitchFamily="18" charset="0"/>
                          <a:cs typeface="Times New Roman" panose="02020603050405020304" pitchFamily="18" charset="0"/>
                        </a:rPr>
                        <a:t>Alqushaibi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Sawan</a:t>
                      </a:r>
                      <a:r>
                        <a:rPr lang="en-US" sz="2000" dirty="0">
                          <a:latin typeface="Times New Roman" panose="02020603050405020304" pitchFamily="18" charset="0"/>
                          <a:cs typeface="Times New Roman" panose="02020603050405020304" pitchFamily="18" charset="0"/>
                        </a:rPr>
                        <a:t> Mahmood Al-</a:t>
                      </a:r>
                      <a:r>
                        <a:rPr lang="en-US" sz="2000" dirty="0" err="1">
                          <a:latin typeface="Times New Roman" panose="02020603050405020304" pitchFamily="18" charset="0"/>
                          <a:cs typeface="Times New Roman" panose="02020603050405020304" pitchFamily="18" charset="0"/>
                        </a:rPr>
                        <a:t>Selwnoi</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Hitham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Alhussian</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A Comprehensive Systematic Review of YOLO-based Deep Learning Models for Medical Object Detection (2018 to 2023)</a:t>
                      </a:r>
                      <a:r>
                        <a:rPr lang="en-US" sz="2000" dirty="0">
                          <a:latin typeface="Times New Roman" panose="02020603050405020304" pitchFamily="18" charset="0"/>
                          <a:cs typeface="Times New Roman" panose="02020603050405020304" pitchFamily="18" charset="0"/>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IEEE Journals &amp; Magazines Vol-12</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2023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Reviewed YOLO model evolution and applications in medical imaging, showing advances in accuracy and processing speed across medical object detection tasks.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Challenges include need for more clinical validation, dependence on large annotated datasets, and difficulty generalizing across diverse medical conditions.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5585425"/>
                  </a:ext>
                </a:extLst>
              </a:tr>
            </a:tbl>
          </a:graphicData>
        </a:graphic>
      </p:graphicFrame>
    </p:spTree>
    <p:extLst>
      <p:ext uri="{BB962C8B-B14F-4D97-AF65-F5344CB8AC3E}">
        <p14:creationId xmlns:p14="http://schemas.microsoft.com/office/powerpoint/2010/main" val="3809572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7A7A-C5AF-9FDE-2557-78DF92365CB0}"/>
              </a:ext>
            </a:extLst>
          </p:cNvPr>
          <p:cNvSpPr>
            <a:spLocks noGrp="1"/>
          </p:cNvSpPr>
          <p:nvPr>
            <p:ph type="title"/>
          </p:nvPr>
        </p:nvSpPr>
        <p:spPr>
          <a:xfrm>
            <a:off x="838200" y="620433"/>
            <a:ext cx="10515600" cy="1325563"/>
          </a:xfrm>
          <a:ln>
            <a:noFill/>
          </a:ln>
        </p:spPr>
        <p:txBody>
          <a:bodyPr>
            <a:normAutofit/>
          </a:bodyPr>
          <a:lstStyle/>
          <a:p>
            <a:pPr algn="ctr"/>
            <a:r>
              <a:rPr lang="en-US" sz="4800" b="1" dirty="0">
                <a:latin typeface="Times New Roman" panose="02020603050405020304" pitchFamily="18" charset="0"/>
                <a:cs typeface="Times New Roman" panose="02020603050405020304" pitchFamily="18" charset="0"/>
              </a:rPr>
              <a:t>Problem Statement</a:t>
            </a:r>
            <a:endParaRPr lang="en-US" sz="4800" dirty="0"/>
          </a:p>
        </p:txBody>
      </p:sp>
      <p:sp>
        <p:nvSpPr>
          <p:cNvPr id="3" name="Content Placeholder 2">
            <a:extLst>
              <a:ext uri="{FF2B5EF4-FFF2-40B4-BE49-F238E27FC236}">
                <a16:creationId xmlns:a16="http://schemas.microsoft.com/office/drawing/2014/main" id="{612B6E52-CE54-7938-9AE0-2A6A08B86C30}"/>
              </a:ext>
            </a:extLst>
          </p:cNvPr>
          <p:cNvSpPr>
            <a:spLocks noGrp="1"/>
          </p:cNvSpPr>
          <p:nvPr>
            <p:ph idx="1"/>
          </p:nvPr>
        </p:nvSpPr>
        <p:spPr>
          <a:xfrm>
            <a:off x="838200" y="2330649"/>
            <a:ext cx="10515600" cy="2581356"/>
          </a:xfrm>
        </p:spPr>
        <p:txBody>
          <a:bodyPr anchor="ctr">
            <a:normAutofit/>
          </a:bodyPr>
          <a:lstStyle/>
          <a:p>
            <a:pPr marL="0" indent="0" algn="just">
              <a:buNone/>
            </a:pPr>
            <a:r>
              <a:rPr lang="en-US" sz="44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evelop a gesture-based interactive drawing platform where users can control a virtual brush or marker using hand gestures detected through a webcam, enabling them to create digital drawings and sketches without the need for a physical interface like a mouse or touch screen</a:t>
            </a:r>
          </a:p>
        </p:txBody>
      </p:sp>
    </p:spTree>
    <p:extLst>
      <p:ext uri="{BB962C8B-B14F-4D97-AF65-F5344CB8AC3E}">
        <p14:creationId xmlns:p14="http://schemas.microsoft.com/office/powerpoint/2010/main" val="100319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452063" y="596348"/>
            <a:ext cx="11455685" cy="785950"/>
          </a:xfrm>
        </p:spPr>
        <p:txBody>
          <a:bodyPr>
            <a:noAutofit/>
          </a:bodyPr>
          <a:lstStyle/>
          <a:p>
            <a:r>
              <a:rPr lang="en-IN" sz="4800" b="1" dirty="0">
                <a:latin typeface="Times New Roman" panose="02020603050405020304" pitchFamily="18" charset="0"/>
                <a:cs typeface="Times New Roman" panose="02020603050405020304" pitchFamily="18" charset="0"/>
              </a:rPr>
              <a:t>Objectives of the project</a:t>
            </a:r>
          </a:p>
        </p:txBody>
      </p:sp>
      <p:sp>
        <p:nvSpPr>
          <p:cNvPr id="4" name="Subtitle 2">
            <a:extLst>
              <a:ext uri="{FF2B5EF4-FFF2-40B4-BE49-F238E27FC236}">
                <a16:creationId xmlns:a16="http://schemas.microsoft.com/office/drawing/2014/main" id="{97EA40F9-931E-9369-29BE-C4F7346EDCD3}"/>
              </a:ext>
            </a:extLst>
          </p:cNvPr>
          <p:cNvSpPr txBox="1">
            <a:spLocks/>
          </p:cNvSpPr>
          <p:nvPr/>
        </p:nvSpPr>
        <p:spPr>
          <a:xfrm>
            <a:off x="1408866" y="1807857"/>
            <a:ext cx="9374268" cy="4013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5A6CAB3D-8C80-AA09-4092-89AA2D3636C3}"/>
              </a:ext>
            </a:extLst>
          </p:cNvPr>
          <p:cNvSpPr>
            <a:spLocks noChangeArrowheads="1"/>
          </p:cNvSpPr>
          <p:nvPr/>
        </p:nvSpPr>
        <p:spPr bwMode="auto">
          <a:xfrm rot="10800000" flipV="1">
            <a:off x="909263" y="1718576"/>
            <a:ext cx="10541284"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primary goal of the </a:t>
            </a:r>
            <a:r>
              <a:rPr lang="en-US" sz="2000" dirty="0" err="1">
                <a:latin typeface="Times New Roman" panose="02020603050405020304" pitchFamily="18" charset="0"/>
                <a:cs typeface="Times New Roman" panose="02020603050405020304" pitchFamily="18" charset="0"/>
              </a:rPr>
              <a:t>GestureArt</a:t>
            </a:r>
            <a:r>
              <a:rPr lang="en-US" sz="2000" dirty="0">
                <a:latin typeface="Times New Roman" panose="02020603050405020304" pitchFamily="18" charset="0"/>
                <a:cs typeface="Times New Roman" panose="02020603050405020304" pitchFamily="18" charset="0"/>
              </a:rPr>
              <a:t> is to democratize digital art by removing technical and financial barriers. By using AI-driven hand gesture recognition, the project aims to provide a seamless and enjoyable creative experience for users of all skill levels. This project seeks to advance human-computer interaction and open new possibilities for digital creativity.</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 human-computer interaction through AI.</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Simplify the creative process for users of all skill levels.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 advanced computer vision techniques.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Foster creativity and accessibility in digital art.</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Minimize costs associated with digital art tools.</a:t>
            </a:r>
          </a:p>
        </p:txBody>
      </p:sp>
    </p:spTree>
    <p:extLst>
      <p:ext uri="{BB962C8B-B14F-4D97-AF65-F5344CB8AC3E}">
        <p14:creationId xmlns:p14="http://schemas.microsoft.com/office/powerpoint/2010/main" val="2614018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2D99-38C3-4C41-66E8-397BC5D18B0B}"/>
              </a:ext>
            </a:extLst>
          </p:cNvPr>
          <p:cNvSpPr>
            <a:spLocks noGrp="1"/>
          </p:cNvSpPr>
          <p:nvPr>
            <p:ph type="title"/>
          </p:nvPr>
        </p:nvSpPr>
        <p:spPr>
          <a:xfrm>
            <a:off x="838200" y="252089"/>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Module Description</a:t>
            </a:r>
            <a:endParaRPr lang="en-US" sz="4800" dirty="0"/>
          </a:p>
        </p:txBody>
      </p:sp>
      <p:sp>
        <p:nvSpPr>
          <p:cNvPr id="3" name="Content Placeholder 2">
            <a:extLst>
              <a:ext uri="{FF2B5EF4-FFF2-40B4-BE49-F238E27FC236}">
                <a16:creationId xmlns:a16="http://schemas.microsoft.com/office/drawing/2014/main" id="{8BC11441-107C-3216-106E-FADB86938EAE}"/>
              </a:ext>
            </a:extLst>
          </p:cNvPr>
          <p:cNvSpPr>
            <a:spLocks noGrp="1"/>
          </p:cNvSpPr>
          <p:nvPr>
            <p:ph idx="1"/>
          </p:nvPr>
        </p:nvSpPr>
        <p:spPr>
          <a:xfrm>
            <a:off x="838200" y="1577652"/>
            <a:ext cx="10515600" cy="4351338"/>
          </a:xfrm>
        </p:spPr>
        <p:txBody>
          <a:bodyPr>
            <a:no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1. Hand Tracking (hand_tracking.py)</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sz="2000" dirty="0">
                <a:latin typeface="Times New Roman" panose="02020603050405020304" pitchFamily="18" charset="0"/>
                <a:cs typeface="Times New Roman" panose="02020603050405020304" pitchFamily="18" charset="0"/>
              </a:rPr>
              <a:t>Captures live video frames and detects hands using computer vision.</a:t>
            </a:r>
          </a:p>
          <a:p>
            <a:pPr lvl="1">
              <a:lnSpc>
                <a:spcPct val="150000"/>
              </a:lnSpc>
            </a:pPr>
            <a:r>
              <a:rPr lang="en-US" sz="2000" dirty="0">
                <a:latin typeface="Times New Roman" panose="02020603050405020304" pitchFamily="18" charset="0"/>
                <a:cs typeface="Times New Roman" panose="02020603050405020304" pitchFamily="18" charset="0"/>
              </a:rPr>
              <a:t>Identifies key landmarks like fingertips, wrist, etc., enabling precise gesture recognition.</a:t>
            </a:r>
          </a:p>
          <a:p>
            <a:pPr marL="0" indent="0">
              <a:lnSpc>
                <a:spcPct val="150000"/>
              </a:lnSpc>
              <a:buNone/>
            </a:pPr>
            <a:r>
              <a:rPr lang="en-US" sz="2000" b="1" dirty="0">
                <a:latin typeface="Times New Roman" panose="02020603050405020304" pitchFamily="18" charset="0"/>
                <a:cs typeface="Times New Roman" panose="02020603050405020304" pitchFamily="18" charset="0"/>
              </a:rPr>
              <a:t>2. Gesture Recognition (gesture_recognition.py)</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sz="2000" dirty="0">
                <a:latin typeface="Times New Roman" panose="02020603050405020304" pitchFamily="18" charset="0"/>
                <a:cs typeface="Times New Roman" panose="02020603050405020304" pitchFamily="18" charset="0"/>
              </a:rPr>
              <a:t>Analyzes hand landmarks to classify gestures such as Draw, Select, Clear, Undo, Redo, Save, and Tool Change.</a:t>
            </a:r>
          </a:p>
          <a:p>
            <a:pPr lvl="1">
              <a:lnSpc>
                <a:spcPct val="150000"/>
              </a:lnSpc>
            </a:pPr>
            <a:r>
              <a:rPr lang="en-US" sz="2000" dirty="0">
                <a:latin typeface="Times New Roman" panose="02020603050405020304" pitchFamily="18" charset="0"/>
                <a:cs typeface="Times New Roman" panose="02020603050405020304" pitchFamily="18" charset="0"/>
              </a:rPr>
              <a:t>Supports real-time recognition with adjustable confidence thresholds for accuracy.</a:t>
            </a:r>
          </a:p>
        </p:txBody>
      </p:sp>
    </p:spTree>
    <p:extLst>
      <p:ext uri="{BB962C8B-B14F-4D97-AF65-F5344CB8AC3E}">
        <p14:creationId xmlns:p14="http://schemas.microsoft.com/office/powerpoint/2010/main" val="1130603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11441-107C-3216-106E-FADB86938EAE}"/>
              </a:ext>
            </a:extLst>
          </p:cNvPr>
          <p:cNvSpPr>
            <a:spLocks noGrp="1"/>
          </p:cNvSpPr>
          <p:nvPr>
            <p:ph idx="1"/>
          </p:nvPr>
        </p:nvSpPr>
        <p:spPr>
          <a:xfrm>
            <a:off x="838200" y="1460303"/>
            <a:ext cx="10515600" cy="4098016"/>
          </a:xfrm>
        </p:spPr>
        <p:txBody>
          <a:bodyPr anchor="t">
            <a:no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3. Canvas Engine (canvas_engine.py)</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sz="2000" dirty="0">
                <a:latin typeface="Times New Roman" panose="02020603050405020304" pitchFamily="18" charset="0"/>
                <a:cs typeface="Times New Roman" panose="02020603050405020304" pitchFamily="18" charset="0"/>
              </a:rPr>
              <a:t>Manages a dynamic drawing canvas where gestures are converted into brush strokes.</a:t>
            </a:r>
          </a:p>
          <a:p>
            <a:pPr lvl="1">
              <a:lnSpc>
                <a:spcPct val="150000"/>
              </a:lnSpc>
            </a:pPr>
            <a:r>
              <a:rPr lang="en-US" sz="2000" dirty="0">
                <a:latin typeface="Times New Roman" panose="02020603050405020304" pitchFamily="18" charset="0"/>
                <a:cs typeface="Times New Roman" panose="02020603050405020304" pitchFamily="18" charset="0"/>
              </a:rPr>
              <a:t>Supports multiple brush types, color selection, brush properties (size, opacity, hardness, flow), and undo/redo functionality.</a:t>
            </a: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4. UI Manager (ui.py)</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sz="2000" dirty="0">
                <a:latin typeface="Times New Roman" panose="02020603050405020304" pitchFamily="18" charset="0"/>
                <a:cs typeface="Times New Roman" panose="02020603050405020304" pitchFamily="18" charset="0"/>
              </a:rPr>
              <a:t>Provides an intuitive user interface with buttons, sliders, and color palettes.</a:t>
            </a:r>
          </a:p>
          <a:p>
            <a:pPr lvl="1">
              <a:lnSpc>
                <a:spcPct val="150000"/>
              </a:lnSpc>
            </a:pPr>
            <a:r>
              <a:rPr lang="en-US" sz="2000" dirty="0">
                <a:latin typeface="Times New Roman" panose="02020603050405020304" pitchFamily="18" charset="0"/>
                <a:cs typeface="Times New Roman" panose="02020603050405020304" pitchFamily="18" charset="0"/>
              </a:rPr>
              <a:t>Handles user interactions for tool switching, color selection, saving artwork, and more.</a:t>
            </a:r>
          </a:p>
        </p:txBody>
      </p:sp>
    </p:spTree>
    <p:extLst>
      <p:ext uri="{BB962C8B-B14F-4D97-AF65-F5344CB8AC3E}">
        <p14:creationId xmlns:p14="http://schemas.microsoft.com/office/powerpoint/2010/main" val="2074541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E9389D-B150-EC34-D8B1-F3F07709F95F}"/>
              </a:ext>
            </a:extLst>
          </p:cNvPr>
          <p:cNvSpPr txBox="1"/>
          <p:nvPr/>
        </p:nvSpPr>
        <p:spPr>
          <a:xfrm>
            <a:off x="4648485" y="5249048"/>
            <a:ext cx="329800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10.1: System Architecture</a:t>
            </a:r>
          </a:p>
        </p:txBody>
      </p:sp>
      <p:sp>
        <p:nvSpPr>
          <p:cNvPr id="2" name="Title 1">
            <a:extLst>
              <a:ext uri="{FF2B5EF4-FFF2-40B4-BE49-F238E27FC236}">
                <a16:creationId xmlns:a16="http://schemas.microsoft.com/office/drawing/2014/main" id="{775B2D99-38C3-4C41-66E8-397BC5D18B0B}"/>
              </a:ext>
            </a:extLst>
          </p:cNvPr>
          <p:cNvSpPr>
            <a:spLocks noGrp="1"/>
          </p:cNvSpPr>
          <p:nvPr>
            <p:ph type="title"/>
          </p:nvPr>
        </p:nvSpPr>
        <p:spPr>
          <a:xfrm>
            <a:off x="838200" y="163922"/>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System Architecture</a:t>
            </a:r>
            <a:endParaRPr lang="en-US" sz="4800" dirty="0"/>
          </a:p>
        </p:txBody>
      </p:sp>
      <p:pic>
        <p:nvPicPr>
          <p:cNvPr id="7" name="Picture 6">
            <a:extLst>
              <a:ext uri="{FF2B5EF4-FFF2-40B4-BE49-F238E27FC236}">
                <a16:creationId xmlns:a16="http://schemas.microsoft.com/office/drawing/2014/main" id="{56B6F960-7752-DE48-7456-FC0A1D0AD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99" y="2413000"/>
            <a:ext cx="11514667" cy="2032000"/>
          </a:xfrm>
          <a:prstGeom prst="rect">
            <a:avLst/>
          </a:prstGeom>
        </p:spPr>
      </p:pic>
      <p:sp>
        <p:nvSpPr>
          <p:cNvPr id="3" name="Rectangle 2">
            <a:extLst>
              <a:ext uri="{FF2B5EF4-FFF2-40B4-BE49-F238E27FC236}">
                <a16:creationId xmlns:a16="http://schemas.microsoft.com/office/drawing/2014/main" id="{E2580039-FF69-4A83-DB86-96BC77B90E3C}"/>
              </a:ext>
            </a:extLst>
          </p:cNvPr>
          <p:cNvSpPr/>
          <p:nvPr/>
        </p:nvSpPr>
        <p:spPr>
          <a:xfrm>
            <a:off x="8845616" y="2281187"/>
            <a:ext cx="3346383" cy="8470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E70D75B-598A-F9DB-A3BA-E5C591625CE3}"/>
                  </a:ext>
                </a:extLst>
              </p14:cNvPr>
              <p14:cNvContentPartPr/>
              <p14:nvPr/>
            </p14:nvContentPartPr>
            <p14:xfrm>
              <a:off x="8525050" y="3045230"/>
              <a:ext cx="20160" cy="23400"/>
            </p14:xfrm>
          </p:contentPart>
        </mc:Choice>
        <mc:Fallback xmlns="">
          <p:pic>
            <p:nvPicPr>
              <p:cNvPr id="4" name="Ink 3">
                <a:extLst>
                  <a:ext uri="{FF2B5EF4-FFF2-40B4-BE49-F238E27FC236}">
                    <a16:creationId xmlns:a16="http://schemas.microsoft.com/office/drawing/2014/main" id="{8E70D75B-598A-F9DB-A3BA-E5C591625CE3}"/>
                  </a:ext>
                </a:extLst>
              </p:cNvPr>
              <p:cNvPicPr/>
              <p:nvPr/>
            </p:nvPicPr>
            <p:blipFill>
              <a:blip r:embed="rId4"/>
              <a:stretch>
                <a:fillRect/>
              </a:stretch>
            </p:blipFill>
            <p:spPr>
              <a:xfrm>
                <a:off x="8516050" y="3036230"/>
                <a:ext cx="37800" cy="41040"/>
              </a:xfrm>
              <a:prstGeom prst="rect">
                <a:avLst/>
              </a:prstGeom>
            </p:spPr>
          </p:pic>
        </mc:Fallback>
      </mc:AlternateContent>
      <p:grpSp>
        <p:nvGrpSpPr>
          <p:cNvPr id="14" name="Group 13">
            <a:extLst>
              <a:ext uri="{FF2B5EF4-FFF2-40B4-BE49-F238E27FC236}">
                <a16:creationId xmlns:a16="http://schemas.microsoft.com/office/drawing/2014/main" id="{A4290445-9B35-39B8-421A-13CE2B1D55DD}"/>
              </a:ext>
            </a:extLst>
          </p:cNvPr>
          <p:cNvGrpSpPr/>
          <p:nvPr/>
        </p:nvGrpSpPr>
        <p:grpSpPr>
          <a:xfrm>
            <a:off x="8715850" y="3095270"/>
            <a:ext cx="1631880" cy="281160"/>
            <a:chOff x="8715850" y="3095270"/>
            <a:chExt cx="1631880" cy="28116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26258F98-B6E9-AB90-552A-3B5A59A494B3}"/>
                    </a:ext>
                  </a:extLst>
                </p14:cNvPr>
                <p14:cNvContentPartPr/>
                <p14:nvPr/>
              </p14:nvContentPartPr>
              <p14:xfrm>
                <a:off x="8855170" y="3095270"/>
                <a:ext cx="1492560" cy="228240"/>
              </p14:xfrm>
            </p:contentPart>
          </mc:Choice>
          <mc:Fallback xmlns="">
            <p:pic>
              <p:nvPicPr>
                <p:cNvPr id="10" name="Ink 9">
                  <a:extLst>
                    <a:ext uri="{FF2B5EF4-FFF2-40B4-BE49-F238E27FC236}">
                      <a16:creationId xmlns:a16="http://schemas.microsoft.com/office/drawing/2014/main" id="{26258F98-B6E9-AB90-552A-3B5A59A494B3}"/>
                    </a:ext>
                  </a:extLst>
                </p:cNvPr>
                <p:cNvPicPr/>
                <p:nvPr/>
              </p:nvPicPr>
              <p:blipFill>
                <a:blip r:embed="rId6"/>
                <a:stretch>
                  <a:fillRect/>
                </a:stretch>
              </p:blipFill>
              <p:spPr>
                <a:xfrm>
                  <a:off x="8846530" y="3086630"/>
                  <a:ext cx="15102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4DC35107-7C90-2C52-3801-239E54CDF4F9}"/>
                    </a:ext>
                  </a:extLst>
                </p14:cNvPr>
                <p14:cNvContentPartPr/>
                <p14:nvPr/>
              </p14:nvContentPartPr>
              <p14:xfrm>
                <a:off x="8833570" y="3173030"/>
                <a:ext cx="61200" cy="89640"/>
              </p14:xfrm>
            </p:contentPart>
          </mc:Choice>
          <mc:Fallback xmlns="">
            <p:pic>
              <p:nvPicPr>
                <p:cNvPr id="12" name="Ink 11">
                  <a:extLst>
                    <a:ext uri="{FF2B5EF4-FFF2-40B4-BE49-F238E27FC236}">
                      <a16:creationId xmlns:a16="http://schemas.microsoft.com/office/drawing/2014/main" id="{4DC35107-7C90-2C52-3801-239E54CDF4F9}"/>
                    </a:ext>
                  </a:extLst>
                </p:cNvPr>
                <p:cNvPicPr/>
                <p:nvPr/>
              </p:nvPicPr>
              <p:blipFill>
                <a:blip r:embed="rId8"/>
                <a:stretch>
                  <a:fillRect/>
                </a:stretch>
              </p:blipFill>
              <p:spPr>
                <a:xfrm>
                  <a:off x="8824930" y="3164390"/>
                  <a:ext cx="788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588EFF82-BA0E-F3C9-CA71-595D557D0C2D}"/>
                    </a:ext>
                  </a:extLst>
                </p14:cNvPr>
                <p14:cNvContentPartPr/>
                <p14:nvPr/>
              </p14:nvContentPartPr>
              <p14:xfrm>
                <a:off x="8715850" y="3188150"/>
                <a:ext cx="73440" cy="188280"/>
              </p14:xfrm>
            </p:contentPart>
          </mc:Choice>
          <mc:Fallback xmlns="">
            <p:pic>
              <p:nvPicPr>
                <p:cNvPr id="13" name="Ink 12">
                  <a:extLst>
                    <a:ext uri="{FF2B5EF4-FFF2-40B4-BE49-F238E27FC236}">
                      <a16:creationId xmlns:a16="http://schemas.microsoft.com/office/drawing/2014/main" id="{588EFF82-BA0E-F3C9-CA71-595D557D0C2D}"/>
                    </a:ext>
                  </a:extLst>
                </p:cNvPr>
                <p:cNvPicPr/>
                <p:nvPr/>
              </p:nvPicPr>
              <p:blipFill>
                <a:blip r:embed="rId10"/>
                <a:stretch>
                  <a:fillRect/>
                </a:stretch>
              </p:blipFill>
              <p:spPr>
                <a:xfrm>
                  <a:off x="8707210" y="3179150"/>
                  <a:ext cx="91080" cy="205920"/>
                </a:xfrm>
                <a:prstGeom prst="rect">
                  <a:avLst/>
                </a:prstGeom>
              </p:spPr>
            </p:pic>
          </mc:Fallback>
        </mc:AlternateContent>
      </p:grpSp>
      <p:grpSp>
        <p:nvGrpSpPr>
          <p:cNvPr id="18" name="Group 17">
            <a:extLst>
              <a:ext uri="{FF2B5EF4-FFF2-40B4-BE49-F238E27FC236}">
                <a16:creationId xmlns:a16="http://schemas.microsoft.com/office/drawing/2014/main" id="{9D7AA0DA-3E14-9CEF-3AD5-7D9369570910}"/>
              </a:ext>
            </a:extLst>
          </p:cNvPr>
          <p:cNvGrpSpPr/>
          <p:nvPr/>
        </p:nvGrpSpPr>
        <p:grpSpPr>
          <a:xfrm>
            <a:off x="8428570" y="2971430"/>
            <a:ext cx="412560" cy="118080"/>
            <a:chOff x="8428570" y="2971430"/>
            <a:chExt cx="412560" cy="118080"/>
          </a:xfrm>
        </p:grpSpPr>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5955E00B-DD97-8AFC-9BFA-15C0163AF9F1}"/>
                    </a:ext>
                  </a:extLst>
                </p14:cNvPr>
                <p14:cNvContentPartPr/>
                <p14:nvPr/>
              </p14:nvContentPartPr>
              <p14:xfrm>
                <a:off x="8428570" y="3029030"/>
                <a:ext cx="240480" cy="60480"/>
              </p14:xfrm>
            </p:contentPart>
          </mc:Choice>
          <mc:Fallback xmlns="">
            <p:pic>
              <p:nvPicPr>
                <p:cNvPr id="15" name="Ink 14">
                  <a:extLst>
                    <a:ext uri="{FF2B5EF4-FFF2-40B4-BE49-F238E27FC236}">
                      <a16:creationId xmlns:a16="http://schemas.microsoft.com/office/drawing/2014/main" id="{5955E00B-DD97-8AFC-9BFA-15C0163AF9F1}"/>
                    </a:ext>
                  </a:extLst>
                </p:cNvPr>
                <p:cNvPicPr/>
                <p:nvPr/>
              </p:nvPicPr>
              <p:blipFill>
                <a:blip r:embed="rId12"/>
                <a:stretch>
                  <a:fillRect/>
                </a:stretch>
              </p:blipFill>
              <p:spPr>
                <a:xfrm>
                  <a:off x="8419930" y="3020030"/>
                  <a:ext cx="2581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6B278550-A4E4-1C1B-7F38-6FA318045BB7}"/>
                    </a:ext>
                  </a:extLst>
                </p14:cNvPr>
                <p14:cNvContentPartPr/>
                <p14:nvPr/>
              </p14:nvContentPartPr>
              <p14:xfrm>
                <a:off x="8687050" y="2971430"/>
                <a:ext cx="154080" cy="27000"/>
              </p14:xfrm>
            </p:contentPart>
          </mc:Choice>
          <mc:Fallback xmlns="">
            <p:pic>
              <p:nvPicPr>
                <p:cNvPr id="16" name="Ink 15">
                  <a:extLst>
                    <a:ext uri="{FF2B5EF4-FFF2-40B4-BE49-F238E27FC236}">
                      <a16:creationId xmlns:a16="http://schemas.microsoft.com/office/drawing/2014/main" id="{6B278550-A4E4-1C1B-7F38-6FA318045BB7}"/>
                    </a:ext>
                  </a:extLst>
                </p:cNvPr>
                <p:cNvPicPr/>
                <p:nvPr/>
              </p:nvPicPr>
              <p:blipFill>
                <a:blip r:embed="rId14"/>
                <a:stretch>
                  <a:fillRect/>
                </a:stretch>
              </p:blipFill>
              <p:spPr>
                <a:xfrm>
                  <a:off x="8678410" y="2962790"/>
                  <a:ext cx="171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DBB7556C-8C99-E0F5-8B96-A88827A1B991}"/>
                    </a:ext>
                  </a:extLst>
                </p14:cNvPr>
                <p14:cNvContentPartPr/>
                <p14:nvPr/>
              </p14:nvContentPartPr>
              <p14:xfrm>
                <a:off x="8693890" y="2976830"/>
                <a:ext cx="3600" cy="720"/>
              </p14:xfrm>
            </p:contentPart>
          </mc:Choice>
          <mc:Fallback xmlns="">
            <p:pic>
              <p:nvPicPr>
                <p:cNvPr id="17" name="Ink 16">
                  <a:extLst>
                    <a:ext uri="{FF2B5EF4-FFF2-40B4-BE49-F238E27FC236}">
                      <a16:creationId xmlns:a16="http://schemas.microsoft.com/office/drawing/2014/main" id="{DBB7556C-8C99-E0F5-8B96-A88827A1B991}"/>
                    </a:ext>
                  </a:extLst>
                </p:cNvPr>
                <p:cNvPicPr/>
                <p:nvPr/>
              </p:nvPicPr>
              <p:blipFill>
                <a:blip r:embed="rId16"/>
                <a:stretch>
                  <a:fillRect/>
                </a:stretch>
              </p:blipFill>
              <p:spPr>
                <a:xfrm>
                  <a:off x="8685250" y="2967830"/>
                  <a:ext cx="21240" cy="18360"/>
                </a:xfrm>
                <a:prstGeom prst="rect">
                  <a:avLst/>
                </a:prstGeom>
              </p:spPr>
            </p:pic>
          </mc:Fallback>
        </mc:AlternateContent>
      </p:grpSp>
      <p:cxnSp>
        <p:nvCxnSpPr>
          <p:cNvPr id="24" name="Straight Arrow Connector 23">
            <a:extLst>
              <a:ext uri="{FF2B5EF4-FFF2-40B4-BE49-F238E27FC236}">
                <a16:creationId xmlns:a16="http://schemas.microsoft.com/office/drawing/2014/main" id="{276CEE27-B577-0C33-9DB0-0C1601FC3611}"/>
              </a:ext>
            </a:extLst>
          </p:cNvPr>
          <p:cNvCxnSpPr>
            <a:cxnSpLocks/>
          </p:cNvCxnSpPr>
          <p:nvPr/>
        </p:nvCxnSpPr>
        <p:spPr>
          <a:xfrm flipH="1" flipV="1">
            <a:off x="5943600" y="3570288"/>
            <a:ext cx="452438" cy="28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504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2D99-38C3-4C41-66E8-397BC5D18B0B}"/>
              </a:ext>
            </a:extLst>
          </p:cNvPr>
          <p:cNvSpPr>
            <a:spLocks noGrp="1"/>
          </p:cNvSpPr>
          <p:nvPr>
            <p:ph type="title"/>
          </p:nvPr>
        </p:nvSpPr>
        <p:spPr>
          <a:xfrm>
            <a:off x="838200" y="534256"/>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Physical / Mathematical Models</a:t>
            </a:r>
            <a:endParaRPr lang="en-US" sz="4800" dirty="0"/>
          </a:p>
        </p:txBody>
      </p:sp>
      <p:sp>
        <p:nvSpPr>
          <p:cNvPr id="4" name="Rectangle 1">
            <a:extLst>
              <a:ext uri="{FF2B5EF4-FFF2-40B4-BE49-F238E27FC236}">
                <a16:creationId xmlns:a16="http://schemas.microsoft.com/office/drawing/2014/main" id="{1A0B803D-702E-9311-D3EB-53F337106B44}"/>
              </a:ext>
            </a:extLst>
          </p:cNvPr>
          <p:cNvSpPr>
            <a:spLocks noGrp="1" noChangeArrowheads="1"/>
          </p:cNvSpPr>
          <p:nvPr>
            <p:ph idx="1"/>
          </p:nvPr>
        </p:nvSpPr>
        <p:spPr bwMode="auto">
          <a:xfrm>
            <a:off x="838201" y="1601836"/>
            <a:ext cx="10515599" cy="4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indent="-571500">
              <a:lnSpc>
                <a:spcPct val="150000"/>
              </a:lnSpc>
              <a:buFont typeface="+mj-lt"/>
              <a:buAutoNum type="romanUcPeriod"/>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BlazePalm</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Model:</a:t>
            </a:r>
          </a:p>
          <a:p>
            <a:pPr lvl="2">
              <a:lnSpc>
                <a:spcPct val="150000"/>
              </a:lnSpc>
            </a:pPr>
            <a:r>
              <a:rPr lang="en-US" sz="1800" b="1" dirty="0">
                <a:latin typeface="Times New Roman" panose="02020603050405020304" pitchFamily="18" charset="0"/>
                <a:cs typeface="Times New Roman" panose="02020603050405020304" pitchFamily="18" charset="0"/>
              </a:rPr>
              <a:t>Focuses only on the hand area</a:t>
            </a:r>
            <a:r>
              <a:rPr lang="en-US" sz="1800" dirty="0">
                <a:latin typeface="Times New Roman" panose="02020603050405020304" pitchFamily="18" charset="0"/>
                <a:cs typeface="Times New Roman" panose="02020603050405020304" pitchFamily="18" charset="0"/>
              </a:rPr>
              <a:t>, ignoring the background and unnecessary parts of the frame.</a:t>
            </a:r>
          </a:p>
          <a:p>
            <a:pPr lvl="2">
              <a:lnSpc>
                <a:spcPct val="150000"/>
              </a:lnSpc>
            </a:pPr>
            <a:r>
              <a:rPr lang="en-US" sz="1800" b="1" dirty="0">
                <a:latin typeface="Times New Roman" panose="02020603050405020304" pitchFamily="18" charset="0"/>
                <a:cs typeface="Times New Roman" panose="02020603050405020304" pitchFamily="18" charset="0"/>
              </a:rPr>
              <a:t>Speeds up</a:t>
            </a:r>
            <a:r>
              <a:rPr lang="en-US" sz="1800" dirty="0">
                <a:latin typeface="Times New Roman" panose="02020603050405020304" pitchFamily="18" charset="0"/>
                <a:cs typeface="Times New Roman" panose="02020603050405020304" pitchFamily="18" charset="0"/>
              </a:rPr>
              <a:t> the next stage (landmark detection) by reducing the area that needs to be processed.</a:t>
            </a:r>
          </a:p>
          <a:p>
            <a:pPr lvl="2">
              <a:lnSpc>
                <a:spcPct val="150000"/>
              </a:lnSpc>
            </a:pPr>
            <a:r>
              <a:rPr lang="en-US" sz="1800" dirty="0">
                <a:latin typeface="Times New Roman" panose="02020603050405020304" pitchFamily="18" charset="0"/>
                <a:cs typeface="Times New Roman" panose="02020603050405020304" pitchFamily="18" charset="0"/>
              </a:rPr>
              <a:t>To </a:t>
            </a:r>
            <a:r>
              <a:rPr lang="en-US" sz="1800" b="1" dirty="0">
                <a:latin typeface="Times New Roman" panose="02020603050405020304" pitchFamily="18" charset="0"/>
                <a:cs typeface="Times New Roman" panose="02020603050405020304" pitchFamily="18" charset="0"/>
              </a:rPr>
              <a:t>efficiently locate the hand</a:t>
            </a:r>
            <a:r>
              <a:rPr lang="en-US" sz="1800" dirty="0">
                <a:latin typeface="Times New Roman" panose="02020603050405020304" pitchFamily="18" charset="0"/>
                <a:cs typeface="Times New Roman" panose="02020603050405020304" pitchFamily="18" charset="0"/>
              </a:rPr>
              <a:t> so that landmark detection becomes faster and more accurate.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a:lnSpc>
                <a:spcPct val="150000"/>
              </a:lnSpc>
            </a:pPr>
            <a:r>
              <a:rPr lang="en-US" b="1" dirty="0">
                <a:latin typeface="Times New Roman" panose="02020603050405020304" pitchFamily="18" charset="0"/>
                <a:cs typeface="Times New Roman" panose="02020603050405020304" pitchFamily="18" charset="0"/>
              </a:rPr>
              <a:t>Bounding Box Prediction: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x_max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y_max</a:t>
            </a:r>
            <a:r>
              <a:rPr lang="en-US" dirty="0">
                <a:latin typeface="Times New Roman" panose="02020603050405020304" pitchFamily="18" charset="0"/>
                <a:cs typeface="Times New Roman" panose="02020603050405020304" pitchFamily="18" charset="0"/>
              </a:rPr>
              <a:t>)</a:t>
            </a:r>
          </a:p>
          <a:p>
            <a:pPr lvl="2">
              <a:lnSpc>
                <a:spcPct val="150000"/>
              </a:lnSpc>
            </a:pPr>
            <a:r>
              <a:rPr lang="en-US" b="1" dirty="0">
                <a:latin typeface="Times New Roman" panose="02020603050405020304" pitchFamily="18" charset="0"/>
                <a:cs typeface="Times New Roman" panose="02020603050405020304" pitchFamily="18" charset="0"/>
              </a:rPr>
              <a:t>Normalization formulas:</a:t>
            </a:r>
            <a:br>
              <a:rPr lang="en-US" b="1"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x_norm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x_pixel</a:t>
            </a:r>
            <a:r>
              <a:rPr lang="en-US" dirty="0">
                <a:latin typeface="Times New Roman" panose="02020603050405020304" pitchFamily="18" charset="0"/>
                <a:cs typeface="Times New Roman" panose="02020603050405020304" pitchFamily="18" charset="0"/>
              </a:rPr>
              <a:t> / W</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y_norm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y_pixel</a:t>
            </a:r>
            <a:r>
              <a:rPr lang="en-US" dirty="0">
                <a:latin typeface="Times New Roman" panose="02020603050405020304" pitchFamily="18" charset="0"/>
                <a:cs typeface="Times New Roman" panose="02020603050405020304" pitchFamily="18" charset="0"/>
              </a:rPr>
              <a:t> / H</a:t>
            </a:r>
          </a:p>
        </p:txBody>
      </p:sp>
    </p:spTree>
    <p:extLst>
      <p:ext uri="{BB962C8B-B14F-4D97-AF65-F5344CB8AC3E}">
        <p14:creationId xmlns:p14="http://schemas.microsoft.com/office/powerpoint/2010/main" val="930808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ADF0F-0233-3D12-1A6B-172A9E30F002}"/>
              </a:ext>
            </a:extLst>
          </p:cNvPr>
          <p:cNvSpPr>
            <a:spLocks noGrp="1"/>
          </p:cNvSpPr>
          <p:nvPr>
            <p:ph idx="1"/>
          </p:nvPr>
        </p:nvSpPr>
        <p:spPr>
          <a:xfrm>
            <a:off x="838200" y="1253331"/>
            <a:ext cx="10515600" cy="4351338"/>
          </a:xfrm>
        </p:spPr>
        <p:txBody>
          <a:bodyPr>
            <a:normAutofit fontScale="92500" lnSpcReduction="20000"/>
          </a:bodyPr>
          <a:lstStyle/>
          <a:p>
            <a:pPr marL="0" indent="0">
              <a:lnSpc>
                <a:spcPct val="150000"/>
              </a:lnSpc>
              <a:buNone/>
            </a:pPr>
            <a:r>
              <a:rPr lang="en-US" altLang="en-US" sz="2600" b="1" dirty="0">
                <a:latin typeface="Times New Roman" panose="02020603050405020304" pitchFamily="18" charset="0"/>
                <a:cs typeface="Times New Roman" panose="02020603050405020304" pitchFamily="18" charset="0"/>
              </a:rPr>
              <a:t>II.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 Landmark Model</a:t>
            </a:r>
            <a:r>
              <a:rPr lang="en-US" altLang="en-US" sz="2600" dirty="0">
                <a:latin typeface="Times New Roman" panose="02020603050405020304" pitchFamily="18"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a:lnSpc>
                <a:spcPct val="150000"/>
              </a:lnSpc>
            </a:pPr>
            <a:r>
              <a:rPr lang="en-US" sz="1900" dirty="0">
                <a:latin typeface="Times New Roman" panose="02020603050405020304" pitchFamily="18" charset="0"/>
                <a:cs typeface="Times New Roman" panose="02020603050405020304" pitchFamily="18" charset="0"/>
              </a:rPr>
              <a:t>After detecting the palm, the </a:t>
            </a:r>
            <a:r>
              <a:rPr lang="en-US" sz="1900" b="1" dirty="0">
                <a:latin typeface="Times New Roman" panose="02020603050405020304" pitchFamily="18" charset="0"/>
                <a:cs typeface="Times New Roman" panose="02020603050405020304" pitchFamily="18" charset="0"/>
              </a:rPr>
              <a:t>Hand Landmark Model</a:t>
            </a:r>
            <a:r>
              <a:rPr lang="en-US" sz="1900" dirty="0">
                <a:latin typeface="Times New Roman" panose="02020603050405020304" pitchFamily="18" charset="0"/>
                <a:cs typeface="Times New Roman" panose="02020603050405020304" pitchFamily="18" charset="0"/>
              </a:rPr>
              <a:t> identifies </a:t>
            </a:r>
            <a:r>
              <a:rPr lang="en-US" sz="1900" b="1" dirty="0">
                <a:latin typeface="Times New Roman" panose="02020603050405020304" pitchFamily="18" charset="0"/>
                <a:cs typeface="Times New Roman" panose="02020603050405020304" pitchFamily="18" charset="0"/>
              </a:rPr>
              <a:t>21 critical </a:t>
            </a:r>
            <a:r>
              <a:rPr lang="en-US" sz="1900" b="1" dirty="0" err="1">
                <a:latin typeface="Times New Roman" panose="02020603050405020304" pitchFamily="18" charset="0"/>
                <a:cs typeface="Times New Roman" panose="02020603050405020304" pitchFamily="18" charset="0"/>
              </a:rPr>
              <a:t>keypoints</a:t>
            </a:r>
            <a:r>
              <a:rPr lang="en-US" sz="1900" dirty="0">
                <a:latin typeface="Times New Roman" panose="02020603050405020304" pitchFamily="18" charset="0"/>
                <a:cs typeface="Times New Roman" panose="02020603050405020304" pitchFamily="18" charset="0"/>
              </a:rPr>
              <a:t> on the hand.</a:t>
            </a:r>
          </a:p>
          <a:p>
            <a:pPr lvl="2">
              <a:lnSpc>
                <a:spcPct val="150000"/>
              </a:lnSpc>
            </a:pPr>
            <a:r>
              <a:rPr lang="en-US" sz="1900" dirty="0">
                <a:latin typeface="Times New Roman" panose="02020603050405020304" pitchFamily="18" charset="0"/>
                <a:cs typeface="Times New Roman" panose="02020603050405020304" pitchFamily="18" charset="0"/>
              </a:rPr>
              <a:t>Provides </a:t>
            </a:r>
            <a:r>
              <a:rPr lang="en-US" sz="1900" b="1" dirty="0">
                <a:latin typeface="Times New Roman" panose="02020603050405020304" pitchFamily="18" charset="0"/>
                <a:cs typeface="Times New Roman" panose="02020603050405020304" pitchFamily="18" charset="0"/>
              </a:rPr>
              <a:t>precise coordinates (x, y)</a:t>
            </a:r>
            <a:r>
              <a:rPr lang="en-US" sz="1900" dirty="0">
                <a:latin typeface="Times New Roman" panose="02020603050405020304" pitchFamily="18" charset="0"/>
                <a:cs typeface="Times New Roman" panose="02020603050405020304" pitchFamily="18" charset="0"/>
              </a:rPr>
              <a:t> for each point, updated in real-time for every frame.</a:t>
            </a:r>
          </a:p>
          <a:p>
            <a:pPr lvl="2">
              <a:lnSpc>
                <a:spcPct val="150000"/>
              </a:lnSpc>
            </a:pPr>
            <a:r>
              <a:rPr lang="en-US" sz="1900" dirty="0">
                <a:latin typeface="Times New Roman" panose="02020603050405020304" pitchFamily="18" charset="0"/>
                <a:cs typeface="Times New Roman" panose="02020603050405020304" pitchFamily="18" charset="0"/>
              </a:rPr>
              <a:t>Allows </a:t>
            </a:r>
            <a:r>
              <a:rPr lang="en-US" sz="1900" b="1" dirty="0">
                <a:latin typeface="Times New Roman" panose="02020603050405020304" pitchFamily="18" charset="0"/>
                <a:cs typeface="Times New Roman" panose="02020603050405020304" pitchFamily="18" charset="0"/>
              </a:rPr>
              <a:t>fine analysis of finger positions</a:t>
            </a:r>
            <a:r>
              <a:rPr lang="en-US" sz="1900" dirty="0">
                <a:latin typeface="Times New Roman" panose="02020603050405020304" pitchFamily="18" charset="0"/>
                <a:cs typeface="Times New Roman" panose="02020603050405020304" pitchFamily="18" charset="0"/>
              </a:rPr>
              <a:t> — like detecting if a finger is bent, extended, or touching another finger.</a:t>
            </a:r>
          </a:p>
          <a:p>
            <a:pPr lvl="2">
              <a:lnSpc>
                <a:spcPct val="150000"/>
              </a:lnSpc>
            </a:pPr>
            <a:r>
              <a:rPr lang="en-US" sz="1900" b="1" dirty="0">
                <a:latin typeface="Times New Roman" panose="02020603050405020304" pitchFamily="18" charset="0"/>
                <a:cs typeface="Times New Roman" panose="02020603050405020304" pitchFamily="18" charset="0"/>
              </a:rPr>
              <a:t>Input Crop of Hand (from Bounding Box):</a:t>
            </a:r>
            <a:br>
              <a:rPr lang="en-US" sz="1900" dirty="0">
                <a:latin typeface="Times New Roman" panose="02020603050405020304" pitchFamily="18" charset="0"/>
                <a:cs typeface="Times New Roman" panose="02020603050405020304" pitchFamily="18" charset="0"/>
              </a:rPr>
            </a:br>
            <a:r>
              <a:rPr lang="en-US" sz="1900" dirty="0" err="1">
                <a:latin typeface="Times New Roman" panose="02020603050405020304" pitchFamily="18" charset="0"/>
                <a:cs typeface="Times New Roman" panose="02020603050405020304" pitchFamily="18" charset="0"/>
              </a:rPr>
              <a:t>I_crop</a:t>
            </a:r>
            <a:r>
              <a:rPr lang="en-US" sz="1900" dirty="0">
                <a:latin typeface="Times New Roman" panose="02020603050405020304" pitchFamily="18" charset="0"/>
                <a:cs typeface="Times New Roman" panose="02020603050405020304" pitchFamily="18" charset="0"/>
              </a:rPr>
              <a:t> ∈ ℝ^(h × w × 3) </a:t>
            </a:r>
          </a:p>
          <a:p>
            <a:pPr lvl="2">
              <a:lnSpc>
                <a:spcPct val="150000"/>
              </a:lnSpc>
            </a:pPr>
            <a:r>
              <a:rPr lang="en-US" sz="1900" b="1" dirty="0">
                <a:latin typeface="Times New Roman" panose="02020603050405020304" pitchFamily="18" charset="0"/>
                <a:cs typeface="Times New Roman" panose="02020603050405020304" pitchFamily="18" charset="0"/>
              </a:rPr>
              <a:t>Confidence Score Calculation:</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confidence = sigmoid(</a:t>
            </a:r>
            <a:r>
              <a:rPr lang="en-US" sz="1900" dirty="0" err="1">
                <a:latin typeface="Times New Roman" panose="02020603050405020304" pitchFamily="18" charset="0"/>
                <a:cs typeface="Times New Roman" panose="02020603050405020304" pitchFamily="18" charset="0"/>
              </a:rPr>
              <a:t>raw_score</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where, sigmoid(x) = 1 / (1 + e^(-x))</a:t>
            </a:r>
          </a:p>
          <a:p>
            <a:pPr lvl="2">
              <a:lnSpc>
                <a:spcPct val="150000"/>
              </a:lnSpc>
            </a:pPr>
            <a:endParaRPr lang="en-US" sz="1800" dirty="0">
              <a:latin typeface="Times New Roman" panose="02020603050405020304" pitchFamily="18" charset="0"/>
              <a:cs typeface="Times New Roman" panose="02020603050405020304" pitchFamily="18" charset="0"/>
            </a:endParaRPr>
          </a:p>
          <a:p>
            <a:pPr lvl="2">
              <a:lnSpc>
                <a:spcPct val="150000"/>
              </a:lnSpc>
            </a:pPr>
            <a:endParaRPr lang="en-US" sz="1200" dirty="0"/>
          </a:p>
          <a:p>
            <a:pPr lvl="2">
              <a:lnSpc>
                <a:spcPct val="150000"/>
              </a:lnSpc>
            </a:pPr>
            <a:endParaRPr lang="en-US" sz="1200" dirty="0"/>
          </a:p>
        </p:txBody>
      </p:sp>
    </p:spTree>
    <p:extLst>
      <p:ext uri="{BB962C8B-B14F-4D97-AF65-F5344CB8AC3E}">
        <p14:creationId xmlns:p14="http://schemas.microsoft.com/office/powerpoint/2010/main" val="2644467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2D99-38C3-4C41-66E8-397BC5D18B0B}"/>
              </a:ext>
            </a:extLst>
          </p:cNvPr>
          <p:cNvSpPr>
            <a:spLocks noGrp="1"/>
          </p:cNvSpPr>
          <p:nvPr>
            <p:ph type="title"/>
          </p:nvPr>
        </p:nvSpPr>
        <p:spPr>
          <a:xfrm>
            <a:off x="838199" y="0"/>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Mathematical Model</a:t>
            </a:r>
            <a:endParaRPr lang="en-US" sz="4800" dirty="0"/>
          </a:p>
        </p:txBody>
      </p:sp>
      <p:sp>
        <p:nvSpPr>
          <p:cNvPr id="4" name="Rectangle 1">
            <a:extLst>
              <a:ext uri="{FF2B5EF4-FFF2-40B4-BE49-F238E27FC236}">
                <a16:creationId xmlns:a16="http://schemas.microsoft.com/office/drawing/2014/main" id="{1A0B803D-702E-9311-D3EB-53F337106B44}"/>
              </a:ext>
            </a:extLst>
          </p:cNvPr>
          <p:cNvSpPr>
            <a:spLocks noGrp="1" noChangeArrowheads="1"/>
          </p:cNvSpPr>
          <p:nvPr>
            <p:ph idx="1"/>
          </p:nvPr>
        </p:nvSpPr>
        <p:spPr bwMode="auto">
          <a:xfrm>
            <a:off x="838200" y="1191419"/>
            <a:ext cx="10515599" cy="5002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BlazePalm</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Model</a:t>
            </a: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000" b="1" dirty="0">
                <a:latin typeface="Times New Roman" panose="02020603050405020304" pitchFamily="18" charset="0"/>
                <a:cs typeface="Times New Roman" panose="02020603050405020304" pitchFamily="18" charset="0"/>
              </a:rPr>
              <a:t>Bounding Box Prediction: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x_min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y_min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x_max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y_max</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b="1" dirty="0">
                <a:latin typeface="Times New Roman" panose="02020603050405020304" pitchFamily="18" charset="0"/>
                <a:cs typeface="Times New Roman" panose="02020603050405020304" pitchFamily="18" charset="0"/>
              </a:rPr>
              <a:t>Normalization formulas:</a:t>
            </a:r>
            <a:br>
              <a:rPr lang="en-US" sz="2000" b="1"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x_norm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x_pixel</a:t>
            </a:r>
            <a:r>
              <a:rPr lang="en-US" sz="2000" dirty="0">
                <a:latin typeface="Times New Roman" panose="02020603050405020304" pitchFamily="18" charset="0"/>
                <a:cs typeface="Times New Roman" panose="02020603050405020304" pitchFamily="18" charset="0"/>
              </a:rPr>
              <a:t> / W</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y_norm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y_pixel</a:t>
            </a:r>
            <a:r>
              <a:rPr lang="en-US" sz="2000" dirty="0">
                <a:latin typeface="Times New Roman" panose="02020603050405020304" pitchFamily="18" charset="0"/>
                <a:cs typeface="Times New Roman" panose="02020603050405020304" pitchFamily="18" charset="0"/>
              </a:rPr>
              <a:t> / H</a:t>
            </a:r>
          </a:p>
          <a:p>
            <a:pPr lvl="1">
              <a:lnSpc>
                <a:spcPct val="150000"/>
              </a:lnSpc>
            </a:pPr>
            <a:r>
              <a:rPr lang="pt-BR" sz="2000" b="1" dirty="0">
                <a:latin typeface="Times New Roman" panose="02020603050405020304" pitchFamily="18" charset="0"/>
                <a:cs typeface="Times New Roman" panose="02020603050405020304" pitchFamily="18" charset="0"/>
              </a:rPr>
              <a:t>Input Image as Matrix:</a:t>
            </a:r>
            <a:br>
              <a:rPr lang="pt-BR" sz="2000" dirty="0">
                <a:latin typeface="Times New Roman" panose="02020603050405020304" pitchFamily="18" charset="0"/>
                <a:cs typeface="Times New Roman" panose="02020603050405020304" pitchFamily="18" charset="0"/>
              </a:rPr>
            </a:br>
            <a:r>
              <a:rPr lang="pt-BR" sz="2000" dirty="0">
                <a:latin typeface="Times New Roman" panose="02020603050405020304" pitchFamily="18" charset="0"/>
                <a:cs typeface="Times New Roman" panose="02020603050405020304" pitchFamily="18" charset="0"/>
              </a:rPr>
              <a:t>I ∈ ℝ^(H × W × 3)</a:t>
            </a:r>
          </a:p>
          <a:p>
            <a:pPr lvl="1">
              <a:lnSpc>
                <a:spcPct val="150000"/>
              </a:lnSpc>
            </a:pPr>
            <a:r>
              <a:rPr lang="en-US" sz="2000" b="1" dirty="0">
                <a:latin typeface="Times New Roman" panose="02020603050405020304" pitchFamily="18" charset="0"/>
                <a:cs typeface="Times New Roman" panose="02020603050405020304" pitchFamily="18" charset="0"/>
              </a:rPr>
              <a:t>Landmark Prediction (21 Points):</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landmark_i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x_i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y_i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z_i</a:t>
            </a:r>
            <a:r>
              <a:rPr lang="en-US" sz="2000" dirty="0">
                <a:latin typeface="Times New Roman" panose="02020603050405020304" pitchFamily="18" charset="0"/>
                <a:cs typeface="Times New Roman" panose="02020603050405020304" pitchFamily="18" charset="0"/>
              </a:rPr>
              <a:t>), where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 2, ..., 21</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059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398582"/>
            <a:ext cx="9144000" cy="785950"/>
          </a:xfrm>
        </p:spPr>
        <p:txBody>
          <a:bodyPr>
            <a:normAutofit/>
          </a:bodyPr>
          <a:lstStyle/>
          <a:p>
            <a:r>
              <a:rPr lang="en-IN" sz="4800" b="1" dirty="0">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27C00B02-3086-47A1-0F0A-7995BD255C01}"/>
              </a:ext>
            </a:extLst>
          </p:cNvPr>
          <p:cNvSpPr>
            <a:spLocks noGrp="1" noChangeArrowheads="1"/>
          </p:cNvSpPr>
          <p:nvPr>
            <p:ph type="subTitle" idx="1"/>
          </p:nvPr>
        </p:nvSpPr>
        <p:spPr bwMode="auto">
          <a:xfrm>
            <a:off x="981648" y="1414464"/>
            <a:ext cx="10228704"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In the evolving world of digital creativity, the need for intuitive and accessible tools has become paramount. Traditional digital art tools often require specialized hardware, creating barriers for aspiring artists and casual users. This uses Artificial Intelligence and addresses this demand by providing an innovative solution for digital art creation. This tool allows users to draw and paint using natural hand gestures, eliminating the need for external devices. </a:t>
            </a:r>
          </a:p>
          <a:p>
            <a:pPr marL="342900" indent="-342900" algn="l"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Arial" panose="020B0604020202020204" pitchFamily="34" charset="0"/>
              </a:rPr>
              <a:t>By leveraging computer vision and AI technologies, it captures and interprets hand movements, translating them into digital strokes in real-time.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project aims to revolutionize human-computer interaction by making digital art more accessible and user-friendly.</a:t>
            </a:r>
          </a:p>
        </p:txBody>
      </p:sp>
    </p:spTree>
    <p:extLst>
      <p:ext uri="{BB962C8B-B14F-4D97-AF65-F5344CB8AC3E}">
        <p14:creationId xmlns:p14="http://schemas.microsoft.com/office/powerpoint/2010/main" val="2353997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A0B803D-702E-9311-D3EB-53F337106B44}"/>
              </a:ext>
            </a:extLst>
          </p:cNvPr>
          <p:cNvSpPr>
            <a:spLocks noGrp="1" noChangeArrowheads="1"/>
          </p:cNvSpPr>
          <p:nvPr>
            <p:ph idx="1"/>
          </p:nvPr>
        </p:nvSpPr>
        <p:spPr bwMode="auto">
          <a:xfrm>
            <a:off x="838200" y="696937"/>
            <a:ext cx="10515599" cy="54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 Landmark Model</a:t>
            </a:r>
            <a:endParaRPr lang="en-US" sz="2400" dirty="0">
              <a:latin typeface="Times New Roman" panose="02020603050405020304" pitchFamily="18" charset="0"/>
              <a:cs typeface="Times New Roman" panose="02020603050405020304" pitchFamily="18" charset="0"/>
            </a:endParaRPr>
          </a:p>
          <a:p>
            <a:pPr lvl="1">
              <a:lnSpc>
                <a:spcPct val="150000"/>
              </a:lnSpc>
            </a:pPr>
            <a:r>
              <a:rPr lang="en-US" sz="2000" b="1" dirty="0">
                <a:latin typeface="Times New Roman" panose="02020603050405020304" pitchFamily="18" charset="0"/>
                <a:cs typeface="Times New Roman" panose="02020603050405020304" pitchFamily="18" charset="0"/>
              </a:rPr>
              <a:t>Input Crop of Hand (from Bounding Box):</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I_crop</a:t>
            </a:r>
            <a:r>
              <a:rPr lang="en-US" sz="2000" dirty="0">
                <a:latin typeface="Times New Roman" panose="02020603050405020304" pitchFamily="18" charset="0"/>
                <a:cs typeface="Times New Roman" panose="02020603050405020304" pitchFamily="18" charset="0"/>
              </a:rPr>
              <a:t> ∈ ℝ^(h × w × 3) </a:t>
            </a:r>
          </a:p>
          <a:p>
            <a:pPr lvl="1">
              <a:lnSpc>
                <a:spcPct val="150000"/>
              </a:lnSpc>
            </a:pPr>
            <a:r>
              <a:rPr lang="en-US" sz="2000" b="1" dirty="0">
                <a:latin typeface="Times New Roman" panose="02020603050405020304" pitchFamily="18" charset="0"/>
                <a:cs typeface="Times New Roman" panose="02020603050405020304" pitchFamily="18" charset="0"/>
              </a:rPr>
              <a:t>Normalization (Coordinates Between 0 and 1):</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x_norm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x_pixel</a:t>
            </a:r>
            <a:r>
              <a:rPr lang="en-US" sz="2000" dirty="0">
                <a:latin typeface="Times New Roman" panose="02020603050405020304" pitchFamily="18" charset="0"/>
                <a:cs typeface="Times New Roman" panose="02020603050405020304" pitchFamily="18" charset="0"/>
              </a:rPr>
              <a:t> / w</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y_norm</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y_pixel</a:t>
            </a:r>
            <a:r>
              <a:rPr lang="en-US" sz="2000" dirty="0">
                <a:latin typeface="Times New Roman" panose="02020603050405020304" pitchFamily="18" charset="0"/>
                <a:cs typeface="Times New Roman" panose="02020603050405020304" pitchFamily="18" charset="0"/>
              </a:rPr>
              <a:t> / h</a:t>
            </a:r>
          </a:p>
          <a:p>
            <a:pPr lvl="1">
              <a:lnSpc>
                <a:spcPct val="150000"/>
              </a:lnSpc>
            </a:pPr>
            <a:r>
              <a:rPr lang="en-US" sz="2000" b="1" dirty="0">
                <a:latin typeface="Times New Roman" panose="02020603050405020304" pitchFamily="18" charset="0"/>
                <a:cs typeface="Times New Roman" panose="02020603050405020304" pitchFamily="18" charset="0"/>
              </a:rPr>
              <a:t>Distance Between Landmarks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 √((x₂ - x₁)² + (y₂ - y₁)²)</a:t>
            </a:r>
          </a:p>
          <a:p>
            <a:pPr lvl="1">
              <a:lnSpc>
                <a:spcPct val="150000"/>
              </a:lnSpc>
            </a:pPr>
            <a:r>
              <a:rPr lang="en-US" sz="2000" b="1" dirty="0">
                <a:latin typeface="Times New Roman" panose="02020603050405020304" pitchFamily="18" charset="0"/>
                <a:cs typeface="Times New Roman" panose="02020603050405020304" pitchFamily="18" charset="0"/>
              </a:rPr>
              <a:t>Confidence Score Calculation: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confidence = sigmoid(</a:t>
            </a:r>
            <a:r>
              <a:rPr lang="en-US" sz="2000" dirty="0" err="1">
                <a:latin typeface="Times New Roman" panose="02020603050405020304" pitchFamily="18" charset="0"/>
                <a:cs typeface="Times New Roman" panose="02020603050405020304" pitchFamily="18" charset="0"/>
              </a:rPr>
              <a:t>raw_score</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where, sigmoid(x) = 1 / (1 + e^(-x))</a:t>
            </a:r>
          </a:p>
        </p:txBody>
      </p:sp>
    </p:spTree>
    <p:extLst>
      <p:ext uri="{BB962C8B-B14F-4D97-AF65-F5344CB8AC3E}">
        <p14:creationId xmlns:p14="http://schemas.microsoft.com/office/powerpoint/2010/main" val="4057039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AA5706-85FF-C3E3-AD74-62EA1BC2B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738" y="200142"/>
            <a:ext cx="2241519" cy="6457713"/>
          </a:xfrm>
        </p:spPr>
      </p:pic>
      <p:sp>
        <p:nvSpPr>
          <p:cNvPr id="6" name="TextBox 5">
            <a:extLst>
              <a:ext uri="{FF2B5EF4-FFF2-40B4-BE49-F238E27FC236}">
                <a16:creationId xmlns:a16="http://schemas.microsoft.com/office/drawing/2014/main" id="{7868E2CB-7B46-1606-9C04-63133B335836}"/>
              </a:ext>
            </a:extLst>
          </p:cNvPr>
          <p:cNvSpPr txBox="1"/>
          <p:nvPr/>
        </p:nvSpPr>
        <p:spPr>
          <a:xfrm>
            <a:off x="7352875" y="3059667"/>
            <a:ext cx="408569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 12.1: </a:t>
            </a:r>
            <a:r>
              <a:rPr lang="en-US" dirty="0">
                <a:latin typeface="Times New Roman" panose="02020603050405020304" pitchFamily="18" charset="0"/>
                <a:cs typeface="Times New Roman" panose="02020603050405020304" pitchFamily="18" charset="0"/>
              </a:rPr>
              <a:t>Use Case</a:t>
            </a:r>
            <a:r>
              <a:rPr lang="en-US" sz="1800" dirty="0">
                <a:latin typeface="Times New Roman" panose="02020603050405020304" pitchFamily="18" charset="0"/>
                <a:cs typeface="Times New Roman" panose="02020603050405020304" pitchFamily="18" charset="0"/>
              </a:rPr>
              <a:t> Diagram</a:t>
            </a:r>
          </a:p>
        </p:txBody>
      </p:sp>
      <p:sp>
        <p:nvSpPr>
          <p:cNvPr id="2" name="TextBox 1">
            <a:extLst>
              <a:ext uri="{FF2B5EF4-FFF2-40B4-BE49-F238E27FC236}">
                <a16:creationId xmlns:a16="http://schemas.microsoft.com/office/drawing/2014/main" id="{7907724C-95A9-9EE0-9A71-E9DECEC2F33C}"/>
              </a:ext>
            </a:extLst>
          </p:cNvPr>
          <p:cNvSpPr txBox="1"/>
          <p:nvPr/>
        </p:nvSpPr>
        <p:spPr>
          <a:xfrm>
            <a:off x="6709025" y="996593"/>
            <a:ext cx="4417887"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471450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B97E98-8DB9-24D6-F658-708F8F841AB5}"/>
              </a:ext>
            </a:extLst>
          </p:cNvPr>
          <p:cNvSpPr txBox="1"/>
          <p:nvPr/>
        </p:nvSpPr>
        <p:spPr>
          <a:xfrm>
            <a:off x="7895690" y="4500350"/>
            <a:ext cx="408569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 12.2: Class Diagram</a:t>
            </a:r>
          </a:p>
        </p:txBody>
      </p:sp>
      <p:pic>
        <p:nvPicPr>
          <p:cNvPr id="10" name="Content Placeholder 9">
            <a:extLst>
              <a:ext uri="{FF2B5EF4-FFF2-40B4-BE49-F238E27FC236}">
                <a16:creationId xmlns:a16="http://schemas.microsoft.com/office/drawing/2014/main" id="{F3F0ED8F-7E61-61E8-06F5-8215F680C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701" y="185801"/>
            <a:ext cx="3947359" cy="6486398"/>
          </a:xfrm>
        </p:spPr>
      </p:pic>
    </p:spTree>
    <p:extLst>
      <p:ext uri="{BB962C8B-B14F-4D97-AF65-F5344CB8AC3E}">
        <p14:creationId xmlns:p14="http://schemas.microsoft.com/office/powerpoint/2010/main" val="807965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B8EDB5-1822-5572-12C9-A8DF0D3A02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919" y="389532"/>
            <a:ext cx="4714945" cy="6078935"/>
          </a:xfrm>
        </p:spPr>
      </p:pic>
      <p:sp>
        <p:nvSpPr>
          <p:cNvPr id="6" name="TextBox 5">
            <a:extLst>
              <a:ext uri="{FF2B5EF4-FFF2-40B4-BE49-F238E27FC236}">
                <a16:creationId xmlns:a16="http://schemas.microsoft.com/office/drawing/2014/main" id="{104382E2-CB00-3F6D-424B-2B4FDD0E822B}"/>
              </a:ext>
            </a:extLst>
          </p:cNvPr>
          <p:cNvSpPr txBox="1"/>
          <p:nvPr/>
        </p:nvSpPr>
        <p:spPr>
          <a:xfrm>
            <a:off x="7494997" y="3575676"/>
            <a:ext cx="408569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 12.3: Sequence Diagram</a:t>
            </a:r>
          </a:p>
        </p:txBody>
      </p:sp>
    </p:spTree>
    <p:extLst>
      <p:ext uri="{BB962C8B-B14F-4D97-AF65-F5344CB8AC3E}">
        <p14:creationId xmlns:p14="http://schemas.microsoft.com/office/powerpoint/2010/main" val="2197042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80A95C-5546-42A9-743A-D2802D921F9D}"/>
              </a:ext>
            </a:extLst>
          </p:cNvPr>
          <p:cNvPicPr>
            <a:picLocks noChangeAspect="1"/>
          </p:cNvPicPr>
          <p:nvPr/>
        </p:nvPicPr>
        <p:blipFill>
          <a:blip r:embed="rId3"/>
          <a:stretch>
            <a:fillRect/>
          </a:stretch>
        </p:blipFill>
        <p:spPr>
          <a:xfrm>
            <a:off x="2013735" y="395818"/>
            <a:ext cx="7196618" cy="5717041"/>
          </a:xfrm>
          <a:prstGeom prst="rect">
            <a:avLst/>
          </a:prstGeom>
        </p:spPr>
      </p:pic>
      <p:sp>
        <p:nvSpPr>
          <p:cNvPr id="6" name="TextBox 5">
            <a:extLst>
              <a:ext uri="{FF2B5EF4-FFF2-40B4-BE49-F238E27FC236}">
                <a16:creationId xmlns:a16="http://schemas.microsoft.com/office/drawing/2014/main" id="{7FF0238E-827E-BEC5-0824-57CEF1FA5C64}"/>
              </a:ext>
            </a:extLst>
          </p:cNvPr>
          <p:cNvSpPr txBox="1"/>
          <p:nvPr/>
        </p:nvSpPr>
        <p:spPr>
          <a:xfrm>
            <a:off x="4053155" y="6185312"/>
            <a:ext cx="408569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 12.4: Activity Diagram</a:t>
            </a:r>
          </a:p>
        </p:txBody>
      </p:sp>
    </p:spTree>
    <p:extLst>
      <p:ext uri="{BB962C8B-B14F-4D97-AF65-F5344CB8AC3E}">
        <p14:creationId xmlns:p14="http://schemas.microsoft.com/office/powerpoint/2010/main" val="2538238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3164888"/>
            <a:ext cx="9144000" cy="785950"/>
          </a:xfrm>
        </p:spPr>
        <p:txBody>
          <a:bodyPr>
            <a:noAutofit/>
          </a:bodyPr>
          <a:lstStyle/>
          <a:p>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12233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512689"/>
            <a:ext cx="9144000" cy="785950"/>
          </a:xfrm>
        </p:spPr>
        <p:txBody>
          <a:bodyPr>
            <a:noAutofit/>
          </a:bodyPr>
          <a:lstStyle/>
          <a:p>
            <a:r>
              <a:rPr lang="en-IN" sz="4800" b="1" dirty="0">
                <a:latin typeface="Times New Roman" panose="02020603050405020304" pitchFamily="18" charset="0"/>
                <a:cs typeface="Times New Roman" panose="02020603050405020304" pitchFamily="18" charset="0"/>
              </a:rPr>
              <a:t>Existing System</a:t>
            </a:r>
          </a:p>
        </p:txBody>
      </p:sp>
      <p:sp>
        <p:nvSpPr>
          <p:cNvPr id="6" name="Rectangle 3">
            <a:extLst>
              <a:ext uri="{FF2B5EF4-FFF2-40B4-BE49-F238E27FC236}">
                <a16:creationId xmlns:a16="http://schemas.microsoft.com/office/drawing/2014/main" id="{73C3FE73-742E-35E5-7622-25BE800DAE36}"/>
              </a:ext>
            </a:extLst>
          </p:cNvPr>
          <p:cNvSpPr>
            <a:spLocks noGrp="1" noChangeArrowheads="1"/>
          </p:cNvSpPr>
          <p:nvPr>
            <p:ph type="subTitle" idx="1"/>
          </p:nvPr>
        </p:nvSpPr>
        <p:spPr bwMode="auto">
          <a:xfrm>
            <a:off x="908399" y="1505181"/>
            <a:ext cx="10375202" cy="429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Traditional digital painting tools have long been the standard for digital artists, but they come with significant limitations. These tools often require expensive devices like graphic tablets and styluses, creating a barrier for beginners and casual users. Moreover, the complexity of these tools can deter creativity and slow down the learning process. The dependency on external hardware not only increases costs but also limits the portability and flexibility of digital art creation.</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Steep learning curve for non-professionals.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Dependence on costly and specialized devices.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accessibility for casual users.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intuitive, gesture-based interaction.</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097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429081"/>
            <a:ext cx="9144000" cy="785950"/>
          </a:xfrm>
        </p:spPr>
        <p:txBody>
          <a:bodyPr>
            <a:normAutofit/>
          </a:bodyPr>
          <a:lstStyle/>
          <a:p>
            <a:r>
              <a:rPr lang="en-IN" sz="4800" b="1" dirty="0">
                <a:latin typeface="Times New Roman" panose="02020603050405020304" pitchFamily="18" charset="0"/>
                <a:cs typeface="Times New Roman" panose="02020603050405020304" pitchFamily="18" charset="0"/>
              </a:rPr>
              <a:t>Proposed System</a:t>
            </a:r>
          </a:p>
        </p:txBody>
      </p:sp>
      <p:sp>
        <p:nvSpPr>
          <p:cNvPr id="9" name="Rectangle 3">
            <a:extLst>
              <a:ext uri="{FF2B5EF4-FFF2-40B4-BE49-F238E27FC236}">
                <a16:creationId xmlns:a16="http://schemas.microsoft.com/office/drawing/2014/main" id="{5A6CAB3D-8C80-AA09-4092-89AA2D3636C3}"/>
              </a:ext>
            </a:extLst>
          </p:cNvPr>
          <p:cNvSpPr>
            <a:spLocks noChangeArrowheads="1"/>
          </p:cNvSpPr>
          <p:nvPr/>
        </p:nvSpPr>
        <p:spPr bwMode="auto">
          <a:xfrm rot="10800000" flipV="1">
            <a:off x="825358" y="1515862"/>
            <a:ext cx="10541284"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a:t>
            </a:r>
            <a:r>
              <a:rPr lang="en-US" sz="2000" b="1" dirty="0" err="1">
                <a:latin typeface="Times New Roman" panose="02020603050405020304" pitchFamily="18" charset="0"/>
                <a:cs typeface="Times New Roman" panose="02020603050405020304" pitchFamily="18" charset="0"/>
              </a:rPr>
              <a:t>GestureArt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Solves Existing Challenges?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Removes hardware dependency by eliminating the need for expensive devices like styluses or graphic tablets.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Introduces gesture-based controls where users can draw using natural hand movements.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real-time hand movements into on-screen drawings smoothly and accurately.</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Simplifies the creative process, making digital art more accessible even for beginners.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Requires only a webcam and basic computing resources, without the need for specialized hardware.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cost-effective and user-friendly alternative to traditional digital art creation tools.</a:t>
            </a:r>
          </a:p>
          <a:p>
            <a:pPr marR="0" lvl="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754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BFE6-2911-379D-1AEB-FDFF714C5526}"/>
              </a:ext>
            </a:extLst>
          </p:cNvPr>
          <p:cNvSpPr>
            <a:spLocks noGrp="1"/>
          </p:cNvSpPr>
          <p:nvPr>
            <p:ph type="title"/>
          </p:nvPr>
        </p:nvSpPr>
        <p:spPr>
          <a:xfrm>
            <a:off x="838200" y="113930"/>
            <a:ext cx="10515600" cy="1325563"/>
          </a:xfrm>
        </p:spPr>
        <p:txBody>
          <a:bodyPr>
            <a:normAutofit/>
          </a:bodyPr>
          <a:lstStyle/>
          <a:p>
            <a:pPr algn="ctr"/>
            <a:r>
              <a:rPr lang="en-IN" sz="4800" b="1" dirty="0">
                <a:latin typeface="Times New Roman" panose="02020603050405020304" pitchFamily="18" charset="0"/>
                <a:cs typeface="Times New Roman" panose="02020603050405020304" pitchFamily="18" charset="0"/>
              </a:rPr>
              <a:t>Applications</a:t>
            </a:r>
            <a:endParaRPr lang="en-US" sz="4800" dirty="0"/>
          </a:p>
        </p:txBody>
      </p:sp>
      <p:sp>
        <p:nvSpPr>
          <p:cNvPr id="4" name="Rectangle 1">
            <a:extLst>
              <a:ext uri="{FF2B5EF4-FFF2-40B4-BE49-F238E27FC236}">
                <a16:creationId xmlns:a16="http://schemas.microsoft.com/office/drawing/2014/main" id="{3D57DBFC-EE4B-B8A3-C04E-CB74918B886B}"/>
              </a:ext>
            </a:extLst>
          </p:cNvPr>
          <p:cNvSpPr>
            <a:spLocks noGrp="1" noChangeArrowheads="1"/>
          </p:cNvSpPr>
          <p:nvPr>
            <p:ph idx="1"/>
          </p:nvPr>
        </p:nvSpPr>
        <p:spPr bwMode="auto">
          <a:xfrm>
            <a:off x="723254" y="1658474"/>
            <a:ext cx="10630546"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Virtual Art Creation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Artists can draw in the air to create digital paintings without touching screens.</a:t>
            </a:r>
          </a:p>
          <a:p>
            <a:pPr eaLnBrk="0" fontAlgn="base" hangingPunct="0">
              <a:lnSpc>
                <a:spcPct val="150000"/>
              </a:lnSpc>
              <a:spcBef>
                <a:spcPct val="0"/>
              </a:spcBef>
              <a:spcAft>
                <a:spcPct val="0"/>
              </a:spcAf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Education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Teachers can draw diagrams or notes in online classes hands-free.</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Rehabilitation Therapy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Patients recovering from hand injuries can practice motor skills through gesture-based drawing.</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Exhibitions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Museums or art galleries can allow visitors to "paint" on big screens without physical contact.</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Presentations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Professionals can sketch ideas live during meetings or brainstorming sessions.</a:t>
            </a:r>
          </a:p>
        </p:txBody>
      </p:sp>
    </p:spTree>
    <p:extLst>
      <p:ext uri="{BB962C8B-B14F-4D97-AF65-F5344CB8AC3E}">
        <p14:creationId xmlns:p14="http://schemas.microsoft.com/office/powerpoint/2010/main" val="3687991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02741" y="740220"/>
            <a:ext cx="12164602" cy="785950"/>
          </a:xfrm>
        </p:spPr>
        <p:txBody>
          <a:bodyPr>
            <a:noAutofit/>
          </a:bodyPr>
          <a:lstStyle/>
          <a:p>
            <a:r>
              <a:rPr lang="en-US" sz="4800" b="1" dirty="0">
                <a:latin typeface="Times New Roman" panose="02020603050405020304" pitchFamily="18" charset="0"/>
                <a:cs typeface="Times New Roman" panose="02020603050405020304" pitchFamily="18" charset="0"/>
              </a:rPr>
              <a:t>Software and Hardware Requirements</a:t>
            </a:r>
            <a:endParaRPr lang="en-IN" sz="48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B62BCBD-FCBE-4C28-C563-88FF8E05A95A}"/>
              </a:ext>
            </a:extLst>
          </p:cNvPr>
          <p:cNvSpPr>
            <a:spLocks noGrp="1" noChangeArrowheads="1"/>
          </p:cNvSpPr>
          <p:nvPr>
            <p:ph type="subTitle" idx="1"/>
          </p:nvPr>
        </p:nvSpPr>
        <p:spPr bwMode="auto">
          <a:xfrm>
            <a:off x="756862" y="2886926"/>
            <a:ext cx="4924747" cy="199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Operating System:</a:t>
            </a:r>
            <a:r>
              <a:rPr lang="en-US" sz="2000" dirty="0">
                <a:latin typeface="Times New Roman" panose="02020603050405020304" pitchFamily="18" charset="0"/>
                <a:cs typeface="Times New Roman" panose="02020603050405020304" pitchFamily="18" charset="0"/>
              </a:rPr>
              <a:t> Windows 10/11</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Programming Language:</a:t>
            </a:r>
            <a:r>
              <a:rPr lang="en-US" sz="2000" dirty="0">
                <a:latin typeface="Times New Roman" panose="02020603050405020304" pitchFamily="18" charset="0"/>
                <a:cs typeface="Times New Roman" panose="02020603050405020304" pitchFamily="18" charset="0"/>
              </a:rPr>
              <a:t> Python 3.10.7</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OpenCV, </a:t>
            </a:r>
            <a:r>
              <a:rPr lang="en-US" sz="2000" dirty="0" err="1">
                <a:latin typeface="Times New Roman" panose="02020603050405020304" pitchFamily="18" charset="0"/>
                <a:cs typeface="Times New Roman" panose="02020603050405020304" pitchFamily="18" charset="0"/>
              </a:rPr>
              <a:t>MediaPipe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Visual Studio Code</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Camera/Webcam</a:t>
            </a:r>
          </a:p>
        </p:txBody>
      </p:sp>
      <p:pic>
        <p:nvPicPr>
          <p:cNvPr id="7" name="Picture 6">
            <a:extLst>
              <a:ext uri="{FF2B5EF4-FFF2-40B4-BE49-F238E27FC236}">
                <a16:creationId xmlns:a16="http://schemas.microsoft.com/office/drawing/2014/main" id="{0CB52999-E93C-2E8F-B20D-6281812202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52099" y="2295608"/>
            <a:ext cx="4749206" cy="3047619"/>
          </a:xfrm>
          <a:prstGeom prst="rect">
            <a:avLst/>
          </a:prstGeom>
        </p:spPr>
      </p:pic>
    </p:spTree>
    <p:extLst>
      <p:ext uri="{BB962C8B-B14F-4D97-AF65-F5344CB8AC3E}">
        <p14:creationId xmlns:p14="http://schemas.microsoft.com/office/powerpoint/2010/main" val="2746159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7A7A-C5AF-9FDE-2557-78DF92365CB0}"/>
              </a:ext>
            </a:extLst>
          </p:cNvPr>
          <p:cNvSpPr>
            <a:spLocks noGrp="1"/>
          </p:cNvSpPr>
          <p:nvPr>
            <p:ph type="title"/>
          </p:nvPr>
        </p:nvSpPr>
        <p:spPr>
          <a:xfrm>
            <a:off x="838200" y="200063"/>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Literature Survey</a:t>
            </a:r>
            <a:endParaRPr lang="en-US" sz="4800" dirty="0"/>
          </a:p>
        </p:txBody>
      </p:sp>
      <p:graphicFrame>
        <p:nvGraphicFramePr>
          <p:cNvPr id="4" name="Content Placeholder 3">
            <a:extLst>
              <a:ext uri="{FF2B5EF4-FFF2-40B4-BE49-F238E27FC236}">
                <a16:creationId xmlns:a16="http://schemas.microsoft.com/office/drawing/2014/main" id="{2A0F93B0-7F59-7ADD-651F-8659148B532E}"/>
              </a:ext>
            </a:extLst>
          </p:cNvPr>
          <p:cNvGraphicFramePr>
            <a:graphicFrameLocks noGrp="1"/>
          </p:cNvGraphicFramePr>
          <p:nvPr>
            <p:ph idx="1"/>
            <p:extLst>
              <p:ext uri="{D42A27DB-BD31-4B8C-83A1-F6EECF244321}">
                <p14:modId xmlns:p14="http://schemas.microsoft.com/office/powerpoint/2010/main" val="3153531972"/>
              </p:ext>
            </p:extLst>
          </p:nvPr>
        </p:nvGraphicFramePr>
        <p:xfrm>
          <a:off x="838200" y="1813302"/>
          <a:ext cx="10515600" cy="4069338"/>
        </p:xfrm>
        <a:graphic>
          <a:graphicData uri="http://schemas.openxmlformats.org/drawingml/2006/table">
            <a:tbl>
              <a:tblPr firstRow="1" bandRow="1">
                <a:tableStyleId>{2D5ABB26-0587-4C30-8999-92F81FD0307C}</a:tableStyleId>
              </a:tblPr>
              <a:tblGrid>
                <a:gridCol w="789122">
                  <a:extLst>
                    <a:ext uri="{9D8B030D-6E8A-4147-A177-3AD203B41FA5}">
                      <a16:colId xmlns:a16="http://schemas.microsoft.com/office/drawing/2014/main" val="1074209513"/>
                    </a:ext>
                  </a:extLst>
                </a:gridCol>
                <a:gridCol w="1952786">
                  <a:extLst>
                    <a:ext uri="{9D8B030D-6E8A-4147-A177-3AD203B41FA5}">
                      <a16:colId xmlns:a16="http://schemas.microsoft.com/office/drawing/2014/main" val="3610793501"/>
                    </a:ext>
                  </a:extLst>
                </a:gridCol>
                <a:gridCol w="1456841">
                  <a:extLst>
                    <a:ext uri="{9D8B030D-6E8A-4147-A177-3AD203B41FA5}">
                      <a16:colId xmlns:a16="http://schemas.microsoft.com/office/drawing/2014/main" val="1703156870"/>
                    </a:ext>
                  </a:extLst>
                </a:gridCol>
                <a:gridCol w="1131376">
                  <a:extLst>
                    <a:ext uri="{9D8B030D-6E8A-4147-A177-3AD203B41FA5}">
                      <a16:colId xmlns:a16="http://schemas.microsoft.com/office/drawing/2014/main" val="2409362971"/>
                    </a:ext>
                  </a:extLst>
                </a:gridCol>
                <a:gridCol w="2789695">
                  <a:extLst>
                    <a:ext uri="{9D8B030D-6E8A-4147-A177-3AD203B41FA5}">
                      <a16:colId xmlns:a16="http://schemas.microsoft.com/office/drawing/2014/main" val="4018120998"/>
                    </a:ext>
                  </a:extLst>
                </a:gridCol>
                <a:gridCol w="2395780">
                  <a:extLst>
                    <a:ext uri="{9D8B030D-6E8A-4147-A177-3AD203B41FA5}">
                      <a16:colId xmlns:a16="http://schemas.microsoft.com/office/drawing/2014/main" val="1338629564"/>
                    </a:ext>
                  </a:extLst>
                </a:gridCol>
              </a:tblGrid>
              <a:tr h="929898">
                <a:tc>
                  <a:txBody>
                    <a:bodyPr/>
                    <a:lstStyle/>
                    <a:p>
                      <a:pPr algn="ctr"/>
                      <a:r>
                        <a:rPr lang="en-US" sz="2000">
                          <a:latin typeface="Times New Roman" panose="02020603050405020304" pitchFamily="18" charset="0"/>
                          <a:cs typeface="Times New Roman" panose="02020603050405020304" pitchFamily="18" charset="0"/>
                        </a:rPr>
                        <a:t>S . No.</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Author &amp;</a:t>
                      </a:r>
                    </a:p>
                    <a:p>
                      <a:pPr algn="ctr"/>
                      <a:r>
                        <a:rPr lang="en-US" sz="200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Journal Name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Key Findings</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Limitations</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1968285">
                <a:tc>
                  <a:txBody>
                    <a:bodyPr/>
                    <a:lstStyle/>
                    <a:p>
                      <a:pPr algn="ctr"/>
                      <a:r>
                        <a:rPr lang="en-US" sz="200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err="1">
                          <a:latin typeface="Times New Roman" panose="02020603050405020304" pitchFamily="18" charset="0"/>
                          <a:cs typeface="Times New Roman" panose="02020603050405020304" pitchFamily="18" charset="0"/>
                        </a:rPr>
                        <a:t>Jungpil</a:t>
                      </a:r>
                      <a:r>
                        <a:rPr lang="en-US" sz="2000" dirty="0">
                          <a:latin typeface="Times New Roman" panose="02020603050405020304" pitchFamily="18" charset="0"/>
                          <a:cs typeface="Times New Roman" panose="02020603050405020304" pitchFamily="18" charset="0"/>
                        </a:rPr>
                        <a:t> Shin, Abu Saleh Musa Miah, Md. </a:t>
                      </a:r>
                      <a:r>
                        <a:rPr lang="en-US" sz="2000" dirty="0" err="1">
                          <a:latin typeface="Times New Roman" panose="02020603050405020304" pitchFamily="18" charset="0"/>
                          <a:cs typeface="Times New Roman" panose="02020603050405020304" pitchFamily="18" charset="0"/>
                        </a:rPr>
                        <a:t>Humaun</a:t>
                      </a:r>
                      <a:r>
                        <a:rPr lang="en-US" sz="2000" dirty="0">
                          <a:latin typeface="Times New Roman" panose="02020603050405020304" pitchFamily="18" charset="0"/>
                          <a:cs typeface="Times New Roman" panose="02020603050405020304" pitchFamily="18" charset="0"/>
                        </a:rPr>
                        <a:t> Kabir, Md. Abdur Rahim, Abdullah Al </a:t>
                      </a:r>
                      <a:r>
                        <a:rPr lang="en-US" sz="2000" dirty="0" err="1">
                          <a:latin typeface="Times New Roman" panose="02020603050405020304" pitchFamily="18" charset="0"/>
                          <a:cs typeface="Times New Roman" panose="02020603050405020304" pitchFamily="18" charset="0"/>
                        </a:rPr>
                        <a:t>Shiam</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"A Methodological and Structural Review"</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u="none" dirty="0">
                          <a:solidFill>
                            <a:schemeClr val="tx1"/>
                          </a:solidFill>
                          <a:latin typeface="Times New Roman" panose="02020603050405020304" pitchFamily="18" charset="0"/>
                          <a:cs typeface="Times New Roman" panose="02020603050405020304" pitchFamily="18" charset="0"/>
                          <a:hlinkClick r:id="rId2" action="ppaction://hlinkfile" tooltip="IEEE Journals &amp; Magazines">
                            <a:extLst>
                              <a:ext uri="{A12FA001-AC4F-418D-AE19-62706E023703}">
                                <ahyp:hlinkClr xmlns:ahyp="http://schemas.microsoft.com/office/drawing/2018/hyperlinkcolor" val="tx"/>
                              </a:ext>
                            </a:extLst>
                          </a:hlinkClick>
                        </a:rPr>
                        <a:t>IEEE</a:t>
                      </a:r>
                    </a:p>
                    <a:p>
                      <a:pPr algn="ctr"/>
                      <a:r>
                        <a:rPr lang="en-US" sz="2000" u="none" dirty="0">
                          <a:solidFill>
                            <a:schemeClr val="tx1"/>
                          </a:solidFill>
                          <a:latin typeface="Times New Roman" panose="02020603050405020304" pitchFamily="18" charset="0"/>
                          <a:cs typeface="Times New Roman" panose="02020603050405020304" pitchFamily="18" charset="0"/>
                          <a:hlinkClick r:id="rId2" action="ppaction://hlinkfile" tooltip="IEEE Journals &amp; Magazines">
                            <a:extLst>
                              <a:ext uri="{A12FA001-AC4F-418D-AE19-62706E023703}">
                                <ahyp:hlinkClr xmlns:ahyp="http://schemas.microsoft.com/office/drawing/2018/hyperlinkcolor" val="tx"/>
                              </a:ext>
                            </a:extLst>
                          </a:hlinkClick>
                        </a:rPr>
                        <a:t>Journals &amp; Magazines</a:t>
                      </a:r>
                    </a:p>
                    <a:p>
                      <a:pPr algn="ctr"/>
                      <a:r>
                        <a:rPr lang="en-US" sz="2000" u="none" dirty="0">
                          <a:solidFill>
                            <a:schemeClr val="tx1"/>
                          </a:solidFill>
                          <a:latin typeface="Times New Roman" panose="02020603050405020304" pitchFamily="18" charset="0"/>
                          <a:cs typeface="Times New Roman" panose="02020603050405020304" pitchFamily="18" charset="0"/>
                          <a:hlinkClick r:id="rId2" action="ppaction://hlinkfile" tooltip="IEEE Journals &amp; Magazines">
                            <a:extLst>
                              <a:ext uri="{A12FA001-AC4F-418D-AE19-62706E023703}">
                                <ahyp:hlinkClr xmlns:ahyp="http://schemas.microsoft.com/office/drawing/2018/hyperlinkcolor" val="tx"/>
                              </a:ext>
                            </a:extLst>
                          </a:hlinkClick>
                        </a:rPr>
                        <a:t>Vol-12</a:t>
                      </a:r>
                      <a:endParaRPr lang="en-US" sz="2000" u="none" dirty="0">
                        <a:solidFill>
                          <a:schemeClr val="tx1"/>
                        </a:solidFill>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2024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Conducts a comprehensive review of hand gesture recognition focusing on dataset quality, evaluation metrics, and reproducibility of research. Points out the shift toward standardized benchmarking.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Less emphasis on real-time deployment issues and hardware limitations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60518"/>
                  </a:ext>
                </a:extLst>
              </a:tr>
            </a:tbl>
          </a:graphicData>
        </a:graphic>
      </p:graphicFrame>
    </p:spTree>
    <p:extLst>
      <p:ext uri="{BB962C8B-B14F-4D97-AF65-F5344CB8AC3E}">
        <p14:creationId xmlns:p14="http://schemas.microsoft.com/office/powerpoint/2010/main" val="522585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A0F93B0-7F59-7ADD-651F-8659148B532E}"/>
              </a:ext>
            </a:extLst>
          </p:cNvPr>
          <p:cNvGraphicFramePr>
            <a:graphicFrameLocks noGrp="1"/>
          </p:cNvGraphicFramePr>
          <p:nvPr>
            <p:ph idx="1"/>
            <p:extLst>
              <p:ext uri="{D42A27DB-BD31-4B8C-83A1-F6EECF244321}">
                <p14:modId xmlns:p14="http://schemas.microsoft.com/office/powerpoint/2010/main" val="1330079499"/>
              </p:ext>
            </p:extLst>
          </p:nvPr>
        </p:nvGraphicFramePr>
        <p:xfrm>
          <a:off x="838200" y="1699131"/>
          <a:ext cx="10515600" cy="3459738"/>
        </p:xfrm>
        <a:graphic>
          <a:graphicData uri="http://schemas.openxmlformats.org/drawingml/2006/table">
            <a:tbl>
              <a:tblPr firstRow="1" bandRow="1">
                <a:tableStyleId>{2D5ABB26-0587-4C30-8999-92F81FD0307C}</a:tableStyleId>
              </a:tblPr>
              <a:tblGrid>
                <a:gridCol w="789122">
                  <a:extLst>
                    <a:ext uri="{9D8B030D-6E8A-4147-A177-3AD203B41FA5}">
                      <a16:colId xmlns:a16="http://schemas.microsoft.com/office/drawing/2014/main" val="1074209513"/>
                    </a:ext>
                  </a:extLst>
                </a:gridCol>
                <a:gridCol w="2076773">
                  <a:extLst>
                    <a:ext uri="{9D8B030D-6E8A-4147-A177-3AD203B41FA5}">
                      <a16:colId xmlns:a16="http://schemas.microsoft.com/office/drawing/2014/main" val="3610793501"/>
                    </a:ext>
                  </a:extLst>
                </a:gridCol>
                <a:gridCol w="1332854">
                  <a:extLst>
                    <a:ext uri="{9D8B030D-6E8A-4147-A177-3AD203B41FA5}">
                      <a16:colId xmlns:a16="http://schemas.microsoft.com/office/drawing/2014/main" val="1703156870"/>
                    </a:ext>
                  </a:extLst>
                </a:gridCol>
                <a:gridCol w="1131376">
                  <a:extLst>
                    <a:ext uri="{9D8B030D-6E8A-4147-A177-3AD203B41FA5}">
                      <a16:colId xmlns:a16="http://schemas.microsoft.com/office/drawing/2014/main" val="2409362971"/>
                    </a:ext>
                  </a:extLst>
                </a:gridCol>
                <a:gridCol w="2789695">
                  <a:extLst>
                    <a:ext uri="{9D8B030D-6E8A-4147-A177-3AD203B41FA5}">
                      <a16:colId xmlns:a16="http://schemas.microsoft.com/office/drawing/2014/main" val="4018120998"/>
                    </a:ext>
                  </a:extLst>
                </a:gridCol>
                <a:gridCol w="2395780">
                  <a:extLst>
                    <a:ext uri="{9D8B030D-6E8A-4147-A177-3AD203B41FA5}">
                      <a16:colId xmlns:a16="http://schemas.microsoft.com/office/drawing/2014/main" val="1338629564"/>
                    </a:ext>
                  </a:extLst>
                </a:gridCol>
              </a:tblGrid>
              <a:tr h="929898">
                <a:tc>
                  <a:txBody>
                    <a:bodyPr/>
                    <a:lstStyle/>
                    <a:p>
                      <a:pPr algn="ctr"/>
                      <a:r>
                        <a:rPr lang="en-US" sz="2000">
                          <a:latin typeface="Times New Roman" panose="02020603050405020304" pitchFamily="18" charset="0"/>
                          <a:cs typeface="Times New Roman" panose="02020603050405020304" pitchFamily="18" charset="0"/>
                        </a:rPr>
                        <a:t>S . No.</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Author &amp;</a:t>
                      </a:r>
                    </a:p>
                    <a:p>
                      <a:pPr algn="ctr"/>
                      <a:r>
                        <a:rPr lang="en-US" sz="200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Journal Name</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Key Findings</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Limitations</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2278251">
                <a:tc>
                  <a:txBody>
                    <a:bodyPr/>
                    <a:lstStyle/>
                    <a:p>
                      <a:pPr algn="ctr"/>
                      <a:r>
                        <a:rPr lang="en-US" sz="2000" dirty="0">
                          <a:latin typeface="Times New Roman" panose="02020603050405020304" pitchFamily="18" charset="0"/>
                          <a:cs typeface="Times New Roman" panose="02020603050405020304" pitchFamily="18" charset="0"/>
                        </a:rPr>
                        <a:t>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Abdirahman Osman </a:t>
                      </a:r>
                      <a:r>
                        <a:rPr lang="en-US" sz="2000" dirty="0" err="1">
                          <a:latin typeface="Times New Roman" panose="02020603050405020304" pitchFamily="18" charset="0"/>
                          <a:cs typeface="Times New Roman" panose="02020603050405020304" pitchFamily="18" charset="0"/>
                        </a:rPr>
                        <a:t>Hashi</a:t>
                      </a:r>
                      <a:r>
                        <a:rPr lang="en-US" sz="2000" dirty="0">
                          <a:latin typeface="Times New Roman" panose="02020603050405020304" pitchFamily="18" charset="0"/>
                          <a:cs typeface="Times New Roman" panose="02020603050405020304" pitchFamily="18" charset="0"/>
                        </a:rPr>
                        <a:t>, Siti </a:t>
                      </a:r>
                      <a:r>
                        <a:rPr lang="en-US" sz="2000" dirty="0" err="1">
                          <a:latin typeface="Times New Roman" panose="02020603050405020304" pitchFamily="18" charset="0"/>
                          <a:cs typeface="Times New Roman" panose="02020603050405020304" pitchFamily="18" charset="0"/>
                        </a:rPr>
                        <a:t>Zaiton</a:t>
                      </a:r>
                      <a:r>
                        <a:rPr lang="en-US" sz="2000" dirty="0">
                          <a:latin typeface="Times New Roman" panose="02020603050405020304" pitchFamily="18" charset="0"/>
                          <a:cs typeface="Times New Roman" panose="02020603050405020304" pitchFamily="18" charset="0"/>
                        </a:rPr>
                        <a:t> Mohd Hashim, </a:t>
                      </a:r>
                      <a:r>
                        <a:rPr lang="en-US" sz="2000" dirty="0" err="1">
                          <a:latin typeface="Times New Roman" panose="02020603050405020304" pitchFamily="18" charset="0"/>
                          <a:cs typeface="Times New Roman" panose="02020603050405020304" pitchFamily="18" charset="0"/>
                        </a:rPr>
                        <a:t>Azurah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Asamah</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"A Systematic Review of Hand Gesture Recognition"</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IEEE Journals &amp; </a:t>
                      </a:r>
                      <a:r>
                        <a:rPr lang="en-US" sz="2000" dirty="0" err="1">
                          <a:solidFill>
                            <a:schemeClr val="tx1"/>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Magzines</a:t>
                      </a:r>
                      <a:r>
                        <a:rPr lang="en-US" sz="2000" dirty="0">
                          <a:solidFill>
                            <a:schemeClr val="tx1"/>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 Vol-12</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2024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Summarizes advancements in machine learning and deep learning methods for hand gesture recognition, noting trends towards efficient, lightweight models.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Does not sufficiently explore the impact of multimodal systems or tactile feedback technologies​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075934"/>
                  </a:ext>
                </a:extLst>
              </a:tr>
            </a:tbl>
          </a:graphicData>
        </a:graphic>
      </p:graphicFrame>
    </p:spTree>
    <p:extLst>
      <p:ext uri="{BB962C8B-B14F-4D97-AF65-F5344CB8AC3E}">
        <p14:creationId xmlns:p14="http://schemas.microsoft.com/office/powerpoint/2010/main" val="2049999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18ECE989-93EB-FA11-DFEE-78E26D564A2F}"/>
              </a:ext>
            </a:extLst>
          </p:cNvPr>
          <p:cNvGraphicFramePr>
            <a:graphicFrameLocks/>
          </p:cNvGraphicFramePr>
          <p:nvPr>
            <p:extLst>
              <p:ext uri="{D42A27DB-BD31-4B8C-83A1-F6EECF244321}">
                <p14:modId xmlns:p14="http://schemas.microsoft.com/office/powerpoint/2010/main" val="2455163445"/>
              </p:ext>
            </p:extLst>
          </p:nvPr>
        </p:nvGraphicFramePr>
        <p:xfrm>
          <a:off x="838200" y="1268757"/>
          <a:ext cx="10515600" cy="4320486"/>
        </p:xfrm>
        <a:graphic>
          <a:graphicData uri="http://schemas.openxmlformats.org/drawingml/2006/table">
            <a:tbl>
              <a:tblPr firstRow="1" bandRow="1">
                <a:tableStyleId>{2D5ABB26-0587-4C30-8999-92F81FD0307C}</a:tableStyleId>
              </a:tblPr>
              <a:tblGrid>
                <a:gridCol w="789122">
                  <a:extLst>
                    <a:ext uri="{9D8B030D-6E8A-4147-A177-3AD203B41FA5}">
                      <a16:colId xmlns:a16="http://schemas.microsoft.com/office/drawing/2014/main" val="1074209513"/>
                    </a:ext>
                  </a:extLst>
                </a:gridCol>
                <a:gridCol w="1906292">
                  <a:extLst>
                    <a:ext uri="{9D8B030D-6E8A-4147-A177-3AD203B41FA5}">
                      <a16:colId xmlns:a16="http://schemas.microsoft.com/office/drawing/2014/main" val="3610793501"/>
                    </a:ext>
                  </a:extLst>
                </a:gridCol>
                <a:gridCol w="1456840">
                  <a:extLst>
                    <a:ext uri="{9D8B030D-6E8A-4147-A177-3AD203B41FA5}">
                      <a16:colId xmlns:a16="http://schemas.microsoft.com/office/drawing/2014/main" val="1703156870"/>
                    </a:ext>
                  </a:extLst>
                </a:gridCol>
                <a:gridCol w="1224366">
                  <a:extLst>
                    <a:ext uri="{9D8B030D-6E8A-4147-A177-3AD203B41FA5}">
                      <a16:colId xmlns:a16="http://schemas.microsoft.com/office/drawing/2014/main" val="2409362971"/>
                    </a:ext>
                  </a:extLst>
                </a:gridCol>
                <a:gridCol w="2789695">
                  <a:extLst>
                    <a:ext uri="{9D8B030D-6E8A-4147-A177-3AD203B41FA5}">
                      <a16:colId xmlns:a16="http://schemas.microsoft.com/office/drawing/2014/main" val="4018120998"/>
                    </a:ext>
                  </a:extLst>
                </a:gridCol>
                <a:gridCol w="2349285">
                  <a:extLst>
                    <a:ext uri="{9D8B030D-6E8A-4147-A177-3AD203B41FA5}">
                      <a16:colId xmlns:a16="http://schemas.microsoft.com/office/drawing/2014/main" val="1338629564"/>
                    </a:ext>
                  </a:extLst>
                </a:gridCol>
              </a:tblGrid>
              <a:tr h="1181046">
                <a:tc>
                  <a:txBody>
                    <a:bodyPr/>
                    <a:lstStyle/>
                    <a:p>
                      <a:pPr algn="ctr"/>
                      <a:r>
                        <a:rPr lang="en-US" sz="2000"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Title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Journal Name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Year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Key Findings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Limitations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1518834">
                <a:tc>
                  <a:txBody>
                    <a:bodyPr/>
                    <a:lstStyle/>
                    <a:p>
                      <a:pPr algn="ctr"/>
                      <a:r>
                        <a:rPr lang="en-US" sz="2000" dirty="0">
                          <a:latin typeface="Times New Roman" panose="02020603050405020304" pitchFamily="18" charset="0"/>
                          <a:cs typeface="Times New Roman" panose="02020603050405020304" pitchFamily="18" charset="0"/>
                        </a:rPr>
                        <a:t>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Jan </a:t>
                      </a:r>
                      <a:r>
                        <a:rPr lang="en-US" sz="2000" dirty="0" err="1">
                          <a:latin typeface="Times New Roman" panose="02020603050405020304" pitchFamily="18" charset="0"/>
                          <a:cs typeface="Times New Roman" panose="02020603050405020304" pitchFamily="18" charset="0"/>
                        </a:rPr>
                        <a:t>Warchocki</a:t>
                      </a:r>
                      <a:r>
                        <a:rPr lang="en-US" sz="2000" dirty="0">
                          <a:latin typeface="Times New Roman" panose="02020603050405020304" pitchFamily="18" charset="0"/>
                          <a:cs typeface="Times New Roman" panose="02020603050405020304" pitchFamily="18" charset="0"/>
                        </a:rPr>
                        <a:t>, Mikhail Vlasenko, </a:t>
                      </a:r>
                      <a:r>
                        <a:rPr lang="en-US" sz="2000" dirty="0" err="1">
                          <a:latin typeface="Times New Roman" panose="02020603050405020304" pitchFamily="18" charset="0"/>
                          <a:cs typeface="Times New Roman" panose="02020603050405020304" pitchFamily="18" charset="0"/>
                        </a:rPr>
                        <a:t>Yke</a:t>
                      </a:r>
                      <a:r>
                        <a:rPr lang="en-US" sz="2000" dirty="0">
                          <a:latin typeface="Times New Roman" panose="02020603050405020304" pitchFamily="18" charset="0"/>
                          <a:cs typeface="Times New Roman" panose="02020603050405020304" pitchFamily="18" charset="0"/>
                        </a:rPr>
                        <a:t> Bauke </a:t>
                      </a:r>
                      <a:r>
                        <a:rPr lang="en-US" sz="2000" dirty="0" err="1">
                          <a:latin typeface="Times New Roman" panose="02020603050405020304" pitchFamily="18" charset="0"/>
                          <a:cs typeface="Times New Roman" panose="02020603050405020304" pitchFamily="18" charset="0"/>
                        </a:rPr>
                        <a:t>Eisma</a:t>
                      </a:r>
                      <a:r>
                        <a:rPr lang="en-US" sz="2000" dirty="0">
                          <a:latin typeface="Times New Roman" panose="02020603050405020304" pitchFamily="18" charset="0"/>
                          <a:cs typeface="Times New Roman" panose="02020603050405020304" pitchFamily="18" charset="0"/>
                        </a:rPr>
                        <a:t> - "</a:t>
                      </a:r>
                      <a:r>
                        <a:rPr lang="en-US" sz="2000" i="1" dirty="0" err="1">
                          <a:latin typeface="Times New Roman" panose="02020603050405020304" pitchFamily="18" charset="0"/>
                          <a:cs typeface="Times New Roman" panose="02020603050405020304" pitchFamily="18" charset="0"/>
                        </a:rPr>
                        <a:t>GRLib</a:t>
                      </a:r>
                      <a:r>
                        <a:rPr lang="en-US" sz="2000" i="1" dirty="0">
                          <a:latin typeface="Times New Roman" panose="02020603050405020304" pitchFamily="18" charset="0"/>
                          <a:cs typeface="Times New Roman" panose="02020603050405020304" pitchFamily="18" charset="0"/>
                        </a:rPr>
                        <a:t>: An Open-Source Hand Gesture Detection and Recognition Python Library</a:t>
                      </a:r>
                      <a:r>
                        <a:rPr lang="en-US" sz="2000" dirty="0">
                          <a:latin typeface="Times New Roman" panose="02020603050405020304" pitchFamily="18" charset="0"/>
                          <a:cs typeface="Times New Roman" panose="02020603050405020304" pitchFamily="18" charset="0"/>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Journal </a:t>
                      </a:r>
                    </a:p>
                    <a:p>
                      <a:pPr algn="ct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Id: </a:t>
                      </a:r>
                      <a:r>
                        <a:rPr lang="en-US"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2310.14919v1</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2023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Developed </a:t>
                      </a:r>
                      <a:r>
                        <a:rPr lang="en-US" sz="2000" dirty="0" err="1">
                          <a:latin typeface="Times New Roman" panose="02020603050405020304" pitchFamily="18" charset="0"/>
                          <a:cs typeface="Times New Roman" panose="02020603050405020304" pitchFamily="18" charset="0"/>
                        </a:rPr>
                        <a:t>GRLib</a:t>
                      </a:r>
                      <a:r>
                        <a:rPr lang="en-US" sz="2000" dirty="0">
                          <a:latin typeface="Times New Roman" panose="02020603050405020304" pitchFamily="18" charset="0"/>
                          <a:cs typeface="Times New Roman" panose="02020603050405020304" pitchFamily="18" charset="0"/>
                        </a:rPr>
                        <a:t>, an open-source library for static and dynamic hand gesture recognition; it outperforms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Solutions on several datasets, supports few-shot learning, and works well even with low-quality cameras.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Struggles with complex dynamic gestures and occasionally double-detects simple gestures; needs improvement in keyframe extraction and trajectory encoding.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60518"/>
                  </a:ext>
                </a:extLst>
              </a:tr>
            </a:tbl>
          </a:graphicData>
        </a:graphic>
      </p:graphicFrame>
    </p:spTree>
    <p:extLst>
      <p:ext uri="{BB962C8B-B14F-4D97-AF65-F5344CB8AC3E}">
        <p14:creationId xmlns:p14="http://schemas.microsoft.com/office/powerpoint/2010/main" val="2372549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1539</TotalTime>
  <Words>1730</Words>
  <Application>Microsoft Office PowerPoint</Application>
  <PresentationFormat>Widescreen</PresentationFormat>
  <Paragraphs>177</Paragraphs>
  <Slides>25</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Introduction</vt:lpstr>
      <vt:lpstr>Existing System</vt:lpstr>
      <vt:lpstr>Proposed System</vt:lpstr>
      <vt:lpstr>Applications</vt:lpstr>
      <vt:lpstr>Software and Hardware Requirements</vt:lpstr>
      <vt:lpstr>Literature Survey</vt:lpstr>
      <vt:lpstr>PowerPoint Presentation</vt:lpstr>
      <vt:lpstr>PowerPoint Presentation</vt:lpstr>
      <vt:lpstr>PowerPoint Presentation</vt:lpstr>
      <vt:lpstr>PowerPoint Presentation</vt:lpstr>
      <vt:lpstr>Problem Statement</vt:lpstr>
      <vt:lpstr>Objectives of the project</vt:lpstr>
      <vt:lpstr>Module Description</vt:lpstr>
      <vt:lpstr>PowerPoint Presentation</vt:lpstr>
      <vt:lpstr>System Architecture</vt:lpstr>
      <vt:lpstr>Physical / Mathematical Models</vt:lpstr>
      <vt:lpstr>PowerPoint Presentation</vt:lpstr>
      <vt:lpstr>Mathematical Model</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dc:creator>
  <cp:lastModifiedBy>Bhanu Teja G</cp:lastModifiedBy>
  <cp:revision>32</cp:revision>
  <dcterms:created xsi:type="dcterms:W3CDTF">2024-08-17T17:13:23Z</dcterms:created>
  <dcterms:modified xsi:type="dcterms:W3CDTF">2025-04-29T05:56:33Z</dcterms:modified>
</cp:coreProperties>
</file>