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0" r:id="rId2"/>
    <p:sldId id="259" r:id="rId3"/>
    <p:sldId id="260" r:id="rId4"/>
    <p:sldId id="267" r:id="rId5"/>
    <p:sldId id="261" r:id="rId6"/>
    <p:sldId id="266" r:id="rId7"/>
    <p:sldId id="268" r:id="rId8"/>
    <p:sldId id="262" r:id="rId9"/>
    <p:sldId id="263"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EC9EA-D734-4350-8939-99B68D5F2EEF}" v="1" dt="2025-02-16T14:34:5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62" d="100"/>
          <a:sy n="62" d="100"/>
        </p:scale>
        <p:origin x="82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9097-7987-475A-F7DC-AB7C1560D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C35C86-8C8F-DE3A-76B2-D98B1A6EC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468601-6596-F436-200C-D486F76048BA}"/>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5" name="Footer Placeholder 4">
            <a:extLst>
              <a:ext uri="{FF2B5EF4-FFF2-40B4-BE49-F238E27FC236}">
                <a16:creationId xmlns:a16="http://schemas.microsoft.com/office/drawing/2014/main" id="{B1ED11BA-1751-CBB4-FCD0-2713344D7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C659D-3867-7B79-2AF5-A674100E77EF}"/>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36991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B16C-5BCC-B591-D6F2-76B03508C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9721E-E69C-FD5B-83FA-1E36C8E70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D7BA6-B358-08BE-6DC3-80F132C6A92F}"/>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5" name="Footer Placeholder 4">
            <a:extLst>
              <a:ext uri="{FF2B5EF4-FFF2-40B4-BE49-F238E27FC236}">
                <a16:creationId xmlns:a16="http://schemas.microsoft.com/office/drawing/2014/main" id="{9528BD10-31CF-4EC5-0C2D-C96E529A3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8DED1-78FB-5052-22B2-5035FEEC691B}"/>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99135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ECD85-3CED-F790-60FA-82201715F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291A0-0C49-F08C-49C6-65978EA35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3A66-4A86-B9F0-EDFD-438A85F44099}"/>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5" name="Footer Placeholder 4">
            <a:extLst>
              <a:ext uri="{FF2B5EF4-FFF2-40B4-BE49-F238E27FC236}">
                <a16:creationId xmlns:a16="http://schemas.microsoft.com/office/drawing/2014/main" id="{1011E7B7-8381-4862-684C-CEC62262C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8FDDF-88CB-9C06-3061-9C45B0DCC6A2}"/>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2376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BD46-DFF7-B16F-D2DC-678B383DC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54414-0222-C30D-BC7E-D9BD8C201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5D558-19FB-8822-FD75-362A1C20F161}"/>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5" name="Footer Placeholder 4">
            <a:extLst>
              <a:ext uri="{FF2B5EF4-FFF2-40B4-BE49-F238E27FC236}">
                <a16:creationId xmlns:a16="http://schemas.microsoft.com/office/drawing/2014/main" id="{74F7826E-B8D0-EC26-28AA-1BA2D6C34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56694-F92B-3122-7DA9-4B9CBD8BB96C}"/>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88392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7F80-828E-EC97-2C34-FF9BCB14F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D8C902-D4B2-97E9-13A1-95AD67E78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B6105-F5AD-08C2-6E94-7B81685E5AF6}"/>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5" name="Footer Placeholder 4">
            <a:extLst>
              <a:ext uri="{FF2B5EF4-FFF2-40B4-BE49-F238E27FC236}">
                <a16:creationId xmlns:a16="http://schemas.microsoft.com/office/drawing/2014/main" id="{138907EC-0F27-E823-6AEC-EEF0BD9A2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DA96E-B16F-E447-F2B1-258C3EE931C3}"/>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0108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A83F-2919-3F11-F630-A3F6071B3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C0D35-24A4-105A-0C26-15E863DA3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65F6F-E046-CAE3-6F6A-6E6EE0F60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E7886-43CC-59C0-320A-2C01CCD85396}"/>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6" name="Footer Placeholder 5">
            <a:extLst>
              <a:ext uri="{FF2B5EF4-FFF2-40B4-BE49-F238E27FC236}">
                <a16:creationId xmlns:a16="http://schemas.microsoft.com/office/drawing/2014/main" id="{238D3258-3E89-584D-E111-0BBCE0E24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AB4E2-39D4-55AF-8E39-7CC11F93599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42169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9067-1404-21B3-FC01-D7A5D92898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4826D-FF53-7BA0-9A99-D29623A1B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9491C-B821-82F6-CAEC-F6CD8E105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862B7-EF5B-EC96-3DE7-DCD8261D9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3FB8E1-2578-CD07-8A5B-693D09CBB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3808D-7E37-9E71-99AD-B2FA557121A1}"/>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8" name="Footer Placeholder 7">
            <a:extLst>
              <a:ext uri="{FF2B5EF4-FFF2-40B4-BE49-F238E27FC236}">
                <a16:creationId xmlns:a16="http://schemas.microsoft.com/office/drawing/2014/main" id="{D6947198-8528-B957-ACE0-FF8032DA3B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9B40A-13ED-D17D-89FB-5A4BDAC47843}"/>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17388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B3D0-3FA7-5999-E72E-70D578CBE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74F92A-A2F1-2DE5-7C1E-052C6DD125E9}"/>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4" name="Footer Placeholder 3">
            <a:extLst>
              <a:ext uri="{FF2B5EF4-FFF2-40B4-BE49-F238E27FC236}">
                <a16:creationId xmlns:a16="http://schemas.microsoft.com/office/drawing/2014/main" id="{45C53749-9757-C33B-ED7A-3178FA5459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ABD179-39A6-7EE5-A814-C78B7E40540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10424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D17ED-E18D-5156-CB3D-4716B64E814F}"/>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3" name="Footer Placeholder 2">
            <a:extLst>
              <a:ext uri="{FF2B5EF4-FFF2-40B4-BE49-F238E27FC236}">
                <a16:creationId xmlns:a16="http://schemas.microsoft.com/office/drawing/2014/main" id="{8981C0A8-9A1B-5C5D-265B-97EDC0D75B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1C6F5D-2D7C-C85A-C023-66151D8EE824}"/>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71017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D1F8-1738-8D1B-94AB-709748D6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25F2C-08A0-415B-47E7-70B8951D5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09E80-5019-5F03-3811-13BD5FA7C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E1EAA-B58D-8A8C-5265-4DBF352BEF8E}"/>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6" name="Footer Placeholder 5">
            <a:extLst>
              <a:ext uri="{FF2B5EF4-FFF2-40B4-BE49-F238E27FC236}">
                <a16:creationId xmlns:a16="http://schemas.microsoft.com/office/drawing/2014/main" id="{97B2FB2F-4D42-11D6-CBCA-6ABC37DBE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C637D-D175-2043-E38E-B0855F6B9B4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938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2912-CA4A-63CE-7BEF-45D886007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1347E-64E8-2441-427F-AFDDF39B6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0D2C6-9665-DD68-D42B-08112D32F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B163E-A341-1F9F-DD15-13E28482132D}"/>
              </a:ext>
            </a:extLst>
          </p:cNvPr>
          <p:cNvSpPr>
            <a:spLocks noGrp="1"/>
          </p:cNvSpPr>
          <p:nvPr>
            <p:ph type="dt" sz="half" idx="10"/>
          </p:nvPr>
        </p:nvSpPr>
        <p:spPr/>
        <p:txBody>
          <a:bodyPr/>
          <a:lstStyle/>
          <a:p>
            <a:fld id="{A6B12FC3-D083-4EB8-86F0-EF7DCAA4C54E}" type="datetimeFigureOut">
              <a:rPr lang="en-IN" smtClean="0"/>
              <a:t>24-03-2025</a:t>
            </a:fld>
            <a:endParaRPr lang="en-IN"/>
          </a:p>
        </p:txBody>
      </p:sp>
      <p:sp>
        <p:nvSpPr>
          <p:cNvPr id="6" name="Footer Placeholder 5">
            <a:extLst>
              <a:ext uri="{FF2B5EF4-FFF2-40B4-BE49-F238E27FC236}">
                <a16:creationId xmlns:a16="http://schemas.microsoft.com/office/drawing/2014/main" id="{E53D4F9B-AB7A-3ECA-6D9F-D7D0219B6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11919-1A92-E8F9-4D96-549EF2C50848}"/>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43868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02459-93E8-5E20-B68E-FA42F018E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2B207C-4FE8-8FD0-3B2A-5C0AA8BFF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0422-7058-4D5B-FE24-B6D9321F8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12FC3-D083-4EB8-86F0-EF7DCAA4C54E}" type="datetimeFigureOut">
              <a:rPr lang="en-IN" smtClean="0"/>
              <a:t>24-03-2025</a:t>
            </a:fld>
            <a:endParaRPr lang="en-IN"/>
          </a:p>
        </p:txBody>
      </p:sp>
      <p:sp>
        <p:nvSpPr>
          <p:cNvPr id="5" name="Footer Placeholder 4">
            <a:extLst>
              <a:ext uri="{FF2B5EF4-FFF2-40B4-BE49-F238E27FC236}">
                <a16:creationId xmlns:a16="http://schemas.microsoft.com/office/drawing/2014/main" id="{463F9E2B-07B8-6D5F-5356-14177E3EC4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869D97-F518-5BEC-152E-1F70D31F5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9705-02BA-4318-8929-35F9FDCF05B8}" type="slidenum">
              <a:rPr lang="en-IN" smtClean="0"/>
              <a:t>‹#›</a:t>
            </a:fld>
            <a:endParaRPr lang="en-IN"/>
          </a:p>
        </p:txBody>
      </p:sp>
    </p:spTree>
    <p:extLst>
      <p:ext uri="{BB962C8B-B14F-4D97-AF65-F5344CB8AC3E}">
        <p14:creationId xmlns:p14="http://schemas.microsoft.com/office/powerpoint/2010/main" val="35858049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codewith.mu/es/tutorials/1.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10731027" TargetMode="External"/><Relationship Id="rId2" Type="http://schemas.openxmlformats.org/officeDocument/2006/relationships/hyperlink" Target="https://ieeexplore.ieee.org/document/10669579" TargetMode="External"/><Relationship Id="rId1" Type="http://schemas.openxmlformats.org/officeDocument/2006/relationships/slideLayout" Target="../slideLayouts/slideLayout1.xml"/><Relationship Id="rId5" Type="http://schemas.openxmlformats.org/officeDocument/2006/relationships/hyperlink" Target="https://ieeexplore.ieee.org/document/10494845" TargetMode="External"/><Relationship Id="rId4" Type="http://schemas.openxmlformats.org/officeDocument/2006/relationships/hyperlink" Target="https://arxiv.org/pdf/2307.102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667820" y="1745330"/>
            <a:ext cx="10882535" cy="1683670"/>
          </a:xfrm>
          <a:ln w="28575">
            <a:solidFill>
              <a:schemeClr val="tx1"/>
            </a:solidFill>
          </a:ln>
        </p:spPr>
        <p:txBody>
          <a:bodyPr anchor="ctr">
            <a:normAutofit/>
          </a:bodyPr>
          <a:lstStyle/>
          <a:p>
            <a:r>
              <a:rPr lang="en-US" b="1" kern="100" dirty="0" err="1">
                <a:effectLst/>
                <a:latin typeface="Times New Roman" panose="02020603050405020304" pitchFamily="18" charset="0"/>
                <a:ea typeface="Calibri" panose="020F0502020204030204" pitchFamily="34" charset="0"/>
                <a:cs typeface="Times New Roman" panose="02020603050405020304" pitchFamily="18" charset="0"/>
              </a:rPr>
              <a:t>GestureArt</a:t>
            </a:r>
            <a:endParaRPr lang="en-IN"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7C00B02-3086-47A1-0F0A-7995BD255C01}"/>
              </a:ext>
            </a:extLst>
          </p:cNvPr>
          <p:cNvSpPr>
            <a:spLocks noGrp="1" noChangeArrowheads="1"/>
          </p:cNvSpPr>
          <p:nvPr>
            <p:ph type="subTitle" idx="1"/>
          </p:nvPr>
        </p:nvSpPr>
        <p:spPr bwMode="auto">
          <a:xfrm>
            <a:off x="667820" y="3429000"/>
            <a:ext cx="10882535" cy="57996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AI-Powered Virtual Drawing Platform</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761679-1937-797A-63A0-F541002866DE}"/>
              </a:ext>
            </a:extLst>
          </p:cNvPr>
          <p:cNvSpPr txBox="1"/>
          <p:nvPr/>
        </p:nvSpPr>
        <p:spPr>
          <a:xfrm>
            <a:off x="8094442" y="5044611"/>
            <a:ext cx="3455913" cy="923330"/>
          </a:xfrm>
          <a:prstGeom prst="rect">
            <a:avLst/>
          </a:prstGeom>
          <a:noFill/>
          <a:ln w="28575">
            <a:solidFill>
              <a:schemeClr val="tx1"/>
            </a:solidFill>
          </a:ln>
        </p:spPr>
        <p:txBody>
          <a:bodyPr wrap="square" rtlCol="0">
            <a:spAutoFit/>
          </a:bodyPr>
          <a:lstStyle/>
          <a:p>
            <a:r>
              <a:rPr lang="en-US" b="1" dirty="0"/>
              <a:t>Batch 1(CSB VI Sem):</a:t>
            </a:r>
          </a:p>
          <a:p>
            <a:r>
              <a:rPr lang="en-US" dirty="0"/>
              <a:t>Amrutha Dubey (22261A3201)</a:t>
            </a:r>
          </a:p>
          <a:p>
            <a:r>
              <a:rPr lang="en-US" dirty="0"/>
              <a:t>G Bhanu Teja (22261A3222)</a:t>
            </a:r>
          </a:p>
        </p:txBody>
      </p:sp>
      <p:sp>
        <p:nvSpPr>
          <p:cNvPr id="4" name="TextBox 3">
            <a:extLst>
              <a:ext uri="{FF2B5EF4-FFF2-40B4-BE49-F238E27FC236}">
                <a16:creationId xmlns:a16="http://schemas.microsoft.com/office/drawing/2014/main" id="{40E57B81-9415-C1C1-0FA2-8F625F517619}"/>
              </a:ext>
            </a:extLst>
          </p:cNvPr>
          <p:cNvSpPr txBox="1"/>
          <p:nvPr/>
        </p:nvSpPr>
        <p:spPr>
          <a:xfrm>
            <a:off x="667820" y="5044611"/>
            <a:ext cx="3455913" cy="923330"/>
          </a:xfrm>
          <a:prstGeom prst="rect">
            <a:avLst/>
          </a:prstGeom>
          <a:noFill/>
          <a:ln w="28575">
            <a:solidFill>
              <a:schemeClr val="tx1"/>
            </a:solidFill>
          </a:ln>
        </p:spPr>
        <p:txBody>
          <a:bodyPr wrap="square" rtlCol="0">
            <a:spAutoFit/>
          </a:bodyPr>
          <a:lstStyle/>
          <a:p>
            <a:r>
              <a:rPr lang="en-US" b="1" dirty="0"/>
              <a:t>Project Guide:</a:t>
            </a:r>
          </a:p>
          <a:p>
            <a:r>
              <a:rPr kumimoji="0" lang="en-US"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Dr. D. Vijaya Lakshmi</a:t>
            </a:r>
          </a:p>
          <a:p>
            <a:r>
              <a:rPr kumimoji="0" lang="en-US"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Professor &amp; </a:t>
            </a:r>
            <a:r>
              <a:rPr kumimoji="0" lang="en-US" altLang="en-US" sz="180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HoD</a:t>
            </a:r>
            <a:r>
              <a:rPr kumimoji="0" lang="en-US" altLang="en-US" sz="180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(IT)</a:t>
            </a:r>
          </a:p>
        </p:txBody>
      </p:sp>
    </p:spTree>
    <p:extLst>
      <p:ext uri="{BB962C8B-B14F-4D97-AF65-F5344CB8AC3E}">
        <p14:creationId xmlns:p14="http://schemas.microsoft.com/office/powerpoint/2010/main" val="116355926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3164888"/>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1223390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96348"/>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27C00B02-3086-47A1-0F0A-7995BD255C01}"/>
              </a:ext>
            </a:extLst>
          </p:cNvPr>
          <p:cNvSpPr>
            <a:spLocks noGrp="1" noChangeArrowheads="1"/>
          </p:cNvSpPr>
          <p:nvPr>
            <p:ph type="subTitle" idx="1"/>
          </p:nvPr>
        </p:nvSpPr>
        <p:spPr bwMode="auto">
          <a:xfrm>
            <a:off x="877660" y="1670274"/>
            <a:ext cx="10228704"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the evolving world of digital creativity, the need for intuitive and accessible tools has become paramount. Traditional digital art tools often require specialized hardware, creating barriers for aspiring artists and casual users. This uses Artificial Intelligence and addresses this demand by providing an innovative solution for digital art creation. This tool allows users to draw and paint using natural hand gestures, eliminating the need for external devices. By leveraging computer vision and AI technologies, it captures and interprets hand movements, translating them into digital strokes in real-time. This project aims to revolutionize human-computer interaction by making digital art more accessible and user-friendly.</a:t>
            </a:r>
          </a:p>
        </p:txBody>
      </p:sp>
    </p:spTree>
    <p:extLst>
      <p:ext uri="{BB962C8B-B14F-4D97-AF65-F5344CB8AC3E}">
        <p14:creationId xmlns:p14="http://schemas.microsoft.com/office/powerpoint/2010/main" val="23539976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12689"/>
            <a:ext cx="9144000" cy="785950"/>
          </a:xfrm>
        </p:spPr>
        <p:txBody>
          <a:bodyPr>
            <a:noAutofit/>
          </a:bodyPr>
          <a:lstStyle/>
          <a:p>
            <a:r>
              <a:rPr lang="en-IN" sz="4800" b="1" dirty="0">
                <a:latin typeface="Times New Roman" panose="02020603050405020304" pitchFamily="18" charset="0"/>
                <a:cs typeface="Times New Roman" panose="02020603050405020304" pitchFamily="18" charset="0"/>
              </a:rPr>
              <a:t>Existing System</a:t>
            </a:r>
          </a:p>
        </p:txBody>
      </p:sp>
      <p:sp>
        <p:nvSpPr>
          <p:cNvPr id="6" name="Rectangle 3">
            <a:extLst>
              <a:ext uri="{FF2B5EF4-FFF2-40B4-BE49-F238E27FC236}">
                <a16:creationId xmlns:a16="http://schemas.microsoft.com/office/drawing/2014/main" id="{73C3FE73-742E-35E5-7622-25BE800DAE36}"/>
              </a:ext>
            </a:extLst>
          </p:cNvPr>
          <p:cNvSpPr>
            <a:spLocks noGrp="1" noChangeArrowheads="1"/>
          </p:cNvSpPr>
          <p:nvPr>
            <p:ph type="subTitle" idx="1"/>
          </p:nvPr>
        </p:nvSpPr>
        <p:spPr bwMode="auto">
          <a:xfrm>
            <a:off x="1093334" y="1397489"/>
            <a:ext cx="10375202" cy="45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Traditional digital painting tools have long been the standard for digital artists, but they come with significant limitations. These tools often require expensive devices like graphic tablets and styluses, creating a barrier for beginners and casual users. Moreover, the complexity of these tools can deter creativity and slow down the learning process. The dependency on external hardware not only increases costs but also limits the portability and flexibility of digital art creation.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Steep learning curve for non-professionals.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Dependence on costly and specialized devices.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accessibility for casual users.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Lack of intuitive, gesture-based interaction.</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09790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390438" y="338027"/>
            <a:ext cx="9144000" cy="785950"/>
          </a:xfrm>
        </p:spPr>
        <p:txBody>
          <a:bodyPr>
            <a:noAutofit/>
          </a:bodyPr>
          <a:lstStyle/>
          <a:p>
            <a:r>
              <a:rPr lang="en-US" sz="4800" b="1" dirty="0">
                <a:latin typeface="Times New Roman" panose="02020603050405020304" pitchFamily="18" charset="0"/>
                <a:cs typeface="Times New Roman" panose="02020603050405020304" pitchFamily="18" charset="0"/>
              </a:rPr>
              <a:t>Limitations of the </a:t>
            </a:r>
            <a:r>
              <a:rPr lang="en-IN" sz="4800" b="1"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4468E7C9-D61B-EB53-0BD4-6F6BD6C39F1E}"/>
              </a:ext>
            </a:extLst>
          </p:cNvPr>
          <p:cNvSpPr txBox="1"/>
          <p:nvPr/>
        </p:nvSpPr>
        <p:spPr>
          <a:xfrm>
            <a:off x="1090761" y="1220399"/>
            <a:ext cx="10190266" cy="511531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Despite their capabilities, traditional digital art tools face several drawbacks that hinder their effectiveness. The reliance on external hardware and complex interfaces makes them inaccessible to many users. Additionally, the high cost and technical expertise required create a significant entry barrier. These limitations restrict the creative freedom and accessibility of digital art, making it less approachable for a wider audience.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dependency on external hardware like styluses and tablets.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Inaccessible for users without technical expertise.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Expensive and often impractical for hobbyists.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 interface leading to a slower learning process.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portability due to hardware requirements.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Compatibility issues with different devices and software.</a:t>
            </a:r>
          </a:p>
        </p:txBody>
      </p:sp>
    </p:spTree>
    <p:extLst>
      <p:ext uri="{BB962C8B-B14F-4D97-AF65-F5344CB8AC3E}">
        <p14:creationId xmlns:p14="http://schemas.microsoft.com/office/powerpoint/2010/main" val="118564186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96348"/>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Proposed System</a:t>
            </a: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904126" y="1563842"/>
            <a:ext cx="10541284"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a:t>
            </a:r>
            <a:r>
              <a:rPr lang="en-US" sz="2000" b="1" dirty="0" err="1">
                <a:latin typeface="Times New Roman" panose="02020603050405020304" pitchFamily="18" charset="0"/>
                <a:cs typeface="Times New Roman" panose="02020603050405020304" pitchFamily="18" charset="0"/>
              </a:rPr>
              <a:t>GestureArt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Solves Existing Challenges?</a:t>
            </a:r>
          </a:p>
          <a:p>
            <a:pPr algn="just">
              <a:lnSpc>
                <a:spcPct val="150000"/>
              </a:lnSpc>
            </a:pPr>
            <a:r>
              <a:rPr lang="en-US" sz="2000" dirty="0">
                <a:latin typeface="Times New Roman" panose="02020603050405020304" pitchFamily="18" charset="0"/>
                <a:cs typeface="Times New Roman" panose="02020603050405020304" pitchFamily="18" charset="0"/>
              </a:rPr>
              <a:t>It offers a groundbreaking approach to digital art creation by removing hardware dependencies and introducing gesture-based controls. Through advanced computer vision libraries like OpenCV and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it captures hand movements and converts them into on-screen drawings. This system simplifies the creative process, making digital art more accessible and enjoyable. By using only a webcam and AI algorithms, the </a:t>
            </a:r>
            <a:r>
              <a:rPr lang="en-US" sz="2000" dirty="0" err="1">
                <a:latin typeface="Times New Roman" panose="02020603050405020304" pitchFamily="18" charset="0"/>
                <a:cs typeface="Times New Roman" panose="02020603050405020304" pitchFamily="18" charset="0"/>
              </a:rPr>
              <a:t>GestureArt</a:t>
            </a:r>
            <a:r>
              <a:rPr lang="en-US" sz="2000" dirty="0">
                <a:latin typeface="Times New Roman" panose="02020603050405020304" pitchFamily="18" charset="0"/>
                <a:cs typeface="Times New Roman" panose="02020603050405020304" pitchFamily="18" charset="0"/>
              </a:rPr>
              <a:t> provides a cost-effective, user-friendly alternative to traditional digital art tools.</a:t>
            </a: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7545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452063" y="596348"/>
            <a:ext cx="11455685"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Advantages </a:t>
            </a:r>
            <a:r>
              <a:rPr lang="en-US" b="1" dirty="0">
                <a:latin typeface="Times New Roman" panose="02020603050405020304" pitchFamily="18" charset="0"/>
                <a:cs typeface="Times New Roman" panose="02020603050405020304" pitchFamily="18" charset="0"/>
              </a:rPr>
              <a:t>of the Proposed System</a:t>
            </a:r>
            <a:endParaRPr lang="en-IN"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97EA40F9-931E-9369-29BE-C4F7346EDCD3}"/>
              </a:ext>
            </a:extLst>
          </p:cNvPr>
          <p:cNvSpPr txBox="1">
            <a:spLocks/>
          </p:cNvSpPr>
          <p:nvPr/>
        </p:nvSpPr>
        <p:spPr>
          <a:xfrm>
            <a:off x="1408866" y="1807857"/>
            <a:ext cx="9374268" cy="4013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770562" y="1806094"/>
            <a:ext cx="10541284"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GestureArt</a:t>
            </a:r>
            <a:r>
              <a:rPr lang="en-US" sz="2000" dirty="0">
                <a:latin typeface="Times New Roman" panose="02020603050405020304" pitchFamily="18" charset="0"/>
                <a:cs typeface="Times New Roman" panose="02020603050405020304" pitchFamily="18" charset="0"/>
              </a:rPr>
              <a:t> stands out by offering a unique combination of affordability, accessibility, and innovation. Its ability to function without specialized hardware and its user-friendly interface make it an ideal solution for both beginners and experienced artists. This system democratizes digital art creation by removing financial and technical barriers, encouraging more users to explore their creativity.</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the need for expensive drawing equipment.</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an interactive and engaging user experience.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Supports a wide range of creative applications.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creative freedom with intuitive controls.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Encourages innovation through gesture-based interaction</a:t>
            </a:r>
          </a:p>
        </p:txBody>
      </p:sp>
    </p:spTree>
    <p:extLst>
      <p:ext uri="{BB962C8B-B14F-4D97-AF65-F5344CB8AC3E}">
        <p14:creationId xmlns:p14="http://schemas.microsoft.com/office/powerpoint/2010/main" val="2779785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452063" y="596348"/>
            <a:ext cx="11455685"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Objectives of the project</a:t>
            </a:r>
          </a:p>
        </p:txBody>
      </p:sp>
      <p:sp>
        <p:nvSpPr>
          <p:cNvPr id="4" name="Subtitle 2">
            <a:extLst>
              <a:ext uri="{FF2B5EF4-FFF2-40B4-BE49-F238E27FC236}">
                <a16:creationId xmlns:a16="http://schemas.microsoft.com/office/drawing/2014/main" id="{97EA40F9-931E-9369-29BE-C4F7346EDCD3}"/>
              </a:ext>
            </a:extLst>
          </p:cNvPr>
          <p:cNvSpPr txBox="1">
            <a:spLocks/>
          </p:cNvSpPr>
          <p:nvPr/>
        </p:nvSpPr>
        <p:spPr>
          <a:xfrm>
            <a:off x="1408866" y="1807857"/>
            <a:ext cx="9374268" cy="4013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909263" y="1848652"/>
            <a:ext cx="10541284"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primary goal of the </a:t>
            </a:r>
            <a:r>
              <a:rPr lang="en-US" sz="2000" dirty="0" err="1">
                <a:latin typeface="Times New Roman" panose="02020603050405020304" pitchFamily="18" charset="0"/>
                <a:cs typeface="Times New Roman" panose="02020603050405020304" pitchFamily="18" charset="0"/>
              </a:rPr>
              <a:t>GestureArt</a:t>
            </a:r>
            <a:r>
              <a:rPr lang="en-US" sz="2000" dirty="0">
                <a:latin typeface="Times New Roman" panose="02020603050405020304" pitchFamily="18" charset="0"/>
                <a:cs typeface="Times New Roman" panose="02020603050405020304" pitchFamily="18" charset="0"/>
              </a:rPr>
              <a:t> is to democratize digital art by removing technical and financial barriers. By using AI-driven hand gesture recognition, the project aims to provide a seamless and enjoyable creative experience for users of all skill levels. This project seeks to advance human-computer interaction and open new possibilities for digital creativity.</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human-computer interaction through AI.</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Simplify the creative process for users of all skill levels.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advanced computer vision techniques. </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 creativity and accessibility in digital art.</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Minimize costs associated with digital art tools.</a:t>
            </a:r>
          </a:p>
        </p:txBody>
      </p:sp>
    </p:spTree>
    <p:extLst>
      <p:ext uri="{BB962C8B-B14F-4D97-AF65-F5344CB8AC3E}">
        <p14:creationId xmlns:p14="http://schemas.microsoft.com/office/powerpoint/2010/main" val="261401860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02741" y="740220"/>
            <a:ext cx="12164602" cy="785950"/>
          </a:xfrm>
        </p:spPr>
        <p:txBody>
          <a:bodyPr>
            <a:noAutofit/>
          </a:bodyPr>
          <a:lstStyle/>
          <a:p>
            <a:r>
              <a:rPr lang="en-US" sz="5400" b="1" dirty="0">
                <a:latin typeface="Times New Roman" panose="02020603050405020304" pitchFamily="18" charset="0"/>
                <a:cs typeface="Times New Roman" panose="02020603050405020304" pitchFamily="18" charset="0"/>
              </a:rPr>
              <a:t>Software and Hardware Requirements</a:t>
            </a:r>
            <a:endParaRPr lang="en-IN" sz="5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B62BCBD-FCBE-4C28-C563-88FF8E05A95A}"/>
              </a:ext>
            </a:extLst>
          </p:cNvPr>
          <p:cNvSpPr>
            <a:spLocks noGrp="1" noChangeArrowheads="1"/>
          </p:cNvSpPr>
          <p:nvPr>
            <p:ph type="subTitle" idx="1"/>
          </p:nvPr>
        </p:nvSpPr>
        <p:spPr bwMode="auto">
          <a:xfrm>
            <a:off x="756862" y="2886926"/>
            <a:ext cx="4924747" cy="19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Operating System:</a:t>
            </a:r>
            <a:r>
              <a:rPr lang="en-US" sz="2000" dirty="0">
                <a:latin typeface="Times New Roman" panose="02020603050405020304" pitchFamily="18" charset="0"/>
                <a:cs typeface="Times New Roman" panose="02020603050405020304" pitchFamily="18" charset="0"/>
              </a:rPr>
              <a:t> Windows 10/11</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Programming Language:</a:t>
            </a:r>
            <a:r>
              <a:rPr lang="en-US" sz="2000" dirty="0">
                <a:latin typeface="Times New Roman" panose="02020603050405020304" pitchFamily="18" charset="0"/>
                <a:cs typeface="Times New Roman" panose="02020603050405020304" pitchFamily="18" charset="0"/>
              </a:rPr>
              <a:t> Python 3.10.7</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OpenCV, </a:t>
            </a:r>
            <a:r>
              <a:rPr lang="en-US" sz="2000" dirty="0" err="1">
                <a:latin typeface="Times New Roman" panose="02020603050405020304" pitchFamily="18" charset="0"/>
                <a:cs typeface="Times New Roman" panose="02020603050405020304" pitchFamily="18" charset="0"/>
              </a:rPr>
              <a:t>MediaPipe</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Visual Studio Code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Camera/Webcam</a:t>
            </a:r>
          </a:p>
        </p:txBody>
      </p:sp>
      <p:pic>
        <p:nvPicPr>
          <p:cNvPr id="7" name="Picture 6">
            <a:extLst>
              <a:ext uri="{FF2B5EF4-FFF2-40B4-BE49-F238E27FC236}">
                <a16:creationId xmlns:a16="http://schemas.microsoft.com/office/drawing/2014/main" id="{0CB52999-E93C-2E8F-B20D-6281812202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52099" y="2295608"/>
            <a:ext cx="4749206" cy="3047619"/>
          </a:xfrm>
          <a:prstGeom prst="rect">
            <a:avLst/>
          </a:prstGeom>
        </p:spPr>
      </p:pic>
    </p:spTree>
    <p:extLst>
      <p:ext uri="{BB962C8B-B14F-4D97-AF65-F5344CB8AC3E}">
        <p14:creationId xmlns:p14="http://schemas.microsoft.com/office/powerpoint/2010/main" val="274615995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452511"/>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D06F89D2-0FDF-41DD-7EFA-3F754C97F3A3}"/>
              </a:ext>
            </a:extLst>
          </p:cNvPr>
          <p:cNvSpPr txBox="1"/>
          <p:nvPr/>
        </p:nvSpPr>
        <p:spPr>
          <a:xfrm>
            <a:off x="616449" y="1796229"/>
            <a:ext cx="11013897" cy="33650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solidFill>
                  <a:srgbClr val="333333"/>
                </a:solidFill>
                <a:latin typeface="HelveticaNeue Regular"/>
              </a:rPr>
              <a:t>A Methodological and Structural Review of Hand Gesture Recognition Across Diverse Data Modalities (</a:t>
            </a:r>
            <a:r>
              <a:rPr lang="en-US" b="1" dirty="0">
                <a:solidFill>
                  <a:srgbClr val="333333"/>
                </a:solidFill>
                <a:latin typeface="HelveticaNeue Regular"/>
                <a:hlinkClick r:id="rId2"/>
              </a:rPr>
              <a:t>https://ieeexplore.ieee.org/document/10669579</a:t>
            </a:r>
            <a:r>
              <a:rPr lang="en-US" b="1" dirty="0">
                <a:solidFill>
                  <a:srgbClr val="333333"/>
                </a:solidFill>
                <a:latin typeface="HelveticaNeue Regular"/>
              </a:rPr>
              <a:t>)</a:t>
            </a:r>
          </a:p>
          <a:p>
            <a:pPr marL="285750" indent="-285750">
              <a:lnSpc>
                <a:spcPct val="150000"/>
              </a:lnSpc>
              <a:buFont typeface="Arial" panose="020B0604020202020204" pitchFamily="34" charset="0"/>
              <a:buChar char="•"/>
            </a:pPr>
            <a:r>
              <a:rPr lang="en-US" b="1" dirty="0">
                <a:solidFill>
                  <a:srgbClr val="333333"/>
                </a:solidFill>
                <a:latin typeface="HelveticaNeue Regular"/>
              </a:rPr>
              <a:t>A Systematic Review of Hand Gesture Recognition: An Update From 2018 to 2024 (</a:t>
            </a:r>
            <a:r>
              <a:rPr lang="en-US" b="1" i="0" dirty="0">
                <a:solidFill>
                  <a:srgbClr val="333333"/>
                </a:solidFill>
                <a:effectLst/>
                <a:latin typeface="HelveticaNeue Regular"/>
                <a:hlinkClick r:id="rId3"/>
              </a:rPr>
              <a:t>https://ieeexplore.ieee.org/document/10731027</a:t>
            </a:r>
            <a:r>
              <a:rPr lang="en-US" b="1" dirty="0">
                <a:solidFill>
                  <a:srgbClr val="333333"/>
                </a:solidFill>
                <a:latin typeface="HelveticaNeue Regular"/>
              </a:rPr>
              <a:t>)</a:t>
            </a:r>
          </a:p>
          <a:p>
            <a:pPr marL="285750" indent="-285750">
              <a:lnSpc>
                <a:spcPct val="150000"/>
              </a:lnSpc>
              <a:buFont typeface="Arial" panose="020B0604020202020204" pitchFamily="34" charset="0"/>
              <a:buChar char="•"/>
            </a:pPr>
            <a:r>
              <a:rPr lang="en-US" b="1" dirty="0" err="1">
                <a:solidFill>
                  <a:srgbClr val="333333"/>
                </a:solidFill>
                <a:latin typeface="HelveticaNeue Regular"/>
              </a:rPr>
              <a:t>GRLib</a:t>
            </a:r>
            <a:r>
              <a:rPr lang="en-US" b="1" dirty="0">
                <a:solidFill>
                  <a:srgbClr val="333333"/>
                </a:solidFill>
                <a:latin typeface="HelveticaNeue Regular"/>
              </a:rPr>
              <a:t>: An Open-Source Hand Gesture Detection and Recognition Python Library (</a:t>
            </a:r>
            <a:r>
              <a:rPr lang="en-US" b="1" i="0" dirty="0">
                <a:solidFill>
                  <a:srgbClr val="333333"/>
                </a:solidFill>
                <a:effectLst/>
                <a:latin typeface="HelveticaNeue Regular"/>
                <a:hlinkClick r:id="rId4"/>
              </a:rPr>
              <a:t>https://arxiv.org/pdf/2307.10203</a:t>
            </a:r>
            <a:r>
              <a:rPr lang="en-US" b="1" dirty="0">
                <a:solidFill>
                  <a:srgbClr val="333333"/>
                </a:solidFill>
                <a:latin typeface="HelveticaNeue Regular"/>
              </a:rPr>
              <a:t>)</a:t>
            </a:r>
          </a:p>
          <a:p>
            <a:pPr marL="285750" indent="-285750">
              <a:lnSpc>
                <a:spcPct val="150000"/>
              </a:lnSpc>
              <a:buFont typeface="Arial" panose="020B0604020202020204" pitchFamily="34" charset="0"/>
              <a:buChar char="•"/>
            </a:pPr>
            <a:r>
              <a:rPr lang="en-US" b="1" dirty="0">
                <a:solidFill>
                  <a:srgbClr val="333333"/>
                </a:solidFill>
                <a:latin typeface="HelveticaNeue Regular"/>
              </a:rPr>
              <a:t>Comprehensive Systematic Review of YOLO for Medical Object Detection (2018 to 2023) (</a:t>
            </a:r>
            <a:r>
              <a:rPr lang="en-US" b="1" dirty="0">
                <a:solidFill>
                  <a:srgbClr val="333333"/>
                </a:solidFill>
                <a:latin typeface="HelveticaNeue Regular"/>
                <a:hlinkClick r:id="rId5"/>
              </a:rPr>
              <a:t>https://ieeexplore.ieee.org/document/10494845</a:t>
            </a:r>
            <a:r>
              <a:rPr lang="en-US" b="1" dirty="0">
                <a:solidFill>
                  <a:srgbClr val="333333"/>
                </a:solidFill>
                <a:latin typeface="HelveticaNeue Regular"/>
              </a:rPr>
              <a:t>)</a:t>
            </a:r>
            <a:endParaRPr lang="en-US" b="1" dirty="0">
              <a:solidFill>
                <a:srgbClr val="333333"/>
              </a:solidFill>
              <a:latin typeface="HelveticaNeue Regular"/>
              <a:hlinkClick r:id="rId2"/>
            </a:endParaRPr>
          </a:p>
        </p:txBody>
      </p:sp>
    </p:spTree>
    <p:extLst>
      <p:ext uri="{BB962C8B-B14F-4D97-AF65-F5344CB8AC3E}">
        <p14:creationId xmlns:p14="http://schemas.microsoft.com/office/powerpoint/2010/main" val="252001819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TotalTime>
  <Words>805</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HelveticaNeue Regular</vt:lpstr>
      <vt:lpstr>Times New Roman</vt:lpstr>
      <vt:lpstr>Office Theme</vt:lpstr>
      <vt:lpstr>GestureArt</vt:lpstr>
      <vt:lpstr>Introduction</vt:lpstr>
      <vt:lpstr>Existing System</vt:lpstr>
      <vt:lpstr>Limitations of the Existing System</vt:lpstr>
      <vt:lpstr>Proposed System</vt:lpstr>
      <vt:lpstr>Advantages of the Proposed System</vt:lpstr>
      <vt:lpstr>Objectives of the project</vt:lpstr>
      <vt:lpstr>Software and Hardware Requirements</vt:lpstr>
      <vt:lpstr>Literature 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Bhanu Teja G</cp:lastModifiedBy>
  <cp:revision>14</cp:revision>
  <dcterms:created xsi:type="dcterms:W3CDTF">2024-08-17T17:13:23Z</dcterms:created>
  <dcterms:modified xsi:type="dcterms:W3CDTF">2025-03-24T04:24:13Z</dcterms:modified>
</cp:coreProperties>
</file>