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eague Spartan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Arimo Bold" charset="1" panose="020B0704020202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53371">
                <a:alpha val="100000"/>
              </a:srgbClr>
            </a:gs>
            <a:gs pos="100000">
              <a:srgbClr val="4874B0">
                <a:alpha val="100000"/>
              </a:srgbClr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60600" y="6243840"/>
            <a:ext cx="8571600" cy="4042800"/>
          </a:xfrm>
          <a:custGeom>
            <a:avLst/>
            <a:gdLst/>
            <a:ahLst/>
            <a:cxnLst/>
            <a:rect r="r" b="b" t="t" l="l"/>
            <a:pathLst>
              <a:path h="4042800" w="8571600">
                <a:moveTo>
                  <a:pt x="0" y="0"/>
                </a:moveTo>
                <a:lnTo>
                  <a:pt x="8571600" y="0"/>
                </a:lnTo>
                <a:lnTo>
                  <a:pt x="8571600" y="4042800"/>
                </a:lnTo>
                <a:lnTo>
                  <a:pt x="0" y="404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81400" y="1028880"/>
            <a:ext cx="4281840" cy="8228880"/>
            <a:chOff x="0" y="0"/>
            <a:chExt cx="5709120" cy="10971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09158" cy="10971784"/>
            </a:xfrm>
            <a:custGeom>
              <a:avLst/>
              <a:gdLst/>
              <a:ahLst/>
              <a:cxnLst/>
              <a:rect r="r" b="b" t="t" l="l"/>
              <a:pathLst>
                <a:path h="10971784" w="5709158">
                  <a:moveTo>
                    <a:pt x="0" y="0"/>
                  </a:moveTo>
                  <a:lnTo>
                    <a:pt x="5709158" y="0"/>
                  </a:lnTo>
                  <a:lnTo>
                    <a:pt x="5709158" y="10971784"/>
                  </a:lnTo>
                  <a:lnTo>
                    <a:pt x="0" y="10971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" t="0" r="-1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20" y="1028880"/>
            <a:ext cx="4281840" cy="8228880"/>
            <a:chOff x="0" y="0"/>
            <a:chExt cx="5709120" cy="10971840"/>
          </a:xfrm>
        </p:grpSpPr>
        <p:sp>
          <p:nvSpPr>
            <p:cNvPr name="Freeform 6" id="6"/>
            <p:cNvSpPr/>
            <p:nvPr/>
          </p:nvSpPr>
          <p:spPr>
            <a:xfrm flipH="true" flipV="false" rot="0">
              <a:off x="0" y="0"/>
              <a:ext cx="5709158" cy="10971784"/>
            </a:xfrm>
            <a:custGeom>
              <a:avLst/>
              <a:gdLst/>
              <a:ahLst/>
              <a:cxnLst/>
              <a:rect r="r" b="b" t="t" l="l"/>
              <a:pathLst>
                <a:path h="10971784" w="5709158">
                  <a:moveTo>
                    <a:pt x="5709158" y="0"/>
                  </a:moveTo>
                  <a:lnTo>
                    <a:pt x="0" y="0"/>
                  </a:lnTo>
                  <a:lnTo>
                    <a:pt x="0" y="10971784"/>
                  </a:lnTo>
                  <a:lnTo>
                    <a:pt x="5709158" y="10971784"/>
                  </a:lnTo>
                  <a:lnTo>
                    <a:pt x="5709158" y="0"/>
                  </a:lnTo>
                  <a:close/>
                </a:path>
              </a:pathLst>
            </a:custGeom>
            <a:blipFill>
              <a:blip r:embed="rId4"/>
              <a:stretch>
                <a:fillRect l="-2" t="0" r="-1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219560" y="2853375"/>
            <a:ext cx="9729000" cy="318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7"/>
              </a:lnSpc>
            </a:pPr>
            <a:r>
              <a:rPr lang="en-US" sz="8150" spc="80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Predicting Customer Bookings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75760" y="6243840"/>
            <a:ext cx="8571600" cy="4042800"/>
          </a:xfrm>
          <a:custGeom>
            <a:avLst/>
            <a:gdLst/>
            <a:ahLst/>
            <a:cxnLst/>
            <a:rect r="r" b="b" t="t" l="l"/>
            <a:pathLst>
              <a:path h="4042800" w="8571600">
                <a:moveTo>
                  <a:pt x="0" y="0"/>
                </a:moveTo>
                <a:lnTo>
                  <a:pt x="8571600" y="0"/>
                </a:lnTo>
                <a:lnTo>
                  <a:pt x="8571600" y="4042800"/>
                </a:lnTo>
                <a:lnTo>
                  <a:pt x="0" y="404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0" r="0" b="-6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60" y="6243840"/>
            <a:ext cx="8571600" cy="4042800"/>
          </a:xfrm>
          <a:custGeom>
            <a:avLst/>
            <a:gdLst/>
            <a:ahLst/>
            <a:cxnLst/>
            <a:rect r="r" b="b" t="t" l="l"/>
            <a:pathLst>
              <a:path h="4042800" w="8571600">
                <a:moveTo>
                  <a:pt x="0" y="0"/>
                </a:moveTo>
                <a:lnTo>
                  <a:pt x="8571600" y="0"/>
                </a:lnTo>
                <a:lnTo>
                  <a:pt x="8571600" y="4042800"/>
                </a:lnTo>
                <a:lnTo>
                  <a:pt x="0" y="404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0" r="0" b="-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47160" y="556200"/>
            <a:ext cx="3673440" cy="1276200"/>
          </a:xfrm>
          <a:custGeom>
            <a:avLst/>
            <a:gdLst/>
            <a:ahLst/>
            <a:cxnLst/>
            <a:rect r="r" b="b" t="t" l="l"/>
            <a:pathLst>
              <a:path h="1276200" w="3673440">
                <a:moveTo>
                  <a:pt x="0" y="0"/>
                </a:moveTo>
                <a:lnTo>
                  <a:pt x="3673440" y="0"/>
                </a:lnTo>
                <a:lnTo>
                  <a:pt x="3673440" y="1276200"/>
                </a:lnTo>
                <a:lnTo>
                  <a:pt x="0" y="1276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7" t="0" r="-3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965280" y="6622870"/>
            <a:ext cx="3955320" cy="72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8"/>
              </a:lnSpc>
            </a:pPr>
            <a:r>
              <a:rPr lang="en-US" sz="1900" spc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 Machine Learning Approach with CatBoost and SMOTE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53371">
                <a:alpha val="100000"/>
              </a:srgbClr>
            </a:gs>
            <a:gs pos="100000">
              <a:srgbClr val="4874B0">
                <a:alpha val="100000"/>
              </a:srgbClr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7247" y="740474"/>
            <a:ext cx="10879289" cy="63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4559" spc="45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Context and Data Preparation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933280" y="1935720"/>
            <a:ext cx="5237280" cy="4025160"/>
          </a:xfrm>
          <a:custGeom>
            <a:avLst/>
            <a:gdLst/>
            <a:ahLst/>
            <a:cxnLst/>
            <a:rect r="r" b="b" t="t" l="l"/>
            <a:pathLst>
              <a:path h="4025160" w="5237280">
                <a:moveTo>
                  <a:pt x="0" y="0"/>
                </a:moveTo>
                <a:lnTo>
                  <a:pt x="5237280" y="0"/>
                </a:lnTo>
                <a:lnTo>
                  <a:pt x="5237280" y="4025160"/>
                </a:lnTo>
                <a:lnTo>
                  <a:pt x="0" y="4025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" r="0" b="-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33280" y="6127560"/>
            <a:ext cx="5258160" cy="3965400"/>
          </a:xfrm>
          <a:custGeom>
            <a:avLst/>
            <a:gdLst/>
            <a:ahLst/>
            <a:cxnLst/>
            <a:rect r="r" b="b" t="t" l="l"/>
            <a:pathLst>
              <a:path h="3965400" w="5258160">
                <a:moveTo>
                  <a:pt x="0" y="0"/>
                </a:moveTo>
                <a:lnTo>
                  <a:pt x="5258160" y="0"/>
                </a:lnTo>
                <a:lnTo>
                  <a:pt x="5258160" y="3965400"/>
                </a:lnTo>
                <a:lnTo>
                  <a:pt x="0" y="3965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57" r="0" b="-95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5754" y="2317560"/>
            <a:ext cx="10258045" cy="761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Objective:</a:t>
            </a: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Predict whether a customer will complete a booking (booking_complete = 1) or not (booking_complete = 0).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Dataset:</a:t>
            </a: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Size: 50,000 entries, 14 columns.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Key Features: num_passengers, purchase_lead, length_of_stay, flight_hour, etc.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Class Imbalance Issue:</a:t>
            </a: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85% non-completed bookings.</a:t>
            </a: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15% completed bookings.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Preparation:</a:t>
            </a: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Encoding categorical variables (One-Hot Encoding).</a:t>
            </a: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Resampling with SMOTE to balance the classes.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b="true" sz="239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 split: 80% training, 20% testing.</a:t>
            </a:r>
          </a:p>
          <a:p>
            <a:pPr algn="l">
              <a:lnSpc>
                <a:spcPts val="287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53371">
                <a:alpha val="100000"/>
              </a:srgbClr>
            </a:gs>
            <a:gs pos="100000">
              <a:srgbClr val="4874B0">
                <a:alpha val="100000"/>
              </a:srgbClr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26278" y="1085850"/>
            <a:ext cx="8066880" cy="557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4559" spc="45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Performance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819622" y="2983577"/>
            <a:ext cx="7939898" cy="5342139"/>
          </a:xfrm>
          <a:custGeom>
            <a:avLst/>
            <a:gdLst/>
            <a:ahLst/>
            <a:cxnLst/>
            <a:rect r="r" b="b" t="t" l="l"/>
            <a:pathLst>
              <a:path h="5342139" w="7939898">
                <a:moveTo>
                  <a:pt x="0" y="0"/>
                </a:moveTo>
                <a:lnTo>
                  <a:pt x="7939898" y="0"/>
                </a:lnTo>
                <a:lnTo>
                  <a:pt x="7939898" y="5342139"/>
                </a:lnTo>
                <a:lnTo>
                  <a:pt x="0" y="5342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" r="0" b="-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0148" y="1764019"/>
            <a:ext cx="4021619" cy="814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Models Tested: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RandomForest: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Accuracy: 84.35%.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Low recall (0.23) for the minority class.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XGBoost: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Improved recall (0.77).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AUC-ROC: 0.7724.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LightGBM: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Recall: 0.82.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AUC-ROC: 0.7706.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CatBoost: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Best overall performance.</a:t>
            </a:r>
          </a:p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55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AUC-ROC: 0.7837.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26278" y="2462906"/>
            <a:ext cx="4545414" cy="6373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K</a:t>
            </a: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ey Results: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AUC-ROC: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RandomForest: 0.7837.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XGBoost: 0.7724.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LightGBM: 0.7706.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CatBoost: 0.7837.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Recall for Minority Class: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RandomForest: 0.23.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XGBoost: 0.77.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LightGBM: 0.82.</a:t>
            </a:r>
          </a:p>
          <a:p>
            <a:pPr algn="l" marL="0" indent="0" lvl="0">
              <a:lnSpc>
                <a:spcPts val="3587"/>
              </a:lnSpc>
              <a:spcBef>
                <a:spcPct val="0"/>
              </a:spcBef>
            </a:pPr>
            <a:r>
              <a:rPr lang="en-US" b="true" sz="2989" spc="-2" strike="noStrike" u="non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CatBoost: 0.79.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53371">
                <a:alpha val="100000"/>
              </a:srgbClr>
            </a:gs>
            <a:gs pos="100000">
              <a:srgbClr val="4874B0">
                <a:alpha val="100000"/>
              </a:srgbClr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96840" y="0"/>
            <a:ext cx="2890440" cy="5555160"/>
            <a:chOff x="0" y="0"/>
            <a:chExt cx="3853920" cy="74068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3942" cy="7406894"/>
            </a:xfrm>
            <a:custGeom>
              <a:avLst/>
              <a:gdLst/>
              <a:ahLst/>
              <a:cxnLst/>
              <a:rect r="r" b="b" t="t" l="l"/>
              <a:pathLst>
                <a:path h="7406894" w="3853942">
                  <a:moveTo>
                    <a:pt x="0" y="0"/>
                  </a:moveTo>
                  <a:lnTo>
                    <a:pt x="3853942" y="0"/>
                  </a:lnTo>
                  <a:lnTo>
                    <a:pt x="3853942" y="7406894"/>
                  </a:lnTo>
                  <a:lnTo>
                    <a:pt x="0" y="7406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1" t="0" r="-8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720" y="0"/>
            <a:ext cx="2890440" cy="5555160"/>
            <a:chOff x="0" y="0"/>
            <a:chExt cx="3853920" cy="740688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3853942" cy="7406894"/>
            </a:xfrm>
            <a:custGeom>
              <a:avLst/>
              <a:gdLst/>
              <a:ahLst/>
              <a:cxnLst/>
              <a:rect r="r" b="b" t="t" l="l"/>
              <a:pathLst>
                <a:path h="7406894" w="3853942">
                  <a:moveTo>
                    <a:pt x="3853942" y="0"/>
                  </a:moveTo>
                  <a:lnTo>
                    <a:pt x="0" y="0"/>
                  </a:lnTo>
                  <a:lnTo>
                    <a:pt x="0" y="7406894"/>
                  </a:lnTo>
                  <a:lnTo>
                    <a:pt x="3853942" y="7406894"/>
                  </a:lnTo>
                  <a:lnTo>
                    <a:pt x="3853942" y="0"/>
                  </a:lnTo>
                  <a:close/>
                </a:path>
              </a:pathLst>
            </a:custGeom>
            <a:blipFill>
              <a:blip r:embed="rId2"/>
              <a:stretch>
                <a:fillRect l="-81" t="0" r="-81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789873" y="1028700"/>
            <a:ext cx="12599105" cy="1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1"/>
              </a:lnSpc>
            </a:pPr>
            <a:r>
              <a:rPr lang="en-US" sz="4593" spc="45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Recommendations and Conclusion</a:t>
            </a:r>
          </a:p>
          <a:p>
            <a:pPr algn="l">
              <a:lnSpc>
                <a:spcPts val="5511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108697" y="3223106"/>
            <a:ext cx="9458743" cy="5183757"/>
          </a:xfrm>
          <a:custGeom>
            <a:avLst/>
            <a:gdLst/>
            <a:ahLst/>
            <a:cxnLst/>
            <a:rect r="r" b="b" t="t" l="l"/>
            <a:pathLst>
              <a:path h="5183757" w="9458743">
                <a:moveTo>
                  <a:pt x="0" y="0"/>
                </a:moveTo>
                <a:lnTo>
                  <a:pt x="9458742" y="0"/>
                </a:lnTo>
                <a:lnTo>
                  <a:pt x="9458742" y="5183757"/>
                </a:lnTo>
                <a:lnTo>
                  <a:pt x="0" y="5183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5" t="-914" r="-52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65730" y="2047875"/>
            <a:ext cx="6099402" cy="721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4"/>
              </a:lnSpc>
            </a:pPr>
            <a:r>
              <a:rPr lang="en-US" b="true" sz="199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Recommendations: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Use CatBoost as the final model due to its superior overall performance.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Continue using SMOTE to address class imbalance.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Explore other resampling techniques like ADASYN.</a:t>
            </a:r>
          </a:p>
          <a:p>
            <a:pPr algn="l">
              <a:lnSpc>
                <a:spcPts val="2526"/>
              </a:lnSpc>
            </a:pPr>
            <a:r>
              <a:rPr lang="en-US" sz="210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Fine-tune CatBoost hyperparameters for further optimization.</a:t>
            </a:r>
          </a:p>
          <a:p>
            <a:pPr algn="l">
              <a:lnSpc>
                <a:spcPts val="2526"/>
              </a:lnSpc>
            </a:pP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Next Steps: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Deploy the model in production.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Monitor real-time performance.</a:t>
            </a:r>
          </a:p>
          <a:p>
            <a:pPr algn="l">
              <a:lnSpc>
                <a:spcPts val="2526"/>
              </a:lnSpc>
            </a:pPr>
            <a:r>
              <a:rPr lang="en-US" sz="210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Explore other algorithms (e.g., Gradient Boosting) for additional improvements.</a:t>
            </a:r>
          </a:p>
          <a:p>
            <a:pPr algn="l">
              <a:lnSpc>
                <a:spcPts val="2526"/>
              </a:lnSpc>
            </a:pP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Conclusion: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The CatBoost model with SMOTE provides the best ability to predict completed bookings.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Results show significant improvement in recall for the minority class.</a:t>
            </a:r>
          </a:p>
          <a:p>
            <a:pPr algn="l">
              <a:lnSpc>
                <a:spcPts val="2526"/>
              </a:lnSpc>
            </a:pPr>
            <a:r>
              <a:rPr lang="en-US" b="true" sz="2105" spc="-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CatBoost + SMOTE: Best Performance with an AUC-ROC of 0.7837.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53371">
                <a:alpha val="100000"/>
              </a:srgbClr>
            </a:gs>
            <a:gs pos="100000">
              <a:srgbClr val="4874B0">
                <a:alpha val="100000"/>
              </a:srgbClr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54800" y="6243840"/>
            <a:ext cx="8571600" cy="4042800"/>
          </a:xfrm>
          <a:custGeom>
            <a:avLst/>
            <a:gdLst/>
            <a:ahLst/>
            <a:cxnLst/>
            <a:rect r="r" b="b" t="t" l="l"/>
            <a:pathLst>
              <a:path h="4042800" w="8571600">
                <a:moveTo>
                  <a:pt x="0" y="0"/>
                </a:moveTo>
                <a:lnTo>
                  <a:pt x="8571600" y="0"/>
                </a:lnTo>
                <a:lnTo>
                  <a:pt x="8571600" y="4042800"/>
                </a:lnTo>
                <a:lnTo>
                  <a:pt x="0" y="404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81400" y="1028880"/>
            <a:ext cx="4281840" cy="8228880"/>
            <a:chOff x="0" y="0"/>
            <a:chExt cx="5709120" cy="109718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09158" cy="10971784"/>
            </a:xfrm>
            <a:custGeom>
              <a:avLst/>
              <a:gdLst/>
              <a:ahLst/>
              <a:cxnLst/>
              <a:rect r="r" b="b" t="t" l="l"/>
              <a:pathLst>
                <a:path h="10971784" w="5709158">
                  <a:moveTo>
                    <a:pt x="0" y="0"/>
                  </a:moveTo>
                  <a:lnTo>
                    <a:pt x="5709158" y="0"/>
                  </a:lnTo>
                  <a:lnTo>
                    <a:pt x="5709158" y="10971784"/>
                  </a:lnTo>
                  <a:lnTo>
                    <a:pt x="0" y="10971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" t="0" r="-1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20" y="1028880"/>
            <a:ext cx="4281840" cy="8228880"/>
            <a:chOff x="0" y="0"/>
            <a:chExt cx="5709120" cy="10971840"/>
          </a:xfrm>
        </p:grpSpPr>
        <p:sp>
          <p:nvSpPr>
            <p:cNvPr name="Freeform 6" id="6"/>
            <p:cNvSpPr/>
            <p:nvPr/>
          </p:nvSpPr>
          <p:spPr>
            <a:xfrm flipH="true" flipV="false" rot="0">
              <a:off x="0" y="0"/>
              <a:ext cx="5709158" cy="10971784"/>
            </a:xfrm>
            <a:custGeom>
              <a:avLst/>
              <a:gdLst/>
              <a:ahLst/>
              <a:cxnLst/>
              <a:rect r="r" b="b" t="t" l="l"/>
              <a:pathLst>
                <a:path h="10971784" w="5709158">
                  <a:moveTo>
                    <a:pt x="5709158" y="0"/>
                  </a:moveTo>
                  <a:lnTo>
                    <a:pt x="0" y="0"/>
                  </a:lnTo>
                  <a:lnTo>
                    <a:pt x="0" y="10971784"/>
                  </a:lnTo>
                  <a:lnTo>
                    <a:pt x="5709158" y="10971784"/>
                  </a:lnTo>
                  <a:lnTo>
                    <a:pt x="5709158" y="0"/>
                  </a:lnTo>
                  <a:close/>
                </a:path>
              </a:pathLst>
            </a:custGeom>
            <a:blipFill>
              <a:blip r:embed="rId4"/>
              <a:stretch>
                <a:fillRect l="-2" t="0" r="-1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628880" y="4020045"/>
            <a:ext cx="9029880" cy="318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3"/>
              </a:lnSpc>
            </a:pPr>
            <a:r>
              <a:rPr lang="en-US" sz="12440" spc="124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6243840"/>
            <a:ext cx="8571600" cy="4042800"/>
          </a:xfrm>
          <a:custGeom>
            <a:avLst/>
            <a:gdLst/>
            <a:ahLst/>
            <a:cxnLst/>
            <a:rect r="r" b="b" t="t" l="l"/>
            <a:pathLst>
              <a:path h="4042800" w="8571600">
                <a:moveTo>
                  <a:pt x="0" y="0"/>
                </a:moveTo>
                <a:lnTo>
                  <a:pt x="8571600" y="0"/>
                </a:lnTo>
                <a:lnTo>
                  <a:pt x="8571600" y="4042800"/>
                </a:lnTo>
                <a:lnTo>
                  <a:pt x="0" y="404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0" r="0" b="-6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02400" y="6243840"/>
            <a:ext cx="8571600" cy="4042800"/>
          </a:xfrm>
          <a:custGeom>
            <a:avLst/>
            <a:gdLst/>
            <a:ahLst/>
            <a:cxnLst/>
            <a:rect r="r" b="b" t="t" l="l"/>
            <a:pathLst>
              <a:path h="4042800" w="8571600">
                <a:moveTo>
                  <a:pt x="0" y="0"/>
                </a:moveTo>
                <a:lnTo>
                  <a:pt x="8571600" y="0"/>
                </a:lnTo>
                <a:lnTo>
                  <a:pt x="8571600" y="4042800"/>
                </a:lnTo>
                <a:lnTo>
                  <a:pt x="0" y="404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0" r="0" b="-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96600" y="7695360"/>
            <a:ext cx="312480" cy="312480"/>
          </a:xfrm>
          <a:custGeom>
            <a:avLst/>
            <a:gdLst/>
            <a:ahLst/>
            <a:cxnLst/>
            <a:rect r="r" b="b" t="t" l="l"/>
            <a:pathLst>
              <a:path h="312480" w="312480">
                <a:moveTo>
                  <a:pt x="0" y="0"/>
                </a:moveTo>
                <a:lnTo>
                  <a:pt x="312480" y="0"/>
                </a:lnTo>
                <a:lnTo>
                  <a:pt x="312480" y="312480"/>
                </a:lnTo>
                <a:lnTo>
                  <a:pt x="0" y="312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53440" y="7702890"/>
            <a:ext cx="2977560" cy="25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7"/>
              </a:lnSpc>
            </a:pPr>
            <a:r>
              <a:rPr lang="en-US" sz="2070" spc="20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+21-77-577-85-07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631360" y="7664760"/>
            <a:ext cx="312480" cy="312480"/>
          </a:xfrm>
          <a:custGeom>
            <a:avLst/>
            <a:gdLst/>
            <a:ahLst/>
            <a:cxnLst/>
            <a:rect r="r" b="b" t="t" l="l"/>
            <a:pathLst>
              <a:path h="312480" w="312480">
                <a:moveTo>
                  <a:pt x="0" y="0"/>
                </a:moveTo>
                <a:lnTo>
                  <a:pt x="312480" y="0"/>
                </a:lnTo>
                <a:lnTo>
                  <a:pt x="312480" y="312480"/>
                </a:lnTo>
                <a:lnTo>
                  <a:pt x="0" y="312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620240" y="3765600"/>
            <a:ext cx="7314480" cy="3419280"/>
          </a:xfrm>
          <a:custGeom>
            <a:avLst/>
            <a:gdLst/>
            <a:ahLst/>
            <a:cxnLst/>
            <a:rect r="r" b="b" t="t" l="l"/>
            <a:pathLst>
              <a:path h="3419280" w="7314480">
                <a:moveTo>
                  <a:pt x="0" y="0"/>
                </a:moveTo>
                <a:lnTo>
                  <a:pt x="7314480" y="0"/>
                </a:lnTo>
                <a:lnTo>
                  <a:pt x="7314480" y="3419280"/>
                </a:lnTo>
                <a:lnTo>
                  <a:pt x="0" y="34192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37" r="0" b="-13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75320" y="431280"/>
            <a:ext cx="2824200" cy="2212920"/>
          </a:xfrm>
          <a:custGeom>
            <a:avLst/>
            <a:gdLst/>
            <a:ahLst/>
            <a:cxnLst/>
            <a:rect r="r" b="b" t="t" l="l"/>
            <a:pathLst>
              <a:path h="2212920" w="2824200">
                <a:moveTo>
                  <a:pt x="0" y="0"/>
                </a:moveTo>
                <a:lnTo>
                  <a:pt x="2824200" y="0"/>
                </a:lnTo>
                <a:lnTo>
                  <a:pt x="2824200" y="2212920"/>
                </a:lnTo>
                <a:lnTo>
                  <a:pt x="0" y="22129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275" r="0" b="-275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076320" y="7702890"/>
            <a:ext cx="4193640" cy="25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7"/>
              </a:lnSpc>
            </a:pPr>
            <a:r>
              <a:rPr lang="en-US" sz="2070" spc="20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gabardiop1@outlook.com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DAGbdQQ0_Ok</dc:identifier>
  <dcterms:modified xsi:type="dcterms:W3CDTF">2011-08-01T06:04:30Z</dcterms:modified>
  <cp:revision>1</cp:revision>
  <dc:title>Predicting Customer Bookings.pptx</dc:title>
</cp:coreProperties>
</file>