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_rels/presentation.xml.rels" ContentType="application/vnd.openxmlformats-package.relationships+xml"/>
  <Override PartName="/ppt/media/image13.svg" ContentType="image/svg"/>
  <Override PartName="/ppt/media/image9.png" ContentType="image/png"/>
  <Override PartName="/ppt/media/image18.png" ContentType="image/png"/>
  <Override PartName="/ppt/media/image11.png" ContentType="image/png"/>
  <Override PartName="/ppt/media/image7.png" ContentType="image/png"/>
  <Override PartName="/ppt/media/image16.png" ContentType="image/png"/>
  <Override PartName="/ppt/media/image17.svg" ContentType="image/svg"/>
  <Override PartName="/ppt/media/image15.svg" ContentType="image/svg"/>
  <Override PartName="/ppt/media/image14.png" ContentType="image/png"/>
  <Override PartName="/ppt/media/image2.svg" ContentType="image/svg"/>
  <Override PartName="/ppt/media/image4.png" ContentType="image/png"/>
  <Override PartName="/ppt/media/image5.svg" ContentType="image/svg"/>
  <Override PartName="/ppt/media/image8.png" ContentType="image/png"/>
  <Override PartName="/ppt/media/image3.png" ContentType="image/png"/>
  <Override PartName="/ppt/media/image12.png" ContentType="image/png"/>
  <Override PartName="/ppt/media/image6.png" ContentType="image/png"/>
  <Override PartName="/ppt/media/image1.png" ContentType="image/png"/>
  <Override PartName="/ppt/media/image19.svg" ContentType="image/sv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ED3281-26D6-4E19-89D0-BC1C457DAD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E606B518-ABDE-439D-99E9-CEC8C591CA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B7F0925A-744F-4D60-9378-5E0C9459ECB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2C1BBC-4D81-4D50-A8CF-4F742638DD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9859B71-76F6-4A44-BA66-E9B8C60E2B8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5FE6001-EB9C-4BFC-B5BE-B26C14BE1E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4666DA5-B1D7-4FFB-848E-96311153313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07F7272-F8A1-4FB3-A7A1-501D0E454D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59F753B-93ED-4783-BFE7-E0A4BDFC09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B7D09ECE-4171-4768-A95B-5F0AA341505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89C500E3-D7CD-4A18-B580-E76CC6EB90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AE7CA54-4C8D-40D2-98E4-3D1BF9615DC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96B5951-EC3D-4028-9BF4-8E48F69BE91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26A391B-A415-4620-9519-6D233F99B57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F03AF5E-49B0-4610-886D-23EF838F551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0F8CED6-B31C-47A1-965E-536D98D36BB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9C4EC1A-AD12-44CE-8A3D-2554D020684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0A8671B-92DE-4BD8-8CD3-91E90CA4793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6EF37C5-7183-4932-9E54-B1312D13307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32497C0-E6EB-4FEF-96A8-B7583207B0D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CF75E62-851B-4A7D-8F8A-9D3590392E2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E9BC938-5D7F-4CFE-A2A8-86C751853AC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svg"/><Relationship Id="rId7" Type="http://schemas.openxmlformats.org/officeDocument/2006/relationships/image" Target="../media/image1.png"/><Relationship Id="rId8" Type="http://schemas.openxmlformats.org/officeDocument/2006/relationships/image" Target="../media/image2.svg"/><Relationship Id="rId9" Type="http://schemas.openxmlformats.org/officeDocument/2006/relationships/image" Target="../media/image4.png"/><Relationship Id="rId10" Type="http://schemas.openxmlformats.org/officeDocument/2006/relationships/image" Target="../media/image5.svg"/><Relationship Id="rId1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svg"/><Relationship Id="rId7" Type="http://schemas.openxmlformats.org/officeDocument/2006/relationships/image" Target="../media/image1.png"/><Relationship Id="rId8" Type="http://schemas.openxmlformats.org/officeDocument/2006/relationships/image" Target="../media/image2.svg"/><Relationship Id="rId9" Type="http://schemas.openxmlformats.org/officeDocument/2006/relationships/image" Target="../media/image12.png"/><Relationship Id="rId10" Type="http://schemas.openxmlformats.org/officeDocument/2006/relationships/image" Target="../media/image13.svg"/><Relationship Id="rId11" Type="http://schemas.openxmlformats.org/officeDocument/2006/relationships/image" Target="../media/image14.png"/><Relationship Id="rId12" Type="http://schemas.openxmlformats.org/officeDocument/2006/relationships/image" Target="../media/image15.svg"/><Relationship Id="rId13" Type="http://schemas.openxmlformats.org/officeDocument/2006/relationships/image" Target="../media/image16.png"/><Relationship Id="rId14" Type="http://schemas.openxmlformats.org/officeDocument/2006/relationships/image" Target="../media/image17.svg"/><Relationship Id="rId15" Type="http://schemas.openxmlformats.org/officeDocument/2006/relationships/image" Target="../media/image18.png"/><Relationship Id="rId16" Type="http://schemas.openxmlformats.org/officeDocument/2006/relationships/image" Target="../media/image19.svg"/><Relationship Id="rId17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3371"/>
            </a:gs>
            <a:gs pos="100000">
              <a:srgbClr val="4874b0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2"/>
          <p:cNvSpPr/>
          <p:nvPr/>
        </p:nvSpPr>
        <p:spPr>
          <a:xfrm>
            <a:off x="6060600" y="6243840"/>
            <a:ext cx="8571600" cy="4042800"/>
          </a:xfrm>
          <a:custGeom>
            <a:avLst/>
            <a:gdLst>
              <a:gd name="textAreaLeft" fmla="*/ 0 w 8571600"/>
              <a:gd name="textAreaRight" fmla="*/ 8572320 w 8571600"/>
              <a:gd name="textAreaTop" fmla="*/ 0 h 4042800"/>
              <a:gd name="textAreaBottom" fmla="*/ 4043520 h 4042800"/>
            </a:gdLst>
            <a:ahLst/>
            <a:rect l="textAreaLeft" t="textAreaTop" r="textAreaRight" b="textAreaBottom"/>
            <a:pathLst>
              <a:path w="8572348" h="4043501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Freeform 3"/>
          <p:cNvSpPr/>
          <p:nvPr/>
        </p:nvSpPr>
        <p:spPr>
          <a:xfrm>
            <a:off x="14081400" y="1028880"/>
            <a:ext cx="4281840" cy="8228880"/>
          </a:xfrm>
          <a:custGeom>
            <a:avLst/>
            <a:gdLst>
              <a:gd name="textAreaLeft" fmla="*/ 0 w 4281840"/>
              <a:gd name="textAreaRight" fmla="*/ 4282560 w 4281840"/>
              <a:gd name="textAreaTop" fmla="*/ 0 h 8228880"/>
              <a:gd name="textAreaBottom" fmla="*/ 8229600 h 8228880"/>
            </a:gdLst>
            <a:ahLst/>
            <a:rect l="textAreaLeft" t="textAreaTop" r="textAreaRight" b="textAreaBottom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Freeform 4"/>
          <p:cNvSpPr/>
          <p:nvPr/>
        </p:nvSpPr>
        <p:spPr>
          <a:xfrm flipH="1">
            <a:off x="-720" y="1028880"/>
            <a:ext cx="4281840" cy="8228880"/>
          </a:xfrm>
          <a:custGeom>
            <a:avLst/>
            <a:gdLst>
              <a:gd name="textAreaLeft" fmla="*/ -360 w 4281840"/>
              <a:gd name="textAreaRight" fmla="*/ 4282200 w 4281840"/>
              <a:gd name="textAreaTop" fmla="*/ 0 h 8228880"/>
              <a:gd name="textAreaBottom" fmla="*/ 8229600 h 8228880"/>
            </a:gdLst>
            <a:ahLst/>
            <a:rect l="textAreaLeft" t="textAreaTop" r="textAreaRight" b="textAreaBottom"/>
            <a:pathLst>
              <a:path w="4282420" h="8229600">
                <a:moveTo>
                  <a:pt x="4282420" y="0"/>
                </a:moveTo>
                <a:lnTo>
                  <a:pt x="0" y="0"/>
                </a:lnTo>
                <a:lnTo>
                  <a:pt x="0" y="8229600"/>
                </a:lnTo>
                <a:lnTo>
                  <a:pt x="4282420" y="8229600"/>
                </a:lnTo>
                <a:lnTo>
                  <a:pt x="428242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extBox 5"/>
          <p:cNvSpPr/>
          <p:nvPr/>
        </p:nvSpPr>
        <p:spPr>
          <a:xfrm>
            <a:off x="4219560" y="2748600"/>
            <a:ext cx="9729000" cy="329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8637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8150" spc="809" strike="noStrike">
                <a:solidFill>
                  <a:srgbClr val="ffffff"/>
                </a:solidFill>
                <a:latin typeface="League Spartan"/>
                <a:ea typeface="League Spartan"/>
              </a:rPr>
              <a:t>Predicting Customer Bookings</a:t>
            </a:r>
            <a:endParaRPr b="0" lang="fr-FR" sz="81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" name="Freeform 6"/>
          <p:cNvSpPr/>
          <p:nvPr/>
        </p:nvSpPr>
        <p:spPr>
          <a:xfrm>
            <a:off x="10175760" y="6243840"/>
            <a:ext cx="8571600" cy="4042800"/>
          </a:xfrm>
          <a:custGeom>
            <a:avLst/>
            <a:gdLst>
              <a:gd name="textAreaLeft" fmla="*/ 0 w 8571600"/>
              <a:gd name="textAreaRight" fmla="*/ 8572320 w 8571600"/>
              <a:gd name="textAreaTop" fmla="*/ 0 h 4042800"/>
              <a:gd name="textAreaBottom" fmla="*/ 4043520 h 4042800"/>
            </a:gdLst>
            <a:ahLst/>
            <a:rect l="textAreaLeft" t="textAreaTop" r="textAreaRight" b="textAreaBottom"/>
            <a:pathLst>
              <a:path w="8572348" h="4043501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Freeform 7"/>
          <p:cNvSpPr/>
          <p:nvPr/>
        </p:nvSpPr>
        <p:spPr>
          <a:xfrm>
            <a:off x="-360" y="6243840"/>
            <a:ext cx="8571600" cy="4042800"/>
          </a:xfrm>
          <a:custGeom>
            <a:avLst/>
            <a:gdLst>
              <a:gd name="textAreaLeft" fmla="*/ 0 w 8571600"/>
              <a:gd name="textAreaRight" fmla="*/ 8572320 w 8571600"/>
              <a:gd name="textAreaTop" fmla="*/ 0 h 4042800"/>
              <a:gd name="textAreaBottom" fmla="*/ 4043520 h 4042800"/>
            </a:gdLst>
            <a:ahLst/>
            <a:rect l="textAreaLeft" t="textAreaTop" r="textAreaRight" b="textAreaBottom"/>
            <a:pathLst>
              <a:path w="8572348" h="4043501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Freeform 8"/>
          <p:cNvSpPr/>
          <p:nvPr/>
        </p:nvSpPr>
        <p:spPr>
          <a:xfrm>
            <a:off x="7247160" y="556200"/>
            <a:ext cx="3673440" cy="1276200"/>
          </a:xfrm>
          <a:custGeom>
            <a:avLst/>
            <a:gdLst>
              <a:gd name="textAreaLeft" fmla="*/ 0 w 3673440"/>
              <a:gd name="textAreaRight" fmla="*/ 3674160 w 3673440"/>
              <a:gd name="textAreaTop" fmla="*/ 0 h 1276200"/>
              <a:gd name="textAreaBottom" fmla="*/ 1276920 h 1276200"/>
            </a:gdLst>
            <a:ahLst/>
            <a:rect l="textAreaLeft" t="textAreaTop" r="textAreaRight" b="textAreaBottom"/>
            <a:pathLst>
              <a:path w="3674270" h="1276809">
                <a:moveTo>
                  <a:pt x="0" y="0"/>
                </a:moveTo>
                <a:lnTo>
                  <a:pt x="3674270" y="0"/>
                </a:lnTo>
                <a:lnTo>
                  <a:pt x="3674270" y="1276809"/>
                </a:lnTo>
                <a:lnTo>
                  <a:pt x="0" y="127680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Box 9"/>
          <p:cNvSpPr/>
          <p:nvPr/>
        </p:nvSpPr>
        <p:spPr>
          <a:xfrm>
            <a:off x="6973200" y="6243840"/>
            <a:ext cx="3955320" cy="67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659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A Machine Learning Approach with CatBoost and SMOTE</a:t>
            </a:r>
            <a:endParaRPr b="0" lang="fr-FR" sz="1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3371"/>
            </a:gs>
            <a:gs pos="100000">
              <a:srgbClr val="4874b0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11"/>
          <p:cNvSpPr/>
          <p:nvPr/>
        </p:nvSpPr>
        <p:spPr>
          <a:xfrm>
            <a:off x="4686120" y="939240"/>
            <a:ext cx="9717840" cy="61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833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4560" spc="452" strike="noStrike">
                <a:solidFill>
                  <a:srgbClr val="ffffff"/>
                </a:solidFill>
                <a:latin typeface="League Spartan"/>
                <a:ea typeface="League Spartan"/>
              </a:rPr>
              <a:t>Context and Data Preparation</a:t>
            </a:r>
            <a:endParaRPr b="0" lang="fr-FR" sz="456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1933280" y="1935720"/>
            <a:ext cx="5237280" cy="4025160"/>
          </a:xfrm>
          <a:prstGeom prst="rect">
            <a:avLst/>
          </a:prstGeom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12031920" y="6127560"/>
            <a:ext cx="5159520" cy="3965400"/>
          </a:xfrm>
          <a:prstGeom prst="rect">
            <a:avLst/>
          </a:prstGeom>
          <a:ln w="0">
            <a:noFill/>
          </a:ln>
        </p:spPr>
      </p:pic>
      <p:sp>
        <p:nvSpPr>
          <p:cNvPr id="61" name=""/>
          <p:cNvSpPr txBox="1"/>
          <p:nvPr/>
        </p:nvSpPr>
        <p:spPr>
          <a:xfrm>
            <a:off x="2347560" y="2942640"/>
            <a:ext cx="5690160" cy="523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000" spc="-1" strike="noStrike">
                <a:solidFill>
                  <a:srgbClr val="ffffff"/>
                </a:solidFill>
                <a:latin typeface="Times New Roman"/>
              </a:rPr>
              <a:t>Objective:</a:t>
            </a:r>
            <a:endParaRPr b="0" lang="fr-FR" sz="10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0" lang="fr-FR" sz="1000" spc="-1" strike="noStrike">
                <a:solidFill>
                  <a:srgbClr val="ffffff"/>
                </a:solidFill>
                <a:latin typeface="Times New Roman"/>
              </a:rPr>
              <a:t>Predict whether a customer will complete a booking (booking_complete = 1) or not (booking_complete = 0).</a:t>
            </a:r>
            <a:endParaRPr b="0" lang="fr-FR" sz="10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0" lang="fr-FR" sz="1000" spc="-1" strike="noStrike">
                <a:solidFill>
                  <a:srgbClr val="ffffff"/>
                </a:solidFill>
                <a:latin typeface="Times New Roman"/>
              </a:rPr>
              <a:t>Dataset:</a:t>
            </a:r>
            <a:endParaRPr b="0" lang="fr-FR" sz="10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0" lang="fr-FR" sz="1000" spc="-1" strike="noStrike">
                <a:solidFill>
                  <a:srgbClr val="ffffff"/>
                </a:solidFill>
                <a:latin typeface="Times New Roman"/>
              </a:rPr>
              <a:t>Size: 50,000 entries, 14 columns.</a:t>
            </a:r>
            <a:endParaRPr b="0" lang="fr-FR" sz="10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0" lang="fr-FR" sz="1000" spc="-1" strike="noStrike">
                <a:solidFill>
                  <a:srgbClr val="ffffff"/>
                </a:solidFill>
                <a:latin typeface="Times New Roman"/>
              </a:rPr>
              <a:t>Key Features: num_passengers, purchase_lead, length_of_stay, flight_hour, etc.</a:t>
            </a:r>
            <a:endParaRPr b="0" lang="fr-FR" sz="10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0" lang="fr-FR" sz="1000" spc="-1" strike="noStrike">
                <a:solidFill>
                  <a:srgbClr val="ffffff"/>
                </a:solidFill>
                <a:latin typeface="Times New Roman"/>
              </a:rPr>
              <a:t>Class Imbalance Issue:</a:t>
            </a:r>
            <a:endParaRPr b="0" lang="fr-FR" sz="10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0" lang="fr-FR" sz="1000" spc="-1" strike="noStrike">
                <a:solidFill>
                  <a:srgbClr val="ffffff"/>
                </a:solidFill>
                <a:latin typeface="Times New Roman"/>
              </a:rPr>
              <a:t>85% non-completed bookings.</a:t>
            </a:r>
            <a:endParaRPr b="0" lang="fr-FR" sz="10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0" lang="fr-FR" sz="1000" spc="-1" strike="noStrike">
                <a:solidFill>
                  <a:srgbClr val="ffffff"/>
                </a:solidFill>
                <a:latin typeface="Times New Roman"/>
              </a:rPr>
              <a:t>15% completed bookings.</a:t>
            </a:r>
            <a:endParaRPr b="0" lang="fr-FR" sz="10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0" lang="fr-FR" sz="1000" spc="-1" strike="noStrike">
                <a:solidFill>
                  <a:srgbClr val="ffffff"/>
                </a:solidFill>
                <a:latin typeface="Times New Roman"/>
              </a:rPr>
              <a:t>Data Preparation:</a:t>
            </a:r>
            <a:endParaRPr b="0" lang="fr-FR" sz="10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0" lang="fr-FR" sz="1000" spc="-1" strike="noStrike">
                <a:solidFill>
                  <a:srgbClr val="ffffff"/>
                </a:solidFill>
                <a:latin typeface="Times New Roman"/>
              </a:rPr>
              <a:t>Encoding categorical variables (One-Hot Encoding).</a:t>
            </a:r>
            <a:endParaRPr b="0" lang="fr-FR" sz="10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0" lang="fr-FR" sz="1000" spc="-1" strike="noStrike">
                <a:solidFill>
                  <a:srgbClr val="ffffff"/>
                </a:solidFill>
                <a:latin typeface="Times New Roman"/>
              </a:rPr>
              <a:t>Resampling with SMOTE to balance the classes.</a:t>
            </a:r>
            <a:endParaRPr b="0" lang="fr-FR" sz="10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0" lang="fr-FR" sz="1000" spc="-1" strike="noStrike">
                <a:solidFill>
                  <a:srgbClr val="ffffff"/>
                </a:solidFill>
                <a:latin typeface="Times New Roman"/>
              </a:rPr>
              <a:t>Data split: 80% training, 20% testing.</a:t>
            </a:r>
            <a:endParaRPr b="0" lang="fr-FR" sz="1000" spc="-1" strike="noStrike">
              <a:solidFill>
                <a:srgbClr val="ffffff"/>
              </a:solidFill>
              <a:latin typeface="Times New Roman"/>
            </a:endParaRPr>
          </a:p>
          <a:p>
            <a:endParaRPr b="0" lang="fr-FR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transition>
    <p:wipe dir="l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3371"/>
            </a:gs>
            <a:gs pos="100000">
              <a:srgbClr val="4874b0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11"/>
          <p:cNvSpPr/>
          <p:nvPr/>
        </p:nvSpPr>
        <p:spPr>
          <a:xfrm>
            <a:off x="5239080" y="939240"/>
            <a:ext cx="8066880" cy="61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833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4560" spc="452" strike="noStrike">
                <a:solidFill>
                  <a:srgbClr val="ffffff"/>
                </a:solidFill>
                <a:latin typeface="League Spartan"/>
                <a:ea typeface="League Spartan"/>
              </a:rPr>
              <a:t>Model Performance</a:t>
            </a:r>
            <a:endParaRPr b="1" lang="fr-FR" sz="456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7544160" y="1873800"/>
            <a:ext cx="10215360" cy="6873120"/>
          </a:xfrm>
          <a:prstGeom prst="rect">
            <a:avLst/>
          </a:prstGeom>
          <a:ln w="0">
            <a:noFill/>
          </a:ln>
        </p:spPr>
      </p:pic>
      <p:sp>
        <p:nvSpPr>
          <p:cNvPr id="64" name=""/>
          <p:cNvSpPr txBox="1"/>
          <p:nvPr/>
        </p:nvSpPr>
        <p:spPr>
          <a:xfrm>
            <a:off x="0" y="42840"/>
            <a:ext cx="7861320" cy="1024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000" spc="-1" strike="noStrike">
                <a:solidFill>
                  <a:srgbClr val="ffffff"/>
                </a:solidFill>
                <a:latin typeface="Times New Roman"/>
              </a:rPr>
              <a:t>Models Tested:</a:t>
            </a:r>
            <a:endParaRPr b="0" lang="fr-FR" sz="10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0" lang="fr-FR" sz="1000" spc="-1" strike="noStrike">
                <a:solidFill>
                  <a:srgbClr val="ffffff"/>
                </a:solidFill>
                <a:latin typeface="Times New Roman"/>
              </a:rPr>
              <a:t>RandomForest:</a:t>
            </a:r>
            <a:endParaRPr b="0" lang="fr-FR" sz="10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0" lang="fr-FR" sz="1000" spc="-1" strike="noStrike">
                <a:solidFill>
                  <a:srgbClr val="ffffff"/>
                </a:solidFill>
                <a:latin typeface="Times New Roman"/>
              </a:rPr>
              <a:t>Accuracy: 84.35%.</a:t>
            </a:r>
            <a:endParaRPr b="0" lang="fr-FR" sz="10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0" lang="fr-FR" sz="1000" spc="-1" strike="noStrike">
                <a:solidFill>
                  <a:srgbClr val="ffffff"/>
                </a:solidFill>
                <a:latin typeface="Times New Roman"/>
              </a:rPr>
              <a:t>Low recall (0.23) for the minority class.</a:t>
            </a:r>
            <a:endParaRPr b="0" lang="fr-FR" sz="10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0" lang="fr-FR" sz="1000" spc="-1" strike="noStrike">
                <a:solidFill>
                  <a:srgbClr val="ffffff"/>
                </a:solidFill>
                <a:latin typeface="Times New Roman"/>
              </a:rPr>
              <a:t>XGBoost:</a:t>
            </a:r>
            <a:endParaRPr b="0" lang="fr-FR" sz="10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0" lang="fr-FR" sz="1000" spc="-1" strike="noStrike">
                <a:solidFill>
                  <a:srgbClr val="ffffff"/>
                </a:solidFill>
                <a:latin typeface="Times New Roman"/>
              </a:rPr>
              <a:t>Improved recall (0.77).</a:t>
            </a:r>
            <a:endParaRPr b="0" lang="fr-FR" sz="10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0" lang="fr-FR" sz="1000" spc="-1" strike="noStrike">
                <a:solidFill>
                  <a:srgbClr val="ffffff"/>
                </a:solidFill>
                <a:latin typeface="Times New Roman"/>
              </a:rPr>
              <a:t>AUC-ROC: 0.7724.</a:t>
            </a:r>
            <a:endParaRPr b="0" lang="fr-FR" sz="10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0" lang="fr-FR" sz="1000" spc="-1" strike="noStrike">
                <a:solidFill>
                  <a:srgbClr val="ffffff"/>
                </a:solidFill>
                <a:latin typeface="Times New Roman"/>
              </a:rPr>
              <a:t>LightGBM:</a:t>
            </a:r>
            <a:endParaRPr b="0" lang="fr-FR" sz="10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0" lang="fr-FR" sz="1000" spc="-1" strike="noStrike">
                <a:solidFill>
                  <a:srgbClr val="ffffff"/>
                </a:solidFill>
                <a:latin typeface="Times New Roman"/>
              </a:rPr>
              <a:t>Recall: 0.82.</a:t>
            </a:r>
            <a:endParaRPr b="0" lang="fr-FR" sz="10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0" lang="fr-FR" sz="1000" spc="-1" strike="noStrike">
                <a:solidFill>
                  <a:srgbClr val="ffffff"/>
                </a:solidFill>
                <a:latin typeface="Times New Roman"/>
              </a:rPr>
              <a:t>AUC-ROC: 0.7706.</a:t>
            </a:r>
            <a:endParaRPr b="0" lang="fr-FR" sz="10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0" lang="fr-FR" sz="1000" spc="-1" strike="noStrike">
                <a:solidFill>
                  <a:srgbClr val="ffffff"/>
                </a:solidFill>
                <a:latin typeface="Times New Roman"/>
              </a:rPr>
              <a:t>CatBoost:</a:t>
            </a:r>
            <a:endParaRPr b="0" lang="fr-FR" sz="10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0" lang="fr-FR" sz="1000" spc="-1" strike="noStrike">
                <a:solidFill>
                  <a:srgbClr val="ffffff"/>
                </a:solidFill>
                <a:latin typeface="Times New Roman"/>
              </a:rPr>
              <a:t>Best overall performance.</a:t>
            </a:r>
            <a:endParaRPr b="0" lang="fr-FR" sz="10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0" lang="fr-FR" sz="1000" spc="-1" strike="noStrike">
                <a:solidFill>
                  <a:srgbClr val="ffffff"/>
                </a:solidFill>
                <a:latin typeface="Times New Roman"/>
              </a:rPr>
              <a:t>AUC-ROC: 0.7837.</a:t>
            </a:r>
            <a:endParaRPr b="0" lang="fr-FR" sz="10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0" lang="fr-FR" sz="1000" spc="-1" strike="noStrike">
                <a:solidFill>
                  <a:srgbClr val="ffffff"/>
                </a:solidFill>
                <a:latin typeface="Times New Roman"/>
              </a:rPr>
              <a:t>Key Results:</a:t>
            </a:r>
            <a:endParaRPr b="0" lang="fr-FR" sz="10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0" lang="fr-FR" sz="1000" spc="-1" strike="noStrike">
                <a:solidFill>
                  <a:srgbClr val="ffffff"/>
                </a:solidFill>
                <a:latin typeface="Times New Roman"/>
              </a:rPr>
              <a:t>AUC-ROC:</a:t>
            </a:r>
            <a:endParaRPr b="0" lang="fr-FR" sz="10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0" lang="fr-FR" sz="1000" spc="-1" strike="noStrike">
                <a:solidFill>
                  <a:srgbClr val="ffffff"/>
                </a:solidFill>
                <a:latin typeface="Times New Roman"/>
              </a:rPr>
              <a:t>RandomForest: 0.7837.</a:t>
            </a:r>
            <a:endParaRPr b="0" lang="fr-FR" sz="10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0" lang="fr-FR" sz="1000" spc="-1" strike="noStrike">
                <a:solidFill>
                  <a:srgbClr val="ffffff"/>
                </a:solidFill>
                <a:latin typeface="Times New Roman"/>
              </a:rPr>
              <a:t>XGBoost: 0.7724.</a:t>
            </a:r>
            <a:endParaRPr b="0" lang="fr-FR" sz="10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0" lang="fr-FR" sz="1000" spc="-1" strike="noStrike">
                <a:solidFill>
                  <a:srgbClr val="ffffff"/>
                </a:solidFill>
                <a:latin typeface="Times New Roman"/>
              </a:rPr>
              <a:t>LightGBM: 0.7706.</a:t>
            </a:r>
            <a:endParaRPr b="0" lang="fr-FR" sz="10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0" lang="fr-FR" sz="1000" spc="-1" strike="noStrike">
                <a:solidFill>
                  <a:srgbClr val="ffffff"/>
                </a:solidFill>
                <a:latin typeface="Times New Roman"/>
              </a:rPr>
              <a:t>CatBoost: 0.7837.</a:t>
            </a:r>
            <a:endParaRPr b="0" lang="fr-FR" sz="10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0" lang="fr-FR" sz="1000" spc="-1" strike="noStrike">
                <a:solidFill>
                  <a:srgbClr val="ffffff"/>
                </a:solidFill>
                <a:latin typeface="Times New Roman"/>
              </a:rPr>
              <a:t>Recall for Minority Class:</a:t>
            </a:r>
            <a:endParaRPr b="0" lang="fr-FR" sz="10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0" lang="fr-FR" sz="1000" spc="-1" strike="noStrike">
                <a:solidFill>
                  <a:srgbClr val="ffffff"/>
                </a:solidFill>
                <a:latin typeface="Times New Roman"/>
              </a:rPr>
              <a:t>RandomForest: 0.23.</a:t>
            </a:r>
            <a:endParaRPr b="0" lang="fr-FR" sz="10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0" lang="fr-FR" sz="1000" spc="-1" strike="noStrike">
                <a:solidFill>
                  <a:srgbClr val="ffffff"/>
                </a:solidFill>
                <a:latin typeface="Times New Roman"/>
              </a:rPr>
              <a:t>XGBoost: 0.77.</a:t>
            </a:r>
            <a:endParaRPr b="0" lang="fr-FR" sz="10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0" lang="fr-FR" sz="1000" spc="-1" strike="noStrike">
                <a:solidFill>
                  <a:srgbClr val="ffffff"/>
                </a:solidFill>
                <a:latin typeface="Times New Roman"/>
              </a:rPr>
              <a:t>LightGBM: 0.82.</a:t>
            </a:r>
            <a:endParaRPr b="0" lang="fr-FR" sz="10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0" lang="fr-FR" sz="1000" spc="-1" strike="noStrike">
                <a:solidFill>
                  <a:srgbClr val="ffffff"/>
                </a:solidFill>
                <a:latin typeface="Times New Roman"/>
              </a:rPr>
              <a:t>CatBoost: 0.79.</a:t>
            </a:r>
            <a:endParaRPr b="0" lang="fr-FR" sz="1000" spc="-1" strike="noStrike">
              <a:solidFill>
                <a:srgbClr val="ffffff"/>
              </a:solidFill>
              <a:latin typeface="Times New Roman"/>
            </a:endParaRPr>
          </a:p>
          <a:p>
            <a:endParaRPr b="0" lang="fr-FR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transition>
    <p:wipe dir="l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3371"/>
            </a:gs>
            <a:gs pos="100000">
              <a:srgbClr val="4874b0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2"/>
          <p:cNvSpPr/>
          <p:nvPr/>
        </p:nvSpPr>
        <p:spPr>
          <a:xfrm>
            <a:off x="15396840" y="0"/>
            <a:ext cx="2890440" cy="5555160"/>
          </a:xfrm>
          <a:custGeom>
            <a:avLst/>
            <a:gdLst>
              <a:gd name="textAreaLeft" fmla="*/ 0 w 2890440"/>
              <a:gd name="textAreaRight" fmla="*/ 2891160 w 2890440"/>
              <a:gd name="textAreaTop" fmla="*/ 0 h 5555160"/>
              <a:gd name="textAreaBottom" fmla="*/ 5555880 h 5555160"/>
            </a:gdLst>
            <a:ahLst/>
            <a:rect l="textAreaLeft" t="textAreaTop" r="textAreaRight" b="textAreaBottom"/>
            <a:pathLst>
              <a:path w="2891099" h="5555874">
                <a:moveTo>
                  <a:pt x="0" y="0"/>
                </a:moveTo>
                <a:lnTo>
                  <a:pt x="2891098" y="0"/>
                </a:lnTo>
                <a:lnTo>
                  <a:pt x="2891098" y="5555873"/>
                </a:lnTo>
                <a:lnTo>
                  <a:pt x="0" y="555587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Freeform 3"/>
          <p:cNvSpPr/>
          <p:nvPr/>
        </p:nvSpPr>
        <p:spPr>
          <a:xfrm flipH="1">
            <a:off x="-720" y="0"/>
            <a:ext cx="2890440" cy="5555160"/>
          </a:xfrm>
          <a:custGeom>
            <a:avLst/>
            <a:gdLst>
              <a:gd name="textAreaLeft" fmla="*/ 360 w 2890440"/>
              <a:gd name="textAreaRight" fmla="*/ 2891520 w 2890440"/>
              <a:gd name="textAreaTop" fmla="*/ 0 h 5555160"/>
              <a:gd name="textAreaBottom" fmla="*/ 5555880 h 5555160"/>
            </a:gdLst>
            <a:ahLst/>
            <a:rect l="textAreaLeft" t="textAreaTop" r="textAreaRight" b="textAreaBottom"/>
            <a:pathLst>
              <a:path w="2891099" h="5555874">
                <a:moveTo>
                  <a:pt x="2891098" y="0"/>
                </a:moveTo>
                <a:lnTo>
                  <a:pt x="0" y="0"/>
                </a:lnTo>
                <a:lnTo>
                  <a:pt x="0" y="5555874"/>
                </a:lnTo>
                <a:lnTo>
                  <a:pt x="2891098" y="5555874"/>
                </a:lnTo>
                <a:lnTo>
                  <a:pt x="2891098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Freeform 4"/>
          <p:cNvSpPr/>
          <p:nvPr/>
        </p:nvSpPr>
        <p:spPr>
          <a:xfrm>
            <a:off x="0" y="0"/>
            <a:ext cx="18287280" cy="10286280"/>
          </a:xfrm>
          <a:custGeom>
            <a:avLst/>
            <a:gdLst>
              <a:gd name="textAreaLeft" fmla="*/ 0 w 18287280"/>
              <a:gd name="textAreaRight" fmla="*/ 18288000 w 18287280"/>
              <a:gd name="textAreaTop" fmla="*/ 0 h 10286280"/>
              <a:gd name="textAreaBottom" fmla="*/ 10287000 h 1028628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6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Box 5"/>
          <p:cNvSpPr/>
          <p:nvPr/>
        </p:nvSpPr>
        <p:spPr>
          <a:xfrm>
            <a:off x="1750680" y="962640"/>
            <a:ext cx="14887440" cy="357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8654"/>
              </a:lnSpc>
              <a:spcBef>
                <a:spcPts val="1191"/>
              </a:spcBef>
              <a:spcAft>
                <a:spcPts val="992"/>
              </a:spcAft>
            </a:pPr>
            <a:endParaRPr b="1" lang="fr-FR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3282120" y="624600"/>
            <a:ext cx="11573640" cy="1943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4560" spc="452" strike="noStrike">
                <a:solidFill>
                  <a:srgbClr val="ffffff"/>
                </a:solidFill>
                <a:latin typeface="League Spartan"/>
                <a:ea typeface="League Spartan"/>
              </a:rPr>
              <a:t>Recommendations and Conclusion</a:t>
            </a:r>
            <a:endParaRPr b="1" lang="fr-FR" sz="4560" spc="-1" strike="noStrike">
              <a:solidFill>
                <a:srgbClr val="ffffff"/>
              </a:solidFill>
              <a:latin typeface="Times New Roman"/>
            </a:endParaRPr>
          </a:p>
          <a:p>
            <a:endParaRPr b="0" lang="fr-FR" sz="456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70" name="" descr=""/>
          <p:cNvPicPr/>
          <p:nvPr/>
        </p:nvPicPr>
        <p:blipFill>
          <a:blip r:embed="rId4"/>
          <a:stretch/>
        </p:blipFill>
        <p:spPr>
          <a:xfrm>
            <a:off x="7835040" y="2150640"/>
            <a:ext cx="9686160" cy="6174360"/>
          </a:xfrm>
          <a:prstGeom prst="rect">
            <a:avLst/>
          </a:prstGeom>
          <a:ln w="0">
            <a:noFill/>
          </a:ln>
        </p:spPr>
      </p:pic>
      <p:sp>
        <p:nvSpPr>
          <p:cNvPr id="71" name=""/>
          <p:cNvSpPr txBox="1"/>
          <p:nvPr/>
        </p:nvSpPr>
        <p:spPr>
          <a:xfrm>
            <a:off x="2089080" y="2235240"/>
            <a:ext cx="5745960" cy="604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fr-FR" sz="1000" spc="-1" strike="noStrike">
                <a:solidFill>
                  <a:srgbClr val="ffffff"/>
                </a:solidFill>
                <a:latin typeface="Times New Roman"/>
              </a:rPr>
              <a:t>Recommendations:</a:t>
            </a:r>
            <a:endParaRPr b="0" lang="fr-FR" sz="10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1" lang="fr-FR" sz="1100" spc="-1" strike="noStrike">
                <a:solidFill>
                  <a:srgbClr val="ffffff"/>
                </a:solidFill>
                <a:latin typeface="Times New Roman"/>
              </a:rPr>
              <a:t>Use CatBoost as the final model due to its superior overall performance.</a:t>
            </a:r>
            <a:endParaRPr b="0" lang="fr-FR" sz="11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1" lang="fr-FR" sz="1100" spc="-1" strike="noStrike">
                <a:solidFill>
                  <a:srgbClr val="ffffff"/>
                </a:solidFill>
                <a:latin typeface="Times New Roman"/>
              </a:rPr>
              <a:t>Continue using SMOTE to address class imbalance.</a:t>
            </a:r>
            <a:endParaRPr b="0" lang="fr-FR" sz="11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1" lang="fr-FR" sz="1100" spc="-1" strike="noStrike">
                <a:solidFill>
                  <a:srgbClr val="ffffff"/>
                </a:solidFill>
                <a:latin typeface="Times New Roman"/>
              </a:rPr>
              <a:t>Explore other resampling techniques like ADASYN.</a:t>
            </a:r>
            <a:endParaRPr b="0" lang="fr-FR" sz="11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1" lang="fr-FR" sz="1100" spc="-1" strike="noStrike">
                <a:solidFill>
                  <a:srgbClr val="ffffff"/>
                </a:solidFill>
                <a:latin typeface="Times New Roman"/>
              </a:rPr>
              <a:t>Fine-tune CatBoost hyperparameters for further optimization.</a:t>
            </a:r>
            <a:endParaRPr b="0" lang="fr-FR" sz="11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1" lang="fr-FR" sz="1100" spc="-1" strike="noStrike">
                <a:solidFill>
                  <a:srgbClr val="ffffff"/>
                </a:solidFill>
                <a:latin typeface="Times New Roman"/>
              </a:rPr>
              <a:t>Next Steps:</a:t>
            </a:r>
            <a:endParaRPr b="0" lang="fr-FR" sz="11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1" lang="fr-FR" sz="1100" spc="-1" strike="noStrike">
                <a:solidFill>
                  <a:srgbClr val="ffffff"/>
                </a:solidFill>
                <a:latin typeface="Times New Roman"/>
              </a:rPr>
              <a:t>Deploy the model in production.</a:t>
            </a:r>
            <a:endParaRPr b="0" lang="fr-FR" sz="11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1" lang="fr-FR" sz="1100" spc="-1" strike="noStrike">
                <a:solidFill>
                  <a:srgbClr val="ffffff"/>
                </a:solidFill>
                <a:latin typeface="Times New Roman"/>
              </a:rPr>
              <a:t>Monitor real-time performance.</a:t>
            </a:r>
            <a:endParaRPr b="0" lang="fr-FR" sz="11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1" lang="fr-FR" sz="1100" spc="-1" strike="noStrike">
                <a:solidFill>
                  <a:srgbClr val="ffffff"/>
                </a:solidFill>
                <a:latin typeface="Times New Roman"/>
              </a:rPr>
              <a:t>Explore other algorithms (e.g., Gradient Boosting) for additional improvements.</a:t>
            </a:r>
            <a:endParaRPr b="0" lang="fr-FR" sz="11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1" lang="fr-FR" sz="1100" spc="-1" strike="noStrike">
                <a:solidFill>
                  <a:srgbClr val="ffffff"/>
                </a:solidFill>
                <a:latin typeface="Times New Roman"/>
              </a:rPr>
              <a:t>Conclusion:</a:t>
            </a:r>
            <a:endParaRPr b="0" lang="fr-FR" sz="11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1" lang="fr-FR" sz="1100" spc="-1" strike="noStrike">
                <a:solidFill>
                  <a:srgbClr val="ffffff"/>
                </a:solidFill>
                <a:latin typeface="Times New Roman"/>
              </a:rPr>
              <a:t>The CatBoost model with SMOTE provides the best ability to predict completed bookings.</a:t>
            </a:r>
            <a:endParaRPr b="0" lang="fr-FR" sz="11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1" lang="fr-FR" sz="1100" spc="-1" strike="noStrike">
                <a:solidFill>
                  <a:srgbClr val="ffffff"/>
                </a:solidFill>
                <a:latin typeface="Times New Roman"/>
              </a:rPr>
              <a:t>Results show significant improvement in recall for the minority class.</a:t>
            </a:r>
            <a:endParaRPr b="0" lang="fr-FR" sz="1100" spc="-1" strike="noStrike">
              <a:solidFill>
                <a:srgbClr val="ffffff"/>
              </a:solidFill>
              <a:latin typeface="Times New Roman"/>
            </a:endParaRPr>
          </a:p>
          <a:p>
            <a:r>
              <a:rPr b="1" lang="fr-FR" sz="1100" spc="-1" strike="noStrike">
                <a:solidFill>
                  <a:srgbClr val="ffffff"/>
                </a:solidFill>
                <a:latin typeface="Times New Roman"/>
              </a:rPr>
              <a:t>CatBoost + SMOTE: Best Performance with an AUC-ROC of 0.7837.</a:t>
            </a:r>
            <a:endParaRPr b="1" lang="fr-FR" sz="11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transition>
    <p:wipe dir="l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53371"/>
            </a:gs>
            <a:gs pos="100000">
              <a:srgbClr val="4874b0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2"/>
          <p:cNvSpPr/>
          <p:nvPr/>
        </p:nvSpPr>
        <p:spPr>
          <a:xfrm>
            <a:off x="6454800" y="6243840"/>
            <a:ext cx="8571600" cy="4042800"/>
          </a:xfrm>
          <a:custGeom>
            <a:avLst/>
            <a:gdLst>
              <a:gd name="textAreaLeft" fmla="*/ 0 w 8571600"/>
              <a:gd name="textAreaRight" fmla="*/ 8572320 w 8571600"/>
              <a:gd name="textAreaTop" fmla="*/ 0 h 4042800"/>
              <a:gd name="textAreaBottom" fmla="*/ 4043520 h 4042800"/>
            </a:gdLst>
            <a:ahLst/>
            <a:rect l="textAreaLeft" t="textAreaTop" r="textAreaRight" b="textAreaBottom"/>
            <a:pathLst>
              <a:path w="8572348" h="4043501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Freeform 3"/>
          <p:cNvSpPr/>
          <p:nvPr/>
        </p:nvSpPr>
        <p:spPr>
          <a:xfrm>
            <a:off x="14081400" y="1028880"/>
            <a:ext cx="4281840" cy="8228880"/>
          </a:xfrm>
          <a:custGeom>
            <a:avLst/>
            <a:gdLst>
              <a:gd name="textAreaLeft" fmla="*/ 0 w 4281840"/>
              <a:gd name="textAreaRight" fmla="*/ 4282560 w 4281840"/>
              <a:gd name="textAreaTop" fmla="*/ 0 h 8228880"/>
              <a:gd name="textAreaBottom" fmla="*/ 8229600 h 8228880"/>
            </a:gdLst>
            <a:ahLst/>
            <a:rect l="textAreaLeft" t="textAreaTop" r="textAreaRight" b="textAreaBottom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Freeform 4"/>
          <p:cNvSpPr/>
          <p:nvPr/>
        </p:nvSpPr>
        <p:spPr>
          <a:xfrm flipH="1">
            <a:off x="-720" y="1028880"/>
            <a:ext cx="4281840" cy="8228880"/>
          </a:xfrm>
          <a:custGeom>
            <a:avLst/>
            <a:gdLst>
              <a:gd name="textAreaLeft" fmla="*/ -360 w 4281840"/>
              <a:gd name="textAreaRight" fmla="*/ 4282200 w 4281840"/>
              <a:gd name="textAreaTop" fmla="*/ 0 h 8228880"/>
              <a:gd name="textAreaBottom" fmla="*/ 8229600 h 8228880"/>
            </a:gdLst>
            <a:ahLst/>
            <a:rect l="textAreaLeft" t="textAreaTop" r="textAreaRight" b="textAreaBottom"/>
            <a:pathLst>
              <a:path w="4282420" h="8229600">
                <a:moveTo>
                  <a:pt x="4282420" y="0"/>
                </a:moveTo>
                <a:lnTo>
                  <a:pt x="0" y="0"/>
                </a:lnTo>
                <a:lnTo>
                  <a:pt x="0" y="8229600"/>
                </a:lnTo>
                <a:lnTo>
                  <a:pt x="4282420" y="8229600"/>
                </a:lnTo>
                <a:lnTo>
                  <a:pt x="428242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Box 5"/>
          <p:cNvSpPr/>
          <p:nvPr/>
        </p:nvSpPr>
        <p:spPr>
          <a:xfrm>
            <a:off x="4628880" y="3858120"/>
            <a:ext cx="9029880" cy="334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3184"/>
              </a:lnSpc>
            </a:pPr>
            <a:r>
              <a:rPr b="0" lang="en-US" sz="12440" spc="1240" strike="noStrike">
                <a:solidFill>
                  <a:srgbClr val="ffffff"/>
                </a:solidFill>
                <a:latin typeface="League Spartan"/>
                <a:ea typeface="League Spartan"/>
              </a:rPr>
              <a:t>THANK YOU</a:t>
            </a:r>
            <a:endParaRPr b="0" lang="fr-FR" sz="1244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" name="Freeform 6"/>
          <p:cNvSpPr/>
          <p:nvPr/>
        </p:nvSpPr>
        <p:spPr>
          <a:xfrm>
            <a:off x="0" y="6243840"/>
            <a:ext cx="8571600" cy="4042800"/>
          </a:xfrm>
          <a:custGeom>
            <a:avLst/>
            <a:gdLst>
              <a:gd name="textAreaLeft" fmla="*/ 0 w 8571600"/>
              <a:gd name="textAreaRight" fmla="*/ 8572320 w 8571600"/>
              <a:gd name="textAreaTop" fmla="*/ 0 h 4042800"/>
              <a:gd name="textAreaBottom" fmla="*/ 4043520 h 4042800"/>
            </a:gdLst>
            <a:ahLst/>
            <a:rect l="textAreaLeft" t="textAreaTop" r="textAreaRight" b="textAreaBottom"/>
            <a:pathLst>
              <a:path w="8572348" h="4043501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Freeform 7"/>
          <p:cNvSpPr/>
          <p:nvPr/>
        </p:nvSpPr>
        <p:spPr>
          <a:xfrm>
            <a:off x="10202400" y="6243840"/>
            <a:ext cx="8571600" cy="4042800"/>
          </a:xfrm>
          <a:custGeom>
            <a:avLst/>
            <a:gdLst>
              <a:gd name="textAreaLeft" fmla="*/ 0 w 8571600"/>
              <a:gd name="textAreaRight" fmla="*/ 8572320 w 8571600"/>
              <a:gd name="textAreaTop" fmla="*/ 0 h 4042800"/>
              <a:gd name="textAreaBottom" fmla="*/ 4043520 h 4042800"/>
            </a:gdLst>
            <a:ahLst/>
            <a:rect l="textAreaLeft" t="textAreaTop" r="textAreaRight" b="textAreaBottom"/>
            <a:pathLst>
              <a:path w="8572348" h="4043501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Freeform 8"/>
          <p:cNvSpPr/>
          <p:nvPr/>
        </p:nvSpPr>
        <p:spPr>
          <a:xfrm>
            <a:off x="5196600" y="7695360"/>
            <a:ext cx="312480" cy="312480"/>
          </a:xfrm>
          <a:custGeom>
            <a:avLst/>
            <a:gdLst>
              <a:gd name="textAreaLeft" fmla="*/ 0 w 312480"/>
              <a:gd name="textAreaRight" fmla="*/ 313200 w 312480"/>
              <a:gd name="textAreaTop" fmla="*/ 0 h 312480"/>
              <a:gd name="textAreaBottom" fmla="*/ 313200 h 312480"/>
            </a:gdLst>
            <a:ahLst/>
            <a:rect l="textAreaLeft" t="textAreaTop" r="textAreaRight" b="textAreaBottom"/>
            <a:pathLst>
              <a:path w="313064" h="313064">
                <a:moveTo>
                  <a:pt x="0" y="0"/>
                </a:moveTo>
                <a:lnTo>
                  <a:pt x="313065" y="0"/>
                </a:lnTo>
                <a:lnTo>
                  <a:pt x="313065" y="313064"/>
                </a:lnTo>
                <a:lnTo>
                  <a:pt x="0" y="31306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Box 9"/>
          <p:cNvSpPr/>
          <p:nvPr/>
        </p:nvSpPr>
        <p:spPr>
          <a:xfrm>
            <a:off x="5653440" y="7683840"/>
            <a:ext cx="297756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2197"/>
              </a:lnSpc>
            </a:pPr>
            <a:r>
              <a:rPr b="0" lang="en-US" sz="2070" spc="202" strike="noStrike">
                <a:solidFill>
                  <a:srgbClr val="ffffff"/>
                </a:solidFill>
                <a:latin typeface="arial"/>
                <a:ea typeface="arial"/>
              </a:rPr>
              <a:t>+21-77-577-85-07</a:t>
            </a:r>
            <a:endParaRPr b="0" lang="fr-FR" sz="207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0" name="Freeform 10"/>
          <p:cNvSpPr/>
          <p:nvPr/>
        </p:nvSpPr>
        <p:spPr>
          <a:xfrm>
            <a:off x="8631360" y="7664760"/>
            <a:ext cx="312480" cy="312480"/>
          </a:xfrm>
          <a:custGeom>
            <a:avLst/>
            <a:gdLst>
              <a:gd name="textAreaLeft" fmla="*/ 0 w 312480"/>
              <a:gd name="textAreaRight" fmla="*/ 313200 w 312480"/>
              <a:gd name="textAreaTop" fmla="*/ 0 h 312480"/>
              <a:gd name="textAreaBottom" fmla="*/ 313200 h 312480"/>
            </a:gdLst>
            <a:ahLst/>
            <a:rect l="textAreaLeft" t="textAreaTop" r="textAreaRight" b="textAreaBottom"/>
            <a:pathLst>
              <a:path w="313064" h="313064">
                <a:moveTo>
                  <a:pt x="0" y="0"/>
                </a:moveTo>
                <a:lnTo>
                  <a:pt x="313064" y="0"/>
                </a:lnTo>
                <a:lnTo>
                  <a:pt x="313064" y="313064"/>
                </a:lnTo>
                <a:lnTo>
                  <a:pt x="0" y="31306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Freeform 11"/>
          <p:cNvSpPr/>
          <p:nvPr/>
        </p:nvSpPr>
        <p:spPr>
          <a:xfrm>
            <a:off x="4620240" y="3765600"/>
            <a:ext cx="7314480" cy="3419280"/>
          </a:xfrm>
          <a:custGeom>
            <a:avLst/>
            <a:gdLst>
              <a:gd name="textAreaLeft" fmla="*/ 0 w 7314480"/>
              <a:gd name="textAreaRight" fmla="*/ 7315200 w 7314480"/>
              <a:gd name="textAreaTop" fmla="*/ 0 h 3419280"/>
              <a:gd name="textAreaBottom" fmla="*/ 3420000 h 3419280"/>
            </a:gdLst>
            <a:ahLst/>
            <a:rect l="textAreaLeft" t="textAreaTop" r="textAreaRight" b="textAreaBottom"/>
            <a:pathLst>
              <a:path w="7315200" h="3419856">
                <a:moveTo>
                  <a:pt x="0" y="0"/>
                </a:moveTo>
                <a:lnTo>
                  <a:pt x="7315200" y="0"/>
                </a:lnTo>
                <a:lnTo>
                  <a:pt x="7315200" y="3419856"/>
                </a:lnTo>
                <a:lnTo>
                  <a:pt x="0" y="341985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Freeform 12"/>
          <p:cNvSpPr/>
          <p:nvPr/>
        </p:nvSpPr>
        <p:spPr>
          <a:xfrm>
            <a:off x="7375320" y="431280"/>
            <a:ext cx="2824200" cy="2212920"/>
          </a:xfrm>
          <a:custGeom>
            <a:avLst/>
            <a:gdLst>
              <a:gd name="textAreaLeft" fmla="*/ 0 w 2824200"/>
              <a:gd name="textAreaRight" fmla="*/ 2824920 w 2824200"/>
              <a:gd name="textAreaTop" fmla="*/ 0 h 2212920"/>
              <a:gd name="textAreaBottom" fmla="*/ 2213640 h 2212920"/>
            </a:gdLst>
            <a:ahLst/>
            <a:rect l="textAreaLeft" t="textAreaTop" r="textAreaRight" b="textAreaBottom"/>
            <a:pathLst>
              <a:path w="2825042" h="2213806">
                <a:moveTo>
                  <a:pt x="0" y="0"/>
                </a:moveTo>
                <a:lnTo>
                  <a:pt x="2825042" y="0"/>
                </a:lnTo>
                <a:lnTo>
                  <a:pt x="2825042" y="2213806"/>
                </a:lnTo>
                <a:lnTo>
                  <a:pt x="0" y="221380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Box 13"/>
          <p:cNvSpPr/>
          <p:nvPr/>
        </p:nvSpPr>
        <p:spPr>
          <a:xfrm>
            <a:off x="9076320" y="7683840"/>
            <a:ext cx="419364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2197"/>
              </a:lnSpc>
            </a:pPr>
            <a:r>
              <a:rPr b="0" lang="en-US" sz="2070" spc="202" strike="noStrike">
                <a:solidFill>
                  <a:srgbClr val="ffffff"/>
                </a:solidFill>
                <a:latin typeface="arial"/>
                <a:ea typeface="arial"/>
              </a:rPr>
              <a:t>gabardiop1@outlook.com</a:t>
            </a:r>
            <a:endParaRPr b="0" lang="fr-FR" sz="207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transition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DAGbVfeG-7o</dc:identifier>
  <dc:language>fr-FR</dc:language>
  <cp:lastModifiedBy/>
  <dcterms:modified xsi:type="dcterms:W3CDTF">2025-01-06T21:21:57Z</dcterms:modified>
  <cp:revision>3</cp:revision>
  <dc:subject/>
  <dc:title>British Airways Customer Review Analysis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