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32f096e23_9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32f096e23_9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32f096e23_9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32f096e23_9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32f096e23_9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32f096e23_9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32f096e2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32f096e2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32f096e2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32f096e2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32f096e2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32f096e2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32f096e23_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32f096e23_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32f096e23_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32f096e23_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32f096e23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32f096e23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32f096e23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32f096e23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a:t>VEILLE SUR LA PROGRAMMATION </a:t>
            </a:r>
            <a:r>
              <a:rPr lang="fr" sz="9333"/>
              <a:t>ORIENTÉE OBJET</a:t>
            </a:r>
            <a:endParaRPr sz="9333"/>
          </a:p>
        </p:txBody>
      </p:sp>
      <p:sp>
        <p:nvSpPr>
          <p:cNvPr id="57" name="Google Shape;57;p13"/>
          <p:cNvSpPr txBox="1"/>
          <p:nvPr>
            <p:ph idx="1" type="subTitle"/>
          </p:nvPr>
        </p:nvSpPr>
        <p:spPr>
          <a:xfrm>
            <a:off x="401475" y="3387725"/>
            <a:ext cx="8520600" cy="17559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fr"/>
              <a:t>Présentée par :</a:t>
            </a:r>
            <a:endParaRPr/>
          </a:p>
          <a:p>
            <a:pPr indent="0" lvl="0" marL="0" rtl="0" algn="ctr">
              <a:spcBef>
                <a:spcPts val="0"/>
              </a:spcBef>
              <a:spcAft>
                <a:spcPts val="0"/>
              </a:spcAft>
              <a:buNone/>
            </a:pPr>
            <a:r>
              <a:rPr lang="fr"/>
              <a:t>Aby Soumaré DIOUF</a:t>
            </a:r>
            <a:endParaRPr/>
          </a:p>
          <a:p>
            <a:pPr indent="0" lvl="0" marL="0" rtl="0" algn="ctr">
              <a:spcBef>
                <a:spcPts val="0"/>
              </a:spcBef>
              <a:spcAft>
                <a:spcPts val="0"/>
              </a:spcAft>
              <a:buNone/>
            </a:pPr>
            <a:r>
              <a:rPr lang="fr"/>
              <a:t>Mouhammed NIAH</a:t>
            </a:r>
            <a:endParaRPr/>
          </a:p>
          <a:p>
            <a:pPr indent="0" lvl="0" marL="0" rtl="0" algn="ctr">
              <a:spcBef>
                <a:spcPts val="0"/>
              </a:spcBef>
              <a:spcAft>
                <a:spcPts val="0"/>
              </a:spcAft>
              <a:buNone/>
            </a:pPr>
            <a:r>
              <a:rPr lang="fr"/>
              <a:t>Latyr FAYE</a:t>
            </a:r>
            <a:endParaRPr/>
          </a:p>
          <a:p>
            <a:pPr indent="0" lvl="0" marL="0" rtl="0" algn="ctr">
              <a:spcBef>
                <a:spcPts val="0"/>
              </a:spcBef>
              <a:spcAft>
                <a:spcPts val="0"/>
              </a:spcAft>
              <a:buNone/>
            </a:pPr>
            <a:r>
              <a:rPr lang="fr"/>
              <a:t>Ibrahima Gabar DIOP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DÉFINITION des notions avec des codes python illustratif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6" name="Google Shape;116;p22"/>
          <p:cNvSpPr txBox="1"/>
          <p:nvPr/>
        </p:nvSpPr>
        <p:spPr>
          <a:xfrm>
            <a:off x="521600" y="47036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6818"/>
              </a:lnSpc>
              <a:spcBef>
                <a:spcPts val="1200"/>
              </a:spcBef>
              <a:spcAft>
                <a:spcPts val="0"/>
              </a:spcAft>
              <a:buNone/>
            </a:pPr>
            <a:r>
              <a:rPr b="1" lang="fr"/>
              <a:t>Méthodes d’instance</a:t>
            </a:r>
            <a:endParaRPr b="1"/>
          </a:p>
        </p:txBody>
      </p:sp>
      <p:sp>
        <p:nvSpPr>
          <p:cNvPr id="117" name="Google Shape;117;p22"/>
          <p:cNvSpPr txBox="1"/>
          <p:nvPr/>
        </p:nvSpPr>
        <p:spPr>
          <a:xfrm>
            <a:off x="5724950" y="47036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6818"/>
              </a:lnSpc>
              <a:spcBef>
                <a:spcPts val="1200"/>
              </a:spcBef>
              <a:spcAft>
                <a:spcPts val="0"/>
              </a:spcAft>
              <a:buNone/>
            </a:pPr>
            <a:r>
              <a:rPr b="1" lang="fr"/>
              <a:t>Méthodes statiques</a:t>
            </a:r>
            <a:endParaRPr b="1"/>
          </a:p>
        </p:txBody>
      </p:sp>
      <p:pic>
        <p:nvPicPr>
          <p:cNvPr id="118" name="Google Shape;118;p22"/>
          <p:cNvPicPr preferRelativeResize="0"/>
          <p:nvPr/>
        </p:nvPicPr>
        <p:blipFill>
          <a:blip r:embed="rId3">
            <a:alphaModFix/>
          </a:blip>
          <a:stretch>
            <a:fillRect/>
          </a:stretch>
        </p:blipFill>
        <p:spPr>
          <a:xfrm>
            <a:off x="265225" y="1093850"/>
            <a:ext cx="4254401" cy="3550975"/>
          </a:xfrm>
          <a:prstGeom prst="rect">
            <a:avLst/>
          </a:prstGeom>
          <a:noFill/>
          <a:ln>
            <a:noFill/>
          </a:ln>
        </p:spPr>
      </p:pic>
      <p:pic>
        <p:nvPicPr>
          <p:cNvPr id="119" name="Google Shape;119;p22"/>
          <p:cNvPicPr preferRelativeResize="0"/>
          <p:nvPr/>
        </p:nvPicPr>
        <p:blipFill>
          <a:blip r:embed="rId4">
            <a:alphaModFix/>
          </a:blip>
          <a:stretch>
            <a:fillRect/>
          </a:stretch>
        </p:blipFill>
        <p:spPr>
          <a:xfrm>
            <a:off x="4672025" y="1093850"/>
            <a:ext cx="4319575" cy="355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783250" y="384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illustration encapsulation</a:t>
            </a:r>
            <a:endParaRPr/>
          </a:p>
        </p:txBody>
      </p:sp>
      <p:sp>
        <p:nvSpPr>
          <p:cNvPr id="125" name="Google Shape;125;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104750" y="658500"/>
            <a:ext cx="8904551" cy="4484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DÉFINITION des notions avec des codes python illustratif</a:t>
            </a:r>
            <a:endParaRPr/>
          </a:p>
        </p:txBody>
      </p:sp>
      <p:sp>
        <p:nvSpPr>
          <p:cNvPr id="63" name="Google Shape;63;p14"/>
          <p:cNvSpPr txBox="1"/>
          <p:nvPr>
            <p:ph idx="1" type="body"/>
          </p:nvPr>
        </p:nvSpPr>
        <p:spPr>
          <a:xfrm>
            <a:off x="311700" y="1228675"/>
            <a:ext cx="8520600" cy="3227700"/>
          </a:xfrm>
          <a:prstGeom prst="rect">
            <a:avLst/>
          </a:prstGeom>
        </p:spPr>
        <p:txBody>
          <a:bodyPr anchorCtr="0" anchor="t" bIns="91425" lIns="91425" spcFirstLastPara="1" rIns="91425" wrap="square" tIns="91425">
            <a:spAutoFit/>
          </a:bodyPr>
          <a:lstStyle/>
          <a:p>
            <a:pPr indent="-362418" lvl="0" marL="457200" rtl="0" algn="l">
              <a:lnSpc>
                <a:spcPct val="0"/>
              </a:lnSpc>
              <a:spcBef>
                <a:spcPts val="1200"/>
              </a:spcBef>
              <a:spcAft>
                <a:spcPts val="0"/>
              </a:spcAft>
              <a:buClr>
                <a:srgbClr val="000000"/>
              </a:buClr>
              <a:buSzPts val="2107"/>
              <a:buFont typeface="Arial"/>
              <a:buChar char="●"/>
            </a:pPr>
            <a:r>
              <a:rPr b="1" lang="fr" sz="2107">
                <a:solidFill>
                  <a:srgbClr val="000000"/>
                </a:solidFill>
                <a:latin typeface="Arial"/>
                <a:ea typeface="Arial"/>
                <a:cs typeface="Arial"/>
                <a:sym typeface="Arial"/>
              </a:rPr>
              <a:t>Le paradigme de programmation </a:t>
            </a:r>
            <a:endParaRPr b="1" sz="2107">
              <a:solidFill>
                <a:srgbClr val="000000"/>
              </a:solidFill>
              <a:latin typeface="Arial"/>
              <a:ea typeface="Arial"/>
              <a:cs typeface="Arial"/>
              <a:sym typeface="Arial"/>
            </a:endParaRPr>
          </a:p>
          <a:p>
            <a:pPr indent="0" lvl="0" marL="0" rtl="0" algn="l">
              <a:lnSpc>
                <a:spcPct val="85000"/>
              </a:lnSpc>
              <a:spcBef>
                <a:spcPts val="0"/>
              </a:spcBef>
              <a:spcAft>
                <a:spcPts val="0"/>
              </a:spcAft>
              <a:buClr>
                <a:srgbClr val="000000"/>
              </a:buClr>
              <a:buSzPts val="852"/>
              <a:buFont typeface="Arial"/>
              <a:buNone/>
            </a:pPr>
            <a:r>
              <a:rPr lang="fr" sz="1909">
                <a:solidFill>
                  <a:srgbClr val="000000"/>
                </a:solidFill>
                <a:latin typeface="sans-serif"/>
                <a:ea typeface="sans-serif"/>
                <a:cs typeface="sans-serif"/>
                <a:sym typeface="sans-serif"/>
              </a:rPr>
              <a:t>Le paradigme de programmation est un ensemble de principes de conception de logiciels qui guident la façon dont nous écrivons du code.</a:t>
            </a:r>
            <a:r>
              <a:rPr lang="fr" sz="1909">
                <a:solidFill>
                  <a:srgbClr val="000000"/>
                </a:solidFill>
                <a:latin typeface="Arial"/>
                <a:ea typeface="Arial"/>
                <a:cs typeface="Arial"/>
                <a:sym typeface="Arial"/>
              </a:rPr>
              <a:t>Il existe différents paradigmes de programmation, tels que la </a:t>
            </a:r>
            <a:r>
              <a:rPr lang="fr" sz="1909">
                <a:solidFill>
                  <a:srgbClr val="000000"/>
                </a:solidFill>
                <a:highlight>
                  <a:srgbClr val="FFFF00"/>
                </a:highlight>
                <a:latin typeface="Arial"/>
                <a:ea typeface="Arial"/>
                <a:cs typeface="Arial"/>
                <a:sym typeface="Arial"/>
              </a:rPr>
              <a:t>programmation procédurale</a:t>
            </a:r>
            <a:r>
              <a:rPr lang="fr" sz="1909">
                <a:solidFill>
                  <a:srgbClr val="000000"/>
                </a:solidFill>
                <a:latin typeface="Arial"/>
                <a:ea typeface="Arial"/>
                <a:cs typeface="Arial"/>
                <a:sym typeface="Arial"/>
              </a:rPr>
              <a:t>, la </a:t>
            </a:r>
            <a:r>
              <a:rPr lang="fr" sz="1909">
                <a:solidFill>
                  <a:srgbClr val="000000"/>
                </a:solidFill>
                <a:highlight>
                  <a:srgbClr val="FFFF00"/>
                </a:highlight>
                <a:latin typeface="Arial"/>
                <a:ea typeface="Arial"/>
                <a:cs typeface="Arial"/>
                <a:sym typeface="Arial"/>
              </a:rPr>
              <a:t>programmation orientée objet,</a:t>
            </a:r>
            <a:r>
              <a:rPr lang="fr" sz="1909">
                <a:solidFill>
                  <a:srgbClr val="000000"/>
                </a:solidFill>
                <a:latin typeface="Arial"/>
                <a:ea typeface="Arial"/>
                <a:cs typeface="Arial"/>
                <a:sym typeface="Arial"/>
              </a:rPr>
              <a:t> l</a:t>
            </a:r>
            <a:r>
              <a:rPr lang="fr" sz="1909">
                <a:solidFill>
                  <a:srgbClr val="000000"/>
                </a:solidFill>
                <a:highlight>
                  <a:srgbClr val="FFFF00"/>
                </a:highlight>
                <a:latin typeface="Arial"/>
                <a:ea typeface="Arial"/>
                <a:cs typeface="Arial"/>
                <a:sym typeface="Arial"/>
              </a:rPr>
              <a:t>a programmation fonctionnelle</a:t>
            </a:r>
            <a:r>
              <a:rPr lang="fr" sz="1909">
                <a:solidFill>
                  <a:srgbClr val="000000"/>
                </a:solidFill>
                <a:latin typeface="Arial"/>
                <a:ea typeface="Arial"/>
                <a:cs typeface="Arial"/>
                <a:sym typeface="Arial"/>
              </a:rPr>
              <a:t>, la </a:t>
            </a:r>
            <a:r>
              <a:rPr lang="fr" sz="1909">
                <a:solidFill>
                  <a:srgbClr val="000000"/>
                </a:solidFill>
                <a:highlight>
                  <a:srgbClr val="FFFF00"/>
                </a:highlight>
                <a:latin typeface="Arial"/>
                <a:ea typeface="Arial"/>
                <a:cs typeface="Arial"/>
                <a:sym typeface="Arial"/>
              </a:rPr>
              <a:t>programmation logique</a:t>
            </a:r>
            <a:r>
              <a:rPr lang="fr" sz="1909">
                <a:solidFill>
                  <a:srgbClr val="000000"/>
                </a:solidFill>
                <a:latin typeface="Arial"/>
                <a:ea typeface="Arial"/>
                <a:cs typeface="Arial"/>
                <a:sym typeface="Arial"/>
              </a:rPr>
              <a:t>, etc.</a:t>
            </a:r>
            <a:endParaRPr sz="1778">
              <a:solidFill>
                <a:srgbClr val="000000"/>
              </a:solidFill>
              <a:latin typeface="Arial"/>
              <a:ea typeface="Arial"/>
              <a:cs typeface="Arial"/>
              <a:sym typeface="Arial"/>
            </a:endParaRPr>
          </a:p>
          <a:p>
            <a:pPr indent="-358235" lvl="0" marL="457200" rtl="0" algn="l">
              <a:lnSpc>
                <a:spcPct val="85000"/>
              </a:lnSpc>
              <a:spcBef>
                <a:spcPts val="700"/>
              </a:spcBef>
              <a:spcAft>
                <a:spcPts val="0"/>
              </a:spcAft>
              <a:buClr>
                <a:schemeClr val="accent1"/>
              </a:buClr>
              <a:buSzPts val="2042"/>
              <a:buFont typeface="Arial"/>
              <a:buChar char="●"/>
            </a:pPr>
            <a:r>
              <a:rPr b="1" lang="fr" sz="2041">
                <a:solidFill>
                  <a:schemeClr val="accent1"/>
                </a:solidFill>
                <a:latin typeface="Arial"/>
                <a:ea typeface="Arial"/>
                <a:cs typeface="Arial"/>
                <a:sym typeface="Arial"/>
              </a:rPr>
              <a:t>La programmation procédurale</a:t>
            </a:r>
            <a:endParaRPr b="1" sz="2041">
              <a:solidFill>
                <a:schemeClr val="accent1"/>
              </a:solidFill>
              <a:latin typeface="Arial"/>
              <a:ea typeface="Arial"/>
              <a:cs typeface="Arial"/>
              <a:sym typeface="Arial"/>
            </a:endParaRPr>
          </a:p>
          <a:p>
            <a:pPr indent="0" lvl="0" marL="0" rtl="0" algn="l">
              <a:lnSpc>
                <a:spcPct val="0"/>
              </a:lnSpc>
              <a:spcBef>
                <a:spcPts val="1200"/>
              </a:spcBef>
              <a:spcAft>
                <a:spcPts val="0"/>
              </a:spcAft>
              <a:buSzPts val="852"/>
              <a:buNone/>
            </a:pPr>
            <a:r>
              <a:rPr lang="fr" sz="2075">
                <a:solidFill>
                  <a:srgbClr val="000000"/>
                </a:solidFill>
                <a:latin typeface="Arial"/>
                <a:ea typeface="Arial"/>
                <a:cs typeface="Arial"/>
                <a:sym typeface="Arial"/>
              </a:rPr>
              <a:t>La programmation procédurale est une programmation dans laquelle le programme est structuré en procédures (ou fonctions) qui manipulent les données.</a:t>
            </a:r>
            <a:endParaRPr sz="199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3680"/>
              <a:t>Code illustratif en python de la programmation procédurale</a:t>
            </a:r>
            <a:endParaRPr sz="3580"/>
          </a:p>
        </p:txBody>
      </p:sp>
      <p:pic>
        <p:nvPicPr>
          <p:cNvPr id="69" name="Google Shape;69;p15"/>
          <p:cNvPicPr preferRelativeResize="0"/>
          <p:nvPr/>
        </p:nvPicPr>
        <p:blipFill>
          <a:blip r:embed="rId3">
            <a:alphaModFix/>
          </a:blip>
          <a:stretch>
            <a:fillRect/>
          </a:stretch>
        </p:blipFill>
        <p:spPr>
          <a:xfrm>
            <a:off x="152400" y="1047600"/>
            <a:ext cx="8871875" cy="3903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506225" y="-364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DÉFINITION des notions avec des codes python illustratif</a:t>
            </a:r>
            <a:endParaRPr/>
          </a:p>
        </p:txBody>
      </p:sp>
      <p:sp>
        <p:nvSpPr>
          <p:cNvPr id="75" name="Google Shape;75;p16"/>
          <p:cNvSpPr txBox="1"/>
          <p:nvPr>
            <p:ph idx="1" type="body"/>
          </p:nvPr>
        </p:nvSpPr>
        <p:spPr>
          <a:xfrm>
            <a:off x="379025" y="703375"/>
            <a:ext cx="8520600" cy="47220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1200"/>
              </a:spcBef>
              <a:spcAft>
                <a:spcPts val="0"/>
              </a:spcAft>
              <a:buClr>
                <a:srgbClr val="000000"/>
              </a:buClr>
              <a:buSzPts val="1500"/>
              <a:buFont typeface="Arial"/>
              <a:buChar char="●"/>
            </a:pPr>
            <a:r>
              <a:rPr b="1" lang="fr" sz="1500">
                <a:solidFill>
                  <a:srgbClr val="000000"/>
                </a:solidFill>
                <a:latin typeface="Arial"/>
                <a:ea typeface="Arial"/>
                <a:cs typeface="Arial"/>
                <a:sym typeface="Arial"/>
              </a:rPr>
              <a:t>Programmation orientée objet</a:t>
            </a:r>
            <a:endParaRPr sz="1500">
              <a:solidFill>
                <a:srgbClr val="000000"/>
              </a:solidFill>
              <a:highlight>
                <a:schemeClr val="lt1"/>
              </a:highlight>
              <a:latin typeface="Bahnschrift Light"/>
              <a:ea typeface="Bahnschrift Light"/>
              <a:cs typeface="Bahnschrift Light"/>
              <a:sym typeface="Bahnschrift Light"/>
            </a:endParaRPr>
          </a:p>
          <a:p>
            <a:pPr indent="0" lvl="0" marL="0" rtl="0" algn="l">
              <a:lnSpc>
                <a:spcPct val="105000"/>
              </a:lnSpc>
              <a:spcBef>
                <a:spcPts val="1200"/>
              </a:spcBef>
              <a:spcAft>
                <a:spcPts val="0"/>
              </a:spcAft>
              <a:buNone/>
            </a:pPr>
            <a:r>
              <a:rPr lang="fr" sz="1500">
                <a:solidFill>
                  <a:srgbClr val="000000"/>
                </a:solidFill>
                <a:highlight>
                  <a:schemeClr val="lt1"/>
                </a:highlight>
                <a:latin typeface="Bahnschrift Light"/>
                <a:ea typeface="Bahnschrift Light"/>
                <a:cs typeface="Bahnschrift Light"/>
                <a:sym typeface="Bahnschrift Light"/>
              </a:rPr>
              <a:t>La Programmation Orientée Objet (POO) est un paradigme de programmation qui repose sur la notion d'objets, qui sont des instances de classes. Les objets ont des attributs et des méthodes qui leur permettent d'interagir avec d'autres objets.</a:t>
            </a:r>
            <a:endParaRPr sz="1500">
              <a:solidFill>
                <a:srgbClr val="000000"/>
              </a:solidFill>
              <a:highlight>
                <a:schemeClr val="lt1"/>
              </a:highlight>
              <a:latin typeface="Bahnschrift Light"/>
              <a:ea typeface="Bahnschrift Light"/>
              <a:cs typeface="Bahnschrift Light"/>
              <a:sym typeface="Bahnschrift Light"/>
            </a:endParaRPr>
          </a:p>
          <a:p>
            <a:pPr indent="-323850" lvl="0" marL="457200" rtl="0" algn="l">
              <a:lnSpc>
                <a:spcPct val="105000"/>
              </a:lnSpc>
              <a:spcBef>
                <a:spcPts val="1200"/>
              </a:spcBef>
              <a:spcAft>
                <a:spcPts val="0"/>
              </a:spcAft>
              <a:buClr>
                <a:srgbClr val="000000"/>
              </a:buClr>
              <a:buSzPts val="1500"/>
              <a:buFont typeface="Bahnschrift Light"/>
              <a:buChar char="●"/>
            </a:pPr>
            <a:r>
              <a:rPr b="1" lang="fr" sz="1500">
                <a:solidFill>
                  <a:srgbClr val="000000"/>
                </a:solidFill>
                <a:highlight>
                  <a:schemeClr val="lt1"/>
                </a:highlight>
                <a:latin typeface="Bahnschrift Light"/>
                <a:ea typeface="Bahnschrift Light"/>
                <a:cs typeface="Bahnschrift Light"/>
                <a:sym typeface="Bahnschrift Light"/>
              </a:rPr>
              <a:t>Classe</a:t>
            </a:r>
            <a:endParaRPr b="1" sz="1500">
              <a:solidFill>
                <a:srgbClr val="000000"/>
              </a:solidFill>
              <a:highlight>
                <a:schemeClr val="lt1"/>
              </a:highlight>
              <a:latin typeface="Bahnschrift Light"/>
              <a:ea typeface="Bahnschrift Light"/>
              <a:cs typeface="Bahnschrift Light"/>
              <a:sym typeface="Bahnschrift Light"/>
            </a:endParaRPr>
          </a:p>
          <a:p>
            <a:pPr indent="0" lvl="0" marL="0" rtl="0" algn="l">
              <a:lnSpc>
                <a:spcPct val="105000"/>
              </a:lnSpc>
              <a:spcBef>
                <a:spcPts val="1200"/>
              </a:spcBef>
              <a:spcAft>
                <a:spcPts val="0"/>
              </a:spcAft>
              <a:buNone/>
            </a:pPr>
            <a:r>
              <a:rPr lang="fr" sz="1500">
                <a:solidFill>
                  <a:srgbClr val="000000"/>
                </a:solidFill>
                <a:highlight>
                  <a:srgbClr val="FFFFFF"/>
                </a:highlight>
                <a:latin typeface="Arial"/>
                <a:ea typeface="Arial"/>
                <a:cs typeface="Arial"/>
                <a:sym typeface="Arial"/>
              </a:rPr>
              <a:t>Une classe est un ensemble de code contenant des variables et des fonctions permettant de créer et de définir des objets, ses caractéristiques et son comportement.</a:t>
            </a:r>
            <a:endParaRPr sz="1500">
              <a:solidFill>
                <a:srgbClr val="000000"/>
              </a:solidFill>
              <a:highlight>
                <a:srgbClr val="FFFFFF"/>
              </a:highlight>
              <a:latin typeface="Arial"/>
              <a:ea typeface="Arial"/>
              <a:cs typeface="Arial"/>
              <a:sym typeface="Arial"/>
            </a:endParaRPr>
          </a:p>
          <a:p>
            <a:pPr indent="-323850" lvl="0" marL="457200" rtl="0" algn="l">
              <a:lnSpc>
                <a:spcPct val="105000"/>
              </a:lnSpc>
              <a:spcBef>
                <a:spcPts val="1200"/>
              </a:spcBef>
              <a:spcAft>
                <a:spcPts val="0"/>
              </a:spcAft>
              <a:buClr>
                <a:srgbClr val="000000"/>
              </a:buClr>
              <a:buSzPts val="1500"/>
              <a:buFont typeface="Bahnschrift Light"/>
              <a:buChar char="●"/>
            </a:pPr>
            <a:r>
              <a:rPr b="1" lang="fr" sz="1500">
                <a:solidFill>
                  <a:srgbClr val="000000"/>
                </a:solidFill>
                <a:highlight>
                  <a:schemeClr val="lt1"/>
                </a:highlight>
                <a:latin typeface="Bahnschrift Light"/>
                <a:ea typeface="Bahnschrift Light"/>
                <a:cs typeface="Bahnschrift Light"/>
                <a:sym typeface="Bahnschrift Light"/>
              </a:rPr>
              <a:t>Objet</a:t>
            </a:r>
            <a:endParaRPr sz="1500">
              <a:solidFill>
                <a:srgbClr val="000000"/>
              </a:solidFill>
              <a:highlight>
                <a:srgbClr val="FFFFFF"/>
              </a:highlight>
              <a:latin typeface="Arial"/>
              <a:ea typeface="Arial"/>
              <a:cs typeface="Arial"/>
              <a:sym typeface="Arial"/>
            </a:endParaRPr>
          </a:p>
          <a:p>
            <a:pPr indent="0" lvl="0" marL="0" rtl="0" algn="l">
              <a:lnSpc>
                <a:spcPct val="105000"/>
              </a:lnSpc>
              <a:spcBef>
                <a:spcPts val="1200"/>
              </a:spcBef>
              <a:spcAft>
                <a:spcPts val="0"/>
              </a:spcAft>
              <a:buNone/>
            </a:pPr>
            <a:r>
              <a:rPr lang="fr" sz="1500">
                <a:solidFill>
                  <a:srgbClr val="000000"/>
                </a:solidFill>
                <a:highlight>
                  <a:srgbClr val="FFFFFF"/>
                </a:highlight>
                <a:latin typeface="Arial"/>
                <a:ea typeface="Arial"/>
                <a:cs typeface="Arial"/>
                <a:sym typeface="Arial"/>
              </a:rPr>
              <a:t>Les objets sont des structures qui contiennent à la fois des données (attributs) et des fonctions (méthodes) pouvant ou non modifier ces données.</a:t>
            </a:r>
            <a:endParaRPr sz="1500">
              <a:solidFill>
                <a:srgbClr val="000000"/>
              </a:solidFill>
              <a:highlight>
                <a:srgbClr val="FFFFFF"/>
              </a:highlight>
              <a:latin typeface="Arial"/>
              <a:ea typeface="Arial"/>
              <a:cs typeface="Arial"/>
              <a:sym typeface="Arial"/>
            </a:endParaRPr>
          </a:p>
          <a:p>
            <a:pPr indent="-323850" lvl="0" marL="457200" rtl="0" algn="l">
              <a:lnSpc>
                <a:spcPct val="0"/>
              </a:lnSpc>
              <a:spcBef>
                <a:spcPts val="1200"/>
              </a:spcBef>
              <a:spcAft>
                <a:spcPts val="0"/>
              </a:spcAft>
              <a:buClr>
                <a:srgbClr val="000000"/>
              </a:buClr>
              <a:buSzPts val="1500"/>
              <a:buFont typeface="Arial"/>
              <a:buChar char="●"/>
            </a:pPr>
            <a:r>
              <a:rPr b="1" lang="fr" sz="1500">
                <a:solidFill>
                  <a:srgbClr val="000000"/>
                </a:solidFill>
                <a:latin typeface="Arial"/>
                <a:ea typeface="Arial"/>
                <a:cs typeface="Arial"/>
                <a:sym typeface="Arial"/>
              </a:rPr>
              <a:t>Namespace</a:t>
            </a:r>
            <a:endParaRPr b="1" sz="1500">
              <a:solidFill>
                <a:srgbClr val="000000"/>
              </a:solidFill>
              <a:latin typeface="Arial"/>
              <a:ea typeface="Arial"/>
              <a:cs typeface="Arial"/>
              <a:sym typeface="Arial"/>
            </a:endParaRPr>
          </a:p>
          <a:p>
            <a:pPr indent="0" lvl="0" marL="0" rtl="0" algn="l">
              <a:spcBef>
                <a:spcPts val="0"/>
              </a:spcBef>
              <a:spcAft>
                <a:spcPts val="0"/>
              </a:spcAft>
              <a:buNone/>
            </a:pPr>
            <a:r>
              <a:rPr lang="fr" sz="1500">
                <a:solidFill>
                  <a:srgbClr val="000000"/>
                </a:solidFill>
                <a:latin typeface="Liberation Serif"/>
                <a:ea typeface="Liberation Serif"/>
                <a:cs typeface="Liberation Serif"/>
                <a:sym typeface="Liberation Serif"/>
              </a:rPr>
              <a:t>Un namespace est un espace de noms qui permet d'organiser et de distinguer les noms de variables, de fonctions et d'autres objets dans un programme.</a:t>
            </a:r>
            <a:endParaRPr sz="1500">
              <a:solidFill>
                <a:srgbClr val="000000"/>
              </a:solidFill>
              <a:latin typeface="Arial"/>
              <a:ea typeface="Arial"/>
              <a:cs typeface="Arial"/>
              <a:sym typeface="Arial"/>
            </a:endParaRPr>
          </a:p>
          <a:p>
            <a:pPr indent="0" lvl="0" marL="0" rtl="0" algn="l">
              <a:lnSpc>
                <a:spcPct val="0"/>
              </a:lnSpc>
              <a:spcBef>
                <a:spcPts val="1200"/>
              </a:spcBef>
              <a:spcAft>
                <a:spcPts val="0"/>
              </a:spcAft>
              <a:buNone/>
            </a:pPr>
            <a:r>
              <a:t/>
            </a:r>
            <a:endParaRPr sz="1500">
              <a:solidFill>
                <a:srgbClr val="000000"/>
              </a:solidFill>
              <a:latin typeface="Arial"/>
              <a:ea typeface="Arial"/>
              <a:cs typeface="Arial"/>
              <a:sym typeface="Arial"/>
            </a:endParaRPr>
          </a:p>
          <a:p>
            <a:pPr indent="0" lvl="0" marL="0" rtl="0" algn="l">
              <a:lnSpc>
                <a:spcPct val="105000"/>
              </a:lnSpc>
              <a:spcBef>
                <a:spcPts val="1200"/>
              </a:spcBef>
              <a:spcAft>
                <a:spcPts val="700"/>
              </a:spcAft>
              <a:buNone/>
            </a:pPr>
            <a:r>
              <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94000" y="534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5380"/>
              <a:t>illustration poo, classe, objet, namespace</a:t>
            </a:r>
            <a:endParaRPr sz="5380"/>
          </a:p>
        </p:txBody>
      </p:sp>
      <p:sp>
        <p:nvSpPr>
          <p:cNvPr id="81" name="Google Shape;81;p17"/>
          <p:cNvSpPr txBox="1"/>
          <p:nvPr>
            <p:ph type="title"/>
          </p:nvPr>
        </p:nvSpPr>
        <p:spPr>
          <a:xfrm>
            <a:off x="137025" y="927875"/>
            <a:ext cx="8917200" cy="42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400"/>
          </a:p>
        </p:txBody>
      </p:sp>
      <p:pic>
        <p:nvPicPr>
          <p:cNvPr id="82" name="Google Shape;82;p17"/>
          <p:cNvPicPr preferRelativeResize="0"/>
          <p:nvPr/>
        </p:nvPicPr>
        <p:blipFill>
          <a:blip r:embed="rId3">
            <a:alphaModFix/>
          </a:blip>
          <a:stretch>
            <a:fillRect/>
          </a:stretch>
        </p:blipFill>
        <p:spPr>
          <a:xfrm>
            <a:off x="23625" y="927863"/>
            <a:ext cx="9143999" cy="435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DÉFINITION des notions avec des codes python illustratif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1049100"/>
            <a:ext cx="8520600" cy="4036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accent1"/>
              </a:buClr>
              <a:buSzPts val="2100"/>
              <a:buFont typeface="Arial"/>
              <a:buChar char="●"/>
            </a:pPr>
            <a:r>
              <a:rPr b="1" lang="fr" sz="2100">
                <a:solidFill>
                  <a:schemeClr val="accent1"/>
                </a:solidFill>
                <a:latin typeface="Arial"/>
                <a:ea typeface="Arial"/>
                <a:cs typeface="Arial"/>
                <a:sym typeface="Arial"/>
              </a:rPr>
              <a:t>Encapsulation</a:t>
            </a:r>
            <a:endParaRPr sz="2100">
              <a:solidFill>
                <a:schemeClr val="accent1"/>
              </a:solidFill>
              <a:latin typeface="Arial"/>
              <a:ea typeface="Arial"/>
              <a:cs typeface="Arial"/>
              <a:sym typeface="Arial"/>
            </a:endParaRPr>
          </a:p>
          <a:p>
            <a:pPr indent="0" lvl="0" marL="0" rtl="0" algn="l">
              <a:lnSpc>
                <a:spcPct val="6818"/>
              </a:lnSpc>
              <a:spcBef>
                <a:spcPts val="1200"/>
              </a:spcBef>
              <a:spcAft>
                <a:spcPts val="0"/>
              </a:spcAft>
              <a:buNone/>
            </a:pPr>
            <a:r>
              <a:rPr lang="fr" sz="1500">
                <a:solidFill>
                  <a:schemeClr val="accent1"/>
                </a:solidFill>
                <a:latin typeface="Arial"/>
                <a:ea typeface="Arial"/>
                <a:cs typeface="Arial"/>
                <a:sym typeface="Arial"/>
              </a:rPr>
              <a:t>C'est un mécanisme de la programmation orientée objet qui permet de cacher la complexité interne de l'objet et d'exposer uniquement les informations nécessaires à l'utilisateur.</a:t>
            </a:r>
            <a:endParaRPr sz="1500">
              <a:solidFill>
                <a:schemeClr val="accent1"/>
              </a:solidFill>
              <a:latin typeface="Arial"/>
              <a:ea typeface="Arial"/>
              <a:cs typeface="Arial"/>
              <a:sym typeface="Arial"/>
            </a:endParaRPr>
          </a:p>
          <a:p>
            <a:pPr indent="-361950" lvl="0" marL="914400" rtl="0" algn="l">
              <a:spcBef>
                <a:spcPts val="0"/>
              </a:spcBef>
              <a:spcAft>
                <a:spcPts val="0"/>
              </a:spcAft>
              <a:buClr>
                <a:schemeClr val="accent1"/>
              </a:buClr>
              <a:buSzPts val="2100"/>
              <a:buFont typeface="Arial"/>
              <a:buChar char="★"/>
            </a:pPr>
            <a:r>
              <a:rPr lang="fr" sz="2100">
                <a:solidFill>
                  <a:schemeClr val="accent1"/>
                </a:solidFill>
                <a:latin typeface="Arial"/>
                <a:ea typeface="Arial"/>
                <a:cs typeface="Arial"/>
                <a:sym typeface="Arial"/>
              </a:rPr>
              <a:t>Visibilité ou Portée d’un attribut ou d’une Méthode</a:t>
            </a:r>
            <a:endParaRPr sz="2100">
              <a:solidFill>
                <a:schemeClr val="accent1"/>
              </a:solidFill>
              <a:latin typeface="Arial"/>
              <a:ea typeface="Arial"/>
              <a:cs typeface="Arial"/>
              <a:sym typeface="Arial"/>
            </a:endParaRPr>
          </a:p>
          <a:p>
            <a:pPr indent="0" lvl="0" marL="0" rtl="0" algn="l">
              <a:lnSpc>
                <a:spcPct val="6818"/>
              </a:lnSpc>
              <a:spcBef>
                <a:spcPts val="1200"/>
              </a:spcBef>
              <a:spcAft>
                <a:spcPts val="0"/>
              </a:spcAft>
              <a:buNone/>
            </a:pPr>
            <a:r>
              <a:rPr lang="fr" sz="1500">
                <a:solidFill>
                  <a:srgbClr val="000000"/>
                </a:solidFill>
                <a:latin typeface="Arial"/>
                <a:ea typeface="Arial"/>
                <a:cs typeface="Arial"/>
                <a:sym typeface="Arial"/>
              </a:rPr>
              <a:t>La visibilité définit l'accès autorisé aux attributs et aux méthodes d'une classe</a:t>
            </a:r>
            <a:endParaRPr sz="2100">
              <a:solidFill>
                <a:schemeClr val="accent1"/>
              </a:solidFill>
              <a:latin typeface="Arial"/>
              <a:ea typeface="Arial"/>
              <a:cs typeface="Arial"/>
              <a:sym typeface="Arial"/>
            </a:endParaRPr>
          </a:p>
          <a:p>
            <a:pPr indent="-361950" lvl="0" marL="914400" rtl="0" algn="l">
              <a:spcBef>
                <a:spcPts val="0"/>
              </a:spcBef>
              <a:spcAft>
                <a:spcPts val="0"/>
              </a:spcAft>
              <a:buClr>
                <a:schemeClr val="accent1"/>
              </a:buClr>
              <a:buSzPts val="2100"/>
              <a:buFont typeface="Arial"/>
              <a:buChar char="★"/>
            </a:pPr>
            <a:r>
              <a:rPr lang="fr" sz="2100">
                <a:solidFill>
                  <a:schemeClr val="accent1"/>
                </a:solidFill>
                <a:latin typeface="Arial"/>
                <a:ea typeface="Arial"/>
                <a:cs typeface="Arial"/>
                <a:sym typeface="Arial"/>
              </a:rPr>
              <a:t>Getter</a:t>
            </a:r>
            <a:endParaRPr sz="2100">
              <a:solidFill>
                <a:schemeClr val="accent1"/>
              </a:solidFill>
              <a:latin typeface="Arial"/>
              <a:ea typeface="Arial"/>
              <a:cs typeface="Arial"/>
              <a:sym typeface="Arial"/>
            </a:endParaRPr>
          </a:p>
          <a:p>
            <a:pPr indent="0" lvl="0" marL="0" rtl="0" algn="l">
              <a:lnSpc>
                <a:spcPct val="6818"/>
              </a:lnSpc>
              <a:spcBef>
                <a:spcPts val="1200"/>
              </a:spcBef>
              <a:spcAft>
                <a:spcPts val="0"/>
              </a:spcAft>
              <a:buNone/>
            </a:pPr>
            <a:r>
              <a:rPr lang="fr" sz="1500">
                <a:solidFill>
                  <a:srgbClr val="000000"/>
                </a:solidFill>
                <a:latin typeface="Arial"/>
                <a:ea typeface="Arial"/>
                <a:cs typeface="Arial"/>
                <a:sym typeface="Arial"/>
              </a:rPr>
              <a:t>Les getters sont des méthodes publiques utilisées pour accéder aux valeurs d'attributs privés ou protégés. Ils permettent d'accéder aux attributs sans violer l'encapsulation.</a:t>
            </a:r>
            <a:endParaRPr sz="2100">
              <a:solidFill>
                <a:schemeClr val="accent1"/>
              </a:solidFill>
              <a:latin typeface="Arial"/>
              <a:ea typeface="Arial"/>
              <a:cs typeface="Arial"/>
              <a:sym typeface="Arial"/>
            </a:endParaRPr>
          </a:p>
          <a:p>
            <a:pPr indent="-361950" lvl="0" marL="914400" rtl="0" algn="l">
              <a:spcBef>
                <a:spcPts val="0"/>
              </a:spcBef>
              <a:spcAft>
                <a:spcPts val="0"/>
              </a:spcAft>
              <a:buClr>
                <a:schemeClr val="accent1"/>
              </a:buClr>
              <a:buSzPts val="2100"/>
              <a:buFont typeface="Arial"/>
              <a:buChar char="★"/>
            </a:pPr>
            <a:r>
              <a:rPr lang="fr" sz="2100">
                <a:solidFill>
                  <a:schemeClr val="accent1"/>
                </a:solidFill>
                <a:latin typeface="Arial"/>
                <a:ea typeface="Arial"/>
                <a:cs typeface="Arial"/>
                <a:sym typeface="Arial"/>
              </a:rPr>
              <a:t>Setter</a:t>
            </a:r>
            <a:endParaRPr b="1" sz="1700">
              <a:solidFill>
                <a:srgbClr val="000000"/>
              </a:solidFill>
              <a:latin typeface="Arial"/>
              <a:ea typeface="Arial"/>
              <a:cs typeface="Arial"/>
              <a:sym typeface="Arial"/>
            </a:endParaRPr>
          </a:p>
          <a:p>
            <a:pPr indent="0" lvl="0" marL="0" rtl="0" algn="l">
              <a:lnSpc>
                <a:spcPct val="6818"/>
              </a:lnSpc>
              <a:spcBef>
                <a:spcPts val="1200"/>
              </a:spcBef>
              <a:spcAft>
                <a:spcPts val="0"/>
              </a:spcAft>
              <a:buNone/>
            </a:pPr>
            <a:r>
              <a:rPr lang="fr" sz="1500">
                <a:solidFill>
                  <a:srgbClr val="000000"/>
                </a:solidFill>
                <a:latin typeface="Arial"/>
                <a:ea typeface="Arial"/>
                <a:cs typeface="Arial"/>
                <a:sym typeface="Arial"/>
              </a:rPr>
              <a:t>Les setters sont des méthodes publiques utilisées pour modifier les valeurs d'attributs privés ou protégés. Ils permettent de modifier les attributs sans violer l'encapsulation.</a:t>
            </a:r>
            <a:endParaRPr sz="1500">
              <a:solidFill>
                <a:srgbClr val="000000"/>
              </a:solidFill>
              <a:latin typeface="Arial"/>
              <a:ea typeface="Arial"/>
              <a:cs typeface="Arial"/>
              <a:sym typeface="Arial"/>
            </a:endParaRPr>
          </a:p>
          <a:p>
            <a:pPr indent="0" lvl="0" marL="0" rtl="0" algn="l">
              <a:spcBef>
                <a:spcPts val="0"/>
              </a:spcBef>
              <a:spcAft>
                <a:spcPts val="1200"/>
              </a:spcAft>
              <a:buNone/>
            </a:pPr>
            <a:r>
              <a:t/>
            </a:r>
            <a:endParaRPr>
              <a:solidFill>
                <a:schemeClr val="accen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illustration classe abstraite, </a:t>
            </a:r>
            <a:r>
              <a:rPr lang="fr"/>
              <a:t>concrète</a:t>
            </a:r>
            <a:r>
              <a:rPr lang="fr"/>
              <a:t>, Attributs</a:t>
            </a:r>
            <a:endParaRPr/>
          </a:p>
        </p:txBody>
      </p:sp>
      <p:sp>
        <p:nvSpPr>
          <p:cNvPr id="94" name="Google Shape;94;p19"/>
          <p:cNvSpPr txBox="1"/>
          <p:nvPr>
            <p:ph idx="1" type="body"/>
          </p:nvPr>
        </p:nvSpPr>
        <p:spPr>
          <a:xfrm>
            <a:off x="311700" y="1242250"/>
            <a:ext cx="8520600" cy="384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Voici un exemple de classe abstraite: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Voici un exemple de classe concrète:</a:t>
            </a:r>
            <a:endParaRPr/>
          </a:p>
        </p:txBody>
      </p:sp>
      <p:pic>
        <p:nvPicPr>
          <p:cNvPr id="95" name="Google Shape;95;p19"/>
          <p:cNvPicPr preferRelativeResize="0"/>
          <p:nvPr/>
        </p:nvPicPr>
        <p:blipFill>
          <a:blip r:embed="rId3">
            <a:alphaModFix/>
          </a:blip>
          <a:stretch>
            <a:fillRect/>
          </a:stretch>
        </p:blipFill>
        <p:spPr>
          <a:xfrm>
            <a:off x="444625" y="1671800"/>
            <a:ext cx="4595631" cy="899950"/>
          </a:xfrm>
          <a:prstGeom prst="rect">
            <a:avLst/>
          </a:prstGeom>
          <a:noFill/>
          <a:ln>
            <a:noFill/>
          </a:ln>
        </p:spPr>
      </p:pic>
      <p:pic>
        <p:nvPicPr>
          <p:cNvPr id="96" name="Google Shape;96;p19"/>
          <p:cNvPicPr preferRelativeResize="0"/>
          <p:nvPr/>
        </p:nvPicPr>
        <p:blipFill>
          <a:blip r:embed="rId4">
            <a:alphaModFix/>
          </a:blip>
          <a:stretch>
            <a:fillRect/>
          </a:stretch>
        </p:blipFill>
        <p:spPr>
          <a:xfrm>
            <a:off x="549650" y="3637100"/>
            <a:ext cx="6615998" cy="105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77275" y="747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DÉFINITION des notions avec des codes python illustratif</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482025" y="744550"/>
            <a:ext cx="8520600" cy="426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fr" sz="1400">
                <a:solidFill>
                  <a:srgbClr val="000000"/>
                </a:solidFill>
                <a:latin typeface="Arial"/>
                <a:ea typeface="Arial"/>
                <a:cs typeface="Arial"/>
                <a:sym typeface="Arial"/>
              </a:rPr>
              <a:t>Cl</a:t>
            </a:r>
            <a:r>
              <a:rPr lang="fr" sz="1400">
                <a:solidFill>
                  <a:srgbClr val="000000"/>
                </a:solidFill>
                <a:latin typeface="Arial"/>
                <a:ea typeface="Arial"/>
                <a:cs typeface="Arial"/>
                <a:sym typeface="Arial"/>
              </a:rPr>
              <a:t>asse concrète</a:t>
            </a:r>
            <a:endParaRPr sz="1400">
              <a:solidFill>
                <a:srgbClr val="000000"/>
              </a:solidFill>
              <a:latin typeface="Arial"/>
              <a:ea typeface="Arial"/>
              <a:cs typeface="Arial"/>
              <a:sym typeface="Arial"/>
            </a:endParaRPr>
          </a:p>
          <a:p>
            <a:pPr indent="0" lvl="0" marL="0" rtl="0" algn="l">
              <a:lnSpc>
                <a:spcPct val="6818"/>
              </a:lnSpc>
              <a:spcBef>
                <a:spcPts val="1200"/>
              </a:spcBef>
              <a:spcAft>
                <a:spcPts val="0"/>
              </a:spcAft>
              <a:buNone/>
            </a:pPr>
            <a:r>
              <a:rPr lang="fr" sz="1400">
                <a:solidFill>
                  <a:srgbClr val="000000"/>
                </a:solidFill>
                <a:latin typeface="Arial"/>
                <a:ea typeface="Arial"/>
                <a:cs typeface="Arial"/>
                <a:sym typeface="Arial"/>
              </a:rPr>
              <a:t>Une classe concrète est une classe qui peut être instanciée pour créer des objets.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solidFill>
                  <a:srgbClr val="000000"/>
                </a:solidFill>
                <a:latin typeface="Arial"/>
                <a:ea typeface="Arial"/>
                <a:cs typeface="Arial"/>
                <a:sym typeface="Arial"/>
              </a:rPr>
              <a:t>Classe abstraite</a:t>
            </a:r>
            <a:endParaRPr sz="1400">
              <a:solidFill>
                <a:srgbClr val="000000"/>
              </a:solidFill>
              <a:latin typeface="Arial"/>
              <a:ea typeface="Arial"/>
              <a:cs typeface="Arial"/>
              <a:sym typeface="Arial"/>
            </a:endParaRPr>
          </a:p>
          <a:p>
            <a:pPr indent="0" lvl="0" marL="0" rtl="0" algn="l">
              <a:lnSpc>
                <a:spcPct val="6818"/>
              </a:lnSpc>
              <a:spcBef>
                <a:spcPts val="1200"/>
              </a:spcBef>
              <a:spcAft>
                <a:spcPts val="0"/>
              </a:spcAft>
              <a:buNone/>
            </a:pPr>
            <a:r>
              <a:rPr lang="fr" sz="1400">
                <a:solidFill>
                  <a:srgbClr val="000000"/>
                </a:solidFill>
                <a:latin typeface="Arial"/>
                <a:ea typeface="Arial"/>
                <a:cs typeface="Arial"/>
                <a:sym typeface="Arial"/>
              </a:rPr>
              <a:t>C’est une classe qui ne peut pas être instanciée directement, mais qui sert de modèle pour d'autres classes qui en dérivent. Elle contient des méthodes abstraites, qui n'ont pas de corps et doivent être implémentées dans les classes dérivées.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solidFill>
                  <a:srgbClr val="000000"/>
                </a:solidFill>
                <a:latin typeface="Arial"/>
                <a:ea typeface="Arial"/>
                <a:cs typeface="Arial"/>
                <a:sym typeface="Arial"/>
              </a:rPr>
              <a:t>Attributs</a:t>
            </a:r>
            <a:endParaRPr sz="1400">
              <a:solidFill>
                <a:srgbClr val="000000"/>
              </a:solidFill>
              <a:latin typeface="Arial"/>
              <a:ea typeface="Arial"/>
              <a:cs typeface="Arial"/>
              <a:sym typeface="Arial"/>
            </a:endParaRPr>
          </a:p>
          <a:p>
            <a:pPr indent="0" lvl="0" marL="0" rtl="0" algn="l">
              <a:lnSpc>
                <a:spcPct val="6818"/>
              </a:lnSpc>
              <a:spcBef>
                <a:spcPts val="1200"/>
              </a:spcBef>
              <a:spcAft>
                <a:spcPts val="0"/>
              </a:spcAft>
              <a:buNone/>
            </a:pPr>
            <a:r>
              <a:rPr lang="fr" sz="1400">
                <a:solidFill>
                  <a:srgbClr val="000000"/>
                </a:solidFill>
                <a:latin typeface="Arial"/>
                <a:ea typeface="Arial"/>
                <a:cs typeface="Arial"/>
                <a:sym typeface="Arial"/>
              </a:rPr>
              <a:t>Les attributs sont des variables qui sont stockées dans une classe ou un objet et qui définissent les propriétés de cette classe ou de cet objet. Les attributs peuvent être définis au niveau de la classe ou au niveau de l'instance.</a:t>
            </a:r>
            <a:endParaRPr sz="1400">
              <a:solidFill>
                <a:srgbClr val="000000"/>
              </a:solidFill>
              <a:latin typeface="Arial"/>
              <a:ea typeface="Arial"/>
              <a:cs typeface="Arial"/>
              <a:sym typeface="Arial"/>
            </a:endParaRPr>
          </a:p>
          <a:p>
            <a:pPr indent="-317500" lvl="0" marL="914400" rtl="0" algn="l">
              <a:lnSpc>
                <a:spcPct val="6818"/>
              </a:lnSpc>
              <a:spcBef>
                <a:spcPts val="1200"/>
              </a:spcBef>
              <a:spcAft>
                <a:spcPts val="0"/>
              </a:spcAft>
              <a:buClr>
                <a:srgbClr val="000000"/>
              </a:buClr>
              <a:buSzPts val="1400"/>
              <a:buFont typeface="Arial"/>
              <a:buChar char="★"/>
            </a:pPr>
            <a:r>
              <a:rPr lang="fr" sz="1400">
                <a:solidFill>
                  <a:srgbClr val="000000"/>
                </a:solidFill>
                <a:latin typeface="Arial"/>
                <a:ea typeface="Arial"/>
                <a:cs typeface="Arial"/>
                <a:sym typeface="Arial"/>
              </a:rPr>
              <a:t>Attribut d’instance</a:t>
            </a:r>
            <a:endParaRPr sz="1400">
              <a:solidFill>
                <a:srgbClr val="000000"/>
              </a:solidFill>
              <a:latin typeface="Arial"/>
              <a:ea typeface="Arial"/>
              <a:cs typeface="Arial"/>
              <a:sym typeface="Arial"/>
            </a:endParaRPr>
          </a:p>
          <a:p>
            <a:pPr indent="0" lvl="0" marL="0" rtl="0" algn="l">
              <a:lnSpc>
                <a:spcPct val="6818"/>
              </a:lnSpc>
              <a:spcBef>
                <a:spcPts val="1200"/>
              </a:spcBef>
              <a:spcAft>
                <a:spcPts val="0"/>
              </a:spcAft>
              <a:buNone/>
            </a:pPr>
            <a:r>
              <a:rPr lang="fr" sz="1400">
                <a:solidFill>
                  <a:srgbClr val="000000"/>
                </a:solidFill>
                <a:latin typeface="Arial"/>
                <a:ea typeface="Arial"/>
                <a:cs typeface="Arial"/>
                <a:sym typeface="Arial"/>
              </a:rPr>
              <a:t>Un attribut d'instance est une variable qui est propre à une instance particulière d'une classe.</a:t>
            </a:r>
            <a:endParaRPr sz="1400">
              <a:solidFill>
                <a:srgbClr val="000000"/>
              </a:solidFill>
              <a:latin typeface="Arial"/>
              <a:ea typeface="Arial"/>
              <a:cs typeface="Arial"/>
              <a:sym typeface="Arial"/>
            </a:endParaRPr>
          </a:p>
          <a:p>
            <a:pPr indent="-317500" lvl="0" marL="914400" rtl="0" algn="l">
              <a:lnSpc>
                <a:spcPct val="6818"/>
              </a:lnSpc>
              <a:spcBef>
                <a:spcPts val="1200"/>
              </a:spcBef>
              <a:spcAft>
                <a:spcPts val="0"/>
              </a:spcAft>
              <a:buClr>
                <a:srgbClr val="000000"/>
              </a:buClr>
              <a:buSzPts val="1400"/>
              <a:buFont typeface="Arial"/>
              <a:buChar char="★"/>
            </a:pPr>
            <a:r>
              <a:rPr lang="fr" sz="1400">
                <a:solidFill>
                  <a:srgbClr val="000000"/>
                </a:solidFill>
                <a:latin typeface="Arial"/>
                <a:ea typeface="Arial"/>
                <a:cs typeface="Arial"/>
                <a:sym typeface="Arial"/>
              </a:rPr>
              <a:t>Attribut de classe</a:t>
            </a:r>
            <a:endParaRPr sz="1400">
              <a:solidFill>
                <a:srgbClr val="000000"/>
              </a:solidFill>
              <a:latin typeface="Arial"/>
              <a:ea typeface="Arial"/>
              <a:cs typeface="Arial"/>
              <a:sym typeface="Arial"/>
            </a:endParaRPr>
          </a:p>
          <a:p>
            <a:pPr indent="0" lvl="0" marL="0" rtl="0" algn="l">
              <a:lnSpc>
                <a:spcPct val="6818"/>
              </a:lnSpc>
              <a:spcBef>
                <a:spcPts val="1200"/>
              </a:spcBef>
              <a:spcAft>
                <a:spcPts val="0"/>
              </a:spcAft>
              <a:buNone/>
            </a:pPr>
            <a:r>
              <a:rPr lang="fr" sz="1400">
                <a:solidFill>
                  <a:srgbClr val="000000"/>
                </a:solidFill>
                <a:latin typeface="Arial"/>
                <a:ea typeface="Arial"/>
                <a:cs typeface="Arial"/>
                <a:sym typeface="Arial"/>
              </a:rPr>
              <a:t>un attribut de classe est une variable qui est partagée par toutes les instances d'une classe.</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DÉFINITION des notions avec des codes python illustratif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69975" y="1053825"/>
            <a:ext cx="8520600" cy="360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fr">
                <a:solidFill>
                  <a:schemeClr val="accent1"/>
                </a:solidFill>
              </a:rPr>
              <a:t>Méthodes</a:t>
            </a:r>
            <a:endParaRPr>
              <a:solidFill>
                <a:schemeClr val="accent1"/>
              </a:solidFill>
            </a:endParaRPr>
          </a:p>
          <a:p>
            <a:pPr indent="0" lvl="0" marL="0" rtl="0" algn="l">
              <a:lnSpc>
                <a:spcPct val="6818"/>
              </a:lnSpc>
              <a:spcBef>
                <a:spcPts val="1200"/>
              </a:spcBef>
              <a:spcAft>
                <a:spcPts val="0"/>
              </a:spcAft>
              <a:buNone/>
            </a:pPr>
            <a:r>
              <a:rPr lang="fr" sz="1200">
                <a:solidFill>
                  <a:srgbClr val="000000"/>
                </a:solidFill>
                <a:latin typeface="Arial"/>
                <a:ea typeface="Arial"/>
                <a:cs typeface="Arial"/>
                <a:sym typeface="Arial"/>
              </a:rPr>
              <a:t>Les méthodes sont des fonctions qui sont stockées dans une classe ou un objet et qui peuvent être appelées pour effectuer une action ou renvoyer une valeur.</a:t>
            </a:r>
            <a:endParaRPr sz="1200">
              <a:solidFill>
                <a:srgbClr val="000000"/>
              </a:solidFill>
              <a:latin typeface="Arial"/>
              <a:ea typeface="Arial"/>
              <a:cs typeface="Arial"/>
              <a:sym typeface="Arial"/>
            </a:endParaRPr>
          </a:p>
          <a:p>
            <a:pPr indent="0" lvl="0" marL="0" rtl="0" algn="l">
              <a:lnSpc>
                <a:spcPct val="6818"/>
              </a:lnSpc>
              <a:spcBef>
                <a:spcPts val="1200"/>
              </a:spcBef>
              <a:spcAft>
                <a:spcPts val="0"/>
              </a:spcAft>
              <a:buNone/>
            </a:pPr>
            <a:r>
              <a:t/>
            </a:r>
            <a:endParaRPr sz="1200">
              <a:solidFill>
                <a:srgbClr val="000000"/>
              </a:solidFill>
              <a:latin typeface="Arial"/>
              <a:ea typeface="Arial"/>
              <a:cs typeface="Arial"/>
              <a:sym typeface="Arial"/>
            </a:endParaRPr>
          </a:p>
          <a:p>
            <a:pPr indent="0" lvl="0" marL="0" rtl="0" algn="l">
              <a:lnSpc>
                <a:spcPct val="6818"/>
              </a:lnSpc>
              <a:spcBef>
                <a:spcPts val="1200"/>
              </a:spcBef>
              <a:spcAft>
                <a:spcPts val="0"/>
              </a:spcAft>
              <a:buNone/>
            </a:pPr>
            <a:r>
              <a:rPr lang="fr" sz="1200">
                <a:solidFill>
                  <a:srgbClr val="000000"/>
                </a:solidFill>
                <a:latin typeface="Arial"/>
                <a:ea typeface="Arial"/>
                <a:cs typeface="Arial"/>
                <a:sym typeface="Arial"/>
              </a:rPr>
              <a:t>une méthode d'instance est une fonction qui appartient à une instance particulière d'une classe</a:t>
            </a:r>
            <a:endParaRPr sz="1200">
              <a:solidFill>
                <a:srgbClr val="000000"/>
              </a:solidFill>
              <a:latin typeface="Arial"/>
              <a:ea typeface="Arial"/>
              <a:cs typeface="Arial"/>
              <a:sym typeface="Arial"/>
            </a:endParaRPr>
          </a:p>
          <a:p>
            <a:pPr indent="0" lvl="0" marL="0" rtl="0" algn="l">
              <a:lnSpc>
                <a:spcPct val="6818"/>
              </a:lnSpc>
              <a:spcBef>
                <a:spcPts val="1200"/>
              </a:spcBef>
              <a:spcAft>
                <a:spcPts val="0"/>
              </a:spcAft>
              <a:buNone/>
            </a:pPr>
            <a:r>
              <a:t/>
            </a:r>
            <a:endParaRPr sz="1200">
              <a:solidFill>
                <a:srgbClr val="000000"/>
              </a:solidFill>
              <a:latin typeface="Arial"/>
              <a:ea typeface="Arial"/>
              <a:cs typeface="Arial"/>
              <a:sym typeface="Arial"/>
            </a:endParaRPr>
          </a:p>
          <a:p>
            <a:pPr indent="0" lvl="0" marL="0" rtl="0" algn="l">
              <a:lnSpc>
                <a:spcPct val="6818"/>
              </a:lnSpc>
              <a:spcBef>
                <a:spcPts val="1200"/>
              </a:spcBef>
              <a:spcAft>
                <a:spcPts val="0"/>
              </a:spcAft>
              <a:buNone/>
            </a:pPr>
            <a:r>
              <a:rPr lang="fr" sz="1200">
                <a:solidFill>
                  <a:srgbClr val="000000"/>
                </a:solidFill>
                <a:latin typeface="Arial"/>
                <a:ea typeface="Arial"/>
                <a:cs typeface="Arial"/>
                <a:sym typeface="Arial"/>
              </a:rPr>
              <a:t>une méthode statique est une méthode qui appartient à la classe elle-même plutôt qu'à une instance particulière de la classe</a:t>
            </a:r>
            <a:endParaRPr sz="1200">
              <a:solidFill>
                <a:srgbClr val="000000"/>
              </a:solidFill>
              <a:latin typeface="Arial"/>
              <a:ea typeface="Arial"/>
              <a:cs typeface="Arial"/>
              <a:sym typeface="Arial"/>
            </a:endParaRPr>
          </a:p>
          <a:p>
            <a:pPr indent="0" lvl="0" marL="0" rtl="0" algn="l">
              <a:lnSpc>
                <a:spcPct val="6818"/>
              </a:lnSpc>
              <a:spcBef>
                <a:spcPts val="1200"/>
              </a:spcBef>
              <a:spcAft>
                <a:spcPts val="0"/>
              </a:spcAft>
              <a:buNone/>
            </a:pPr>
            <a:r>
              <a:t/>
            </a:r>
            <a:endParaRPr>
              <a:solidFill>
                <a:schemeClr val="accent1"/>
              </a:solidFill>
            </a:endParaRPr>
          </a:p>
        </p:txBody>
      </p:sp>
      <p:sp>
        <p:nvSpPr>
          <p:cNvPr id="109" name="Google Shape;109;p21"/>
          <p:cNvSpPr txBox="1"/>
          <p:nvPr/>
        </p:nvSpPr>
        <p:spPr>
          <a:xfrm>
            <a:off x="933150" y="19408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6818"/>
              </a:lnSpc>
              <a:spcBef>
                <a:spcPts val="1200"/>
              </a:spcBef>
              <a:spcAft>
                <a:spcPts val="0"/>
              </a:spcAft>
              <a:buNone/>
            </a:pPr>
            <a:r>
              <a:rPr b="1" lang="fr"/>
              <a:t>Méthodes d’instance:</a:t>
            </a:r>
            <a:endParaRPr b="1"/>
          </a:p>
        </p:txBody>
      </p:sp>
      <p:sp>
        <p:nvSpPr>
          <p:cNvPr id="110" name="Google Shape;110;p21"/>
          <p:cNvSpPr txBox="1"/>
          <p:nvPr/>
        </p:nvSpPr>
        <p:spPr>
          <a:xfrm>
            <a:off x="933150" y="28254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6818"/>
              </a:lnSpc>
              <a:spcBef>
                <a:spcPts val="1200"/>
              </a:spcBef>
              <a:spcAft>
                <a:spcPts val="0"/>
              </a:spcAft>
              <a:buNone/>
            </a:pPr>
            <a:r>
              <a:rPr b="1" lang="fr"/>
              <a:t>Méthodes statiques:</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