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8288000" cy="10287000"/>
  <p:notesSz cx="6858000" cy="9144000"/>
  <p:embeddedFontLst>
    <p:embeddedFont>
      <p:font typeface="Calibri" panose="020F0502020204030204" pitchFamily="34" charset="0"/>
      <p:regular r:id="rId26"/>
      <p:bold r:id="rId27"/>
      <p:italic r:id="rId28"/>
      <p:boldItalic r:id="rId29"/>
    </p:embeddedFont>
    <p:embeddedFont>
      <p:font typeface="Fredoka One" panose="02000000000000000000" pitchFamily="2" charset="0"/>
      <p:regular r:id="rId30"/>
    </p:embeddedFont>
    <p:embeddedFont>
      <p:font typeface="Open Sans Bold" panose="020B0604020202020204" charset="0"/>
      <p:regular r:id="rId31"/>
    </p:embeddedFont>
    <p:embeddedFont>
      <p:font typeface="Public Sans" panose="020B0604020202020204" charset="0"/>
      <p:regular r:id="rId32"/>
    </p:embeddedFont>
    <p:embeddedFont>
      <p:font typeface="Public Sans Bold" panose="020B0604020202020204" charset="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1" d="100"/>
          <a:sy n="41" d="100"/>
        </p:scale>
        <p:origin x="82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21.sv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B6FE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827325" y="5143500"/>
            <a:ext cx="4348595" cy="5143500"/>
          </a:xfrm>
          <a:prstGeom prst="rect">
            <a:avLst/>
          </a:prstGeom>
        </p:spPr>
      </p:pic>
      <p:pic>
        <p:nvPicPr>
          <p:cNvPr id="3" name="Picture 3"/>
          <p:cNvPicPr>
            <a:picLocks noChangeAspect="1"/>
          </p:cNvPicPr>
          <p:nvPr/>
        </p:nvPicPr>
        <p:blipFill>
          <a:blip r:embed="rId4"/>
          <a:srcRect/>
          <a:stretch>
            <a:fillRect/>
          </a:stretch>
        </p:blipFill>
        <p:spPr>
          <a:xfrm>
            <a:off x="13010769" y="830632"/>
            <a:ext cx="4248531" cy="7200900"/>
          </a:xfrm>
          <a:prstGeom prst="rect">
            <a:avLst/>
          </a:prstGeom>
        </p:spPr>
      </p:pic>
      <p:sp>
        <p:nvSpPr>
          <p:cNvPr id="4" name="TextBox 4"/>
          <p:cNvSpPr txBox="1"/>
          <p:nvPr/>
        </p:nvSpPr>
        <p:spPr>
          <a:xfrm>
            <a:off x="442724" y="1028700"/>
            <a:ext cx="10029120" cy="2702398"/>
          </a:xfrm>
          <a:prstGeom prst="rect">
            <a:avLst/>
          </a:prstGeom>
        </p:spPr>
        <p:txBody>
          <a:bodyPr lIns="0" tIns="0" rIns="0" bIns="0" rtlCol="0" anchor="t">
            <a:spAutoFit/>
          </a:bodyPr>
          <a:lstStyle/>
          <a:p>
            <a:pPr marL="0" lvl="0" indent="0" algn="ctr">
              <a:lnSpc>
                <a:spcPts val="10639"/>
              </a:lnSpc>
            </a:pPr>
            <a:r>
              <a:rPr lang="en-US" sz="8866">
                <a:solidFill>
                  <a:srgbClr val="F8F8F8"/>
                </a:solidFill>
                <a:latin typeface="Fredoka One"/>
              </a:rPr>
              <a:t>Connaissances générales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B6FED"/>
        </a:solidFill>
        <a:effectLst/>
      </p:bgPr>
    </p:bg>
    <p:spTree>
      <p:nvGrpSpPr>
        <p:cNvPr id="1" name=""/>
        <p:cNvGrpSpPr/>
        <p:nvPr/>
      </p:nvGrpSpPr>
      <p:grpSpPr>
        <a:xfrm>
          <a:off x="0" y="0"/>
          <a:ext cx="0" cy="0"/>
          <a:chOff x="0" y="0"/>
          <a:chExt cx="0" cy="0"/>
        </a:xfrm>
      </p:grpSpPr>
      <p:sp>
        <p:nvSpPr>
          <p:cNvPr id="2" name="TextBox 2"/>
          <p:cNvSpPr txBox="1"/>
          <p:nvPr/>
        </p:nvSpPr>
        <p:spPr>
          <a:xfrm>
            <a:off x="1731713" y="1019175"/>
            <a:ext cx="14303707" cy="1228725"/>
          </a:xfrm>
          <a:prstGeom prst="rect">
            <a:avLst/>
          </a:prstGeom>
        </p:spPr>
        <p:txBody>
          <a:bodyPr lIns="0" tIns="0" rIns="0" bIns="0" rtlCol="0" anchor="t">
            <a:spAutoFit/>
          </a:bodyPr>
          <a:lstStyle/>
          <a:p>
            <a:pPr marL="0" lvl="0" indent="0" algn="ctr">
              <a:lnSpc>
                <a:spcPts val="9600"/>
              </a:lnSpc>
            </a:pPr>
            <a:r>
              <a:rPr lang="en-US" sz="8000">
                <a:solidFill>
                  <a:srgbClr val="F8F8F8"/>
                </a:solidFill>
                <a:latin typeface="Fredoka One"/>
              </a:rPr>
              <a:t>Texte et paragraphe :</a:t>
            </a:r>
          </a:p>
        </p:txBody>
      </p:sp>
      <p:grpSp>
        <p:nvGrpSpPr>
          <p:cNvPr id="3" name="Group 3"/>
          <p:cNvGrpSpPr/>
          <p:nvPr/>
        </p:nvGrpSpPr>
        <p:grpSpPr>
          <a:xfrm>
            <a:off x="1731713" y="2965799"/>
            <a:ext cx="7345396" cy="4355402"/>
            <a:chOff x="0" y="0"/>
            <a:chExt cx="9793861" cy="5807203"/>
          </a:xfrm>
        </p:grpSpPr>
        <p:grpSp>
          <p:nvGrpSpPr>
            <p:cNvPr id="4" name="Group 4"/>
            <p:cNvGrpSpPr/>
            <p:nvPr/>
          </p:nvGrpSpPr>
          <p:grpSpPr>
            <a:xfrm>
              <a:off x="271818" y="444613"/>
              <a:ext cx="9522043" cy="5362590"/>
              <a:chOff x="0" y="0"/>
              <a:chExt cx="1508954" cy="849807"/>
            </a:xfrm>
          </p:grpSpPr>
          <p:sp>
            <p:nvSpPr>
              <p:cNvPr id="5" name="Freeform 5"/>
              <p:cNvSpPr/>
              <p:nvPr/>
            </p:nvSpPr>
            <p:spPr>
              <a:xfrm>
                <a:off x="0" y="0"/>
                <a:ext cx="1508954" cy="849807"/>
              </a:xfrm>
              <a:custGeom>
                <a:avLst/>
                <a:gdLst/>
                <a:ahLst/>
                <a:cxnLst/>
                <a:rect l="l" t="t" r="r" b="b"/>
                <a:pathLst>
                  <a:path w="1508954" h="849807">
                    <a:moveTo>
                      <a:pt x="1384494" y="849807"/>
                    </a:moveTo>
                    <a:lnTo>
                      <a:pt x="124460" y="849807"/>
                    </a:lnTo>
                    <a:cubicBezTo>
                      <a:pt x="55880" y="849807"/>
                      <a:pt x="0" y="793927"/>
                      <a:pt x="0" y="725347"/>
                    </a:cubicBezTo>
                    <a:lnTo>
                      <a:pt x="0" y="124460"/>
                    </a:lnTo>
                    <a:cubicBezTo>
                      <a:pt x="0" y="55880"/>
                      <a:pt x="55880" y="0"/>
                      <a:pt x="124460" y="0"/>
                    </a:cubicBezTo>
                    <a:lnTo>
                      <a:pt x="1384494" y="0"/>
                    </a:lnTo>
                    <a:cubicBezTo>
                      <a:pt x="1453074" y="0"/>
                      <a:pt x="1508954" y="55880"/>
                      <a:pt x="1508954" y="124460"/>
                    </a:cubicBezTo>
                    <a:lnTo>
                      <a:pt x="1508954" y="725347"/>
                    </a:lnTo>
                    <a:cubicBezTo>
                      <a:pt x="1508954" y="793927"/>
                      <a:pt x="1453074" y="849807"/>
                      <a:pt x="1384494" y="849807"/>
                    </a:cubicBezTo>
                    <a:close/>
                  </a:path>
                </a:pathLst>
              </a:custGeom>
              <a:solidFill>
                <a:srgbClr val="CED8FF">
                  <a:alpha val="33725"/>
                </a:srgbClr>
              </a:solidFill>
            </p:spPr>
          </p:sp>
        </p:grpSp>
        <p:grpSp>
          <p:nvGrpSpPr>
            <p:cNvPr id="6" name="Group 6"/>
            <p:cNvGrpSpPr/>
            <p:nvPr/>
          </p:nvGrpSpPr>
          <p:grpSpPr>
            <a:xfrm>
              <a:off x="0" y="172795"/>
              <a:ext cx="9522043" cy="5362590"/>
              <a:chOff x="0" y="0"/>
              <a:chExt cx="1508954" cy="849807"/>
            </a:xfrm>
          </p:grpSpPr>
          <p:sp>
            <p:nvSpPr>
              <p:cNvPr id="7" name="Freeform 7"/>
              <p:cNvSpPr/>
              <p:nvPr/>
            </p:nvSpPr>
            <p:spPr>
              <a:xfrm>
                <a:off x="0" y="0"/>
                <a:ext cx="1508954" cy="849807"/>
              </a:xfrm>
              <a:custGeom>
                <a:avLst/>
                <a:gdLst/>
                <a:ahLst/>
                <a:cxnLst/>
                <a:rect l="l" t="t" r="r" b="b"/>
                <a:pathLst>
                  <a:path w="1508954" h="849807">
                    <a:moveTo>
                      <a:pt x="1384494" y="849807"/>
                    </a:moveTo>
                    <a:lnTo>
                      <a:pt x="124460" y="849807"/>
                    </a:lnTo>
                    <a:cubicBezTo>
                      <a:pt x="55880" y="849807"/>
                      <a:pt x="0" y="793927"/>
                      <a:pt x="0" y="725347"/>
                    </a:cubicBezTo>
                    <a:lnTo>
                      <a:pt x="0" y="124460"/>
                    </a:lnTo>
                    <a:cubicBezTo>
                      <a:pt x="0" y="55880"/>
                      <a:pt x="55880" y="0"/>
                      <a:pt x="124460" y="0"/>
                    </a:cubicBezTo>
                    <a:lnTo>
                      <a:pt x="1384494" y="0"/>
                    </a:lnTo>
                    <a:cubicBezTo>
                      <a:pt x="1453074" y="0"/>
                      <a:pt x="1508954" y="55880"/>
                      <a:pt x="1508954" y="124460"/>
                    </a:cubicBezTo>
                    <a:lnTo>
                      <a:pt x="1508954" y="725347"/>
                    </a:lnTo>
                    <a:cubicBezTo>
                      <a:pt x="1508954" y="793927"/>
                      <a:pt x="1453074" y="849807"/>
                      <a:pt x="1384494" y="849807"/>
                    </a:cubicBezTo>
                    <a:close/>
                  </a:path>
                </a:pathLst>
              </a:custGeom>
              <a:solidFill>
                <a:srgbClr val="CED8FF"/>
              </a:solidFill>
            </p:spPr>
          </p:sp>
        </p:grpSp>
        <p:sp>
          <p:nvSpPr>
            <p:cNvPr id="8" name="TextBox 8"/>
            <p:cNvSpPr txBox="1"/>
            <p:nvPr/>
          </p:nvSpPr>
          <p:spPr>
            <a:xfrm>
              <a:off x="1258604" y="0"/>
              <a:ext cx="7004835" cy="5708180"/>
            </a:xfrm>
            <a:prstGeom prst="rect">
              <a:avLst/>
            </a:prstGeom>
          </p:spPr>
          <p:txBody>
            <a:bodyPr lIns="0" tIns="0" rIns="0" bIns="0" rtlCol="0" anchor="t">
              <a:spAutoFit/>
            </a:bodyPr>
            <a:lstStyle/>
            <a:p>
              <a:pPr marL="0" lvl="0" indent="0" algn="ctr">
                <a:lnSpc>
                  <a:spcPts val="4879"/>
                </a:lnSpc>
              </a:pPr>
              <a:r>
                <a:rPr lang="en-US" sz="4066">
                  <a:solidFill>
                    <a:srgbClr val="121212"/>
                  </a:solidFill>
                  <a:latin typeface="Public Sans"/>
                </a:rPr>
                <a:t>Les balises pour afficher du texte sont notamment les balises </a:t>
              </a:r>
              <a:r>
                <a:rPr lang="en-US" sz="4066">
                  <a:solidFill>
                    <a:srgbClr val="121212"/>
                  </a:solidFill>
                  <a:latin typeface="Public Sans Bold"/>
                </a:rPr>
                <a:t>p</a:t>
              </a:r>
              <a:r>
                <a:rPr lang="en-US" sz="4066">
                  <a:solidFill>
                    <a:srgbClr val="121212"/>
                  </a:solidFill>
                  <a:latin typeface="Public Sans"/>
                </a:rPr>
                <a:t> (pour les paragraphes) et </a:t>
              </a:r>
              <a:r>
                <a:rPr lang="en-US" sz="4066">
                  <a:solidFill>
                    <a:srgbClr val="121212"/>
                  </a:solidFill>
                  <a:latin typeface="Public Sans Bold"/>
                </a:rPr>
                <a:t>span</a:t>
              </a:r>
              <a:r>
                <a:rPr lang="en-US" sz="4066">
                  <a:solidFill>
                    <a:srgbClr val="121212"/>
                  </a:solidFill>
                  <a:latin typeface="Public Sans"/>
                </a:rPr>
                <a:t> (pour les éléments inline).</a:t>
              </a:r>
            </a:p>
          </p:txBody>
        </p:sp>
      </p:grpSp>
      <p:grpSp>
        <p:nvGrpSpPr>
          <p:cNvPr id="9" name="Group 9"/>
          <p:cNvGrpSpPr/>
          <p:nvPr/>
        </p:nvGrpSpPr>
        <p:grpSpPr>
          <a:xfrm>
            <a:off x="9618429" y="3095395"/>
            <a:ext cx="7345396" cy="4225806"/>
            <a:chOff x="0" y="0"/>
            <a:chExt cx="9793861" cy="5634408"/>
          </a:xfrm>
        </p:grpSpPr>
        <p:grpSp>
          <p:nvGrpSpPr>
            <p:cNvPr id="10" name="Group 10"/>
            <p:cNvGrpSpPr/>
            <p:nvPr/>
          </p:nvGrpSpPr>
          <p:grpSpPr>
            <a:xfrm>
              <a:off x="271818" y="271818"/>
              <a:ext cx="9522043" cy="5362590"/>
              <a:chOff x="0" y="0"/>
              <a:chExt cx="1508954" cy="849807"/>
            </a:xfrm>
          </p:grpSpPr>
          <p:sp>
            <p:nvSpPr>
              <p:cNvPr id="11" name="Freeform 11"/>
              <p:cNvSpPr/>
              <p:nvPr/>
            </p:nvSpPr>
            <p:spPr>
              <a:xfrm>
                <a:off x="0" y="0"/>
                <a:ext cx="1508954" cy="849807"/>
              </a:xfrm>
              <a:custGeom>
                <a:avLst/>
                <a:gdLst/>
                <a:ahLst/>
                <a:cxnLst/>
                <a:rect l="l" t="t" r="r" b="b"/>
                <a:pathLst>
                  <a:path w="1508954" h="849807">
                    <a:moveTo>
                      <a:pt x="1384494" y="849807"/>
                    </a:moveTo>
                    <a:lnTo>
                      <a:pt x="124460" y="849807"/>
                    </a:lnTo>
                    <a:cubicBezTo>
                      <a:pt x="55880" y="849807"/>
                      <a:pt x="0" y="793927"/>
                      <a:pt x="0" y="725347"/>
                    </a:cubicBezTo>
                    <a:lnTo>
                      <a:pt x="0" y="124460"/>
                    </a:lnTo>
                    <a:cubicBezTo>
                      <a:pt x="0" y="55880"/>
                      <a:pt x="55880" y="0"/>
                      <a:pt x="124460" y="0"/>
                    </a:cubicBezTo>
                    <a:lnTo>
                      <a:pt x="1384494" y="0"/>
                    </a:lnTo>
                    <a:cubicBezTo>
                      <a:pt x="1453074" y="0"/>
                      <a:pt x="1508954" y="55880"/>
                      <a:pt x="1508954" y="124460"/>
                    </a:cubicBezTo>
                    <a:lnTo>
                      <a:pt x="1508954" y="725347"/>
                    </a:lnTo>
                    <a:cubicBezTo>
                      <a:pt x="1508954" y="793927"/>
                      <a:pt x="1453074" y="849807"/>
                      <a:pt x="1384494" y="849807"/>
                    </a:cubicBezTo>
                    <a:close/>
                  </a:path>
                </a:pathLst>
              </a:custGeom>
              <a:solidFill>
                <a:srgbClr val="CED8FF">
                  <a:alpha val="33725"/>
                </a:srgbClr>
              </a:solidFill>
            </p:spPr>
          </p:sp>
        </p:grpSp>
        <p:grpSp>
          <p:nvGrpSpPr>
            <p:cNvPr id="12" name="Group 12"/>
            <p:cNvGrpSpPr/>
            <p:nvPr/>
          </p:nvGrpSpPr>
          <p:grpSpPr>
            <a:xfrm>
              <a:off x="0" y="0"/>
              <a:ext cx="9522043" cy="5362590"/>
              <a:chOff x="0" y="0"/>
              <a:chExt cx="1508954" cy="849807"/>
            </a:xfrm>
          </p:grpSpPr>
          <p:sp>
            <p:nvSpPr>
              <p:cNvPr id="13" name="Freeform 13"/>
              <p:cNvSpPr/>
              <p:nvPr/>
            </p:nvSpPr>
            <p:spPr>
              <a:xfrm>
                <a:off x="0" y="0"/>
                <a:ext cx="1508954" cy="849807"/>
              </a:xfrm>
              <a:custGeom>
                <a:avLst/>
                <a:gdLst/>
                <a:ahLst/>
                <a:cxnLst/>
                <a:rect l="l" t="t" r="r" b="b"/>
                <a:pathLst>
                  <a:path w="1508954" h="849807">
                    <a:moveTo>
                      <a:pt x="1384494" y="849807"/>
                    </a:moveTo>
                    <a:lnTo>
                      <a:pt x="124460" y="849807"/>
                    </a:lnTo>
                    <a:cubicBezTo>
                      <a:pt x="55880" y="849807"/>
                      <a:pt x="0" y="793927"/>
                      <a:pt x="0" y="725347"/>
                    </a:cubicBezTo>
                    <a:lnTo>
                      <a:pt x="0" y="124460"/>
                    </a:lnTo>
                    <a:cubicBezTo>
                      <a:pt x="0" y="55880"/>
                      <a:pt x="55880" y="0"/>
                      <a:pt x="124460" y="0"/>
                    </a:cubicBezTo>
                    <a:lnTo>
                      <a:pt x="1384494" y="0"/>
                    </a:lnTo>
                    <a:cubicBezTo>
                      <a:pt x="1453074" y="0"/>
                      <a:pt x="1508954" y="55880"/>
                      <a:pt x="1508954" y="124460"/>
                    </a:cubicBezTo>
                    <a:lnTo>
                      <a:pt x="1508954" y="725347"/>
                    </a:lnTo>
                    <a:cubicBezTo>
                      <a:pt x="1508954" y="793927"/>
                      <a:pt x="1453074" y="849807"/>
                      <a:pt x="1384494" y="849807"/>
                    </a:cubicBezTo>
                    <a:close/>
                  </a:path>
                </a:pathLst>
              </a:custGeom>
              <a:solidFill>
                <a:srgbClr val="CED8FF"/>
              </a:solidFill>
            </p:spPr>
          </p:sp>
        </p:grpSp>
        <p:sp>
          <p:nvSpPr>
            <p:cNvPr id="14" name="TextBox 14"/>
            <p:cNvSpPr txBox="1"/>
            <p:nvPr/>
          </p:nvSpPr>
          <p:spPr>
            <a:xfrm>
              <a:off x="1258604" y="62316"/>
              <a:ext cx="7004835" cy="5228432"/>
            </a:xfrm>
            <a:prstGeom prst="rect">
              <a:avLst/>
            </a:prstGeom>
          </p:spPr>
          <p:txBody>
            <a:bodyPr lIns="0" tIns="0" rIns="0" bIns="0" rtlCol="0" anchor="t">
              <a:spAutoFit/>
            </a:bodyPr>
            <a:lstStyle/>
            <a:p>
              <a:pPr marL="0" lvl="0" indent="0" algn="ctr">
                <a:lnSpc>
                  <a:spcPts val="5136"/>
                </a:lnSpc>
              </a:pPr>
              <a:r>
                <a:rPr lang="en-US" sz="4280">
                  <a:solidFill>
                    <a:srgbClr val="121212"/>
                  </a:solidFill>
                  <a:latin typeface="Public Sans"/>
                </a:rPr>
                <a:t>La balise </a:t>
              </a:r>
              <a:r>
                <a:rPr lang="en-US" sz="4280">
                  <a:solidFill>
                    <a:srgbClr val="121212"/>
                  </a:solidFill>
                  <a:latin typeface="Public Sans Bold"/>
                </a:rPr>
                <a:t>title</a:t>
              </a:r>
              <a:r>
                <a:rPr lang="en-US" sz="4280">
                  <a:solidFill>
                    <a:srgbClr val="121212"/>
                  </a:solidFill>
                  <a:latin typeface="Public Sans"/>
                </a:rPr>
                <a:t> permet de définir le titre de la page, qui s’affiche dans l’onglet du navigateur web.</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422170" y="6412277"/>
            <a:ext cx="10094743" cy="2410685"/>
          </a:xfrm>
          <a:prstGeom prst="rect">
            <a:avLst/>
          </a:prstGeom>
        </p:spPr>
      </p:pic>
      <p:sp>
        <p:nvSpPr>
          <p:cNvPr id="3" name="TextBox 3"/>
          <p:cNvSpPr txBox="1"/>
          <p:nvPr/>
        </p:nvSpPr>
        <p:spPr>
          <a:xfrm>
            <a:off x="1028700" y="4022090"/>
            <a:ext cx="10629900" cy="1569085"/>
          </a:xfrm>
          <a:prstGeom prst="rect">
            <a:avLst/>
          </a:prstGeom>
        </p:spPr>
        <p:txBody>
          <a:bodyPr lIns="0" tIns="0" rIns="0" bIns="0" rtlCol="0" anchor="t">
            <a:spAutoFit/>
          </a:bodyPr>
          <a:lstStyle/>
          <a:p>
            <a:pPr marL="0" lvl="0" indent="0">
              <a:lnSpc>
                <a:spcPts val="4160"/>
              </a:lnSpc>
            </a:pPr>
            <a:r>
              <a:rPr lang="en-US" sz="3200">
                <a:solidFill>
                  <a:srgbClr val="121212"/>
                </a:solidFill>
                <a:latin typeface="Public Sans"/>
              </a:rPr>
              <a:t>Les balises pour mettre en valeur du texte sont notamment les balises strong (pour mettre en gras), em (pour mettre en italique) et u (pour souligner).</a:t>
            </a:r>
          </a:p>
        </p:txBody>
      </p:sp>
      <p:sp>
        <p:nvSpPr>
          <p:cNvPr id="4" name="TextBox 4"/>
          <p:cNvSpPr txBox="1"/>
          <p:nvPr/>
        </p:nvSpPr>
        <p:spPr>
          <a:xfrm>
            <a:off x="1028700" y="1019175"/>
            <a:ext cx="10629900" cy="2447925"/>
          </a:xfrm>
          <a:prstGeom prst="rect">
            <a:avLst/>
          </a:prstGeom>
        </p:spPr>
        <p:txBody>
          <a:bodyPr lIns="0" tIns="0" rIns="0" bIns="0" rtlCol="0" anchor="t">
            <a:spAutoFit/>
          </a:bodyPr>
          <a:lstStyle/>
          <a:p>
            <a:pPr marL="0" lvl="0" indent="0">
              <a:lnSpc>
                <a:spcPts val="9600"/>
              </a:lnSpc>
            </a:pPr>
            <a:r>
              <a:rPr lang="en-US" sz="8000">
                <a:solidFill>
                  <a:srgbClr val="4B6FED"/>
                </a:solidFill>
                <a:latin typeface="Fredoka One"/>
              </a:rPr>
              <a:t>Mise en valeur de texte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49194"/>
          <a:stretch>
            <a:fillRect/>
          </a:stretch>
        </p:blipFill>
        <p:spPr>
          <a:xfrm>
            <a:off x="11658600" y="8259266"/>
            <a:ext cx="5782776" cy="1998068"/>
          </a:xfrm>
          <a:prstGeom prst="rect">
            <a:avLst/>
          </a:prstGeom>
        </p:spPr>
      </p:pic>
      <p:pic>
        <p:nvPicPr>
          <p:cNvPr id="3" name="Picture 3"/>
          <p:cNvPicPr>
            <a:picLocks noChangeAspect="1"/>
          </p:cNvPicPr>
          <p:nvPr/>
        </p:nvPicPr>
        <p:blipFill>
          <a:blip r:embed="rId3"/>
          <a:srcRect r="32065" b="15334"/>
          <a:stretch>
            <a:fillRect/>
          </a:stretch>
        </p:blipFill>
        <p:spPr>
          <a:xfrm>
            <a:off x="10894561" y="5143500"/>
            <a:ext cx="7310853" cy="2875762"/>
          </a:xfrm>
          <a:prstGeom prst="rect">
            <a:avLst/>
          </a:prstGeom>
        </p:spPr>
      </p:pic>
      <p:pic>
        <p:nvPicPr>
          <p:cNvPr id="4" name="Picture 4"/>
          <p:cNvPicPr>
            <a:picLocks noChangeAspect="1"/>
          </p:cNvPicPr>
          <p:nvPr/>
        </p:nvPicPr>
        <p:blipFill>
          <a:blip r:embed="rId4"/>
          <a:srcRect/>
          <a:stretch>
            <a:fillRect/>
          </a:stretch>
        </p:blipFill>
        <p:spPr>
          <a:xfrm>
            <a:off x="1309201" y="6544360"/>
            <a:ext cx="6576214" cy="3712975"/>
          </a:xfrm>
          <a:prstGeom prst="rect">
            <a:avLst/>
          </a:prstGeom>
        </p:spPr>
      </p:pic>
      <p:pic>
        <p:nvPicPr>
          <p:cNvPr id="5" name="Picture 5"/>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0800000">
            <a:off x="6696077" y="7061483"/>
            <a:ext cx="4198485" cy="1915559"/>
          </a:xfrm>
          <a:prstGeom prst="rect">
            <a:avLst/>
          </a:prstGeom>
        </p:spPr>
      </p:pic>
      <p:sp>
        <p:nvSpPr>
          <p:cNvPr id="6" name="TextBox 6"/>
          <p:cNvSpPr txBox="1"/>
          <p:nvPr/>
        </p:nvSpPr>
        <p:spPr>
          <a:xfrm>
            <a:off x="1028700" y="4022090"/>
            <a:ext cx="10629900" cy="1569085"/>
          </a:xfrm>
          <a:prstGeom prst="rect">
            <a:avLst/>
          </a:prstGeom>
        </p:spPr>
        <p:txBody>
          <a:bodyPr lIns="0" tIns="0" rIns="0" bIns="0" rtlCol="0" anchor="t">
            <a:spAutoFit/>
          </a:bodyPr>
          <a:lstStyle/>
          <a:p>
            <a:pPr marL="0" lvl="0" indent="0">
              <a:lnSpc>
                <a:spcPts val="4160"/>
              </a:lnSpc>
            </a:pPr>
            <a:r>
              <a:rPr lang="en-US" sz="3200">
                <a:solidFill>
                  <a:srgbClr val="121212"/>
                </a:solidFill>
                <a:latin typeface="Public Sans"/>
              </a:rPr>
              <a:t>Les balises pour créer des listes sont notamment les balises ul (pour les listes non ordonnées) et ol (pour les listes ordonnées).</a:t>
            </a:r>
          </a:p>
        </p:txBody>
      </p:sp>
      <p:sp>
        <p:nvSpPr>
          <p:cNvPr id="7" name="TextBox 7"/>
          <p:cNvSpPr txBox="1"/>
          <p:nvPr/>
        </p:nvSpPr>
        <p:spPr>
          <a:xfrm>
            <a:off x="1028700" y="1019175"/>
            <a:ext cx="10629900" cy="1228725"/>
          </a:xfrm>
          <a:prstGeom prst="rect">
            <a:avLst/>
          </a:prstGeom>
        </p:spPr>
        <p:txBody>
          <a:bodyPr lIns="0" tIns="0" rIns="0" bIns="0" rtlCol="0" anchor="t">
            <a:spAutoFit/>
          </a:bodyPr>
          <a:lstStyle/>
          <a:p>
            <a:pPr marL="0" lvl="0" indent="0">
              <a:lnSpc>
                <a:spcPts val="9600"/>
              </a:lnSpc>
            </a:pPr>
            <a:r>
              <a:rPr lang="en-US" sz="8000">
                <a:solidFill>
                  <a:srgbClr val="4B6FED"/>
                </a:solidFill>
                <a:latin typeface="Fredoka One"/>
              </a:rPr>
              <a:t>Liste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B6FE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8202621" y="2286731"/>
            <a:ext cx="8263380" cy="5713537"/>
          </a:xfrm>
          <a:prstGeom prst="rect">
            <a:avLst/>
          </a:prstGeom>
        </p:spPr>
      </p:pic>
      <p:sp>
        <p:nvSpPr>
          <p:cNvPr id="3" name="TextBox 3"/>
          <p:cNvSpPr txBox="1"/>
          <p:nvPr/>
        </p:nvSpPr>
        <p:spPr>
          <a:xfrm>
            <a:off x="-240914" y="4524375"/>
            <a:ext cx="9078746" cy="1228725"/>
          </a:xfrm>
          <a:prstGeom prst="rect">
            <a:avLst/>
          </a:prstGeom>
        </p:spPr>
        <p:txBody>
          <a:bodyPr lIns="0" tIns="0" rIns="0" bIns="0" rtlCol="0" anchor="t">
            <a:spAutoFit/>
          </a:bodyPr>
          <a:lstStyle/>
          <a:p>
            <a:pPr marL="0" lvl="0" indent="0" algn="ctr">
              <a:lnSpc>
                <a:spcPts val="9600"/>
              </a:lnSpc>
            </a:pPr>
            <a:r>
              <a:rPr lang="en-US" sz="8000">
                <a:solidFill>
                  <a:srgbClr val="F8F8F8"/>
                </a:solidFill>
                <a:latin typeface="Fredoka One"/>
              </a:rPr>
              <a:t>Liens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B6FE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458043" y="3264082"/>
            <a:ext cx="3600450" cy="3600450"/>
          </a:xfrm>
          <a:prstGeom prst="rect">
            <a:avLst/>
          </a:prstGeom>
        </p:spPr>
      </p:pic>
      <p:sp>
        <p:nvSpPr>
          <p:cNvPr id="3" name="TextBox 3"/>
          <p:cNvSpPr txBox="1"/>
          <p:nvPr/>
        </p:nvSpPr>
        <p:spPr>
          <a:xfrm>
            <a:off x="1028700" y="3264082"/>
            <a:ext cx="9078746" cy="3600450"/>
          </a:xfrm>
          <a:prstGeom prst="rect">
            <a:avLst/>
          </a:prstGeom>
        </p:spPr>
        <p:txBody>
          <a:bodyPr lIns="0" tIns="0" rIns="0" bIns="0" rtlCol="0" anchor="t">
            <a:spAutoFit/>
          </a:bodyPr>
          <a:lstStyle/>
          <a:p>
            <a:pPr marL="0" lvl="0" indent="0" algn="ctr">
              <a:lnSpc>
                <a:spcPts val="4768"/>
              </a:lnSpc>
            </a:pPr>
            <a:r>
              <a:rPr lang="en-US" sz="3973">
                <a:solidFill>
                  <a:srgbClr val="F8F8F8"/>
                </a:solidFill>
                <a:latin typeface="Fredoka One"/>
              </a:rPr>
              <a:t>Les liens externes permettent de pointer vers une ressource qui se trouve sur un autre site web, tandis que les liens internes permettent de pointer vers une ressource qui se trouve sur le même site web.</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B6FE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458043" y="3349807"/>
            <a:ext cx="3429000" cy="3429000"/>
          </a:xfrm>
          <a:prstGeom prst="rect">
            <a:avLst/>
          </a:prstGeom>
        </p:spPr>
      </p:pic>
      <p:sp>
        <p:nvSpPr>
          <p:cNvPr id="3" name="TextBox 3"/>
          <p:cNvSpPr txBox="1"/>
          <p:nvPr/>
        </p:nvSpPr>
        <p:spPr>
          <a:xfrm>
            <a:off x="1028700" y="3340282"/>
            <a:ext cx="9078746" cy="3438525"/>
          </a:xfrm>
          <a:prstGeom prst="rect">
            <a:avLst/>
          </a:prstGeom>
        </p:spPr>
        <p:txBody>
          <a:bodyPr lIns="0" tIns="0" rIns="0" bIns="0" rtlCol="0" anchor="t">
            <a:spAutoFit/>
          </a:bodyPr>
          <a:lstStyle/>
          <a:p>
            <a:pPr marL="0" lvl="0" indent="0" algn="ctr">
              <a:lnSpc>
                <a:spcPts val="4501"/>
              </a:lnSpc>
            </a:pPr>
            <a:r>
              <a:rPr lang="en-US" sz="3751">
                <a:solidFill>
                  <a:srgbClr val="F8F8F8"/>
                </a:solidFill>
                <a:latin typeface="Fredoka One"/>
              </a:rPr>
              <a:t>Les liens internes peuvent être relatifs (lorsque l’on pointe vers une ressource en utilisant un chemin relatif depuis le document courant) ou absolus (lorsque l’on pointe vers une ressource en utilisant une URL complète).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B6FED"/>
        </a:solidFill>
        <a:effectLst/>
      </p:bgPr>
    </p:bg>
    <p:spTree>
      <p:nvGrpSpPr>
        <p:cNvPr id="1" name=""/>
        <p:cNvGrpSpPr/>
        <p:nvPr/>
      </p:nvGrpSpPr>
      <p:grpSpPr>
        <a:xfrm>
          <a:off x="0" y="0"/>
          <a:ext cx="0" cy="0"/>
          <a:chOff x="0" y="0"/>
          <a:chExt cx="0" cy="0"/>
        </a:xfrm>
      </p:grpSpPr>
      <p:sp>
        <p:nvSpPr>
          <p:cNvPr id="2" name="TextBox 2"/>
          <p:cNvSpPr txBox="1"/>
          <p:nvPr/>
        </p:nvSpPr>
        <p:spPr>
          <a:xfrm>
            <a:off x="1028700" y="4164194"/>
            <a:ext cx="9078746" cy="1800225"/>
          </a:xfrm>
          <a:prstGeom prst="rect">
            <a:avLst/>
          </a:prstGeom>
        </p:spPr>
        <p:txBody>
          <a:bodyPr lIns="0" tIns="0" rIns="0" bIns="0" rtlCol="0" anchor="t">
            <a:spAutoFit/>
          </a:bodyPr>
          <a:lstStyle/>
          <a:p>
            <a:pPr marL="0" lvl="0" indent="0" algn="ctr">
              <a:lnSpc>
                <a:spcPts val="4763"/>
              </a:lnSpc>
            </a:pPr>
            <a:r>
              <a:rPr lang="en-US" sz="3969">
                <a:solidFill>
                  <a:srgbClr val="F8F8F8"/>
                </a:solidFill>
                <a:latin typeface="Fredoka One"/>
              </a:rPr>
              <a:t>Les ancres permettent de pointer vers une section spécifique d’une page web.</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054900" y="3086100"/>
            <a:ext cx="3204400" cy="4114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B6FE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751280" y="3291756"/>
            <a:ext cx="3545102" cy="3545102"/>
          </a:xfrm>
          <a:prstGeom prst="rect">
            <a:avLst/>
          </a:prstGeom>
        </p:spPr>
      </p:pic>
      <p:sp>
        <p:nvSpPr>
          <p:cNvPr id="3" name="TextBox 3"/>
          <p:cNvSpPr txBox="1"/>
          <p:nvPr/>
        </p:nvSpPr>
        <p:spPr>
          <a:xfrm>
            <a:off x="1028700" y="3559357"/>
            <a:ext cx="9078746" cy="3009900"/>
          </a:xfrm>
          <a:prstGeom prst="rect">
            <a:avLst/>
          </a:prstGeom>
        </p:spPr>
        <p:txBody>
          <a:bodyPr lIns="0" tIns="0" rIns="0" bIns="0" rtlCol="0" anchor="t">
            <a:spAutoFit/>
          </a:bodyPr>
          <a:lstStyle/>
          <a:p>
            <a:pPr marL="0" lvl="0" indent="0" algn="ctr">
              <a:lnSpc>
                <a:spcPts val="5970"/>
              </a:lnSpc>
            </a:pPr>
            <a:r>
              <a:rPr lang="en-US" sz="4975">
                <a:solidFill>
                  <a:srgbClr val="F8F8F8"/>
                </a:solidFill>
                <a:latin typeface="Fredoka One"/>
              </a:rPr>
              <a:t>Les infobulles (ou tooltips) permettent d’afficher un petit texte d’aide lorsqu’on survole un lien avec la souris.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B6FE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099946" y="2759257"/>
            <a:ext cx="4114800" cy="4114800"/>
          </a:xfrm>
          <a:prstGeom prst="rect">
            <a:avLst/>
          </a:prstGeom>
        </p:spPr>
      </p:pic>
      <p:sp>
        <p:nvSpPr>
          <p:cNvPr id="3" name="TextBox 3"/>
          <p:cNvSpPr txBox="1"/>
          <p:nvPr/>
        </p:nvSpPr>
        <p:spPr>
          <a:xfrm>
            <a:off x="1028700" y="3254557"/>
            <a:ext cx="9078746" cy="3619500"/>
          </a:xfrm>
          <a:prstGeom prst="rect">
            <a:avLst/>
          </a:prstGeom>
        </p:spPr>
        <p:txBody>
          <a:bodyPr lIns="0" tIns="0" rIns="0" bIns="0" rtlCol="0" anchor="t">
            <a:spAutoFit/>
          </a:bodyPr>
          <a:lstStyle/>
          <a:p>
            <a:pPr marL="0" lvl="0" indent="0" algn="ctr">
              <a:lnSpc>
                <a:spcPts val="5703"/>
              </a:lnSpc>
            </a:pPr>
            <a:r>
              <a:rPr lang="en-US" sz="4752">
                <a:solidFill>
                  <a:srgbClr val="F8F8F8"/>
                </a:solidFill>
                <a:latin typeface="Fredoka One"/>
              </a:rPr>
              <a:t>Les liens de téléchargement permettent de proposer le téléchargement d’un fichier (par exemple un document PDF ou une image).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402453" y="7785855"/>
            <a:ext cx="12011370" cy="753594"/>
          </a:xfrm>
          <a:prstGeom prst="rect">
            <a:avLst/>
          </a:prstGeom>
        </p:spPr>
      </p:pic>
      <p:sp>
        <p:nvSpPr>
          <p:cNvPr id="3" name="TextBox 3"/>
          <p:cNvSpPr txBox="1"/>
          <p:nvPr/>
        </p:nvSpPr>
        <p:spPr>
          <a:xfrm>
            <a:off x="1028700" y="4022090"/>
            <a:ext cx="10629900" cy="3140710"/>
          </a:xfrm>
          <a:prstGeom prst="rect">
            <a:avLst/>
          </a:prstGeom>
        </p:spPr>
        <p:txBody>
          <a:bodyPr lIns="0" tIns="0" rIns="0" bIns="0" rtlCol="0" anchor="t">
            <a:spAutoFit/>
          </a:bodyPr>
          <a:lstStyle/>
          <a:p>
            <a:pPr marL="690881" lvl="1" indent="-345440">
              <a:lnSpc>
                <a:spcPts val="4160"/>
              </a:lnSpc>
              <a:buFont typeface="Arial"/>
              <a:buChar char="•"/>
            </a:pPr>
            <a:r>
              <a:rPr lang="en-US" sz="3200">
                <a:solidFill>
                  <a:srgbClr val="121212"/>
                </a:solidFill>
                <a:latin typeface="Public Sans"/>
              </a:rPr>
              <a:t>Les différents formats d’images courants sont </a:t>
            </a:r>
            <a:r>
              <a:rPr lang="en-US" sz="3200">
                <a:solidFill>
                  <a:srgbClr val="121212"/>
                </a:solidFill>
                <a:latin typeface="Public Sans Bold"/>
              </a:rPr>
              <a:t>JPEG</a:t>
            </a:r>
            <a:r>
              <a:rPr lang="en-US" sz="3200">
                <a:solidFill>
                  <a:srgbClr val="121212"/>
                </a:solidFill>
                <a:latin typeface="Public Sans"/>
              </a:rPr>
              <a:t>, </a:t>
            </a:r>
            <a:r>
              <a:rPr lang="en-US" sz="3200">
                <a:solidFill>
                  <a:srgbClr val="121212"/>
                </a:solidFill>
                <a:latin typeface="Public Sans Bold"/>
              </a:rPr>
              <a:t>PNG, GIF et SVG</a:t>
            </a:r>
            <a:r>
              <a:rPr lang="en-US" sz="3200">
                <a:solidFill>
                  <a:srgbClr val="121212"/>
                </a:solidFill>
                <a:latin typeface="Public Sans"/>
              </a:rPr>
              <a:t>.</a:t>
            </a:r>
          </a:p>
          <a:p>
            <a:pPr marL="690881" lvl="1" indent="-345440">
              <a:lnSpc>
                <a:spcPts val="4160"/>
              </a:lnSpc>
              <a:buFont typeface="Arial"/>
              <a:buChar char="•"/>
            </a:pPr>
            <a:r>
              <a:rPr lang="en-US" sz="3200">
                <a:solidFill>
                  <a:srgbClr val="121212"/>
                </a:solidFill>
                <a:latin typeface="Public Sans"/>
              </a:rPr>
              <a:t>Les images peuvent être insérées dans une page web en utilisant la balise </a:t>
            </a:r>
            <a:r>
              <a:rPr lang="en-US" sz="3200">
                <a:solidFill>
                  <a:srgbClr val="121212"/>
                </a:solidFill>
                <a:latin typeface="Public Sans Bold"/>
              </a:rPr>
              <a:t>img</a:t>
            </a:r>
            <a:r>
              <a:rPr lang="en-US" sz="3200">
                <a:solidFill>
                  <a:srgbClr val="121212"/>
                </a:solidFill>
                <a:latin typeface="Public Sans"/>
              </a:rPr>
              <a:t>.</a:t>
            </a:r>
          </a:p>
          <a:p>
            <a:pPr marL="690881" lvl="1" indent="-345440">
              <a:lnSpc>
                <a:spcPts val="4160"/>
              </a:lnSpc>
              <a:buFont typeface="Arial"/>
              <a:buChar char="•"/>
            </a:pPr>
            <a:r>
              <a:rPr lang="en-US" sz="3200">
                <a:solidFill>
                  <a:srgbClr val="121212"/>
                </a:solidFill>
                <a:latin typeface="Public Sans"/>
              </a:rPr>
              <a:t>Les images peuvent être rendues cliquables en les encadrant avec une balise </a:t>
            </a:r>
            <a:r>
              <a:rPr lang="en-US" sz="3200">
                <a:solidFill>
                  <a:srgbClr val="121212"/>
                </a:solidFill>
                <a:latin typeface="Public Sans Bold"/>
              </a:rPr>
              <a:t>a</a:t>
            </a:r>
            <a:r>
              <a:rPr lang="en-US" sz="3200">
                <a:solidFill>
                  <a:srgbClr val="121212"/>
                </a:solidFill>
                <a:latin typeface="Public Sans"/>
              </a:rPr>
              <a:t>.</a:t>
            </a:r>
          </a:p>
        </p:txBody>
      </p:sp>
      <p:sp>
        <p:nvSpPr>
          <p:cNvPr id="4" name="TextBox 4"/>
          <p:cNvSpPr txBox="1"/>
          <p:nvPr/>
        </p:nvSpPr>
        <p:spPr>
          <a:xfrm>
            <a:off x="1028700" y="1019175"/>
            <a:ext cx="10629900" cy="1228725"/>
          </a:xfrm>
          <a:prstGeom prst="rect">
            <a:avLst/>
          </a:prstGeom>
        </p:spPr>
        <p:txBody>
          <a:bodyPr lIns="0" tIns="0" rIns="0" bIns="0" rtlCol="0" anchor="t">
            <a:spAutoFit/>
          </a:bodyPr>
          <a:lstStyle/>
          <a:p>
            <a:pPr marL="0" lvl="0" indent="0">
              <a:lnSpc>
                <a:spcPts val="9600"/>
              </a:lnSpc>
            </a:pPr>
            <a:r>
              <a:rPr lang="en-US" sz="8000">
                <a:solidFill>
                  <a:srgbClr val="4B6FED"/>
                </a:solidFill>
                <a:latin typeface="Fredoka One"/>
              </a:rPr>
              <a:t>Images: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B6FE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458043" y="2749732"/>
            <a:ext cx="4114800" cy="4114800"/>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1989617" y="3006907"/>
            <a:ext cx="5051652" cy="4114800"/>
          </a:xfrm>
          <a:prstGeom prst="rect">
            <a:avLst/>
          </a:prstGeom>
        </p:spPr>
      </p:pic>
      <p:sp>
        <p:nvSpPr>
          <p:cNvPr id="4" name="TextBox 4"/>
          <p:cNvSpPr txBox="1"/>
          <p:nvPr/>
        </p:nvSpPr>
        <p:spPr>
          <a:xfrm>
            <a:off x="1028700" y="3264082"/>
            <a:ext cx="9078746" cy="3600450"/>
          </a:xfrm>
          <a:prstGeom prst="rect">
            <a:avLst/>
          </a:prstGeom>
        </p:spPr>
        <p:txBody>
          <a:bodyPr lIns="0" tIns="0" rIns="0" bIns="0" rtlCol="0" anchor="t">
            <a:spAutoFit/>
          </a:bodyPr>
          <a:lstStyle/>
          <a:p>
            <a:pPr marL="0" lvl="0" indent="0" algn="ctr">
              <a:lnSpc>
                <a:spcPts val="4768"/>
              </a:lnSpc>
            </a:pPr>
            <a:r>
              <a:rPr lang="en-US" sz="3973">
                <a:solidFill>
                  <a:srgbClr val="F8F8F8"/>
                </a:solidFill>
                <a:latin typeface="Fredoka One"/>
              </a:rPr>
              <a:t>Internet est un réseau mondial d’ordinateurs interconnectés qui permettent le partage de ressources et d’informations à travers des protocoles de communication standardisés.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343400" y="5174078"/>
            <a:ext cx="13432308" cy="4952853"/>
          </a:xfrm>
          <a:prstGeom prst="rect">
            <a:avLst/>
          </a:prstGeom>
        </p:spPr>
      </p:pic>
      <p:sp>
        <p:nvSpPr>
          <p:cNvPr id="3" name="TextBox 3"/>
          <p:cNvSpPr txBox="1"/>
          <p:nvPr/>
        </p:nvSpPr>
        <p:spPr>
          <a:xfrm>
            <a:off x="1028700" y="2945033"/>
            <a:ext cx="10629900" cy="2167890"/>
          </a:xfrm>
          <a:prstGeom prst="rect">
            <a:avLst/>
          </a:prstGeom>
        </p:spPr>
        <p:txBody>
          <a:bodyPr lIns="0" tIns="0" rIns="0" bIns="0" rtlCol="0" anchor="t">
            <a:spAutoFit/>
          </a:bodyPr>
          <a:lstStyle/>
          <a:p>
            <a:pPr marL="0" lvl="0" indent="0">
              <a:lnSpc>
                <a:spcPts val="4290"/>
              </a:lnSpc>
            </a:pPr>
            <a:r>
              <a:rPr lang="en-US" sz="3300">
                <a:solidFill>
                  <a:srgbClr val="121212"/>
                </a:solidFill>
                <a:latin typeface="Public Sans"/>
              </a:rPr>
              <a:t>On peut valider un document HTML en utilisant un validateur en ligne (comme celui proposé par le W3C sur </a:t>
            </a:r>
            <a:r>
              <a:rPr lang="en-US" sz="3300">
                <a:solidFill>
                  <a:srgbClr val="375D95"/>
                </a:solidFill>
                <a:latin typeface="Public Sans Bold"/>
              </a:rPr>
              <a:t>https://validator.w3.org/ </a:t>
            </a:r>
            <a:r>
              <a:rPr lang="en-US" sz="3300">
                <a:solidFill>
                  <a:srgbClr val="121212"/>
                </a:solidFill>
                <a:latin typeface="Public Sans"/>
              </a:rPr>
              <a:t> ) qui vérifie si le code respecte les standards et les bonnes pratiques.</a:t>
            </a:r>
          </a:p>
        </p:txBody>
      </p:sp>
      <p:sp>
        <p:nvSpPr>
          <p:cNvPr id="4" name="TextBox 4"/>
          <p:cNvSpPr txBox="1"/>
          <p:nvPr/>
        </p:nvSpPr>
        <p:spPr>
          <a:xfrm>
            <a:off x="1028700" y="1028700"/>
            <a:ext cx="10629900" cy="1200150"/>
          </a:xfrm>
          <a:prstGeom prst="rect">
            <a:avLst/>
          </a:prstGeom>
        </p:spPr>
        <p:txBody>
          <a:bodyPr lIns="0" tIns="0" rIns="0" bIns="0" rtlCol="0" anchor="t">
            <a:spAutoFit/>
          </a:bodyPr>
          <a:lstStyle/>
          <a:p>
            <a:pPr marL="0" lvl="0" indent="0">
              <a:lnSpc>
                <a:spcPts val="4768"/>
              </a:lnSpc>
            </a:pPr>
            <a:r>
              <a:rPr lang="en-US" sz="3973">
                <a:solidFill>
                  <a:srgbClr val="4B6FED"/>
                </a:solidFill>
                <a:latin typeface="Fredoka One"/>
              </a:rPr>
              <a:t>Comment on peut valider un document html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6343650" y="6457119"/>
            <a:ext cx="9417919" cy="2125675"/>
          </a:xfrm>
          <a:prstGeom prst="rect">
            <a:avLst/>
          </a:prstGeom>
        </p:spPr>
      </p:pic>
      <p:sp>
        <p:nvSpPr>
          <p:cNvPr id="3" name="TextBox 3"/>
          <p:cNvSpPr txBox="1"/>
          <p:nvPr/>
        </p:nvSpPr>
        <p:spPr>
          <a:xfrm>
            <a:off x="1028700" y="4022090"/>
            <a:ext cx="10629900" cy="1569085"/>
          </a:xfrm>
          <a:prstGeom prst="rect">
            <a:avLst/>
          </a:prstGeom>
        </p:spPr>
        <p:txBody>
          <a:bodyPr lIns="0" tIns="0" rIns="0" bIns="0" rtlCol="0" anchor="t">
            <a:spAutoFit/>
          </a:bodyPr>
          <a:lstStyle/>
          <a:p>
            <a:pPr marL="0" lvl="0" indent="0">
              <a:lnSpc>
                <a:spcPts val="4160"/>
              </a:lnSpc>
            </a:pPr>
            <a:r>
              <a:rPr lang="en-US" sz="3200">
                <a:solidFill>
                  <a:srgbClr val="121212"/>
                </a:solidFill>
                <a:latin typeface="Public Sans"/>
              </a:rPr>
              <a:t>Le jeu de caractères utilisé dans le document est défini dans la balise meta, avec l’attribut charset. Par exemple, &lt;meta charset="UTF-8&gt;.</a:t>
            </a:r>
          </a:p>
        </p:txBody>
      </p:sp>
      <p:sp>
        <p:nvSpPr>
          <p:cNvPr id="4" name="TextBox 4"/>
          <p:cNvSpPr txBox="1"/>
          <p:nvPr/>
        </p:nvSpPr>
        <p:spPr>
          <a:xfrm>
            <a:off x="1028700" y="1028700"/>
            <a:ext cx="10629900" cy="1200150"/>
          </a:xfrm>
          <a:prstGeom prst="rect">
            <a:avLst/>
          </a:prstGeom>
        </p:spPr>
        <p:txBody>
          <a:bodyPr lIns="0" tIns="0" rIns="0" bIns="0" rtlCol="0" anchor="t">
            <a:spAutoFit/>
          </a:bodyPr>
          <a:lstStyle/>
          <a:p>
            <a:pPr marL="0" lvl="0" indent="0">
              <a:lnSpc>
                <a:spcPts val="4768"/>
              </a:lnSpc>
            </a:pPr>
            <a:r>
              <a:rPr lang="en-US" sz="3973">
                <a:solidFill>
                  <a:srgbClr val="4B6FED"/>
                </a:solidFill>
                <a:latin typeface="Fredoka One"/>
              </a:rPr>
              <a:t>Dans quel emplacement est défini le jeu de caractères utilisé dans le document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3597"/>
          <a:stretch>
            <a:fillRect/>
          </a:stretch>
        </p:blipFill>
        <p:spPr>
          <a:xfrm>
            <a:off x="11658600" y="3065206"/>
            <a:ext cx="6629400" cy="7221794"/>
          </a:xfrm>
          <a:prstGeom prst="rect">
            <a:avLst/>
          </a:prstGeom>
        </p:spPr>
      </p:pic>
      <p:sp>
        <p:nvSpPr>
          <p:cNvPr id="3" name="TextBox 3"/>
          <p:cNvSpPr txBox="1"/>
          <p:nvPr/>
        </p:nvSpPr>
        <p:spPr>
          <a:xfrm>
            <a:off x="638050" y="3011518"/>
            <a:ext cx="10629900" cy="5329555"/>
          </a:xfrm>
          <a:prstGeom prst="rect">
            <a:avLst/>
          </a:prstGeom>
        </p:spPr>
        <p:txBody>
          <a:bodyPr lIns="0" tIns="0" rIns="0" bIns="0" rtlCol="0" anchor="t">
            <a:spAutoFit/>
          </a:bodyPr>
          <a:lstStyle/>
          <a:p>
            <a:pPr marL="0" lvl="0" indent="0">
              <a:lnSpc>
                <a:spcPts val="4160"/>
              </a:lnSpc>
            </a:pPr>
            <a:r>
              <a:rPr lang="en-US" sz="3200">
                <a:solidFill>
                  <a:srgbClr val="121212"/>
                </a:solidFill>
                <a:latin typeface="Public Sans"/>
              </a:rPr>
              <a:t>Les balises sémantiques permettent de donner du sens au contenu de la page web, en indiquant le type d’information qui est affiché (par exemple un titre, une section, un paragraphe, une liste, etc.). Ces balises sont importantes pour l’accessibilité, la recherche et l’indexation de la page web par les moteurs de recherche. </a:t>
            </a:r>
          </a:p>
          <a:p>
            <a:pPr marL="0" lvl="0" indent="0">
              <a:lnSpc>
                <a:spcPts val="4160"/>
              </a:lnSpc>
            </a:pPr>
            <a:endParaRPr lang="en-US" sz="3200">
              <a:solidFill>
                <a:srgbClr val="121212"/>
              </a:solidFill>
              <a:latin typeface="Public Sans"/>
            </a:endParaRPr>
          </a:p>
          <a:p>
            <a:pPr marL="0" lvl="0" indent="0">
              <a:lnSpc>
                <a:spcPts val="4549"/>
              </a:lnSpc>
            </a:pPr>
            <a:r>
              <a:rPr lang="en-US" sz="3499">
                <a:solidFill>
                  <a:srgbClr val="121212"/>
                </a:solidFill>
                <a:latin typeface="Public Sans Bold"/>
              </a:rPr>
              <a:t>Exemple de code HTML avec des balises sémantiques:</a:t>
            </a:r>
          </a:p>
        </p:txBody>
      </p:sp>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460115" y="7342741"/>
            <a:ext cx="4198485" cy="1915559"/>
          </a:xfrm>
          <a:prstGeom prst="rect">
            <a:avLst/>
          </a:prstGeom>
        </p:spPr>
      </p:pic>
      <p:sp>
        <p:nvSpPr>
          <p:cNvPr id="5" name="TextBox 5"/>
          <p:cNvSpPr txBox="1"/>
          <p:nvPr/>
        </p:nvSpPr>
        <p:spPr>
          <a:xfrm>
            <a:off x="638050" y="8603"/>
            <a:ext cx="10629900" cy="2447925"/>
          </a:xfrm>
          <a:prstGeom prst="rect">
            <a:avLst/>
          </a:prstGeom>
        </p:spPr>
        <p:txBody>
          <a:bodyPr lIns="0" tIns="0" rIns="0" bIns="0" rtlCol="0" anchor="t">
            <a:spAutoFit/>
          </a:bodyPr>
          <a:lstStyle/>
          <a:p>
            <a:pPr marL="0" lvl="0" indent="0">
              <a:lnSpc>
                <a:spcPts val="9600"/>
              </a:lnSpc>
            </a:pPr>
            <a:r>
              <a:rPr lang="en-US" sz="8000">
                <a:solidFill>
                  <a:srgbClr val="4B6FED"/>
                </a:solidFill>
                <a:latin typeface="Fredoka One"/>
              </a:rPr>
              <a:t>Quel est le rôle des balises sémantiques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5271F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2495650" y="2095500"/>
            <a:ext cx="11146136" cy="5108646"/>
          </a:xfrm>
          <a:prstGeom prst="rect">
            <a:avLst/>
          </a:prstGeom>
        </p:spPr>
      </p:pic>
      <p:pic>
        <p:nvPicPr>
          <p:cNvPr id="3" name="Picture 3"/>
          <p:cNvPicPr>
            <a:picLocks noChangeAspect="1"/>
          </p:cNvPicPr>
          <p:nvPr/>
        </p:nvPicPr>
        <p:blipFill>
          <a:blip r:embed="rId3"/>
          <a:srcRect l="1757" t="10452" r="1051" b="6197"/>
          <a:stretch>
            <a:fillRect/>
          </a:stretch>
        </p:blipFill>
        <p:spPr>
          <a:xfrm>
            <a:off x="2500816" y="7229331"/>
            <a:ext cx="11146136" cy="2503668"/>
          </a:xfrm>
          <a:prstGeom prst="rect">
            <a:avLst/>
          </a:prstGeom>
        </p:spPr>
      </p:pic>
      <p:sp>
        <p:nvSpPr>
          <p:cNvPr id="4" name="TextBox 4"/>
          <p:cNvSpPr txBox="1"/>
          <p:nvPr/>
        </p:nvSpPr>
        <p:spPr>
          <a:xfrm>
            <a:off x="1028700" y="933450"/>
            <a:ext cx="15049500" cy="887095"/>
          </a:xfrm>
          <a:prstGeom prst="rect">
            <a:avLst/>
          </a:prstGeom>
        </p:spPr>
        <p:txBody>
          <a:bodyPr lIns="0" tIns="0" rIns="0" bIns="0" rtlCol="0" anchor="t">
            <a:spAutoFit/>
          </a:bodyPr>
          <a:lstStyle/>
          <a:p>
            <a:pPr algn="ctr">
              <a:lnSpc>
                <a:spcPts val="7279"/>
              </a:lnSpc>
            </a:pPr>
            <a:r>
              <a:rPr lang="en-US" sz="5199">
                <a:solidFill>
                  <a:srgbClr val="F8F8F8"/>
                </a:solidFill>
                <a:latin typeface="Open Sans Bold"/>
              </a:rPr>
              <a:t>Exemple de code Html correspondant au TP1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5271F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2020552"/>
            <a:ext cx="18288000" cy="8049397"/>
          </a:xfrm>
          <a:prstGeom prst="rect">
            <a:avLst/>
          </a:prstGeom>
        </p:spPr>
      </p:pic>
      <p:sp>
        <p:nvSpPr>
          <p:cNvPr id="3" name="TextBox 3"/>
          <p:cNvSpPr txBox="1"/>
          <p:nvPr/>
        </p:nvSpPr>
        <p:spPr>
          <a:xfrm>
            <a:off x="4622696" y="933450"/>
            <a:ext cx="2814241" cy="887095"/>
          </a:xfrm>
          <a:prstGeom prst="rect">
            <a:avLst/>
          </a:prstGeom>
        </p:spPr>
        <p:txBody>
          <a:bodyPr lIns="0" tIns="0" rIns="0" bIns="0" rtlCol="0" anchor="t">
            <a:spAutoFit/>
          </a:bodyPr>
          <a:lstStyle/>
          <a:p>
            <a:pPr algn="ctr">
              <a:lnSpc>
                <a:spcPts val="7279"/>
              </a:lnSpc>
            </a:pPr>
            <a:r>
              <a:rPr lang="en-US" sz="5199">
                <a:solidFill>
                  <a:srgbClr val="F8F8F8"/>
                </a:solidFill>
                <a:latin typeface="Open Sans Bold"/>
              </a:rPr>
              <a:t>resultat</a:t>
            </a:r>
            <a:r>
              <a:rPr lang="en-US" sz="5199">
                <a:solidFill>
                  <a:srgbClr val="000000"/>
                </a:solidFill>
                <a:latin typeface="Open Sans Bold"/>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B6FE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809938" y="3006907"/>
            <a:ext cx="4043733" cy="4114800"/>
          </a:xfrm>
          <a:prstGeom prst="rect">
            <a:avLst/>
          </a:prstGeom>
        </p:spPr>
      </p:pic>
      <p:sp>
        <p:nvSpPr>
          <p:cNvPr id="3" name="TextBox 3"/>
          <p:cNvSpPr txBox="1"/>
          <p:nvPr/>
        </p:nvSpPr>
        <p:spPr>
          <a:xfrm>
            <a:off x="1289134" y="3459344"/>
            <a:ext cx="9078746" cy="3200400"/>
          </a:xfrm>
          <a:prstGeom prst="rect">
            <a:avLst/>
          </a:prstGeom>
        </p:spPr>
        <p:txBody>
          <a:bodyPr lIns="0" tIns="0" rIns="0" bIns="0" rtlCol="0" anchor="t">
            <a:spAutoFit/>
          </a:bodyPr>
          <a:lstStyle/>
          <a:p>
            <a:pPr marL="0" lvl="0" indent="0" algn="ctr">
              <a:lnSpc>
                <a:spcPts val="5035"/>
              </a:lnSpc>
            </a:pPr>
            <a:r>
              <a:rPr lang="en-US" sz="4196">
                <a:solidFill>
                  <a:srgbClr val="F8F8F8"/>
                </a:solidFill>
                <a:latin typeface="Fredoka One"/>
              </a:rPr>
              <a:t>Le Web (ou World Wide Web) est un système d’information basé sur internet qui permet de naviguer et de consulter des sites web en utilisant un navigateur web.</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B6FE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0927006" y="3254557"/>
            <a:ext cx="6332294" cy="3277457"/>
          </a:xfrm>
          <a:prstGeom prst="rect">
            <a:avLst/>
          </a:prstGeom>
        </p:spPr>
      </p:pic>
      <p:sp>
        <p:nvSpPr>
          <p:cNvPr id="3" name="TextBox 3"/>
          <p:cNvSpPr txBox="1"/>
          <p:nvPr/>
        </p:nvSpPr>
        <p:spPr>
          <a:xfrm>
            <a:off x="1028700" y="3254557"/>
            <a:ext cx="9078746" cy="3619500"/>
          </a:xfrm>
          <a:prstGeom prst="rect">
            <a:avLst/>
          </a:prstGeom>
        </p:spPr>
        <p:txBody>
          <a:bodyPr lIns="0" tIns="0" rIns="0" bIns="0" rtlCol="0" anchor="t">
            <a:spAutoFit/>
          </a:bodyPr>
          <a:lstStyle/>
          <a:p>
            <a:pPr marL="0" lvl="0" indent="0" algn="ctr">
              <a:lnSpc>
                <a:spcPts val="5703"/>
              </a:lnSpc>
            </a:pPr>
            <a:r>
              <a:rPr lang="en-US" sz="4752">
                <a:solidFill>
                  <a:srgbClr val="F8F8F8"/>
                </a:solidFill>
                <a:latin typeface="Fredoka One"/>
              </a:rPr>
              <a:t>Le protocole HTTP (Hypertext Transfer Protocol) est utilisé pour échanger des données entre un navigateur web et un serveur web.</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B6FE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0820610" y="2343980"/>
            <a:ext cx="6925256" cy="4717831"/>
          </a:xfrm>
          <a:prstGeom prst="rect">
            <a:avLst/>
          </a:prstGeom>
        </p:spPr>
      </p:pic>
      <p:sp>
        <p:nvSpPr>
          <p:cNvPr id="3" name="TextBox 3"/>
          <p:cNvSpPr txBox="1"/>
          <p:nvPr/>
        </p:nvSpPr>
        <p:spPr>
          <a:xfrm>
            <a:off x="1028700" y="3264082"/>
            <a:ext cx="9078746" cy="3600450"/>
          </a:xfrm>
          <a:prstGeom prst="rect">
            <a:avLst/>
          </a:prstGeom>
        </p:spPr>
        <p:txBody>
          <a:bodyPr lIns="0" tIns="0" rIns="0" bIns="0" rtlCol="0" anchor="t">
            <a:spAutoFit/>
          </a:bodyPr>
          <a:lstStyle/>
          <a:p>
            <a:pPr marL="0" lvl="0" indent="0" algn="ctr">
              <a:lnSpc>
                <a:spcPts val="4768"/>
              </a:lnSpc>
            </a:pPr>
            <a:r>
              <a:rPr lang="en-US" sz="3973">
                <a:solidFill>
                  <a:srgbClr val="F8F8F8"/>
                </a:solidFill>
                <a:latin typeface="Fredoka One"/>
              </a:rPr>
              <a:t>Le W3C (World Wide Web Consortium) est une organisation internationale qui travaille à la standardisation des technologies du Web, pour en garantir l’interopérabilité et l’accessibilité.</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B6FED"/>
        </a:solidFill>
        <a:effectLst/>
      </p:bgPr>
    </p:bg>
    <p:spTree>
      <p:nvGrpSpPr>
        <p:cNvPr id="1" name=""/>
        <p:cNvGrpSpPr/>
        <p:nvPr/>
      </p:nvGrpSpPr>
      <p:grpSpPr>
        <a:xfrm>
          <a:off x="0" y="0"/>
          <a:ext cx="0" cy="0"/>
          <a:chOff x="0" y="0"/>
          <a:chExt cx="0" cy="0"/>
        </a:xfrm>
      </p:grpSpPr>
      <p:sp>
        <p:nvSpPr>
          <p:cNvPr id="2" name="TextBox 2"/>
          <p:cNvSpPr txBox="1"/>
          <p:nvPr/>
        </p:nvSpPr>
        <p:spPr>
          <a:xfrm>
            <a:off x="1992146" y="1850303"/>
            <a:ext cx="14303707" cy="1114425"/>
          </a:xfrm>
          <a:prstGeom prst="rect">
            <a:avLst/>
          </a:prstGeom>
        </p:spPr>
        <p:txBody>
          <a:bodyPr lIns="0" tIns="0" rIns="0" bIns="0" rtlCol="0" anchor="t">
            <a:spAutoFit/>
          </a:bodyPr>
          <a:lstStyle/>
          <a:p>
            <a:pPr marL="0" lvl="0" indent="0" algn="ctr">
              <a:lnSpc>
                <a:spcPts val="8880"/>
              </a:lnSpc>
            </a:pPr>
            <a:r>
              <a:rPr lang="en-US" sz="7400">
                <a:solidFill>
                  <a:srgbClr val="F8F8F8"/>
                </a:solidFill>
                <a:latin typeface="Fredoka One"/>
              </a:rPr>
              <a:t>Fonctionnement d’un site Web :</a:t>
            </a:r>
          </a:p>
        </p:txBody>
      </p:sp>
      <p:grpSp>
        <p:nvGrpSpPr>
          <p:cNvPr id="3" name="Group 3"/>
          <p:cNvGrpSpPr/>
          <p:nvPr/>
        </p:nvGrpSpPr>
        <p:grpSpPr>
          <a:xfrm>
            <a:off x="1154627" y="3845489"/>
            <a:ext cx="8242291" cy="4741789"/>
            <a:chOff x="0" y="0"/>
            <a:chExt cx="10989721" cy="6322386"/>
          </a:xfrm>
        </p:grpSpPr>
        <p:grpSp>
          <p:nvGrpSpPr>
            <p:cNvPr id="4" name="Group 4"/>
            <p:cNvGrpSpPr/>
            <p:nvPr/>
          </p:nvGrpSpPr>
          <p:grpSpPr>
            <a:xfrm>
              <a:off x="305008" y="305008"/>
              <a:ext cx="10684713" cy="6017378"/>
              <a:chOff x="0" y="0"/>
              <a:chExt cx="1508954" cy="849807"/>
            </a:xfrm>
          </p:grpSpPr>
          <p:sp>
            <p:nvSpPr>
              <p:cNvPr id="5" name="Freeform 5"/>
              <p:cNvSpPr/>
              <p:nvPr/>
            </p:nvSpPr>
            <p:spPr>
              <a:xfrm>
                <a:off x="0" y="0"/>
                <a:ext cx="1508954" cy="849807"/>
              </a:xfrm>
              <a:custGeom>
                <a:avLst/>
                <a:gdLst/>
                <a:ahLst/>
                <a:cxnLst/>
                <a:rect l="l" t="t" r="r" b="b"/>
                <a:pathLst>
                  <a:path w="1508954" h="849807">
                    <a:moveTo>
                      <a:pt x="1384494" y="849807"/>
                    </a:moveTo>
                    <a:lnTo>
                      <a:pt x="124460" y="849807"/>
                    </a:lnTo>
                    <a:cubicBezTo>
                      <a:pt x="55880" y="849807"/>
                      <a:pt x="0" y="793927"/>
                      <a:pt x="0" y="725347"/>
                    </a:cubicBezTo>
                    <a:lnTo>
                      <a:pt x="0" y="124460"/>
                    </a:lnTo>
                    <a:cubicBezTo>
                      <a:pt x="0" y="55880"/>
                      <a:pt x="55880" y="0"/>
                      <a:pt x="124460" y="0"/>
                    </a:cubicBezTo>
                    <a:lnTo>
                      <a:pt x="1384494" y="0"/>
                    </a:lnTo>
                    <a:cubicBezTo>
                      <a:pt x="1453074" y="0"/>
                      <a:pt x="1508954" y="55880"/>
                      <a:pt x="1508954" y="124460"/>
                    </a:cubicBezTo>
                    <a:lnTo>
                      <a:pt x="1508954" y="725347"/>
                    </a:lnTo>
                    <a:cubicBezTo>
                      <a:pt x="1508954" y="793927"/>
                      <a:pt x="1453074" y="849807"/>
                      <a:pt x="1384494" y="849807"/>
                    </a:cubicBezTo>
                    <a:close/>
                  </a:path>
                </a:pathLst>
              </a:custGeom>
              <a:solidFill>
                <a:srgbClr val="CED8FF">
                  <a:alpha val="33725"/>
                </a:srgbClr>
              </a:solidFill>
            </p:spPr>
          </p:sp>
        </p:grpSp>
        <p:grpSp>
          <p:nvGrpSpPr>
            <p:cNvPr id="6" name="Group 6"/>
            <p:cNvGrpSpPr/>
            <p:nvPr/>
          </p:nvGrpSpPr>
          <p:grpSpPr>
            <a:xfrm>
              <a:off x="0" y="0"/>
              <a:ext cx="10684713" cy="6017378"/>
              <a:chOff x="0" y="0"/>
              <a:chExt cx="1508954" cy="849807"/>
            </a:xfrm>
          </p:grpSpPr>
          <p:sp>
            <p:nvSpPr>
              <p:cNvPr id="7" name="Freeform 7"/>
              <p:cNvSpPr/>
              <p:nvPr/>
            </p:nvSpPr>
            <p:spPr>
              <a:xfrm>
                <a:off x="0" y="0"/>
                <a:ext cx="1508954" cy="849807"/>
              </a:xfrm>
              <a:custGeom>
                <a:avLst/>
                <a:gdLst/>
                <a:ahLst/>
                <a:cxnLst/>
                <a:rect l="l" t="t" r="r" b="b"/>
                <a:pathLst>
                  <a:path w="1508954" h="849807">
                    <a:moveTo>
                      <a:pt x="1384494" y="849807"/>
                    </a:moveTo>
                    <a:lnTo>
                      <a:pt x="124460" y="849807"/>
                    </a:lnTo>
                    <a:cubicBezTo>
                      <a:pt x="55880" y="849807"/>
                      <a:pt x="0" y="793927"/>
                      <a:pt x="0" y="725347"/>
                    </a:cubicBezTo>
                    <a:lnTo>
                      <a:pt x="0" y="124460"/>
                    </a:lnTo>
                    <a:cubicBezTo>
                      <a:pt x="0" y="55880"/>
                      <a:pt x="55880" y="0"/>
                      <a:pt x="124460" y="0"/>
                    </a:cubicBezTo>
                    <a:lnTo>
                      <a:pt x="1384494" y="0"/>
                    </a:lnTo>
                    <a:cubicBezTo>
                      <a:pt x="1453074" y="0"/>
                      <a:pt x="1508954" y="55880"/>
                      <a:pt x="1508954" y="124460"/>
                    </a:cubicBezTo>
                    <a:lnTo>
                      <a:pt x="1508954" y="725347"/>
                    </a:lnTo>
                    <a:cubicBezTo>
                      <a:pt x="1508954" y="793927"/>
                      <a:pt x="1453074" y="849807"/>
                      <a:pt x="1384494" y="849807"/>
                    </a:cubicBezTo>
                    <a:close/>
                  </a:path>
                </a:pathLst>
              </a:custGeom>
              <a:solidFill>
                <a:srgbClr val="F8F8F8"/>
              </a:solidFill>
            </p:spPr>
          </p:sp>
        </p:grpSp>
        <p:sp>
          <p:nvSpPr>
            <p:cNvPr id="8" name="TextBox 8"/>
            <p:cNvSpPr txBox="1"/>
            <p:nvPr/>
          </p:nvSpPr>
          <p:spPr>
            <a:xfrm>
              <a:off x="1412284" y="1792664"/>
              <a:ext cx="7860146" cy="2422525"/>
            </a:xfrm>
            <a:prstGeom prst="rect">
              <a:avLst/>
            </a:prstGeom>
          </p:spPr>
          <p:txBody>
            <a:bodyPr lIns="0" tIns="0" rIns="0" bIns="0" rtlCol="0" anchor="t">
              <a:spAutoFit/>
            </a:bodyPr>
            <a:lstStyle/>
            <a:p>
              <a:pPr marL="0" lvl="0" indent="0" algn="ctr">
                <a:lnSpc>
                  <a:spcPts val="2881"/>
                </a:lnSpc>
              </a:pPr>
              <a:r>
                <a:rPr lang="en-US" sz="2401">
                  <a:solidFill>
                    <a:srgbClr val="121212"/>
                  </a:solidFill>
                  <a:latin typeface="Public Sans Bold"/>
                </a:rPr>
                <a:t>Pour faire fonctionner un site web, on a besoin d’un serveur web pour héberger les fichiers du site, ainsi que d’un navigateur web pour consulter ces fichiers.</a:t>
              </a:r>
            </a:p>
          </p:txBody>
        </p:sp>
      </p:grpSp>
      <p:grpSp>
        <p:nvGrpSpPr>
          <p:cNvPr id="9" name="Group 9"/>
          <p:cNvGrpSpPr/>
          <p:nvPr/>
        </p:nvGrpSpPr>
        <p:grpSpPr>
          <a:xfrm>
            <a:off x="9396918" y="3845489"/>
            <a:ext cx="8242291" cy="4741789"/>
            <a:chOff x="0" y="0"/>
            <a:chExt cx="10989721" cy="6322386"/>
          </a:xfrm>
        </p:grpSpPr>
        <p:grpSp>
          <p:nvGrpSpPr>
            <p:cNvPr id="10" name="Group 10"/>
            <p:cNvGrpSpPr/>
            <p:nvPr/>
          </p:nvGrpSpPr>
          <p:grpSpPr>
            <a:xfrm>
              <a:off x="305008" y="305008"/>
              <a:ext cx="10684713" cy="6017378"/>
              <a:chOff x="0" y="0"/>
              <a:chExt cx="1508954" cy="849807"/>
            </a:xfrm>
          </p:grpSpPr>
          <p:sp>
            <p:nvSpPr>
              <p:cNvPr id="11" name="Freeform 11"/>
              <p:cNvSpPr/>
              <p:nvPr/>
            </p:nvSpPr>
            <p:spPr>
              <a:xfrm>
                <a:off x="0" y="0"/>
                <a:ext cx="1508954" cy="849807"/>
              </a:xfrm>
              <a:custGeom>
                <a:avLst/>
                <a:gdLst/>
                <a:ahLst/>
                <a:cxnLst/>
                <a:rect l="l" t="t" r="r" b="b"/>
                <a:pathLst>
                  <a:path w="1508954" h="849807">
                    <a:moveTo>
                      <a:pt x="1384494" y="849807"/>
                    </a:moveTo>
                    <a:lnTo>
                      <a:pt x="124460" y="849807"/>
                    </a:lnTo>
                    <a:cubicBezTo>
                      <a:pt x="55880" y="849807"/>
                      <a:pt x="0" y="793927"/>
                      <a:pt x="0" y="725347"/>
                    </a:cubicBezTo>
                    <a:lnTo>
                      <a:pt x="0" y="124460"/>
                    </a:lnTo>
                    <a:cubicBezTo>
                      <a:pt x="0" y="55880"/>
                      <a:pt x="55880" y="0"/>
                      <a:pt x="124460" y="0"/>
                    </a:cubicBezTo>
                    <a:lnTo>
                      <a:pt x="1384494" y="0"/>
                    </a:lnTo>
                    <a:cubicBezTo>
                      <a:pt x="1453074" y="0"/>
                      <a:pt x="1508954" y="55880"/>
                      <a:pt x="1508954" y="124460"/>
                    </a:cubicBezTo>
                    <a:lnTo>
                      <a:pt x="1508954" y="725347"/>
                    </a:lnTo>
                    <a:cubicBezTo>
                      <a:pt x="1508954" y="793927"/>
                      <a:pt x="1453074" y="849807"/>
                      <a:pt x="1384494" y="849807"/>
                    </a:cubicBezTo>
                    <a:close/>
                  </a:path>
                </a:pathLst>
              </a:custGeom>
              <a:solidFill>
                <a:srgbClr val="CED8FF">
                  <a:alpha val="33725"/>
                </a:srgbClr>
              </a:solidFill>
            </p:spPr>
          </p:sp>
        </p:grpSp>
        <p:grpSp>
          <p:nvGrpSpPr>
            <p:cNvPr id="12" name="Group 12"/>
            <p:cNvGrpSpPr/>
            <p:nvPr/>
          </p:nvGrpSpPr>
          <p:grpSpPr>
            <a:xfrm>
              <a:off x="0" y="0"/>
              <a:ext cx="10684713" cy="6017378"/>
              <a:chOff x="0" y="0"/>
              <a:chExt cx="1508954" cy="849807"/>
            </a:xfrm>
          </p:grpSpPr>
          <p:sp>
            <p:nvSpPr>
              <p:cNvPr id="13" name="Freeform 13"/>
              <p:cNvSpPr/>
              <p:nvPr/>
            </p:nvSpPr>
            <p:spPr>
              <a:xfrm>
                <a:off x="0" y="0"/>
                <a:ext cx="1508954" cy="849807"/>
              </a:xfrm>
              <a:custGeom>
                <a:avLst/>
                <a:gdLst/>
                <a:ahLst/>
                <a:cxnLst/>
                <a:rect l="l" t="t" r="r" b="b"/>
                <a:pathLst>
                  <a:path w="1508954" h="849807">
                    <a:moveTo>
                      <a:pt x="1384494" y="849807"/>
                    </a:moveTo>
                    <a:lnTo>
                      <a:pt x="124460" y="849807"/>
                    </a:lnTo>
                    <a:cubicBezTo>
                      <a:pt x="55880" y="849807"/>
                      <a:pt x="0" y="793927"/>
                      <a:pt x="0" y="725347"/>
                    </a:cubicBezTo>
                    <a:lnTo>
                      <a:pt x="0" y="124460"/>
                    </a:lnTo>
                    <a:cubicBezTo>
                      <a:pt x="0" y="55880"/>
                      <a:pt x="55880" y="0"/>
                      <a:pt x="124460" y="0"/>
                    </a:cubicBezTo>
                    <a:lnTo>
                      <a:pt x="1384494" y="0"/>
                    </a:lnTo>
                    <a:cubicBezTo>
                      <a:pt x="1453074" y="0"/>
                      <a:pt x="1508954" y="55880"/>
                      <a:pt x="1508954" y="124460"/>
                    </a:cubicBezTo>
                    <a:lnTo>
                      <a:pt x="1508954" y="725347"/>
                    </a:lnTo>
                    <a:cubicBezTo>
                      <a:pt x="1508954" y="793927"/>
                      <a:pt x="1453074" y="849807"/>
                      <a:pt x="1384494" y="849807"/>
                    </a:cubicBezTo>
                    <a:close/>
                  </a:path>
                </a:pathLst>
              </a:custGeom>
              <a:solidFill>
                <a:srgbClr val="F8F8F8"/>
              </a:solidFill>
            </p:spPr>
          </p:sp>
        </p:grpSp>
        <p:sp>
          <p:nvSpPr>
            <p:cNvPr id="14" name="TextBox 14"/>
            <p:cNvSpPr txBox="1"/>
            <p:nvPr/>
          </p:nvSpPr>
          <p:spPr>
            <a:xfrm>
              <a:off x="1412284" y="1068764"/>
              <a:ext cx="7860146" cy="3870325"/>
            </a:xfrm>
            <a:prstGeom prst="rect">
              <a:avLst/>
            </a:prstGeom>
          </p:spPr>
          <p:txBody>
            <a:bodyPr lIns="0" tIns="0" rIns="0" bIns="0" rtlCol="0" anchor="t">
              <a:spAutoFit/>
            </a:bodyPr>
            <a:lstStyle/>
            <a:p>
              <a:pPr marL="0" lvl="0" indent="0" algn="ctr">
                <a:lnSpc>
                  <a:spcPts val="2881"/>
                </a:lnSpc>
              </a:pPr>
              <a:r>
                <a:rPr lang="en-US" sz="2401">
                  <a:solidFill>
                    <a:srgbClr val="121212"/>
                  </a:solidFill>
                  <a:latin typeface="Public Sans Bold"/>
                </a:rPr>
                <a:t>Les langages nécessaires pour faire fonctionner un site web sont principalement HTML, CSS et JavaScript. HTML est utilisé pour structurer le contenu d’une page web, CSS pour la mise en forme et le style, et JavaScript pour ajouter des fonctionnalités dynamiques.</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224025" y="2974340"/>
            <a:ext cx="10629900" cy="6283960"/>
          </a:xfrm>
          <a:prstGeom prst="rect">
            <a:avLst/>
          </a:prstGeom>
        </p:spPr>
        <p:txBody>
          <a:bodyPr lIns="0" tIns="0" rIns="0" bIns="0" rtlCol="0" anchor="t">
            <a:spAutoFit/>
          </a:bodyPr>
          <a:lstStyle/>
          <a:p>
            <a:pPr marL="690881" lvl="1" indent="-345440">
              <a:lnSpc>
                <a:spcPts val="4160"/>
              </a:lnSpc>
              <a:buFont typeface="Arial"/>
              <a:buChar char="•"/>
            </a:pPr>
            <a:r>
              <a:rPr lang="en-US" sz="3200">
                <a:solidFill>
                  <a:srgbClr val="121212"/>
                </a:solidFill>
                <a:latin typeface="Public Sans"/>
              </a:rPr>
              <a:t>Une balise HTML est une étiquette qui permet de structurer et de définir le contenu d’une page web.</a:t>
            </a:r>
          </a:p>
          <a:p>
            <a:pPr marL="690881" lvl="1" indent="-345440">
              <a:lnSpc>
                <a:spcPts val="4160"/>
              </a:lnSpc>
              <a:buFont typeface="Arial"/>
              <a:buChar char="•"/>
            </a:pPr>
            <a:r>
              <a:rPr lang="en-US" sz="3200">
                <a:solidFill>
                  <a:srgbClr val="121212"/>
                </a:solidFill>
                <a:latin typeface="Public Sans"/>
              </a:rPr>
              <a:t>Les balises inline sont des balises qui ne prennent pas toute la largeur d’une page, tandis que les balises block prennent toute la largeur d’une page.</a:t>
            </a:r>
          </a:p>
          <a:p>
            <a:pPr marL="690881" lvl="1" indent="-345440">
              <a:lnSpc>
                <a:spcPts val="4160"/>
              </a:lnSpc>
              <a:buFont typeface="Arial"/>
              <a:buChar char="•"/>
            </a:pPr>
            <a:r>
              <a:rPr lang="en-US" sz="3200">
                <a:solidFill>
                  <a:srgbClr val="121212"/>
                </a:solidFill>
                <a:latin typeface="Public Sans"/>
              </a:rPr>
              <a:t>Les balises paire sont des balises qui ont une balise d’ouverture et une balise de fermeture, tandis que les balises orphelines n’ont qu’une seule balise qui se suffit à elle-même.</a:t>
            </a:r>
          </a:p>
          <a:p>
            <a:pPr marL="690881" lvl="1" indent="-345440">
              <a:lnSpc>
                <a:spcPts val="4160"/>
              </a:lnSpc>
              <a:buFont typeface="Arial"/>
              <a:buChar char="•"/>
            </a:pPr>
            <a:r>
              <a:rPr lang="en-US" sz="3200">
                <a:solidFill>
                  <a:srgbClr val="121212"/>
                </a:solidFill>
                <a:latin typeface="Public Sans"/>
              </a:rPr>
              <a:t>Les attributs sont des informations supplémentaires qui peuvent être ajoutées aux balises pour définir leur comportement et leur apparence.</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295943" y="4060190"/>
            <a:ext cx="4262034" cy="4114800"/>
          </a:xfrm>
          <a:prstGeom prst="rect">
            <a:avLst/>
          </a:prstGeom>
        </p:spPr>
      </p:pic>
      <p:sp>
        <p:nvSpPr>
          <p:cNvPr id="4" name="TextBox 4"/>
          <p:cNvSpPr txBox="1"/>
          <p:nvPr/>
        </p:nvSpPr>
        <p:spPr>
          <a:xfrm>
            <a:off x="1028700" y="1019175"/>
            <a:ext cx="10629900" cy="1228725"/>
          </a:xfrm>
          <a:prstGeom prst="rect">
            <a:avLst/>
          </a:prstGeom>
        </p:spPr>
        <p:txBody>
          <a:bodyPr lIns="0" tIns="0" rIns="0" bIns="0" rtlCol="0" anchor="t">
            <a:spAutoFit/>
          </a:bodyPr>
          <a:lstStyle/>
          <a:p>
            <a:pPr marL="0" lvl="0" indent="0">
              <a:lnSpc>
                <a:spcPts val="9600"/>
              </a:lnSpc>
            </a:pPr>
            <a:r>
              <a:rPr lang="en-US" sz="8000">
                <a:solidFill>
                  <a:srgbClr val="4B6FED"/>
                </a:solidFill>
                <a:latin typeface="Fredoka One"/>
              </a:rPr>
              <a:t>Balise et attribut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7012377" y="5067300"/>
            <a:ext cx="9292446" cy="5132543"/>
          </a:xfrm>
          <a:prstGeom prst="rect">
            <a:avLst/>
          </a:prstGeom>
        </p:spPr>
      </p:pic>
      <p:sp>
        <p:nvSpPr>
          <p:cNvPr id="3" name="TextBox 3"/>
          <p:cNvSpPr txBox="1"/>
          <p:nvPr/>
        </p:nvSpPr>
        <p:spPr>
          <a:xfrm>
            <a:off x="1028700" y="4022090"/>
            <a:ext cx="10629900" cy="1045210"/>
          </a:xfrm>
          <a:prstGeom prst="rect">
            <a:avLst/>
          </a:prstGeom>
        </p:spPr>
        <p:txBody>
          <a:bodyPr lIns="0" tIns="0" rIns="0" bIns="0" rtlCol="0" anchor="t">
            <a:spAutoFit/>
          </a:bodyPr>
          <a:lstStyle/>
          <a:p>
            <a:pPr marL="0" lvl="0" indent="0">
              <a:lnSpc>
                <a:spcPts val="4160"/>
              </a:lnSpc>
            </a:pPr>
            <a:r>
              <a:rPr lang="en-US" sz="3200">
                <a:solidFill>
                  <a:srgbClr val="121212"/>
                </a:solidFill>
                <a:latin typeface="Public Sans"/>
              </a:rPr>
              <a:t>La structure par défaut d’une page HTML comprend les balises HTML, head et body.</a:t>
            </a:r>
          </a:p>
        </p:txBody>
      </p:sp>
      <p:sp>
        <p:nvSpPr>
          <p:cNvPr id="4" name="TextBox 4"/>
          <p:cNvSpPr txBox="1"/>
          <p:nvPr/>
        </p:nvSpPr>
        <p:spPr>
          <a:xfrm>
            <a:off x="1028700" y="1019175"/>
            <a:ext cx="10629900" cy="2447925"/>
          </a:xfrm>
          <a:prstGeom prst="rect">
            <a:avLst/>
          </a:prstGeom>
        </p:spPr>
        <p:txBody>
          <a:bodyPr lIns="0" tIns="0" rIns="0" bIns="0" rtlCol="0" anchor="t">
            <a:spAutoFit/>
          </a:bodyPr>
          <a:lstStyle/>
          <a:p>
            <a:pPr marL="0" lvl="0" indent="0">
              <a:lnSpc>
                <a:spcPts val="9600"/>
              </a:lnSpc>
            </a:pPr>
            <a:r>
              <a:rPr lang="en-US" sz="8000">
                <a:solidFill>
                  <a:srgbClr val="4B6FED"/>
                </a:solidFill>
                <a:latin typeface="Fredoka One"/>
              </a:rPr>
              <a:t>Structure par défaut d’une page HTML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5794084" y="5429435"/>
            <a:ext cx="9369275" cy="1576707"/>
          </a:xfrm>
          <a:prstGeom prst="rect">
            <a:avLst/>
          </a:prstGeom>
        </p:spPr>
      </p:pic>
      <p:sp>
        <p:nvSpPr>
          <p:cNvPr id="3" name="TextBox 3"/>
          <p:cNvSpPr txBox="1"/>
          <p:nvPr/>
        </p:nvSpPr>
        <p:spPr>
          <a:xfrm>
            <a:off x="1028700" y="2817585"/>
            <a:ext cx="10629900" cy="1045210"/>
          </a:xfrm>
          <a:prstGeom prst="rect">
            <a:avLst/>
          </a:prstGeom>
        </p:spPr>
        <p:txBody>
          <a:bodyPr lIns="0" tIns="0" rIns="0" bIns="0" rtlCol="0" anchor="t">
            <a:spAutoFit/>
          </a:bodyPr>
          <a:lstStyle/>
          <a:p>
            <a:pPr marL="0" lvl="0" indent="0" algn="l">
              <a:lnSpc>
                <a:spcPts val="4160"/>
              </a:lnSpc>
            </a:pPr>
            <a:r>
              <a:rPr lang="en-US" sz="3200">
                <a:solidFill>
                  <a:srgbClr val="121212"/>
                </a:solidFill>
                <a:latin typeface="Public Sans"/>
              </a:rPr>
              <a:t>La balise doctype permet d’indiquer au navigateur web la version de HTML utilisée pour structurer la page.</a:t>
            </a:r>
          </a:p>
        </p:txBody>
      </p:sp>
      <p:sp>
        <p:nvSpPr>
          <p:cNvPr id="4" name="TextBox 4"/>
          <p:cNvSpPr txBox="1"/>
          <p:nvPr/>
        </p:nvSpPr>
        <p:spPr>
          <a:xfrm>
            <a:off x="1028700" y="1019175"/>
            <a:ext cx="10629900" cy="1228725"/>
          </a:xfrm>
          <a:prstGeom prst="rect">
            <a:avLst/>
          </a:prstGeom>
        </p:spPr>
        <p:txBody>
          <a:bodyPr lIns="0" tIns="0" rIns="0" bIns="0" rtlCol="0" anchor="t">
            <a:spAutoFit/>
          </a:bodyPr>
          <a:lstStyle/>
          <a:p>
            <a:pPr marL="0" lvl="0" indent="0">
              <a:lnSpc>
                <a:spcPts val="9600"/>
              </a:lnSpc>
            </a:pPr>
            <a:r>
              <a:rPr lang="en-US" sz="8000">
                <a:solidFill>
                  <a:srgbClr val="4B6FED"/>
                </a:solidFill>
                <a:latin typeface="Fredoka One"/>
              </a:rPr>
              <a:t>Doctype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805</Words>
  <Application>Microsoft Office PowerPoint</Application>
  <PresentationFormat>Personnalisé</PresentationFormat>
  <Paragraphs>44</Paragraphs>
  <Slides>24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24</vt:i4>
      </vt:variant>
    </vt:vector>
  </HeadingPairs>
  <TitlesOfParts>
    <vt:vector size="31" baseType="lpstr">
      <vt:lpstr>Arial</vt:lpstr>
      <vt:lpstr>Public Sans Bold</vt:lpstr>
      <vt:lpstr>Calibri</vt:lpstr>
      <vt:lpstr>Public Sans</vt:lpstr>
      <vt:lpstr>Fredoka One</vt:lpstr>
      <vt:lpstr>Open Sans Bold</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(créée depuis votre Doc Canva)</dc:title>
  <cp:lastModifiedBy>ibrahima gabar diop</cp:lastModifiedBy>
  <cp:revision>3</cp:revision>
  <dcterms:created xsi:type="dcterms:W3CDTF">2006-08-16T00:00:00Z</dcterms:created>
  <dcterms:modified xsi:type="dcterms:W3CDTF">2023-03-19T15:43:37Z</dcterms:modified>
  <dc:identifier>DAFdpDgZNwY</dc:identifier>
</cp:coreProperties>
</file>