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51"/>
  </p:notesMasterIdLst>
  <p:sldIdLst>
    <p:sldId id="256" r:id="rId2"/>
    <p:sldId id="311" r:id="rId3"/>
    <p:sldId id="259" r:id="rId4"/>
    <p:sldId id="335" r:id="rId5"/>
    <p:sldId id="336" r:id="rId6"/>
    <p:sldId id="263" r:id="rId7"/>
    <p:sldId id="310" r:id="rId8"/>
    <p:sldId id="258" r:id="rId9"/>
    <p:sldId id="261" r:id="rId10"/>
    <p:sldId id="287" r:id="rId11"/>
    <p:sldId id="312" r:id="rId12"/>
    <p:sldId id="313" r:id="rId13"/>
    <p:sldId id="264" r:id="rId14"/>
    <p:sldId id="289" r:id="rId15"/>
    <p:sldId id="290" r:id="rId16"/>
    <p:sldId id="268" r:id="rId17"/>
    <p:sldId id="269" r:id="rId18"/>
    <p:sldId id="267" r:id="rId19"/>
    <p:sldId id="333" r:id="rId20"/>
    <p:sldId id="334" r:id="rId21"/>
    <p:sldId id="314" r:id="rId22"/>
    <p:sldId id="291" r:id="rId23"/>
    <p:sldId id="324" r:id="rId24"/>
    <p:sldId id="294" r:id="rId25"/>
    <p:sldId id="325" r:id="rId26"/>
    <p:sldId id="288" r:id="rId27"/>
    <p:sldId id="322" r:id="rId28"/>
    <p:sldId id="326" r:id="rId29"/>
    <p:sldId id="298" r:id="rId30"/>
    <p:sldId id="323" r:id="rId31"/>
    <p:sldId id="271" r:id="rId32"/>
    <p:sldId id="315" r:id="rId33"/>
    <p:sldId id="327" r:id="rId34"/>
    <p:sldId id="317" r:id="rId35"/>
    <p:sldId id="318" r:id="rId36"/>
    <p:sldId id="319" r:id="rId37"/>
    <p:sldId id="320" r:id="rId38"/>
    <p:sldId id="316" r:id="rId39"/>
    <p:sldId id="328" r:id="rId40"/>
    <p:sldId id="292" r:id="rId41"/>
    <p:sldId id="293" r:id="rId42"/>
    <p:sldId id="270" r:id="rId43"/>
    <p:sldId id="307" r:id="rId44"/>
    <p:sldId id="329" r:id="rId45"/>
    <p:sldId id="308" r:id="rId46"/>
    <p:sldId id="331" r:id="rId47"/>
    <p:sldId id="332" r:id="rId48"/>
    <p:sldId id="330" r:id="rId49"/>
    <p:sldId id="275" r:id="rId5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30400E5-CF2A-4FAE-96F7-CC585A65D5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B1C476-B920-4A2C-BA28-60667B264E4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900315C-4BBA-4834-A063-5ECEDA279E54}" type="datetimeFigureOut">
              <a:rPr lang="en-US"/>
              <a:pPr>
                <a:defRPr/>
              </a:pPr>
              <a:t>1/31/2022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95FF548-026C-41E8-B665-02AB3898C1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9AFB80B-D74A-4296-A959-5DF24E127F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B88D1-08FD-407F-915E-F9BC603968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618AC-C65F-4C1A-8513-201C86F0C6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281F6C2-0249-459B-B2C6-6402B25B5DC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C738A5C1-CC82-451E-90E6-10AD4BEB296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A429D1DB-5A09-4B3D-B323-6279DDEE21C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FF50793A-7CE8-49F6-97E0-E576D4C2F2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B92B225-59A5-4CA0-82B1-23DFCEFD4867}" type="slidenum">
              <a:rPr lang="en-GB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>
            <a:extLst>
              <a:ext uri="{FF2B5EF4-FFF2-40B4-BE49-F238E27FC236}">
                <a16:creationId xmlns:a16="http://schemas.microsoft.com/office/drawing/2014/main" id="{0C9A57A2-44D6-4B69-9C8A-B3B28BFFDBA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>
            <a:extLst>
              <a:ext uri="{FF2B5EF4-FFF2-40B4-BE49-F238E27FC236}">
                <a16:creationId xmlns:a16="http://schemas.microsoft.com/office/drawing/2014/main" id="{48E64473-860B-4A09-8B23-5C66037FA1B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32A1F65A-616D-432D-8BA2-B83E4881BA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6A482D6-9119-413A-80A5-196C77544F0B}" type="slidenum">
              <a:rPr lang="en-GB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GB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>
            <a:extLst>
              <a:ext uri="{FF2B5EF4-FFF2-40B4-BE49-F238E27FC236}">
                <a16:creationId xmlns:a16="http://schemas.microsoft.com/office/drawing/2014/main" id="{E6B05224-25F0-4A04-A506-BC8573CA643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>
            <a:extLst>
              <a:ext uri="{FF2B5EF4-FFF2-40B4-BE49-F238E27FC236}">
                <a16:creationId xmlns:a16="http://schemas.microsoft.com/office/drawing/2014/main" id="{5F6CFF8C-4E9A-4E02-B3B4-B70B0271963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4000BE22-1715-4165-B0DD-E91D8DA597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B32595D-2FE8-476A-80DC-484621C5B78A}" type="slidenum">
              <a:rPr lang="en-GB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GB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>
            <a:extLst>
              <a:ext uri="{FF2B5EF4-FFF2-40B4-BE49-F238E27FC236}">
                <a16:creationId xmlns:a16="http://schemas.microsoft.com/office/drawing/2014/main" id="{774298CA-D18A-41C8-924D-157B3485D95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>
            <a:extLst>
              <a:ext uri="{FF2B5EF4-FFF2-40B4-BE49-F238E27FC236}">
                <a16:creationId xmlns:a16="http://schemas.microsoft.com/office/drawing/2014/main" id="{B394306C-6FEE-45AD-B0FB-512A6F7AE3C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46084" name="Slide Number Placeholder 3">
            <a:extLst>
              <a:ext uri="{FF2B5EF4-FFF2-40B4-BE49-F238E27FC236}">
                <a16:creationId xmlns:a16="http://schemas.microsoft.com/office/drawing/2014/main" id="{75E50BAF-802C-40F9-BD34-D04921F238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63095F0-C6FC-4FF6-BD6A-31229DF4B53E}" type="slidenum">
              <a:rPr lang="en-GB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GB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>
            <a:extLst>
              <a:ext uri="{FF2B5EF4-FFF2-40B4-BE49-F238E27FC236}">
                <a16:creationId xmlns:a16="http://schemas.microsoft.com/office/drawing/2014/main" id="{9E7D5CD9-913C-4B62-AC6A-21EA9B12964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>
            <a:extLst>
              <a:ext uri="{FF2B5EF4-FFF2-40B4-BE49-F238E27FC236}">
                <a16:creationId xmlns:a16="http://schemas.microsoft.com/office/drawing/2014/main" id="{C727AAB3-97C5-4C31-B41F-2FAB307F40A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48132" name="Slide Number Placeholder 3">
            <a:extLst>
              <a:ext uri="{FF2B5EF4-FFF2-40B4-BE49-F238E27FC236}">
                <a16:creationId xmlns:a16="http://schemas.microsoft.com/office/drawing/2014/main" id="{552629D9-DC70-4B62-B9A6-C47DB9C1EB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C1DD05F-6AEA-4479-BAB0-66C925C269B3}" type="slidenum">
              <a:rPr lang="en-GB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GB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>
            <a:extLst>
              <a:ext uri="{FF2B5EF4-FFF2-40B4-BE49-F238E27FC236}">
                <a16:creationId xmlns:a16="http://schemas.microsoft.com/office/drawing/2014/main" id="{E8D09276-8ECB-441A-A71F-8805DFF5107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>
            <a:extLst>
              <a:ext uri="{FF2B5EF4-FFF2-40B4-BE49-F238E27FC236}">
                <a16:creationId xmlns:a16="http://schemas.microsoft.com/office/drawing/2014/main" id="{1B95DCF2-5150-46B7-B9E0-22303777612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50180" name="Slide Number Placeholder 3">
            <a:extLst>
              <a:ext uri="{FF2B5EF4-FFF2-40B4-BE49-F238E27FC236}">
                <a16:creationId xmlns:a16="http://schemas.microsoft.com/office/drawing/2014/main" id="{7EA7D056-FD7A-427D-9067-EB51D05D40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70E8D5B-E149-4BD9-881B-E154B059B018}" type="slidenum">
              <a:rPr lang="en-GB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GB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>
            <a:extLst>
              <a:ext uri="{FF2B5EF4-FFF2-40B4-BE49-F238E27FC236}">
                <a16:creationId xmlns:a16="http://schemas.microsoft.com/office/drawing/2014/main" id="{F9D09109-66C4-40A4-82CF-9143454C135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D31DB5A-93D6-4733-A6F4-3DBE024A460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0C15F8F5-9008-4EA8-9D97-C6B54462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B3D2D5B-7AA4-4F84-A7AC-63FDC7FBB7A6}" type="slidenum">
              <a:rPr lang="en-GB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>
            <a:extLst>
              <a:ext uri="{FF2B5EF4-FFF2-40B4-BE49-F238E27FC236}">
                <a16:creationId xmlns:a16="http://schemas.microsoft.com/office/drawing/2014/main" id="{732872DE-C4F7-4427-9D3B-A7DDA3FC6E5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>
            <a:extLst>
              <a:ext uri="{FF2B5EF4-FFF2-40B4-BE49-F238E27FC236}">
                <a16:creationId xmlns:a16="http://schemas.microsoft.com/office/drawing/2014/main" id="{3A77F40C-DD22-4252-B4B3-112AF3EE813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70660" name="Slide Number Placeholder 3">
            <a:extLst>
              <a:ext uri="{FF2B5EF4-FFF2-40B4-BE49-F238E27FC236}">
                <a16:creationId xmlns:a16="http://schemas.microsoft.com/office/drawing/2014/main" id="{0B5B3E44-46E5-43F1-A778-836A84579B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1641D31-E883-46B6-8BE4-5DA3E0151F4B}" type="slidenum">
              <a:rPr lang="en-GB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49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B2F3B4A1-9373-4A22-BD56-ADF907B9A58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1CFA01E0-9B30-4692-AFFE-9DA69A6C0A4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979E806C-4269-4402-B9B9-E8C22A4719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4F4EE34-35BF-4562-801B-9ACA66C98C01}" type="slidenum">
              <a:rPr lang="en-GB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9E2215B1-517B-41D5-9B74-6310F4BC4A9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85BDA562-4701-439F-A55B-D8055F8FDED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1825ACAD-27E5-4BE9-AC10-7CFC899394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7DEC3A2-D771-48E0-BD58-2E228AFF79E0}" type="slidenum">
              <a:rPr lang="en-GB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id="{14EFD06D-373E-4752-BB6A-3028605752F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>
            <a:extLst>
              <a:ext uri="{FF2B5EF4-FFF2-40B4-BE49-F238E27FC236}">
                <a16:creationId xmlns:a16="http://schemas.microsoft.com/office/drawing/2014/main" id="{0900508F-1608-40DF-9E2F-4C7177BC3D3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503E91E6-E822-4D72-B38A-DC76838700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262F447-6D12-4453-AB59-7790A147B370}" type="slidenum">
              <a:rPr lang="en-GB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1F0E3123-1328-4561-A66E-95EBE39BA2F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id="{AF616631-A023-4823-B539-94BA1E02531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54620F3B-29CE-442E-88A9-892DD1FD08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B49FE96-5002-41D6-A56A-EB8E1747756B}" type="slidenum">
              <a:rPr lang="en-GB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id="{A96D93AC-9E44-40C6-A664-7C9FA7500AB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id="{5684EC46-E14D-4248-994A-3B9164CB49F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935E7A07-B137-4463-92B4-B3F1A51F7E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6AD4A9F-6A6A-447A-AFE2-FA14FD61CD79}" type="slidenum">
              <a:rPr lang="en-GB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GB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>
            <a:extLst>
              <a:ext uri="{FF2B5EF4-FFF2-40B4-BE49-F238E27FC236}">
                <a16:creationId xmlns:a16="http://schemas.microsoft.com/office/drawing/2014/main" id="{2F97EA83-D280-49BC-9BC4-99F4EC676AF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>
            <a:extLst>
              <a:ext uri="{FF2B5EF4-FFF2-40B4-BE49-F238E27FC236}">
                <a16:creationId xmlns:a16="http://schemas.microsoft.com/office/drawing/2014/main" id="{684BD277-69B9-4C88-8B6C-1C12C3E26D5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641C912F-79B4-42D7-B781-C10C2146E4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D108ECC-2E5B-42AD-B279-6116A45F2823}" type="slidenum">
              <a:rPr lang="en-GB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GB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>
            <a:extLst>
              <a:ext uri="{FF2B5EF4-FFF2-40B4-BE49-F238E27FC236}">
                <a16:creationId xmlns:a16="http://schemas.microsoft.com/office/drawing/2014/main" id="{FA878378-6051-46CD-9313-410895EF784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>
            <a:extLst>
              <a:ext uri="{FF2B5EF4-FFF2-40B4-BE49-F238E27FC236}">
                <a16:creationId xmlns:a16="http://schemas.microsoft.com/office/drawing/2014/main" id="{26AC4EDC-E5FE-45C1-BB92-28F6EFCF6C1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C12C6878-CC4C-48C6-A016-982D650C18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38E01C7-7C3E-48E0-8A1B-9FE46107627B}" type="slidenum">
              <a:rPr lang="en-GB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GB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>
            <a:extLst>
              <a:ext uri="{FF2B5EF4-FFF2-40B4-BE49-F238E27FC236}">
                <a16:creationId xmlns:a16="http://schemas.microsoft.com/office/drawing/2014/main" id="{F6AE4754-872C-4799-9D1A-6C5EBD0766C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>
            <a:extLst>
              <a:ext uri="{FF2B5EF4-FFF2-40B4-BE49-F238E27FC236}">
                <a16:creationId xmlns:a16="http://schemas.microsoft.com/office/drawing/2014/main" id="{956C0970-C600-41CC-9016-2B430B84C31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99BA54E8-29A9-4753-B375-DEBEC433BF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74C1F6C-AE48-40B3-892A-4D765ADA2B42}" type="slidenum">
              <a:rPr lang="en-GB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GB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028D0-5FE5-465C-ACDD-8A128FCDA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1B2519-B71C-4CD8-9914-E2DD273A3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6EAE1-9456-4F4C-B698-1B205D4E0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82465C-E347-4DAA-8221-2E87DA602B92}" type="datetimeFigureOut">
              <a:rPr lang="en-US"/>
              <a:pPr>
                <a:defRPr/>
              </a:pPr>
              <a:t>1/31/2022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9235D-C8BD-4910-BA89-D536B8FBD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182CC-8FFE-401E-B013-1EA783D32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34C897-B49C-41D7-B228-4AA0A7803D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68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89D1D-9B58-4385-9434-886289D67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82D21-A276-4AB1-A4CB-176D8254F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403FD-8FEE-4A5B-A3DC-395C4BC76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60CC93-9112-432B-AE99-129872E892C1}" type="datetimeFigureOut">
              <a:rPr lang="en-US"/>
              <a:pPr>
                <a:defRPr/>
              </a:pPr>
              <a:t>1/31/2022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6BF45-4386-44EE-8A41-738FF52DC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22D39-66A2-4EDD-90B0-B21E94683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E738EA-A5AE-4F11-87F4-2DAB8093A4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640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D39D8B-1AF1-4D4B-B788-C1917E3BBE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18446-E243-424D-A7DA-F1A0E2BA1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F54B3-35FD-496C-8410-4A9D1C48D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8B7C6-4B31-4043-BC89-57C95C620903}" type="datetimeFigureOut">
              <a:rPr lang="en-US"/>
              <a:pPr>
                <a:defRPr/>
              </a:pPr>
              <a:t>1/31/2022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AE795-C669-4698-842F-95BE37732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66461-99FB-4761-AB44-30500E009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C534EE-9548-4E1C-BF41-9A084AABDB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005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633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CDC847-85A5-4867-9985-A48542AC183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" name="Group 14">
            <a:extLst>
              <a:ext uri="{FF2B5EF4-FFF2-40B4-BE49-F238E27FC236}">
                <a16:creationId xmlns:a16="http://schemas.microsoft.com/office/drawing/2014/main" id="{C668ABC9-79A3-4DD0-BBF9-1E7B0243766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76200" y="817563"/>
            <a:ext cx="9015413" cy="173037"/>
            <a:chOff x="53179" y="588875"/>
            <a:chExt cx="9014621" cy="17312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7BCC1C5-968B-46E5-AD01-8124DB3BC707}"/>
                </a:ext>
              </a:extLst>
            </p:cNvPr>
            <p:cNvSpPr/>
            <p:nvPr userDrawn="1"/>
          </p:nvSpPr>
          <p:spPr>
            <a:xfrm>
              <a:off x="54767" y="588875"/>
              <a:ext cx="9013033" cy="46060"/>
            </a:xfrm>
            <a:prstGeom prst="rect">
              <a:avLst/>
            </a:prstGeom>
            <a:solidFill>
              <a:schemeClr val="accent1">
                <a:tint val="60000"/>
              </a:schemeClr>
            </a:solidFill>
            <a:ln w="19050" cap="sq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5B37330-7524-4F0B-8F5A-40F93397A38B}"/>
                </a:ext>
              </a:extLst>
            </p:cNvPr>
            <p:cNvSpPr/>
            <p:nvPr userDrawn="1"/>
          </p:nvSpPr>
          <p:spPr>
            <a:xfrm>
              <a:off x="53179" y="715940"/>
              <a:ext cx="9014621" cy="46060"/>
            </a:xfrm>
            <a:prstGeom prst="rect">
              <a:avLst/>
            </a:prstGeom>
            <a:solidFill>
              <a:schemeClr val="accent5"/>
            </a:solidFill>
            <a:ln w="19050" cap="sq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927AFA-7767-4F0C-A094-E4DAE0C54B63}"/>
                </a:ext>
              </a:extLst>
            </p:cNvPr>
            <p:cNvSpPr/>
            <p:nvPr userDrawn="1"/>
          </p:nvSpPr>
          <p:spPr>
            <a:xfrm flipV="1">
              <a:off x="54767" y="623818"/>
              <a:ext cx="9013033" cy="92122"/>
            </a:xfrm>
            <a:prstGeom prst="rect">
              <a:avLst/>
            </a:prstGeom>
            <a:solidFill>
              <a:schemeClr val="accent1">
                <a:alpha val="100000"/>
              </a:schemeClr>
            </a:solidFill>
            <a:ln w="19050" cap="sq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Rounded Rectangle 10">
            <a:extLst>
              <a:ext uri="{FF2B5EF4-FFF2-40B4-BE49-F238E27FC236}">
                <a16:creationId xmlns:a16="http://schemas.microsoft.com/office/drawing/2014/main" id="{8234746A-0CF0-44DC-B4F5-290550DF6AEC}"/>
              </a:ext>
            </a:extLst>
          </p:cNvPr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noFill/>
          <a:ln w="57150" cap="sq" cmpd="sng" algn="ctr">
            <a:solidFill>
              <a:schemeClr val="bg1"/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5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0022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1818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275F4-8BEA-48D0-9E6B-A2AEE1088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275B1-5A9F-472B-8811-2C5810731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E42DA-18C1-41FC-A774-9E9E3FB60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65047-D336-4956-85E8-8ECCBF4139F8}" type="datetimeFigureOut">
              <a:rPr lang="en-US"/>
              <a:pPr>
                <a:defRPr/>
              </a:pPr>
              <a:t>1/31/2022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449E2-A9AD-48B3-B3F8-3A2DDD5C3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3FFC0-2E53-478F-8CA5-0EFCC9EDE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2E40CF-EEEB-49CE-9DCA-8E1C36C9C1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44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57295-358F-4883-A66E-4BC1F0F6F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3D99E-2CD6-4960-9D9C-8838E938F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12C86-F589-4532-9F75-8D868F229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4DC579-3B3B-4940-8F91-B6EA05BB67E2}" type="datetimeFigureOut">
              <a:rPr lang="en-US"/>
              <a:pPr>
                <a:defRPr/>
              </a:pPr>
              <a:t>1/31/2022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D16EB-D2AD-4BEC-B818-552576EE6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4B553-51D7-4E0D-92E6-9BE26AEBC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DE5561-4E77-4A7D-A50D-EF9A8C7A22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40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417FB-A5E1-4B7C-99AA-616A0A29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B6B4B-ED98-4C63-8729-DA03973051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1DD4F8-E605-46F5-8C1D-493F878A5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0A71F98-7067-41EF-BC74-2D778F76A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BF9E8-56C1-49F4-8BD5-C58E88982AE0}" type="datetimeFigureOut">
              <a:rPr lang="en-US"/>
              <a:pPr>
                <a:defRPr/>
              </a:pPr>
              <a:t>1/31/2022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1EA4580-8BD1-4381-8197-83265EFCE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A0669B3-85CF-4C20-A217-B704079E5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971CBC-8BF6-4966-B241-88C11FA943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29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62DDD-C41E-4902-8BFB-B1EAA441F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39530-52C0-4F71-9A7C-0DDAEA9C2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B68541-E29A-4113-8A02-920DC01C7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09B8BF-EB97-41EF-AF1D-21AD0C9D86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F0738C-61F1-47E1-A9B6-1981323419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49D13B8-AED5-4927-A684-6C385756B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9C6B7F-E914-4ADD-9D8A-34FC610B7C8C}" type="datetimeFigureOut">
              <a:rPr lang="en-US"/>
              <a:pPr>
                <a:defRPr/>
              </a:pPr>
              <a:t>1/31/2022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62875B9-6039-4D40-9E63-ADF5CF03E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922069E-B5F5-4996-97CC-B0BE5CD2C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ADA7D-1F91-479B-BB6F-427B92BED7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29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393D3-9C6A-4D46-B2F0-6189C830E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653D668-A074-4D6C-AAB5-4D9773B3A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F1E8BD-F61A-45C9-AD42-07A443043D49}" type="datetimeFigureOut">
              <a:rPr lang="en-US"/>
              <a:pPr>
                <a:defRPr/>
              </a:pPr>
              <a:t>1/31/2022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0AC5E9B-B2B9-4ED8-A6F7-D167A7B5F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554C3D7-3B9E-4EB3-951D-FA8F2E443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21A268-4680-42A3-916A-FFD53D0D95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33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9E1AF9F-7FC8-4247-8270-709B1BC4C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1371F-8CCA-4224-A892-33D351367E13}" type="datetimeFigureOut">
              <a:rPr lang="en-US"/>
              <a:pPr>
                <a:defRPr/>
              </a:pPr>
              <a:t>1/31/2022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4843171-A074-4279-ACF6-D4DAC9B3D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1D1CE64-F4F0-497A-AE2D-E55B01CA4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25731-A09A-4230-8E0D-59594C6070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585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54A75-2A0A-4941-B362-D1596FFE6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73AE2-252D-421E-B979-91E891AE3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73DC6-AA92-4508-AFA2-AD90C4F2F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C8FA3BE-9047-4915-88D7-27DB10A7A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D4093-D907-4317-9521-2CA239C14921}" type="datetimeFigureOut">
              <a:rPr lang="en-US"/>
              <a:pPr>
                <a:defRPr/>
              </a:pPr>
              <a:t>1/31/2022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8126B2C-4CFC-476F-AB35-7FBA56D0C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1BDB33D-7389-43A7-8839-305E90E0B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ECFF1-0960-4099-9EB0-190D686F8C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716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928BC-76AA-4B1B-B3EB-C5E9DCE4B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9F2116-AF99-4807-9E93-72C44D5A93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6E0180-34B6-4AA9-8A01-73A4DD1F2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B017715-7852-4344-AB3B-3EA39E5CE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B687F6-CA2C-4916-A93F-85E436E4DB2A}" type="datetimeFigureOut">
              <a:rPr lang="en-US"/>
              <a:pPr>
                <a:defRPr/>
              </a:pPr>
              <a:t>1/31/2022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D72EE16-4550-428A-858C-32A767248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068D996-1EAC-4F55-A6E3-33181AAE0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D47817-B417-4433-B15C-064D43DE89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527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312D88E4-615D-4F76-9D08-803F625EF1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326C34F6-3B48-4FBC-85E5-D5C2607E09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869C2-19E9-477D-A511-51609D4D46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C8F18A8-E5CF-46C9-8201-C4A20DA630E7}" type="datetimeFigureOut">
              <a:rPr lang="en-US"/>
              <a:pPr>
                <a:defRPr/>
              </a:pPr>
              <a:t>1/31/2022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75ABC-9231-467B-A121-E995D5682C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4310D-0A26-47DB-A8A7-C03B445548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A5C357D-CA86-4A95-B03A-B816F35A96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00E4C4CD-FE90-4EE4-A4F8-6C4C204A9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857" y="2209800"/>
            <a:ext cx="6029343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CSH 227</a:t>
            </a:r>
          </a:p>
          <a:p>
            <a:pPr eaLnBrk="1" hangingPunct="1"/>
            <a:endParaRPr lang="en-US" altLang="en-US" sz="3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altLang="en-US"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Analysis &amp; Design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7FBFB465-022D-4458-9CDB-EB7F075D3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57225"/>
            <a:ext cx="8434388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These information systems should be developed.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key to successful system development is thorough systems </a:t>
            </a:r>
            <a:r>
              <a:rPr lang="en-GB" sz="32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analysis</a:t>
            </a:r>
            <a:r>
              <a:rPr lang="en-GB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GB" sz="32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design</a:t>
            </a:r>
            <a:r>
              <a:rPr lang="en-GB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32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Systems analysts </a:t>
            </a:r>
            <a:r>
              <a:rPr lang="en-GB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GB" sz="32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designers </a:t>
            </a:r>
            <a:r>
              <a:rPr lang="en-GB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perform information systems </a:t>
            </a:r>
            <a:r>
              <a:rPr lang="en-GB" sz="32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analysis </a:t>
            </a:r>
            <a:r>
              <a:rPr lang="en-GB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GB" sz="32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design</a:t>
            </a:r>
            <a:r>
              <a:rPr lang="en-GB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7FBFB465-022D-4458-9CDB-EB7F075D3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763588"/>
            <a:ext cx="8610600" cy="403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Successful system development is based on: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understanding an organization’s </a:t>
            </a:r>
            <a:r>
              <a:rPr lang="en-GB" sz="32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objectives</a:t>
            </a:r>
            <a:r>
              <a:rPr lang="en-GB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32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structure</a:t>
            </a:r>
            <a:r>
              <a:rPr lang="en-GB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GB" sz="32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processes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analyst’s </a:t>
            </a:r>
            <a:r>
              <a:rPr lang="en-GB" sz="32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knowledge</a:t>
            </a:r>
            <a:r>
              <a:rPr lang="en-GB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of how to exploit information technology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>
            <a:extLst>
              <a:ext uri="{FF2B5EF4-FFF2-40B4-BE49-F238E27FC236}">
                <a16:creationId xmlns:a16="http://schemas.microsoft.com/office/drawing/2014/main" id="{17E358AF-AE7D-4D31-B3F7-204BB9EFE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28600"/>
            <a:ext cx="8515350" cy="649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What is Analysis?</a:t>
            </a:r>
            <a:endParaRPr lang="en-GB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Oxford Dictionary defines </a:t>
            </a:r>
            <a:r>
              <a:rPr lang="en-GB" sz="32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analysis </a:t>
            </a:r>
            <a:r>
              <a:rPr lang="en-GB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as follows: separation of a </a:t>
            </a:r>
            <a:r>
              <a:rPr lang="en-GB" sz="32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substance into parts </a:t>
            </a:r>
            <a:r>
              <a:rPr lang="en-GB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for study and interpretation; detailed examination</a:t>
            </a:r>
            <a:r>
              <a:rPr lang="en-GB" sz="32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32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 the case of systems analysis: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‘</a:t>
            </a:r>
            <a:r>
              <a:rPr lang="en-GB" sz="32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substance’</a:t>
            </a:r>
            <a:r>
              <a:rPr lang="en-GB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is the </a:t>
            </a:r>
            <a:r>
              <a:rPr lang="en-GB" sz="32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business system</a:t>
            </a:r>
            <a:r>
              <a:rPr lang="en-GB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under investigation, and 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GB" sz="32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parts</a:t>
            </a:r>
            <a:r>
              <a:rPr lang="en-GB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are the various </a:t>
            </a:r>
            <a:r>
              <a:rPr lang="en-GB" sz="32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subsystems</a:t>
            </a:r>
            <a:r>
              <a:rPr lang="en-GB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that work together to support the business.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>
            <a:extLst>
              <a:ext uri="{FF2B5EF4-FFF2-40B4-BE49-F238E27FC236}">
                <a16:creationId xmlns:a16="http://schemas.microsoft.com/office/drawing/2014/main" id="{98C6D41C-D1FE-4734-95A2-F10FA8447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"/>
            <a:ext cx="8305800" cy="649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GB" alt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important that the nature of the business and the way it currently operates are </a:t>
            </a:r>
            <a:r>
              <a:rPr lang="en-GB" altLang="en-US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clearly understood.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GB" alt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GB" alt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Detailed examinations provide the design team with the </a:t>
            </a:r>
            <a:r>
              <a:rPr lang="en-GB" altLang="en-US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 data</a:t>
            </a:r>
            <a:r>
              <a:rPr lang="en-GB" alt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they require in order to ensure that all the client’s </a:t>
            </a:r>
            <a:r>
              <a:rPr lang="en-GB" altLang="en-US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en-GB" alt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fully met.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GB" alt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GB" alt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investigation or study conducted during the analysis phase results in the production of a document called </a:t>
            </a:r>
            <a:r>
              <a:rPr lang="en-GB" altLang="en-US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specification </a:t>
            </a:r>
            <a:r>
              <a:rPr lang="en-GB" alt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GB" altLang="en-US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functional specification.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>
            <a:extLst>
              <a:ext uri="{FF2B5EF4-FFF2-40B4-BE49-F238E27FC236}">
                <a16:creationId xmlns:a16="http://schemas.microsoft.com/office/drawing/2014/main" id="{FED4AE0B-39FC-44E7-A62E-36C05AFB1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363" y="457200"/>
            <a:ext cx="8434387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GB" altLang="en-US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 analysis </a:t>
            </a:r>
            <a:r>
              <a:rPr lang="en-GB" alt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GB" altLang="en-US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understanding and specifying in detail </a:t>
            </a:r>
            <a:r>
              <a:rPr lang="en-GB" altLang="en-US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GB" alt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information system should accomplish. </a:t>
            </a:r>
          </a:p>
          <a:p>
            <a:pPr eaLnBrk="1" hangingPunct="1"/>
            <a:endParaRPr lang="en-GB" alt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CA" alt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deals with </a:t>
            </a:r>
            <a:r>
              <a:rPr lang="en-GB" alt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of sets of</a:t>
            </a:r>
            <a:r>
              <a:rPr lang="en-GB" altLang="en-US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interacting entities</a:t>
            </a:r>
            <a:r>
              <a:rPr lang="en-GB" alt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prior to their automation as computer systems, and the interactions within those systems.</a:t>
            </a:r>
          </a:p>
          <a:p>
            <a:pPr eaLnBrk="1" hangingPunct="1"/>
            <a:endParaRPr lang="en-GB" alt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GB" alt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altLang="en-US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phase </a:t>
            </a:r>
            <a:r>
              <a:rPr lang="en-GB" alt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answers the questions of </a:t>
            </a:r>
            <a:r>
              <a:rPr lang="en-GB" altLang="en-US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 </a:t>
            </a:r>
            <a:r>
              <a:rPr lang="en-GB" alt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use the system, </a:t>
            </a:r>
            <a:r>
              <a:rPr lang="en-GB" altLang="en-US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GB" alt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will do, and </a:t>
            </a:r>
            <a:r>
              <a:rPr lang="en-GB" altLang="en-US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GB" alt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altLang="en-US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GB" alt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will be used.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>
            <a:extLst>
              <a:ext uri="{FF2B5EF4-FFF2-40B4-BE49-F238E27FC236}">
                <a16:creationId xmlns:a16="http://schemas.microsoft.com/office/drawing/2014/main" id="{0EFFBF83-1173-4F43-B266-2BD459058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774700"/>
            <a:ext cx="8458200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GB" altLang="en-US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 design </a:t>
            </a:r>
            <a:r>
              <a:rPr lang="en-GB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process of specifying in detail </a:t>
            </a:r>
            <a:r>
              <a:rPr lang="en-GB" altLang="en-US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GB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many components of the information system should be </a:t>
            </a:r>
            <a:r>
              <a:rPr lang="en-GB" altLang="en-US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physically</a:t>
            </a:r>
            <a:r>
              <a:rPr lang="en-GB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implemented. </a:t>
            </a:r>
          </a:p>
          <a:p>
            <a:pPr eaLnBrk="1" hangingPunct="1"/>
            <a:endParaRPr lang="en-GB" alt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GB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concerned with: </a:t>
            </a:r>
          </a:p>
          <a:p>
            <a:pPr eaLnBrk="1" hangingPunct="1"/>
            <a:endParaRPr lang="en-GB" alt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GB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hardware, software, and network infrastructure;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GB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user interface, forms, and reports that will be used;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GB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specific programs, databases, and files that will be needed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CB6CBA08-C08F-496F-8875-75423C0ED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"/>
            <a:ext cx="8610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GB" altLang="en-US" sz="3200">
                <a:solidFill>
                  <a:schemeClr val="bg1"/>
                </a:solidFill>
                <a:latin typeface="Perpetua" panose="02020502060401020303" pitchFamily="18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6387" name="Rectangle 7">
            <a:extLst>
              <a:ext uri="{FF2B5EF4-FFF2-40B4-BE49-F238E27FC236}">
                <a16:creationId xmlns:a16="http://schemas.microsoft.com/office/drawing/2014/main" id="{F8A95B11-6C3E-4482-BF3C-7840C952E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57200"/>
            <a:ext cx="8505825" cy="550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Systems analysis and design is a systematic approach to: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Identifying problems, opportunities, and objectives.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Analysing the information flows in organizations.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Designing computerized information systems to solve a problem </a:t>
            </a:r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within organizations</a:t>
            </a:r>
            <a:r>
              <a:rPr lang="en-GB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C8821F3D-11A1-41E1-B3F3-A4FEEAAD9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"/>
            <a:ext cx="8610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GB" altLang="en-US" sz="3200">
                <a:solidFill>
                  <a:schemeClr val="bg1"/>
                </a:solidFill>
                <a:latin typeface="Perpetua" panose="02020502060401020303" pitchFamily="18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F8130F98-50ED-44B8-B325-552F55AC9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28600"/>
            <a:ext cx="8505825" cy="649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Why is systems analysis and design important?</a:t>
            </a:r>
            <a:endParaRPr lang="en-GB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CA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Success of information systems depends on good SAD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CA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It is proven techniques and widely used in computing industry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CA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It is part of career growth in IT - lots of interesting and well-paying jobs.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CA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Because of the increasing demand for systems analysis skills</a:t>
            </a:r>
            <a:endParaRPr lang="en-GB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9164CE8F-EA40-4412-9FB0-39DFF047A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"/>
            <a:ext cx="8610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GB" altLang="en-US" sz="3200">
                <a:solidFill>
                  <a:schemeClr val="bg1"/>
                </a:solidFill>
                <a:latin typeface="Perpetua" panose="02020502060401020303" pitchFamily="18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4579" name="Rectangle 6">
            <a:extLst>
              <a:ext uri="{FF2B5EF4-FFF2-40B4-BE49-F238E27FC236}">
                <a16:creationId xmlns:a16="http://schemas.microsoft.com/office/drawing/2014/main" id="{BFA9B030-5DA0-44A2-8D5C-9B2B56955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763" y="1401763"/>
            <a:ext cx="829627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CA" altLang="en-US" sz="3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Analyst: </a:t>
            </a:r>
            <a:r>
              <a:rPr lang="en-CA" altLang="en-US"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professional who uses analysis and design techniques to solve business problems using information technology.</a:t>
            </a:r>
            <a:endParaRPr lang="en-GB" altLang="en-US" sz="3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DBC0487D-48DC-4329-A48E-AB193DFC3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"/>
            <a:ext cx="8610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GB" altLang="en-US" sz="3200">
                <a:solidFill>
                  <a:schemeClr val="bg1"/>
                </a:solidFill>
                <a:latin typeface="Perpetua" panose="02020502060401020303" pitchFamily="18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6627" name="Rectangle 6">
            <a:extLst>
              <a:ext uri="{FF2B5EF4-FFF2-40B4-BE49-F238E27FC236}">
                <a16:creationId xmlns:a16="http://schemas.microsoft.com/office/drawing/2014/main" id="{19F62189-79A7-4796-AC6E-0AF5C8352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763" y="2198688"/>
            <a:ext cx="8296275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GB" altLang="en-US"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	The Analyst as a business problem solver 	(</a:t>
            </a:r>
            <a:r>
              <a:rPr lang="en-US" altLang="en-US"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 of Change)</a:t>
            </a:r>
            <a:endParaRPr lang="en-GB" altLang="en-US" sz="3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id="{43FA560B-80C7-4F1B-A829-35126ACD6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412875"/>
            <a:ext cx="87630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GB" altLang="en-US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Systems Analysis and Design, 11</a:t>
            </a:r>
            <a:r>
              <a:rPr lang="en-GB" altLang="en-US" sz="2800" baseline="30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GB" altLang="en-US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Edition, 2017, Course Technology, Cengage Learning, Scott Tilley &amp; Harry J. Rosenblatt</a:t>
            </a:r>
          </a:p>
          <a:p>
            <a:pPr eaLnBrk="1" hangingPunct="1"/>
            <a:endParaRPr lang="en-GB" altLang="en-US" sz="28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GB" altLang="en-US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Systems Analysis and Design in a Changing World, 7</a:t>
            </a:r>
            <a:r>
              <a:rPr lang="en-GB" altLang="en-US" sz="2800" baseline="30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GB" altLang="en-US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Edition, 2016. Course Technology, Cengage Learning. John W. Satzinger, Robert B. Jackson, Stephen D. Burd</a:t>
            </a:r>
          </a:p>
        </p:txBody>
      </p:sp>
      <p:sp>
        <p:nvSpPr>
          <p:cNvPr id="8195" name="Rectangle 1">
            <a:extLst>
              <a:ext uri="{FF2B5EF4-FFF2-40B4-BE49-F238E27FC236}">
                <a16:creationId xmlns:a16="http://schemas.microsoft.com/office/drawing/2014/main" id="{17A90B22-2938-49CD-B73F-3E77CFD3D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52400"/>
            <a:ext cx="4216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GB" altLang="en-US"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Recommended Books</a:t>
            </a:r>
            <a:endParaRPr lang="en-GB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4365713A-8BC3-4D13-8505-C9B2A265D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"/>
            <a:ext cx="8610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GB" altLang="en-US" sz="3200">
                <a:solidFill>
                  <a:schemeClr val="bg1"/>
                </a:solidFill>
                <a:latin typeface="Perpetua" panose="02020502060401020303" pitchFamily="18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8675" name="Rectangle 6">
            <a:extLst>
              <a:ext uri="{FF2B5EF4-FFF2-40B4-BE49-F238E27FC236}">
                <a16:creationId xmlns:a16="http://schemas.microsoft.com/office/drawing/2014/main" id="{3911280A-BE7B-463F-A6BC-ED267E435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763" y="2046288"/>
            <a:ext cx="8296275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GB" altLang="en-US"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systems analyst is someone who solves </a:t>
            </a:r>
            <a:r>
              <a:rPr lang="en-GB" altLang="en-US" sz="3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problems</a:t>
            </a:r>
            <a:r>
              <a:rPr lang="en-GB" altLang="en-US"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using information technology.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248278-2830-467C-B4B5-6651B2BB65A9}"/>
              </a:ext>
            </a:extLst>
          </p:cNvPr>
          <p:cNvSpPr/>
          <p:nvPr/>
        </p:nvSpPr>
        <p:spPr>
          <a:xfrm>
            <a:off x="1866900" y="211138"/>
            <a:ext cx="5486400" cy="5867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prstClr val="white"/>
              </a:solidFill>
            </a:endParaRPr>
          </a:p>
        </p:txBody>
      </p:sp>
      <p:pic>
        <p:nvPicPr>
          <p:cNvPr id="30723" name="Picture 4">
            <a:extLst>
              <a:ext uri="{FF2B5EF4-FFF2-40B4-BE49-F238E27FC236}">
                <a16:creationId xmlns:a16="http://schemas.microsoft.com/office/drawing/2014/main" id="{2B6D4561-25CF-4379-8F17-227EEC43C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25438"/>
            <a:ext cx="5105400" cy="569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Rectangle 1">
            <a:extLst>
              <a:ext uri="{FF2B5EF4-FFF2-40B4-BE49-F238E27FC236}">
                <a16:creationId xmlns:a16="http://schemas.microsoft.com/office/drawing/2014/main" id="{214DD03E-E3C0-47ED-96E9-B89B97E77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6172200"/>
            <a:ext cx="6096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CA" altLang="en-US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1: The Analysts’ Approach to Problem Solving </a:t>
            </a:r>
            <a:endParaRPr lang="en-GB" alt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>
            <a:extLst>
              <a:ext uri="{FF2B5EF4-FFF2-40B4-BE49-F238E27FC236}">
                <a16:creationId xmlns:a16="http://schemas.microsoft.com/office/drawing/2014/main" id="{5969CBDD-32C3-4FAF-85D2-80F1D5B97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209925"/>
            <a:ext cx="8534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GB" altLang="en-US"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	Tasks performed by Systems Analyst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>
            <a:extLst>
              <a:ext uri="{FF2B5EF4-FFF2-40B4-BE49-F238E27FC236}">
                <a16:creationId xmlns:a16="http://schemas.microsoft.com/office/drawing/2014/main" id="{8DB23070-EAE5-46B9-B390-17E60CC8B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62" t="23625" r="19594" b="43625"/>
          <a:stretch>
            <a:fillRect/>
          </a:stretch>
        </p:blipFill>
        <p:spPr bwMode="auto">
          <a:xfrm>
            <a:off x="1295400" y="1143000"/>
            <a:ext cx="65532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D1CD7B87-2809-43AF-9833-46A5810F5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"/>
            <a:ext cx="8610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GB" altLang="en-US" sz="3200">
                <a:solidFill>
                  <a:srgbClr val="FFFFFF"/>
                </a:solidFill>
                <a:latin typeface="Perpetua" panose="02020502060401020303" pitchFamily="18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0522C57C-0445-4408-97BF-A7B9F3951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133725"/>
            <a:ext cx="8610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GB" altLang="en-US" sz="3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	Required Skills of the Systems Analyst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4C6C1F68-8CC0-4145-8315-E16474F99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"/>
            <a:ext cx="8610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GB" altLang="en-US" sz="3200">
                <a:solidFill>
                  <a:srgbClr val="FFFFFF"/>
                </a:solidFill>
                <a:latin typeface="Perpetua" panose="02020502060401020303" pitchFamily="18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3A979DEE-ABC4-4B14-9FC7-9FBA3803A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685800"/>
            <a:ext cx="8610600" cy="335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GB" altLang="en-US" sz="32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Analytical skills</a:t>
            </a:r>
            <a:endParaRPr lang="en-GB" altLang="en-US" sz="32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en-GB" altLang="en-US" sz="20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GB" altLang="en-US" sz="3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solving skills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GB" altLang="en-US" sz="3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thinking</a:t>
            </a:r>
          </a:p>
          <a:p>
            <a:pPr lvl="2" eaLnBrk="1" hangingPunct="1">
              <a:buFont typeface="Wingdings" panose="05000000000000000000" pitchFamily="2" charset="2"/>
              <a:buChar char="ü"/>
            </a:pPr>
            <a:r>
              <a:rPr lang="en-GB" altLang="en-US" sz="3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Ability to see organizations and information systems as systems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8A893212-C61C-4077-BC9D-358B9F0CA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"/>
            <a:ext cx="8610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GB" altLang="en-US" sz="3200">
                <a:solidFill>
                  <a:srgbClr val="FFFFFF"/>
                </a:solidFill>
                <a:latin typeface="Perpetua" panose="02020502060401020303" pitchFamily="18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8A0F1E-28C6-4364-89E8-AECC17DB8084}"/>
              </a:ext>
            </a:extLst>
          </p:cNvPr>
          <p:cNvSpPr/>
          <p:nvPr/>
        </p:nvSpPr>
        <p:spPr>
          <a:xfrm>
            <a:off x="304800" y="304800"/>
            <a:ext cx="8610600" cy="624840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200" b="1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Technical skills</a:t>
            </a:r>
            <a:r>
              <a:rPr lang="en-GB" sz="3200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3200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3200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Computers and how they work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3200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File, database, and storage hardware and software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3200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Input and output hardware and software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3200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Computer networks and protocols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3200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Programming languages, operating systems, and utilities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3200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Communication and collaboration technology such as digital telephones, videoconferencing, and Web-based document management systems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687B302D-9129-4DC1-85D0-303AD97E4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"/>
            <a:ext cx="8610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GB" altLang="en-US" sz="3200">
                <a:solidFill>
                  <a:srgbClr val="FFFFFF"/>
                </a:solidFill>
                <a:latin typeface="Perpetua" panose="02020502060401020303" pitchFamily="18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33D6D708-3E40-455A-8CCA-73B9E8050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757238"/>
            <a:ext cx="8610600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GB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</a:t>
            </a:r>
            <a:r>
              <a:rPr lang="en-GB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software products that are used to develop analysis and design specifications and completed system components. </a:t>
            </a:r>
          </a:p>
          <a:p>
            <a:endParaRPr lang="en-GB" altLang="en-US" sz="28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en-US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packages</a:t>
            </a:r>
            <a:r>
              <a:rPr lang="en-GB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such as Microsoft Access, and Adobe Dreamweaver to implement small systems or develop subsystems.</a:t>
            </a:r>
          </a:p>
          <a:p>
            <a:endParaRPr lang="en-GB" alt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en-US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Integrated development environments</a:t>
            </a:r>
            <a:r>
              <a:rPr lang="en-GB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(IDEs) such as Oracle JDeveloper and Microsoft Visual Studio that support program development, database design, software testing, and system deployment.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FF0D99D8-1C59-48CE-83F7-B50A5910D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"/>
            <a:ext cx="8610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GB" altLang="en-US" sz="3200">
                <a:solidFill>
                  <a:srgbClr val="FFFFFF"/>
                </a:solidFill>
                <a:latin typeface="Perpetua" panose="02020502060401020303" pitchFamily="18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817CAB2E-181B-4C16-8D0F-128B1AEA7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211263"/>
            <a:ext cx="8610600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GB" altLang="en-US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Computer-aided visual modelling tools</a:t>
            </a:r>
            <a:r>
              <a:rPr lang="en-GB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such as Visible Analyst that help analysts create, store, modify, and manage system specifications and sometimes generate programs, databases, Web-based interfaces, etc.</a:t>
            </a:r>
          </a:p>
          <a:p>
            <a:endParaRPr lang="en-GB" alt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en-US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Automated testing tools</a:t>
            </a:r>
            <a:r>
              <a:rPr lang="en-GB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configuration management tools, software library management tools, documentation support tools, project management tools, and so on.</a:t>
            </a:r>
          </a:p>
          <a:p>
            <a:r>
              <a:rPr lang="en-GB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1C0FD9D5-3BEB-44C0-832B-8EDC39EE0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"/>
            <a:ext cx="8610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GB" altLang="en-US" sz="3200">
                <a:solidFill>
                  <a:srgbClr val="FFFFFF"/>
                </a:solidFill>
                <a:latin typeface="Perpetua" panose="02020502060401020303" pitchFamily="18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546BA877-1A06-4D78-B41C-7D297AA0C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8610600" cy="600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GB" altLang="en-US" sz="32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People Knowledge and Skills</a:t>
            </a:r>
            <a:endParaRPr lang="en-GB" altLang="en-US" sz="3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GB" altLang="en-US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eaLnBrk="1" hangingPunct="1"/>
            <a:r>
              <a:rPr lang="en-GB" altLang="en-US" sz="3200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Interpersonal</a:t>
            </a:r>
            <a:r>
              <a:rPr lang="en-GB" altLang="en-US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skills are perhaps the analyst’s most important skills, because analysts rely on others, including managers, users, programmers, technical specialists, customers, and vendors, to take a system from initial idea to final implementation. </a:t>
            </a:r>
          </a:p>
          <a:p>
            <a:pPr eaLnBrk="1" hangingPunct="1"/>
            <a:endParaRPr lang="en-GB" altLang="en-US" sz="3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GB" altLang="en-US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analyst must be an </a:t>
            </a:r>
            <a:r>
              <a:rPr lang="en-GB" altLang="en-US" sz="3200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effective communicator </a:t>
            </a:r>
            <a:r>
              <a:rPr lang="en-GB" altLang="en-US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many contexts, including conversations, interviews, technical reviews, and formal presentations.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872F89-FCEE-4D76-AF37-368A14356DD1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304800"/>
            <a:ext cx="8534400" cy="6248400"/>
          </a:xfrm>
          <a:prstGeom prst="rect">
            <a:avLst/>
          </a:prstGeo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1 ■ Introduction to System Development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ONE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Overview of Systems Analysis and Design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One Outline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Development and Systems Analysis and Design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Analyst as a business problem solver (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 of Change)</a:t>
            </a:r>
            <a:endParaRPr lang="en-GB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 performed by Systems Analyst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Required skills of the Systems Analyst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 that solve business problems</a:t>
            </a:r>
          </a:p>
          <a:p>
            <a:pPr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GB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6C9CE2E1-D899-4FF6-91AB-24647082F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"/>
            <a:ext cx="8610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GB" altLang="en-US" sz="3200">
                <a:solidFill>
                  <a:srgbClr val="FFFFFF"/>
                </a:solidFill>
                <a:latin typeface="Perpetua" panose="02020502060401020303" pitchFamily="18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05F8FD01-869C-4D7F-9C9F-B89007591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49225"/>
            <a:ext cx="8610600" cy="643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GB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Knowledge and Skills</a:t>
            </a:r>
            <a:endParaRPr lang="en-GB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GB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Understanding business organizations in general </a:t>
            </a:r>
          </a:p>
          <a:p>
            <a:pPr marL="914400" lvl="1" indent="-45720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GB" sz="2800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understand the type of organization </a:t>
            </a:r>
          </a:p>
          <a:p>
            <a:pPr marL="914400" lvl="1" indent="-45720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GB" sz="2800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specialize in a specific industry for their entire career</a:t>
            </a:r>
          </a:p>
          <a:p>
            <a:pPr marL="457200" lvl="1" indent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600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business organizations in general. </a:t>
            </a:r>
          </a:p>
          <a:p>
            <a:pPr>
              <a:defRPr/>
            </a:pPr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does the analyst need to know?</a:t>
            </a:r>
          </a:p>
          <a:p>
            <a:pPr>
              <a:defRPr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business functions do organizations perform?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are organizations structured?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are organizations managed?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type of work goes on in organizations (finance, manufacturing, marketing, customer service, and so on)?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37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37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62328C7A-8141-4515-A967-7A84E67B7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75" y="933450"/>
            <a:ext cx="8505825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specifics the analyst needs to know about the company include the following:</a:t>
            </a:r>
          </a:p>
          <a:p>
            <a:pPr>
              <a:defRPr/>
            </a:pPr>
            <a:endParaRPr lang="en-GB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the organization specifically does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makes it successful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its strategies and plans are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its traditions and values are</a:t>
            </a:r>
          </a:p>
          <a:p>
            <a:pPr eaLnBrk="1" hangingPunct="1">
              <a:defRPr/>
            </a:pPr>
            <a:endParaRPr lang="en-GB" altLang="en-US" sz="28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GB" altLang="en-US"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Analysts must deal </a:t>
            </a:r>
            <a:r>
              <a:rPr lang="en-GB" altLang="en-US" sz="2800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fairly, honestly, </a:t>
            </a:r>
            <a:r>
              <a:rPr lang="en-GB" altLang="en-US"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GB" altLang="en-US" sz="2800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ethically </a:t>
            </a:r>
            <a:r>
              <a:rPr lang="en-GB" altLang="en-US"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other project team members, managers, and system users.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9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>
            <a:extLst>
              <a:ext uri="{FF2B5EF4-FFF2-40B4-BE49-F238E27FC236}">
                <a16:creationId xmlns:a16="http://schemas.microsoft.com/office/drawing/2014/main" id="{42DA7A13-5182-4CD8-A988-85051DF57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149600"/>
            <a:ext cx="8534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GB" alt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1.5	What is a system?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id="{115D9AF2-7EAB-4ECD-BC5A-52D6DB35A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912813"/>
            <a:ext cx="8534400" cy="495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composed of regularly interacting or interrelating groups of activities to achieve a specific goal.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theory </a:t>
            </a: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interdisciplinary study of systems in general, with the goal of explaining principles that can be applied to all types of systems at all levels in all fields of research.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main principles of system theory</a:t>
            </a:r>
            <a:endParaRPr lang="en-GB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 theory focuses on the system's </a:t>
            </a:r>
            <a:r>
              <a:rPr lang="en-GB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instead of on the system's </a:t>
            </a:r>
            <a:r>
              <a:rPr lang="en-GB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id="{115D9AF2-7EAB-4ECD-BC5A-52D6DB35A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806450"/>
            <a:ext cx="8534400" cy="440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main principles of system theory </a:t>
            </a:r>
            <a:r>
              <a:rPr lang="en-GB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GB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GB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 theory theories explicitly state that </a:t>
            </a:r>
            <a:r>
              <a:rPr lang="en-GB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changing</a:t>
            </a: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one of the </a:t>
            </a:r>
            <a:r>
              <a:rPr lang="en-GB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subsystems</a:t>
            </a: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could have an impact on the total system.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 theory classifies systems into </a:t>
            </a:r>
            <a:r>
              <a:rPr lang="en-GB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hierarchies</a:t>
            </a: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 theory can be helpful in </a:t>
            </a:r>
            <a:r>
              <a:rPr lang="en-GB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analysing business processes</a:t>
            </a: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finding </a:t>
            </a:r>
            <a:r>
              <a:rPr lang="en-GB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inefficiencies</a:t>
            </a: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id="{115D9AF2-7EAB-4ECD-BC5A-52D6DB35A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857250"/>
            <a:ext cx="85344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system can be defined in several ways including: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piece of software that operates to manage a related collection of tasks;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design for an organization that perceives sets of processes as a related collection of tasks;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bounded transformation process; collection of processes that transforms inputs into outputs.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id="{115D9AF2-7EAB-4ECD-BC5A-52D6DB35A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49225"/>
            <a:ext cx="8534400" cy="655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characteristics most systems share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 have </a:t>
            </a:r>
            <a:r>
              <a:rPr lang="en-GB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which is defined by parts and their composition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 have </a:t>
            </a:r>
            <a:r>
              <a:rPr lang="en-GB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behaviour</a:t>
            </a: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which involves inputs, processing and outputs of information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 have </a:t>
            </a:r>
            <a:r>
              <a:rPr lang="en-GB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interconnectivity</a:t>
            </a: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where the various parts of a system have functional as well as structural relationships between each other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 have by themselves </a:t>
            </a:r>
            <a:r>
              <a:rPr lang="en-GB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groups of functions </a:t>
            </a:r>
          </a:p>
          <a:p>
            <a:pPr marL="1085850" lvl="1" indent="-342900" eaLnBrk="1" fontAlgn="auto" hangingPunct="1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element (component) has an effect on the functioning of the whole system</a:t>
            </a:r>
          </a:p>
          <a:p>
            <a:pPr marL="1085850" lvl="1" indent="-342900" eaLnBrk="1" fontAlgn="auto" hangingPunct="1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element is affected by at least one other element in the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>
            <a:extLst>
              <a:ext uri="{FF2B5EF4-FFF2-40B4-BE49-F238E27FC236}">
                <a16:creationId xmlns:a16="http://schemas.microsoft.com/office/drawing/2014/main" id="{951F51DC-868F-402C-A923-2B9954FDC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066800"/>
            <a:ext cx="4953000" cy="330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3" name="Rectangle 1">
            <a:extLst>
              <a:ext uri="{FF2B5EF4-FFF2-40B4-BE49-F238E27FC236}">
                <a16:creationId xmlns:a16="http://schemas.microsoft.com/office/drawing/2014/main" id="{BAF9780A-723F-4730-8BDA-A07F98C5F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486275"/>
            <a:ext cx="42195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15000"/>
              </a:lnSpc>
            </a:pPr>
            <a:r>
              <a:rPr lang="en-GB" altLang="en-US" b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1-3</a:t>
            </a:r>
            <a:r>
              <a:rPr lang="en-GB" altLang="en-US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General illustration</a:t>
            </a:r>
            <a:r>
              <a:rPr lang="en-GB" altLang="en-US" b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altLang="en-US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 a system</a:t>
            </a:r>
            <a:endParaRPr lang="en-GB" altLang="en-US" sz="160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">
            <a:extLst>
              <a:ext uri="{FF2B5EF4-FFF2-40B4-BE49-F238E27FC236}">
                <a16:creationId xmlns:a16="http://schemas.microsoft.com/office/drawing/2014/main" id="{8597B232-A689-4F5A-8163-C5A8F1E55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844800"/>
            <a:ext cx="8534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GB" altLang="en-US"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1.6	Information Systems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">
            <a:extLst>
              <a:ext uri="{FF2B5EF4-FFF2-40B4-BE49-F238E27FC236}">
                <a16:creationId xmlns:a16="http://schemas.microsoft.com/office/drawing/2014/main" id="{46C63C5D-8D02-4BD4-AEB3-D0E9EC6C0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219200"/>
            <a:ext cx="8534400" cy="495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GB" alt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GB" altLang="en-US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system </a:t>
            </a:r>
            <a:r>
              <a:rPr lang="en-GB" alt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collection of interrelated components that collect, process, store, and provide as output the information needed to complete a business task. </a:t>
            </a:r>
          </a:p>
          <a:p>
            <a:pPr eaLnBrk="1" hangingPunct="1"/>
            <a:endParaRPr lang="en-GB" alt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GB" alt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system can have subsystems. </a:t>
            </a:r>
          </a:p>
          <a:p>
            <a:pPr eaLnBrk="1" hangingPunct="1"/>
            <a:endParaRPr lang="en-GB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GB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GB" alt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altLang="en-US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subsystem</a:t>
            </a:r>
            <a:r>
              <a:rPr lang="en-GB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system that is part of another system, so subsystems might be one way to think about the components of a system.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8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>
            <a:extLst>
              <a:ext uri="{FF2B5EF4-FFF2-40B4-BE49-F238E27FC236}">
                <a16:creationId xmlns:a16="http://schemas.microsoft.com/office/drawing/2014/main" id="{701F2871-2FEC-44B4-90A2-2CD958B96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8210550" cy="5728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GB" alt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are required to develop a game and submit the package form. Duration is 2 weeks.</a:t>
            </a:r>
          </a:p>
          <a:p>
            <a:pPr eaLnBrk="1" hangingPunct="1">
              <a:lnSpc>
                <a:spcPct val="150000"/>
              </a:lnSpc>
            </a:pPr>
            <a:endParaRPr lang="en-GB" alt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GB" alt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you have any concern?</a:t>
            </a:r>
          </a:p>
          <a:p>
            <a:pPr eaLnBrk="1" hangingPunct="1">
              <a:lnSpc>
                <a:spcPct val="150000"/>
              </a:lnSpc>
            </a:pPr>
            <a:endParaRPr lang="en-GB" alt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GB" altLang="en-US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 </a:t>
            </a:r>
            <a:r>
              <a:rPr lang="en-GB" alt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use the game/system?</a:t>
            </a:r>
          </a:p>
          <a:p>
            <a:pPr eaLnBrk="1" hangingPunct="1">
              <a:lnSpc>
                <a:spcPct val="150000"/>
              </a:lnSpc>
            </a:pPr>
            <a:r>
              <a:rPr lang="en-GB" altLang="en-US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GB" alt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the game/system do?</a:t>
            </a:r>
          </a:p>
          <a:p>
            <a:pPr eaLnBrk="1" hangingPunct="1">
              <a:lnSpc>
                <a:spcPct val="150000"/>
              </a:lnSpc>
            </a:pPr>
            <a:r>
              <a:rPr lang="en-GB" altLang="en-US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GB" alt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the game/system be used?</a:t>
            </a:r>
          </a:p>
          <a:p>
            <a:pPr eaLnBrk="1" hangingPunct="1">
              <a:lnSpc>
                <a:spcPct val="150000"/>
              </a:lnSpc>
            </a:pPr>
            <a:r>
              <a:rPr lang="en-GB" altLang="en-US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GB" alt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the game/system be used? </a:t>
            </a:r>
          </a:p>
        </p:txBody>
      </p:sp>
    </p:spTree>
    <p:extLst>
      <p:ext uri="{BB962C8B-B14F-4D97-AF65-F5344CB8AC3E}">
        <p14:creationId xmlns:p14="http://schemas.microsoft.com/office/powerpoint/2010/main" val="310319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">
            <a:extLst>
              <a:ext uri="{FF2B5EF4-FFF2-40B4-BE49-F238E27FC236}">
                <a16:creationId xmlns:a16="http://schemas.microsoft.com/office/drawing/2014/main" id="{4184BFF8-3DBC-4D63-B0E7-170A51725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98463"/>
            <a:ext cx="8534400" cy="600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GB" alt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view of a system as a collection of subsystems enables the analyst to focus attention on a </a:t>
            </a:r>
            <a:r>
              <a:rPr lang="en-GB" altLang="en-US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</a:t>
            </a:r>
            <a:r>
              <a:rPr lang="en-GB" alt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area of a business or organization, a </a:t>
            </a:r>
            <a:r>
              <a:rPr lang="en-GB" altLang="en-US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of related areas</a:t>
            </a:r>
            <a:r>
              <a:rPr lang="en-GB" alt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or the interfaces among areas. </a:t>
            </a:r>
          </a:p>
          <a:p>
            <a:pPr eaLnBrk="1" hangingPunct="1"/>
            <a:endParaRPr lang="en-GB" alt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GB" alt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system can be divided or decomposed into </a:t>
            </a:r>
            <a:r>
              <a:rPr lang="en-GB" altLang="en-US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subsystems</a:t>
            </a:r>
            <a:r>
              <a:rPr lang="en-GB" alt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which in turn can be further decomposed into </a:t>
            </a:r>
            <a:r>
              <a:rPr lang="en-GB" altLang="en-US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subsystems</a:t>
            </a:r>
            <a:r>
              <a:rPr lang="en-GB" alt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eaLnBrk="1" hangingPunct="1"/>
            <a:endParaRPr lang="en-GB" alt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GB" alt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approach to dividing a system into components is referred to as </a:t>
            </a:r>
            <a:r>
              <a:rPr lang="en-GB" altLang="en-US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decomposition.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9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1">
            <a:extLst>
              <a:ext uri="{FF2B5EF4-FFF2-40B4-BE49-F238E27FC236}">
                <a16:creationId xmlns:a16="http://schemas.microsoft.com/office/drawing/2014/main" id="{F816B286-5145-40EF-90B4-CE85C4886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01" t="29794" r="19060" b="14699"/>
          <a:stretch>
            <a:fillRect/>
          </a:stretch>
        </p:blipFill>
        <p:spPr bwMode="auto">
          <a:xfrm>
            <a:off x="685800" y="762000"/>
            <a:ext cx="7696200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9" name="Rectangle 1">
            <a:extLst>
              <a:ext uri="{FF2B5EF4-FFF2-40B4-BE49-F238E27FC236}">
                <a16:creationId xmlns:a16="http://schemas.microsoft.com/office/drawing/2014/main" id="{551E0672-177A-4B2F-BEBA-24364229F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3938" y="5791200"/>
            <a:ext cx="5343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GB" alt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systems and component parts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20D78338-99E6-4CED-9D01-107EE6715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"/>
            <a:ext cx="86106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GB" altLang="en-US" sz="3200">
                <a:solidFill>
                  <a:schemeClr val="bg1"/>
                </a:solidFill>
                <a:latin typeface="Perpetua" panose="02020502060401020303" pitchFamily="18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EE290B6-477A-43E9-BC04-1139429D1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28600"/>
            <a:ext cx="8610600" cy="620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Information Systems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GB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relationship management (CRM)</a:t>
            </a:r>
          </a:p>
          <a:p>
            <a:pPr marL="457200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Supply chain management (SCM)</a:t>
            </a:r>
          </a:p>
          <a:p>
            <a:pPr marL="457200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Accounting and financial management (AFM)</a:t>
            </a:r>
          </a:p>
          <a:p>
            <a:pPr marL="457200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 management (HRM)</a:t>
            </a:r>
          </a:p>
          <a:p>
            <a:pPr marL="457200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 management system (MIS)</a:t>
            </a:r>
          </a:p>
          <a:p>
            <a:pPr marL="457200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Knowledge management system (KMS)</a:t>
            </a:r>
          </a:p>
          <a:p>
            <a:pPr marL="457200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 support system (CSS)</a:t>
            </a:r>
          </a:p>
          <a:p>
            <a:pPr marL="457200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intelligence system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>
            <a:extLst>
              <a:ext uri="{FF2B5EF4-FFF2-40B4-BE49-F238E27FC236}">
                <a16:creationId xmlns:a16="http://schemas.microsoft.com/office/drawing/2014/main" id="{8F49718B-C251-4AAF-AA91-E0E81B41B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133600"/>
            <a:ext cx="84582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GB" sz="2800" cap="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1.7	</a:t>
            </a: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Reasons for Starting</a:t>
            </a:r>
            <a:r>
              <a:rPr lang="en-GB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Systems 	Projects</a:t>
            </a:r>
            <a:endParaRPr lang="en-GB" sz="2800" cap="all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>
            <a:extLst>
              <a:ext uri="{FF2B5EF4-FFF2-40B4-BE49-F238E27FC236}">
                <a16:creationId xmlns:a16="http://schemas.microsoft.com/office/drawing/2014/main" id="{8F49718B-C251-4AAF-AA91-E0E81B41B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830263"/>
            <a:ext cx="8458200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starting point for most projects is called a </a:t>
            </a:r>
            <a:r>
              <a:rPr lang="en-GB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GB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which is a formal way of asking for IT support. </a:t>
            </a:r>
          </a:p>
          <a:p>
            <a:pPr>
              <a:defRPr/>
            </a:pPr>
            <a:endParaRPr lang="en-GB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systems request proposes: </a:t>
            </a:r>
          </a:p>
          <a:p>
            <a:pPr>
              <a:defRPr/>
            </a:pPr>
            <a:endParaRPr lang="en-GB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enhancements for an existing system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correction of problems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replacing an older system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developing an entirely new information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5B04607D-CB13-479E-A415-81C504628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1828800"/>
            <a:ext cx="81915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Improved Service</a:t>
            </a:r>
          </a:p>
          <a:p>
            <a:pPr eaLnBrk="1" hangingPunct="1"/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Support for New Products and Services </a:t>
            </a:r>
          </a:p>
          <a:p>
            <a:pPr eaLnBrk="1" hangingPunct="1"/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Better Performance </a:t>
            </a:r>
          </a:p>
          <a:p>
            <a:pPr eaLnBrk="1" hangingPunct="1"/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More Information</a:t>
            </a:r>
          </a:p>
          <a:p>
            <a:pPr eaLnBrk="1" hangingPunct="1"/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Stronger Controls </a:t>
            </a:r>
          </a:p>
          <a:p>
            <a:pPr eaLnBrk="1" hangingPunct="1"/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Reduced Cost </a:t>
            </a:r>
          </a:p>
          <a:p>
            <a:pPr eaLnBrk="1" hangingPunct="1"/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Conform to a Directive</a:t>
            </a:r>
          </a:p>
        </p:txBody>
      </p:sp>
      <p:sp>
        <p:nvSpPr>
          <p:cNvPr id="65539" name="Rectangle 1">
            <a:extLst>
              <a:ext uri="{FF2B5EF4-FFF2-40B4-BE49-F238E27FC236}">
                <a16:creationId xmlns:a16="http://schemas.microsoft.com/office/drawing/2014/main" id="{0886156C-7517-463B-9B5A-C138918F4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601663"/>
            <a:ext cx="76962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GB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main reasons for systems requests include the following: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5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5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5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5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5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5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5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77056BD8-04DE-46FE-90E1-F2BE57A6F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828925"/>
            <a:ext cx="8610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3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1.8  Factors that Affect Information Systems Projects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0FA90947-DDCA-4CDF-A2DB-CF466DFB0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04800"/>
            <a:ext cx="7924800" cy="612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 Factors</a:t>
            </a:r>
          </a:p>
          <a:p>
            <a:pPr eaLnBrk="1" hangingPunct="1"/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Strategic Plan</a:t>
            </a:r>
          </a:p>
          <a:p>
            <a:pPr eaLnBrk="1" hangingPunct="1"/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Top Managers</a:t>
            </a:r>
          </a:p>
          <a:p>
            <a:pPr eaLnBrk="1" hangingPunct="1"/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User Requests</a:t>
            </a:r>
          </a:p>
          <a:p>
            <a:pPr eaLnBrk="1" hangingPunct="1"/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Information Technology Department</a:t>
            </a:r>
          </a:p>
          <a:p>
            <a:pPr eaLnBrk="1" hangingPunct="1"/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Existing Systems and Data</a:t>
            </a:r>
          </a:p>
          <a:p>
            <a:pPr eaLnBrk="1" hangingPunct="1"/>
            <a:endParaRPr lang="en-US" alt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External Factors</a:t>
            </a:r>
          </a:p>
          <a:p>
            <a:pPr eaLnBrk="1" hangingPunct="1"/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Technology</a:t>
            </a:r>
          </a:p>
          <a:p>
            <a:pPr eaLnBrk="1" hangingPunct="1"/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Suppliers</a:t>
            </a:r>
          </a:p>
          <a:p>
            <a:pPr eaLnBrk="1" hangingPunct="1"/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Customers </a:t>
            </a:r>
          </a:p>
          <a:p>
            <a:pPr eaLnBrk="1" hangingPunct="1"/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Competitors</a:t>
            </a:r>
          </a:p>
          <a:p>
            <a:pPr eaLnBrk="1" hangingPunct="1"/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The Economy</a:t>
            </a:r>
          </a:p>
          <a:p>
            <a:pPr eaLnBrk="1" hangingPunct="1"/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Government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7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7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7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7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7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7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75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75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75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75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75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75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E418028C-5AB9-4DC0-AD54-468CCD8DD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8610600" cy="612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 analysis and design provides the </a:t>
            </a:r>
            <a:r>
              <a:rPr lang="en-GB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one needs as an information system developer to complete the development process: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need (business need).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Capture the vision.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a solution.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Communicate the vision and the solution.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the solution or direct others in building the solution.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Confirm that the solution meets the need.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 the solution application.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2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7950E04E-659D-45A8-8642-2EE715DFA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"/>
            <a:ext cx="8610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GB" altLang="en-US" sz="3200">
                <a:solidFill>
                  <a:schemeClr val="bg1"/>
                </a:solidFill>
                <a:latin typeface="Perpetua" panose="02020502060401020303" pitchFamily="18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9635" name="Rectangle 7">
            <a:extLst>
              <a:ext uri="{FF2B5EF4-FFF2-40B4-BE49-F238E27FC236}">
                <a16:creationId xmlns:a16="http://schemas.microsoft.com/office/drawing/2014/main" id="{05DBD5C0-9E43-4762-A456-891F8C90F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048000"/>
            <a:ext cx="2209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GB" altLang="en-US" sz="5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>
            <a:extLst>
              <a:ext uri="{FF2B5EF4-FFF2-40B4-BE49-F238E27FC236}">
                <a16:creationId xmlns:a16="http://schemas.microsoft.com/office/drawing/2014/main" id="{701F2871-2FEC-44B4-90A2-2CD958B96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8210550" cy="5728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GB" alt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students for the following exercise </a:t>
            </a:r>
          </a:p>
          <a:p>
            <a:pPr eaLnBrk="1" hangingPunct="1">
              <a:lnSpc>
                <a:spcPct val="150000"/>
              </a:lnSpc>
            </a:pPr>
            <a:endParaRPr lang="en-GB" alt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GB" alt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admission system – GROUP 1</a:t>
            </a:r>
          </a:p>
          <a:p>
            <a:pPr eaLnBrk="1" hangingPunct="1">
              <a:lnSpc>
                <a:spcPct val="150000"/>
              </a:lnSpc>
            </a:pPr>
            <a:r>
              <a:rPr lang="en-GB" alt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Automated Teller Machine (ATM) – GROUP 2</a:t>
            </a:r>
          </a:p>
          <a:p>
            <a:pPr eaLnBrk="1" hangingPunct="1">
              <a:lnSpc>
                <a:spcPct val="150000"/>
              </a:lnSpc>
            </a:pPr>
            <a:r>
              <a:rPr lang="en-GB" alt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class – GROUP 3</a:t>
            </a:r>
          </a:p>
          <a:p>
            <a:pPr eaLnBrk="1" hangingPunct="1">
              <a:lnSpc>
                <a:spcPct val="150000"/>
              </a:lnSpc>
            </a:pPr>
            <a:r>
              <a:rPr lang="en-GB" alt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 management system – GROUP 4</a:t>
            </a:r>
          </a:p>
          <a:p>
            <a:pPr eaLnBrk="1" hangingPunct="1">
              <a:lnSpc>
                <a:spcPct val="150000"/>
              </a:lnSpc>
            </a:pPr>
            <a:endParaRPr lang="en-GB" alt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GB" altLang="en-US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 </a:t>
            </a:r>
            <a:r>
              <a:rPr lang="en-GB" alt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use the system?</a:t>
            </a:r>
          </a:p>
          <a:p>
            <a:pPr eaLnBrk="1" hangingPunct="1">
              <a:lnSpc>
                <a:spcPct val="150000"/>
              </a:lnSpc>
            </a:pPr>
            <a:r>
              <a:rPr lang="en-GB" altLang="en-US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GB" alt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the system do?</a:t>
            </a:r>
          </a:p>
        </p:txBody>
      </p:sp>
    </p:spTree>
    <p:extLst>
      <p:ext uri="{BB962C8B-B14F-4D97-AF65-F5344CB8AC3E}">
        <p14:creationId xmlns:p14="http://schemas.microsoft.com/office/powerpoint/2010/main" val="305853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>
            <a:extLst>
              <a:ext uri="{FF2B5EF4-FFF2-40B4-BE49-F238E27FC236}">
                <a16:creationId xmlns:a16="http://schemas.microsoft.com/office/drawing/2014/main" id="{701F2871-2FEC-44B4-90A2-2CD958B96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0" y="2600325"/>
            <a:ext cx="851535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GB" altLang="en-US"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	Software Development </a:t>
            </a:r>
          </a:p>
          <a:p>
            <a:pPr algn="ctr" eaLnBrk="1" hangingPunct="1"/>
            <a:r>
              <a:rPr lang="en-GB" altLang="en-US"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</a:p>
          <a:p>
            <a:pPr algn="ctr" eaLnBrk="1" hangingPunct="1"/>
            <a:r>
              <a:rPr lang="en-GB" altLang="en-US"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 Analysis and Design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872F89-FCEE-4D76-AF37-368A14356DD1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066800"/>
            <a:ext cx="8305800" cy="4572000"/>
          </a:xfrm>
          <a:prstGeom prst="rect">
            <a:avLst/>
          </a:prstGeom>
        </p:spPr>
        <p:txBody>
          <a:bodyPr/>
          <a:lstStyle/>
          <a:p>
            <a:pPr marL="457200" indent="-45720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Almost all organizations have information systems, and use them for operational, tactical, and strategic advantage. </a:t>
            </a:r>
          </a:p>
          <a:p>
            <a:pPr marL="457200" indent="-45720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For information systems to remain effective, these systems must efficiently capture, store, process, and distribute information according to business objectives.</a:t>
            </a:r>
          </a:p>
          <a:p>
            <a:pPr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GB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>
            <a:extLst>
              <a:ext uri="{FF2B5EF4-FFF2-40B4-BE49-F238E27FC236}">
                <a16:creationId xmlns:a16="http://schemas.microsoft.com/office/drawing/2014/main" id="{774A3016-BD0C-4E25-8319-FF1C4C3CB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73063"/>
            <a:ext cx="8458200" cy="600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GB" alt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modern information systems service emphasis changes from being merely an </a:t>
            </a:r>
            <a:r>
              <a:rPr lang="en-GB" altLang="en-US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enabler of services </a:t>
            </a:r>
            <a:r>
              <a:rPr lang="en-GB" alt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also being a </a:t>
            </a:r>
            <a:r>
              <a:rPr lang="en-GB" altLang="en-US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 of change.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GB" altLang="en-US" sz="32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GB" alt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systems have become a </a:t>
            </a:r>
            <a:r>
              <a:rPr lang="en-GB" altLang="en-US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necessary component</a:t>
            </a:r>
            <a:r>
              <a:rPr lang="en-GB" alt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any organisation with increasing </a:t>
            </a:r>
            <a:r>
              <a:rPr lang="en-GB" altLang="en-US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strategic significance</a:t>
            </a:r>
            <a:r>
              <a:rPr lang="en-GB" alt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GB" alt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GB" alt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continuity is a key aspect as </a:t>
            </a:r>
            <a:r>
              <a:rPr lang="en-GB" altLang="en-US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99.5% of system availability</a:t>
            </a:r>
            <a:r>
              <a:rPr lang="en-GB" alt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no longer acceptable with increased reliance on information systems.</a:t>
            </a:r>
            <a:endParaRPr lang="en-GB" altLang="en-US" sz="32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F4285ABF-5DD5-4981-AFCB-A444C67ED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914400"/>
            <a:ext cx="83058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information systems discipline is </a:t>
            </a:r>
            <a:r>
              <a:rPr lang="en-GB" sz="32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dynamic and always changing</a:t>
            </a:r>
            <a:r>
              <a:rPr lang="en-GB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More </a:t>
            </a:r>
            <a:r>
              <a:rPr lang="en-GB" sz="32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complex system </a:t>
            </a:r>
            <a:r>
              <a:rPr lang="en-GB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requirements have necessitated a whole new </a:t>
            </a:r>
            <a:r>
              <a:rPr lang="en-GB" sz="32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set of tools</a:t>
            </a:r>
            <a:r>
              <a:rPr lang="en-GB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32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System</a:t>
            </a:r>
            <a:r>
              <a:rPr lang="en-GB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32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product</a:t>
            </a:r>
            <a:r>
              <a:rPr lang="en-GB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or </a:t>
            </a:r>
            <a:r>
              <a:rPr lang="en-GB" sz="32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service </a:t>
            </a:r>
            <a:r>
              <a:rPr lang="en-GB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should be delivered without </a:t>
            </a:r>
            <a:r>
              <a:rPr lang="en-GB" sz="32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latent defects, </a:t>
            </a:r>
            <a:r>
              <a:rPr lang="en-GB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on </a:t>
            </a:r>
            <a:r>
              <a:rPr lang="en-GB" sz="32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schedule</a:t>
            </a:r>
            <a:r>
              <a:rPr lang="en-GB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and within </a:t>
            </a:r>
            <a:r>
              <a:rPr lang="en-GB" sz="32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budget</a:t>
            </a:r>
            <a:r>
              <a:rPr lang="en-GB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1154</TotalTime>
  <Words>1979</Words>
  <Application>Microsoft Office PowerPoint</Application>
  <PresentationFormat>On-screen Show (4:3)</PresentationFormat>
  <Paragraphs>287</Paragraphs>
  <Slides>49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Calibri</vt:lpstr>
      <vt:lpstr>Calibri Light</vt:lpstr>
      <vt:lpstr>Courier New</vt:lpstr>
      <vt:lpstr>Perpetua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Obeng</dc:creator>
  <cp:lastModifiedBy>OBENG ASARE</cp:lastModifiedBy>
  <cp:revision>160</cp:revision>
  <dcterms:created xsi:type="dcterms:W3CDTF">2011-07-25T09:52:51Z</dcterms:created>
  <dcterms:modified xsi:type="dcterms:W3CDTF">2022-01-31T20:20:14Z</dcterms:modified>
</cp:coreProperties>
</file>