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verag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a6988256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5a698825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a6988256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5a69882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a6988256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5a698825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a6988256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5a698825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5a6988256_1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5a698825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a6988256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5a69882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5a6988256_3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5a698825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5a6988256_1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5a698825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5a6988256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5a698825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5a6988256_1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5a698825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a698825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5a6988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5a6988256_1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5a6988256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5a6988256_1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5a6988256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5a6988256_1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5a6988256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5a6988256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5a69882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5a6988256_1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5a6988256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5a6988256_1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5a6988256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5a6988256_1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5a698825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5a6988256_1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5a6988256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5a6988256_1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5a6988256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5a6988256_3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5a698825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a698825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5a69882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5a6988256_1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5a6988256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5a6988256_1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5a6988256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5a6988256_1_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5a6988256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5a6988256_1_2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5a6988256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5a6988256_1_2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5a6988256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5a6988256_1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5a6988256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5a6988256_3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5a698825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5a6988256_1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5a6988256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5a6988256_1_3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5a6988256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5a6988256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5a69882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a6988256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5a69882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5a6988256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5a69882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a6988256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5a69882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5a6988256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5a698825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a6988256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5a698825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Dados com Soluções Inteligentes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Discente: Glauber Borges Lindolfo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Inteligência Computacional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4 de Agosto de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Ridge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939500" y="857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 é uma variação do modelo de regressão linear padrão que inclui um termo de regularização para controlar o tamanho dos coeficientes das características.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regressão Ridge segue a mesma base da regressão linear, com a adição de um termo de regularização na função de perda.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939500" y="857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Esses modelos são baseados em conjuntos de árvores de decisão e são conhecidos por sua capacidade de lidar com uma variedade de dados e problemas complexos.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Random Forest Regressor é especificamente usado para problemas de regressão, ou seja, quando a tarefa é prever um valor numérico (contínuo) em vez de uma classe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</a:t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939500" y="857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dos métodos mais simples e intuitivos de aprendizado de máquina, pois se baseia na ideia de que amostras semelhantes estão próximas umas das outras no espaço de características.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No caso da regressão, em vez de votos, os valores dos K vizinhos são usados para calcular uma média (ou outra medida de tendência central) que é atribuída ao novo ponto.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Coeficiente de Determinação</a:t>
            </a:r>
            <a:endParaRPr/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4939500" y="857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Coeficiente de Determinação, frequentemente denotado como R ao quadrado , é uma métrica estatística utilizada para avaliar a qualidade de ajuste de um modelo de regressão em relação aos dados observados.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Ele fornece uma medida da proporção da variabilidade total da variável dependente que é explicada pelo modelo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 Médio Absoluto</a:t>
            </a:r>
            <a:endParaRPr/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939500" y="857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</a:t>
            </a:r>
            <a:r>
              <a:rPr lang="pt-BR"/>
              <a:t>uma métrica comum de avaliação utilizada para medir o quão bem um modelo de regressão está prevendo os valores em relação aos valores reais.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Essa métrica fornece uma idéia direta da magnitude média dos erros de previsão em termos absolutos, sem levar em consideração sua direção.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Pré Processamento dos Dados</a:t>
            </a:r>
            <a:endParaRPr sz="32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017725"/>
            <a:ext cx="85206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Remoção de Duplicatas.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Retirada de dados nulos.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Remoção dos Outliers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Mudança de Escala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Label Encoding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(Feito com a função RobustScaler)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78975"/>
            <a:ext cx="8839199" cy="19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Análise - Predição Global</a:t>
            </a:r>
            <a:endParaRPr sz="320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017725"/>
            <a:ext cx="85206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Utilização dos dados de vendas Locais: NA, EU, JP e Others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Cálculos</a:t>
            </a:r>
            <a:r>
              <a:rPr lang="pt-BR" sz="1700">
                <a:solidFill>
                  <a:schemeClr val="dk1"/>
                </a:solidFill>
              </a:rPr>
              <a:t> lineares: Soma das vendas locais.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Não utilização do Ano nem da Editora.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Utilização de regressão linear.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Identificação da Participação de mercado.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3011200"/>
            <a:ext cx="8832301" cy="19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4294967295" type="title"/>
          </p:nvPr>
        </p:nvSpPr>
        <p:spPr>
          <a:xfrm>
            <a:off x="311700" y="445025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Predição Global</a:t>
            </a:r>
            <a:endParaRPr/>
          </a:p>
        </p:txBody>
      </p:sp>
      <p:sp>
        <p:nvSpPr>
          <p:cNvPr id="167" name="Google Shape;167;p29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Decision Tree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29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0.04714600949645273 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0.9600132190481512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14" y="2377725"/>
            <a:ext cx="2524636" cy="25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" y="2377725"/>
            <a:ext cx="4662349" cy="254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4294967295" type="title"/>
          </p:nvPr>
        </p:nvSpPr>
        <p:spPr>
          <a:xfrm>
            <a:off x="311700" y="445025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Predição Global</a:t>
            </a:r>
            <a:endParaRPr/>
          </a:p>
        </p:txBody>
      </p:sp>
      <p:sp>
        <p:nvSpPr>
          <p:cNvPr id="176" name="Google Shape;176;p30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Ridge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7" name="Google Shape;177;p30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0.002955137510258357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0.999987986050178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850" y="2377737"/>
            <a:ext cx="2524625" cy="254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30" y="2381560"/>
            <a:ext cx="4662349" cy="254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4294967295" type="title"/>
          </p:nvPr>
        </p:nvSpPr>
        <p:spPr>
          <a:xfrm>
            <a:off x="311700" y="445025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Predição Global</a:t>
            </a:r>
            <a:endParaRPr/>
          </a:p>
        </p:txBody>
      </p:sp>
      <p:sp>
        <p:nvSpPr>
          <p:cNvPr id="185" name="Google Shape;185;p31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Linear Regression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6" name="Google Shape;186;p31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0.0029547715225954007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0.9999879850329042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425" y="2377736"/>
            <a:ext cx="2524625" cy="254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31" y="2377735"/>
            <a:ext cx="4662349" cy="254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do Problema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Trata-se de uma análise do mercado de vídeo games.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Revisão dos dados adquiridos.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Pré Processamento</a:t>
            </a:r>
            <a:r>
              <a:rPr lang="pt-BR" sz="1700">
                <a:solidFill>
                  <a:schemeClr val="dk1"/>
                </a:solidFill>
              </a:rPr>
              <a:t> dos Dados.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Análise Manual dos Dados.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Treino com os modelos.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Testes desses modelos.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Repetição com situações diferentes.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Conclusão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4294967295" type="title"/>
          </p:nvPr>
        </p:nvSpPr>
        <p:spPr>
          <a:xfrm>
            <a:off x="311700" y="445025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Predição Global</a:t>
            </a:r>
            <a:endParaRPr/>
          </a:p>
        </p:txBody>
      </p:sp>
      <p:sp>
        <p:nvSpPr>
          <p:cNvPr id="194" name="Google Shape;194;p32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5" name="Google Shape;195;p32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0.030947812566712654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0.9591450012506179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25" y="2377736"/>
            <a:ext cx="2524625" cy="254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76" y="2377737"/>
            <a:ext cx="4662349" cy="254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4294967295" type="title"/>
          </p:nvPr>
        </p:nvSpPr>
        <p:spPr>
          <a:xfrm>
            <a:off x="311700" y="445025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Predição Global</a:t>
            </a:r>
            <a:endParaRPr/>
          </a:p>
        </p:txBody>
      </p:sp>
      <p:sp>
        <p:nvSpPr>
          <p:cNvPr id="203" name="Google Shape;203;p33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KNN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4" name="Google Shape;204;p33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0.046915295850724285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0.9134505144593599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25" y="2377736"/>
            <a:ext cx="2524625" cy="254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47" y="2377736"/>
            <a:ext cx="4662349" cy="25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Melhor Modelo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Os melhores modelos foram: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Ridge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Regressão Linear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/>
              <a:t>Implicações: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Os dados iniciais obedecem uma regressão linear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modelo numérico</a:t>
            </a:r>
            <a:endParaRPr sz="1600"/>
          </a:p>
        </p:txBody>
      </p:sp>
      <p:sp>
        <p:nvSpPr>
          <p:cNvPr id="213" name="Google Shape;21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Coeficientes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Coeficientes do modelo numérico calculado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Plataform: </a:t>
            </a:r>
            <a:r>
              <a:rPr lang="pt-BR" sz="1600"/>
              <a:t>-1.08639110e-04</a:t>
            </a:r>
            <a:br>
              <a:rPr lang="pt-BR" sz="1600"/>
            </a:br>
            <a:r>
              <a:rPr lang="pt-BR" sz="1600"/>
              <a:t>Genre: -4.71152381e-05</a:t>
            </a:r>
            <a:br>
              <a:rPr lang="pt-BR" sz="1600"/>
            </a:br>
            <a:r>
              <a:rPr lang="pt-BR" sz="1600"/>
              <a:t>NA_Sales: 2.39991637e-01</a:t>
            </a:r>
            <a:br>
              <a:rPr lang="pt-BR" sz="1600"/>
            </a:br>
            <a:r>
              <a:rPr lang="pt-BR" sz="1600"/>
              <a:t>EU_Sales: 1.10008370e-01</a:t>
            </a:r>
            <a:br>
              <a:rPr lang="pt-BR" sz="1600"/>
            </a:br>
            <a:r>
              <a:rPr lang="pt-BR" sz="1600"/>
              <a:t>JP_Sales: 3.99908258e-02</a:t>
            </a:r>
            <a:br>
              <a:rPr lang="pt-BR" sz="1600"/>
            </a:br>
            <a:r>
              <a:rPr lang="pt-BR" sz="1600"/>
              <a:t>Other_Sales: 3.99685165e-02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Nova Análise - Predição Global com um Local</a:t>
            </a:r>
            <a:endParaRPr sz="3200"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017725"/>
            <a:ext cx="85206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Utilização dos dados de vendas Locais: NA, EU, JP e Others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Predição dos Valores de venda global.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Utilização de valores da editora, ano, plataforma e gênero.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0" y="2812175"/>
            <a:ext cx="8697775" cy="21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NA - GLOBAL</a:t>
            </a:r>
            <a:endParaRPr/>
          </a:p>
        </p:txBody>
      </p:sp>
      <p:sp>
        <p:nvSpPr>
          <p:cNvPr id="226" name="Google Shape;226;p36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7" name="Google Shape;227;p36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0.17662931719771582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0.8956546552739884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25" y="2377736"/>
            <a:ext cx="2524625" cy="254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30" y="2377700"/>
            <a:ext cx="4690696" cy="254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EU - GLOBAL</a:t>
            </a:r>
            <a:endParaRPr/>
          </a:p>
        </p:txBody>
      </p:sp>
      <p:sp>
        <p:nvSpPr>
          <p:cNvPr id="235" name="Google Shape;235;p37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6" name="Google Shape;236;p37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0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.2160596997440449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0.7742814949430679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25" y="2377713"/>
            <a:ext cx="2524625" cy="254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99" y="2377683"/>
            <a:ext cx="4690699" cy="254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JP - GLOBAL</a:t>
            </a:r>
            <a:endParaRPr/>
          </a:p>
        </p:txBody>
      </p:sp>
      <p:sp>
        <p:nvSpPr>
          <p:cNvPr id="244" name="Google Shape;244;p38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38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0.4953125911413111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0.4186670486736699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93" y="2377700"/>
            <a:ext cx="4669381" cy="25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624" y="2352950"/>
            <a:ext cx="2573728" cy="25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OU - GLOBAL</a:t>
            </a:r>
            <a:endParaRPr/>
          </a:p>
        </p:txBody>
      </p:sp>
      <p:sp>
        <p:nvSpPr>
          <p:cNvPr id="253" name="Google Shape;253;p39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4" name="Google Shape;254;p39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0.19301605685919718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0.6893291620452453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23" y="2377724"/>
            <a:ext cx="2524625" cy="25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" y="2377701"/>
            <a:ext cx="4690699" cy="25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Melhor Modelo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Os melhores modelos foram: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América</a:t>
            </a:r>
            <a:r>
              <a:rPr lang="pt-BR" sz="1600"/>
              <a:t> do Norte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Europa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/>
              <a:t>Implicações: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participação de mercado é a mais influente.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Japão é o mercado mais afastado das tendências globais.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modelo não linear Random Forest foi o superior.</a:t>
            </a:r>
            <a:endParaRPr sz="1600"/>
          </a:p>
        </p:txBody>
      </p:sp>
      <p:sp>
        <p:nvSpPr>
          <p:cNvPr id="263" name="Google Shape;26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Coeficientes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Coeficientes do modelo numérico calculado para América do Norte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Platform: 0.02199668</a:t>
            </a:r>
            <a:br>
              <a:rPr lang="pt-BR" sz="1600"/>
            </a:br>
            <a:r>
              <a:rPr lang="pt-BR" sz="1600"/>
              <a:t>Year: 0.02315024</a:t>
            </a:r>
            <a:br>
              <a:rPr lang="pt-BR" sz="1600"/>
            </a:br>
            <a:r>
              <a:rPr lang="pt-BR" sz="1600"/>
              <a:t>Genre: 0.01497826</a:t>
            </a:r>
            <a:br>
              <a:rPr lang="pt-BR" sz="1600"/>
            </a:br>
            <a:r>
              <a:rPr lang="pt-BR" sz="1600"/>
              <a:t>Publisher: 0.01729276</a:t>
            </a:r>
            <a:br>
              <a:rPr lang="pt-BR" sz="1600"/>
            </a:br>
            <a:r>
              <a:rPr lang="pt-BR" sz="1600"/>
              <a:t>NA_Sales: 0.92258205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Nova Análise - Predição de Vendas Locais e Global</a:t>
            </a:r>
            <a:endParaRPr sz="320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017725"/>
            <a:ext cx="85206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Não u</a:t>
            </a:r>
            <a:r>
              <a:rPr lang="pt-BR" sz="1700">
                <a:solidFill>
                  <a:schemeClr val="dk1"/>
                </a:solidFill>
              </a:rPr>
              <a:t>tilização dos dados de vendas.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Predição dos Valores de venda locais e global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Utilização de valores da editora, ano, plataforma e gênero.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Tentativa de identificação de características de mercado.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13450"/>
            <a:ext cx="8820701" cy="2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Dados Adquiridos</a:t>
            </a:r>
            <a:endParaRPr sz="32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5206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Dados de vendas de jogos ao redor do mundo.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Separação por vendas locais, e vendas globais.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Datas desde 1980 a 2020.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Dados de gênero, editora e plataforma estão inclusos.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7325"/>
            <a:ext cx="8839201" cy="1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DADOS - NA</a:t>
            </a:r>
            <a:endParaRPr/>
          </a:p>
        </p:txBody>
      </p:sp>
      <p:sp>
        <p:nvSpPr>
          <p:cNvPr id="276" name="Google Shape;276;p42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7" name="Google Shape;277;p42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0.26513793365877253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0.028587976364768952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25" y="2377713"/>
            <a:ext cx="2524625" cy="254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" y="2377700"/>
            <a:ext cx="4690699" cy="254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DADOS - EU</a:t>
            </a:r>
            <a:endParaRPr/>
          </a:p>
        </p:txBody>
      </p:sp>
      <p:sp>
        <p:nvSpPr>
          <p:cNvPr id="285" name="Google Shape;285;p43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6" name="Google Shape;286;p43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0.17077723744251078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0.03150984702923498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565" y="2377725"/>
            <a:ext cx="2485786" cy="25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" y="2386025"/>
            <a:ext cx="4690699" cy="252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DADOS - JP</a:t>
            </a:r>
            <a:endParaRPr/>
          </a:p>
        </p:txBody>
      </p:sp>
      <p:sp>
        <p:nvSpPr>
          <p:cNvPr id="294" name="Google Shape;294;p44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5" name="Google Shape;295;p44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0.08388433793880226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0.21302576872646417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575" y="2377725"/>
            <a:ext cx="2485776" cy="254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2663"/>
            <a:ext cx="4629000" cy="24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DADOS - OU</a:t>
            </a:r>
            <a:endParaRPr/>
          </a:p>
        </p:txBody>
      </p:sp>
      <p:sp>
        <p:nvSpPr>
          <p:cNvPr id="303" name="Google Shape;303;p45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4" name="Google Shape;304;p45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0.056234044563234865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0.010551156452416999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2650"/>
            <a:ext cx="4629000" cy="249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447" y="2377713"/>
            <a:ext cx="2541903" cy="2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DADOS - GLOBAL</a:t>
            </a:r>
            <a:endParaRPr/>
          </a:p>
        </p:txBody>
      </p:sp>
      <p:sp>
        <p:nvSpPr>
          <p:cNvPr id="312" name="Google Shape;312;p46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3" name="Google Shape;313;p46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0.5151743266860834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0.0824564109887953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2402650"/>
            <a:ext cx="4570953" cy="249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758" y="2377725"/>
            <a:ext cx="2524592" cy="25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Melhor Modelo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Os melhores modelos foram: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Europa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Japão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/>
              <a:t>Implicações: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método de medição utilizado foi o erro médio quadrático.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Europa e Japão são os mercados mais influenciados pelo gênero do jogo.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É possível achar uma tendência de mercado não linear.</a:t>
            </a:r>
            <a:endParaRPr sz="1600"/>
          </a:p>
        </p:txBody>
      </p:sp>
      <p:sp>
        <p:nvSpPr>
          <p:cNvPr id="322" name="Google Shape;322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Coeficientes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Coeficientes do modelo numérico calculado para Europa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Platform: 0.12964</a:t>
            </a:r>
            <a:br>
              <a:rPr lang="pt-BR" sz="1600"/>
            </a:br>
            <a:r>
              <a:rPr lang="pt-BR" sz="1600"/>
              <a:t>Year: 0.37433817</a:t>
            </a:r>
            <a:br>
              <a:rPr lang="pt-BR" sz="1600"/>
            </a:br>
            <a:r>
              <a:rPr lang="pt-BR" sz="1600"/>
              <a:t>Genre: 0.30163109</a:t>
            </a:r>
            <a:br>
              <a:rPr lang="pt-BR" sz="1600"/>
            </a:br>
            <a:r>
              <a:rPr lang="pt-BR" sz="1600"/>
              <a:t>Publisher: 0.19439074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Análise de Influência - Predição de Vendas</a:t>
            </a:r>
            <a:endParaRPr sz="3200"/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311700" y="1017725"/>
            <a:ext cx="85206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Predição das vendas do outros(Fora dos pólos)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Predição dos Valores de venda da América do Norte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Utilização de valores da editora, ano, plataforma e gênero.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Tentativa de identificação de características compartilhada entre o mercado NA e o resto do mundo.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329" name="Google Shape;3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13450"/>
            <a:ext cx="8820701" cy="2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idx="4294967295" type="title"/>
          </p:nvPr>
        </p:nvSpPr>
        <p:spPr>
          <a:xfrm>
            <a:off x="434400" y="651950"/>
            <a:ext cx="60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NA - OU</a:t>
            </a:r>
            <a:endParaRPr/>
          </a:p>
        </p:txBody>
      </p:sp>
      <p:sp>
        <p:nvSpPr>
          <p:cNvPr id="335" name="Google Shape;335;p49"/>
          <p:cNvSpPr txBox="1"/>
          <p:nvPr>
            <p:ph idx="4294967295" type="body"/>
          </p:nvPr>
        </p:nvSpPr>
        <p:spPr>
          <a:xfrm>
            <a:off x="311700" y="1152475"/>
            <a:ext cx="2451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Random Forest Regressor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6" name="Google Shape;336;p49"/>
          <p:cNvSpPr txBox="1"/>
          <p:nvPr/>
        </p:nvSpPr>
        <p:spPr>
          <a:xfrm>
            <a:off x="2704350" y="1152475"/>
            <a:ext cx="5220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Erro Médio Absoluto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0.02809158674801751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Coeficiente de Determinação </a:t>
            </a:r>
            <a:r>
              <a:rPr lang="pt-BR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0.43071397290179736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565" y="2377725"/>
            <a:ext cx="2485786" cy="25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" y="2377700"/>
            <a:ext cx="4721554" cy="254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Melhor Modelo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	O melhor modelo foi novamente a Regressão por Floresta Randômica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/>
              <a:t>Implicações: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Existe uma relação não numérica entre o mercado Norte Americano e o resto do mercado mundial(Fora os grandes pólos)</a:t>
            </a:r>
            <a:endParaRPr sz="1600"/>
          </a:p>
        </p:txBody>
      </p:sp>
      <p:sp>
        <p:nvSpPr>
          <p:cNvPr id="345" name="Google Shape;345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Coeficientes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Coeficientes do modelo numérico calculado para </a:t>
            </a:r>
            <a:r>
              <a:rPr lang="pt-BR" sz="1600"/>
              <a:t>Random Forest Regressor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Platform: 0.09420622</a:t>
            </a:r>
            <a:br>
              <a:rPr lang="pt-BR" sz="1600"/>
            </a:br>
            <a:r>
              <a:rPr lang="pt-BR" sz="1600"/>
              <a:t>Year: 0.14278131</a:t>
            </a:r>
            <a:br>
              <a:rPr lang="pt-BR" sz="1600"/>
            </a:br>
            <a:r>
              <a:rPr lang="pt-BR" sz="1600"/>
              <a:t>Genre: 0.07125195</a:t>
            </a:r>
            <a:br>
              <a:rPr lang="pt-BR" sz="1600"/>
            </a:br>
            <a:r>
              <a:rPr lang="pt-BR" sz="1600"/>
              <a:t>Publisher: 0.05141113</a:t>
            </a:r>
            <a:br>
              <a:rPr lang="pt-BR" sz="1600"/>
            </a:br>
            <a:r>
              <a:rPr lang="pt-BR" sz="1600"/>
              <a:t>NA_Sales: 0.64034938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311700" y="445025"/>
            <a:ext cx="74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Tendências de Lançamento e Vendas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280625" y="1243025"/>
            <a:ext cx="39999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Número de Lançamento por Ano: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Pico de Lançamento em 2009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Editora com maior número de lançamentos: Electronic Arts.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50" y="2727725"/>
            <a:ext cx="4118475" cy="2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175" y="2727725"/>
            <a:ext cx="4543550" cy="23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4571988" y="1243025"/>
            <a:ext cx="39999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Número de Vendas por Ano: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Pico de Vendas em 2008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Plataforma de maiores vendas: Playstation 2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311700" y="445025"/>
            <a:ext cx="74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Vendas por Gênero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280625" y="1243025"/>
            <a:ext cx="39999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Número de Vendas por Gênero Globais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Jogos de Plataforma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Tendência de Shooters preencherem o mercado</a:t>
            </a:r>
            <a:endParaRPr sz="1600"/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4571988" y="1243025"/>
            <a:ext cx="39999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Número de Vendas por Gênero Local: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Semelhança com a tendência Global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Vendas na </a:t>
            </a:r>
            <a:r>
              <a:rPr lang="pt-BR" sz="1600"/>
              <a:t>América</a:t>
            </a:r>
            <a:r>
              <a:rPr lang="pt-BR" sz="1600"/>
              <a:t> do Norte são a maior parte do mercado.</a:t>
            </a:r>
            <a:endParaRPr sz="16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0" y="2571750"/>
            <a:ext cx="4360301" cy="23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571751"/>
            <a:ext cx="4267200" cy="238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4294967295" type="title"/>
          </p:nvPr>
        </p:nvSpPr>
        <p:spPr>
          <a:xfrm>
            <a:off x="311700" y="445025"/>
            <a:ext cx="74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Vendas por Gênero</a:t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11700" y="1109600"/>
            <a:ext cx="86613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Performance dos Gêneros ao longo dos 5 anos de maiores vendas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 2007 a 2011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Tendências de alteração</a:t>
            </a:r>
            <a:endParaRPr sz="1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9625"/>
            <a:ext cx="8820700" cy="28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45900" y="7775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Utilizada</a:t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279500" y="2571750"/>
            <a:ext cx="44097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Modelos de Aprendizagem</a:t>
            </a:r>
            <a:endParaRPr sz="2800"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244525" y="2571750"/>
            <a:ext cx="44097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Análise de Erros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de Decisão é um modelo de algoritmo de aprendizado de máquina usado para resolver problemas de classificação e regressão.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Etapas</a:t>
            </a:r>
            <a:r>
              <a:rPr lang="pt-BR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Divisões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Criação dos Ramos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Critério de Parada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Folhas e Previsões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 Regression</a:t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uma técnica que visa encontrar a relação linear entre uma variável dependente e uma ou mais variáveis independentes.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modelo de Regressão Linear assume que a relação entre as variáveis pode ser aproximada por uma linha reta.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