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34"/>
  </p:notesMasterIdLst>
  <p:handoutMasterIdLst>
    <p:handoutMasterId r:id="rId35"/>
  </p:handoutMasterIdLst>
  <p:sldIdLst>
    <p:sldId id="256" r:id="rId5"/>
    <p:sldId id="283" r:id="rId6"/>
    <p:sldId id="269" r:id="rId7"/>
    <p:sldId id="261" r:id="rId8"/>
    <p:sldId id="284" r:id="rId9"/>
    <p:sldId id="295" r:id="rId10"/>
    <p:sldId id="281" r:id="rId11"/>
    <p:sldId id="293" r:id="rId12"/>
    <p:sldId id="292" r:id="rId13"/>
    <p:sldId id="294" r:id="rId14"/>
    <p:sldId id="285" r:id="rId15"/>
    <p:sldId id="271" r:id="rId16"/>
    <p:sldId id="282" r:id="rId17"/>
    <p:sldId id="287" r:id="rId18"/>
    <p:sldId id="286" r:id="rId19"/>
    <p:sldId id="289" r:id="rId20"/>
    <p:sldId id="272" r:id="rId21"/>
    <p:sldId id="290" r:id="rId22"/>
    <p:sldId id="291" r:id="rId23"/>
    <p:sldId id="288" r:id="rId24"/>
    <p:sldId id="273" r:id="rId25"/>
    <p:sldId id="274" r:id="rId26"/>
    <p:sldId id="275" r:id="rId27"/>
    <p:sldId id="276" r:id="rId28"/>
    <p:sldId id="277" r:id="rId29"/>
    <p:sldId id="278" r:id="rId30"/>
    <p:sldId id="296" r:id="rId31"/>
    <p:sldId id="279" r:id="rId32"/>
    <p:sldId id="28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6A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04/11/2023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04/11/2023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1" dirty="0">
                <a:solidFill>
                  <a:srgbClr val="292929"/>
                </a:solidFill>
                <a:effectLst/>
                <a:latin typeface="source-serif-pro"/>
              </a:rPr>
              <a:t>“muitas interfaces específicas são melhores do que uma interface geral”</a:t>
            </a:r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Exemplo: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Empregado.cs</a:t>
            </a:r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Na primeira classe, a interface </a:t>
            </a:r>
            <a:r>
              <a:rPr lang="pt-BR" dirty="0" err="1"/>
              <a:t>IEmpregado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é implementada pela classe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Analista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 No entanto, essa implementação também inclui métodos relacionados ao atendimento telefônico e à elaboração de relatórios, que não são funções relevantes para um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Analista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 Na segunda classe, foram criadas duas interfaces separadas </a:t>
            </a:r>
            <a:r>
              <a:rPr lang="pt-BR" dirty="0" err="1"/>
              <a:t>IFuncionarioEscritorio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e </a:t>
            </a:r>
            <a:r>
              <a:rPr lang="pt-BR" dirty="0" err="1"/>
              <a:t>IFuncionarioAtendimento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 A classe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Analista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implementa apenas a interface </a:t>
            </a:r>
            <a:r>
              <a:rPr lang="pt-BR" dirty="0" err="1"/>
              <a:t>IFuncionarioEscritorio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, enquanto a classe </a:t>
            </a:r>
            <a:r>
              <a:rPr lang="pt-BR" dirty="0"/>
              <a:t>Recepcionista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implementa a interface </a:t>
            </a:r>
            <a:r>
              <a:rPr lang="pt-BR" dirty="0" err="1"/>
              <a:t>IFuncionarioAtendimento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 Dessa forma, cada classe implementa apenas os métodos relevantes para sua funcionalidade, respeitando o Interface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Segregation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Principle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27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“</a:t>
            </a:r>
            <a:r>
              <a:rPr lang="pt-BR" b="0" i="1" dirty="0">
                <a:solidFill>
                  <a:srgbClr val="292929"/>
                </a:solidFill>
                <a:effectLst/>
                <a:latin typeface="source-serif-pro"/>
              </a:rPr>
              <a:t>depender de abstrações e não de classes concretas”:</a:t>
            </a:r>
          </a:p>
          <a:p>
            <a:endParaRPr lang="pt-BR" b="0" i="1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1" dirty="0">
                <a:solidFill>
                  <a:srgbClr val="292929"/>
                </a:solidFill>
                <a:effectLst/>
                <a:latin typeface="source-serif-pro"/>
              </a:rPr>
              <a:t>“Módulos de alto nível não devem depender de módulos de baixo nível.”</a:t>
            </a:r>
            <a:endParaRPr lang="pt-B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1" dirty="0">
                <a:solidFill>
                  <a:srgbClr val="292929"/>
                </a:solidFill>
                <a:effectLst/>
                <a:latin typeface="source-serif-pro"/>
              </a:rPr>
              <a:t>“As abstrações não devem depender de detalhes. Os detalhes devem depender das abstrações.”</a:t>
            </a:r>
            <a:endParaRPr lang="pt-B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pt-BR" b="0" i="1" dirty="0">
              <a:solidFill>
                <a:srgbClr val="292929"/>
              </a:solidFill>
              <a:effectLst/>
              <a:latin typeface="source-serif-pro"/>
            </a:endParaRPr>
          </a:p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Exemplo: Produto.</a:t>
            </a:r>
          </a:p>
          <a:p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Nesse exemplo, a classe </a:t>
            </a:r>
            <a:r>
              <a:rPr lang="pt-BR" dirty="0" err="1"/>
              <a:t>ProductService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depende diretamente da classe </a:t>
            </a:r>
            <a:r>
              <a:rPr lang="pt-BR" dirty="0" err="1"/>
              <a:t>Product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 Quando um desconto é aplicado, a classe </a:t>
            </a:r>
            <a:r>
              <a:rPr lang="pt-BR" dirty="0" err="1"/>
              <a:t>ProductService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chama diretamente o método </a:t>
            </a:r>
            <a:r>
              <a:rPr lang="pt-BR" dirty="0" err="1"/>
              <a:t>SetDiscount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da classe </a:t>
            </a:r>
            <a:r>
              <a:rPr lang="pt-BR" dirty="0" err="1"/>
              <a:t>Product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Nesse exemplo, foi criada a interface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IProduct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, que define a estrutura que uma entidade "produto" deve seguir. A classe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Product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implementa essa interface.</a:t>
            </a:r>
          </a:p>
          <a:p>
            <a:pPr algn="l"/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Em seguida, foi criada a interface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IProductService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, que define um serviço que deve ser capaz de aplicar descontos para uma lista de produtos. A classe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ProductService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implementa essa interface.</a:t>
            </a:r>
          </a:p>
          <a:p>
            <a:pPr algn="l"/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Dessa forma, a classe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ProductService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não depende mais diretamente da classe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Product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 Em vez disso, ela depende da interface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IProduct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, que pode ser implementada por qualquer classe que represente um produto. Isso torna o código mais flexível e permite que novas implementações de produto sejam adicionadas sem alterar a classe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ProductService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4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“</a:t>
            </a:r>
            <a:r>
              <a:rPr lang="pt-BR" b="0" i="1" dirty="0">
                <a:solidFill>
                  <a:srgbClr val="292929"/>
                </a:solidFill>
                <a:effectLst/>
                <a:latin typeface="source-serif-pro"/>
              </a:rPr>
              <a:t>depender de abstrações e não de classes concretas”:</a:t>
            </a:r>
          </a:p>
          <a:p>
            <a:endParaRPr lang="pt-BR" b="0" i="1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1" dirty="0">
                <a:solidFill>
                  <a:srgbClr val="292929"/>
                </a:solidFill>
                <a:effectLst/>
                <a:latin typeface="source-serif-pro"/>
              </a:rPr>
              <a:t>“Módulos de alto nível não devem depender de módulos de baixo nível.”</a:t>
            </a:r>
            <a:endParaRPr lang="pt-B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1" dirty="0">
                <a:solidFill>
                  <a:srgbClr val="292929"/>
                </a:solidFill>
                <a:effectLst/>
                <a:latin typeface="source-serif-pro"/>
              </a:rPr>
              <a:t>“As abstrações não devem depender de detalhes. Os detalhes devem depender das abstrações.”</a:t>
            </a:r>
            <a:endParaRPr lang="pt-B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pt-BR" b="0" i="1" dirty="0">
              <a:solidFill>
                <a:srgbClr val="292929"/>
              </a:solidFill>
              <a:effectLst/>
              <a:latin typeface="source-serif-pro"/>
            </a:endParaRPr>
          </a:p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Exemplo: Produto.</a:t>
            </a:r>
          </a:p>
          <a:p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Nesse exemplo, a classe </a:t>
            </a:r>
            <a:r>
              <a:rPr lang="pt-BR" dirty="0" err="1"/>
              <a:t>ProductService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depende diretamente da classe </a:t>
            </a:r>
            <a:r>
              <a:rPr lang="pt-BR" dirty="0" err="1"/>
              <a:t>Product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 Quando um desconto é aplicado, a classe </a:t>
            </a:r>
            <a:r>
              <a:rPr lang="pt-BR" dirty="0" err="1"/>
              <a:t>ProductService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chama diretamente o método </a:t>
            </a:r>
            <a:r>
              <a:rPr lang="pt-BR" dirty="0" err="1"/>
              <a:t>SetDiscount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da classe </a:t>
            </a:r>
            <a:r>
              <a:rPr lang="pt-BR" dirty="0" err="1"/>
              <a:t>Product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Nesse exemplo, foi criada a interface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IProduct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, que define a estrutura que uma entidade "produto" deve seguir. A classe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Product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implementa essa interface.</a:t>
            </a:r>
          </a:p>
          <a:p>
            <a:pPr algn="l"/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Em seguida, foi criada a interface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IProductService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, que define um serviço que deve ser capaz de aplicar descontos para uma lista de produtos. A classe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ProductService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implementa essa interface.</a:t>
            </a:r>
          </a:p>
          <a:p>
            <a:pPr algn="l"/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Dessa forma, a classe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ProductService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não depende mais diretamente da classe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Product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 Em vez disso, ela depende da interface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IProduct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, que pode ser implementada por qualquer classe que represente um produto. Isso torna o código mais flexível e permite que novas implementações de produto sejam adicionadas sem alterar a classe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ProductService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78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83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85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: </a:t>
            </a:r>
            <a:r>
              <a:rPr lang="en-US" dirty="0" err="1"/>
              <a:t>Promoção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1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7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77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8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Robert C. Martin compiled these principles in the 1990s.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60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1" dirty="0">
                <a:solidFill>
                  <a:srgbClr val="292929"/>
                </a:solidFill>
                <a:effectLst/>
                <a:latin typeface="source-serif-pro"/>
              </a:rPr>
              <a:t>“A class should have one, and only one, reason to change.”</a:t>
            </a:r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Exemplo: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Cliente.cs</a:t>
            </a:r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Nesse exemplo, a classe Cliente  tem a responsabilidade de representar um cliente e também tem métodos para enviar e-mails, salvar informações no banco de dados e validar as informações do cliente. Isso viola o Single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Responsibility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Principle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, pois a classe tem várias responsabilidades diferentes.</a:t>
            </a:r>
          </a:p>
          <a:p>
            <a:pPr algn="l"/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Aqui está a mesma classe com o Single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Responsibility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Principle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aplicado: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15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“</a:t>
            </a:r>
            <a:r>
              <a:rPr lang="pt-BR" b="0" i="1" dirty="0">
                <a:solidFill>
                  <a:srgbClr val="292929"/>
                </a:solidFill>
                <a:effectLst/>
                <a:latin typeface="source-serif-pro"/>
              </a:rPr>
              <a:t>As entidades de software (classes, módulos, funções etc.) devem ser abertas para ampliação, mas fechadas para modificação”</a:t>
            </a:r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Exemplo: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Pagamento.cs</a:t>
            </a:r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Nesse exemplo, a classe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ProcessarPagamento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tem uma responsabilidade principal de processar pagamentos, mas a implementação é feita diretamente no método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ProcessarPagamento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usando uma série de condicionais </a:t>
            </a:r>
            <a:r>
              <a:rPr lang="pt-BR" dirty="0" err="1"/>
              <a:t>if</a:t>
            </a:r>
            <a:r>
              <a:rPr lang="pt-BR" dirty="0"/>
              <a:t>/</a:t>
            </a:r>
            <a:r>
              <a:rPr lang="pt-BR" dirty="0" err="1"/>
              <a:t>else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 Isso viola o Open-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Closed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Principle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, pois a classe não está aberta para extensão, e a adição de um novo método de pagamento exigiria a alteração da classe existente.</a:t>
            </a:r>
          </a:p>
          <a:p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Nesse exemplo, a classe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ProcessarPagamento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é aberta para extensão, permitindo que novos métodos de pagamento sejam adicionados sem modificar a classe existente. A classe abstrata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PaymentMethod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define a interface que deve ser implementada por cada método de pagamento.</a:t>
            </a:r>
          </a:p>
          <a:p>
            <a:pPr algn="l"/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Foram criadas três classes concretas: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CreditCardPayment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BankTransferPayment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e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PayPalPayment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, cada uma herdando de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PaymentMethod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e implementando o método abstrato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ProcessarPagamento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() de acordo com o método de pagamento específico.</a:t>
            </a:r>
          </a:p>
          <a:p>
            <a:pPr algn="l"/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O método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ProcessarPagamento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() na classe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ProcessarPagamento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agora recebe um objeto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PaymentMethod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, que pode ser uma instância de qualquer uma das três classes de método de pagamento. Isso permite que a classe seja facilmente estendida para lidar com novos métodos de pagamento sem alterar o código existente.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24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“</a:t>
            </a:r>
            <a:r>
              <a:rPr lang="pt-BR" b="0" i="1" dirty="0">
                <a:solidFill>
                  <a:srgbClr val="292929"/>
                </a:solidFill>
                <a:effectLst/>
                <a:latin typeface="source-serif-pro"/>
              </a:rPr>
              <a:t>Os subtipos devem ser substituíveis pelos seus tipos base”</a:t>
            </a:r>
          </a:p>
          <a:p>
            <a:r>
              <a:rPr lang="pt-BR" b="1" i="1" dirty="0">
                <a:solidFill>
                  <a:srgbClr val="292929"/>
                </a:solidFill>
                <a:effectLst/>
                <a:latin typeface="source-serif-pro"/>
              </a:rPr>
              <a:t>Barbara </a:t>
            </a:r>
            <a:r>
              <a:rPr lang="pt-BR" b="1" i="1" dirty="0" err="1">
                <a:solidFill>
                  <a:srgbClr val="292929"/>
                </a:solidFill>
                <a:effectLst/>
                <a:latin typeface="source-serif-pro"/>
              </a:rPr>
              <a:t>Liskov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, em seu artigo de </a:t>
            </a:r>
            <a:r>
              <a:rPr lang="pt-BR" b="1" i="0" dirty="0">
                <a:solidFill>
                  <a:srgbClr val="292929"/>
                </a:solidFill>
                <a:effectLst/>
                <a:latin typeface="source-serif-pro"/>
              </a:rPr>
              <a:t>1988</a:t>
            </a:r>
            <a:endParaRPr lang="pt-BR" b="0" i="1" dirty="0">
              <a:solidFill>
                <a:srgbClr val="292929"/>
              </a:solidFill>
              <a:effectLst/>
              <a:latin typeface="source-serif-pro"/>
            </a:endParaRPr>
          </a:p>
          <a:p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Exemplo: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Formas.cs</a:t>
            </a:r>
            <a:endParaRPr lang="pt-B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Na primeira classe, a classe </a:t>
            </a:r>
            <a:r>
              <a:rPr lang="pt-BR" dirty="0"/>
              <a:t>Quadrado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herda da classe </a:t>
            </a:r>
            <a:r>
              <a:rPr lang="pt-BR" dirty="0" err="1"/>
              <a:t>Retangulo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e sobrescreve as propriedades </a:t>
            </a:r>
            <a:r>
              <a:rPr lang="pt-BR" dirty="0"/>
              <a:t>Altura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e </a:t>
            </a:r>
            <a:r>
              <a:rPr lang="pt-BR" dirty="0"/>
              <a:t>Largura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 Porém, o comportamento esperado do </a:t>
            </a:r>
            <a:r>
              <a:rPr lang="pt-BR" dirty="0"/>
              <a:t>Quadrado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é que ele tenha lados iguais, o que quebra o princípio de substituição de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Liskov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 Na segunda classe, foi criada uma classe abstrata </a:t>
            </a:r>
            <a:r>
              <a:rPr lang="pt-BR" dirty="0" err="1"/>
              <a:t>FormaGeometrica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que define o método </a:t>
            </a:r>
            <a:r>
              <a:rPr lang="pt-BR" dirty="0" err="1"/>
              <a:t>CalcularArea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 A classe </a:t>
            </a:r>
            <a:r>
              <a:rPr lang="pt-BR" dirty="0" err="1"/>
              <a:t>Retangulo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e </a:t>
            </a:r>
            <a:r>
              <a:rPr lang="pt-BR" dirty="0"/>
              <a:t>Quadrado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herdam de </a:t>
            </a:r>
            <a:r>
              <a:rPr lang="pt-BR" dirty="0" err="1"/>
              <a:t>FormaGeometrica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, mas a classe </a:t>
            </a:r>
            <a:r>
              <a:rPr lang="pt-BR" dirty="0"/>
              <a:t>Quadrado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não sobrescreve as propriedades </a:t>
            </a:r>
            <a:r>
              <a:rPr lang="pt-BR" dirty="0"/>
              <a:t>Altura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e </a:t>
            </a:r>
            <a:r>
              <a:rPr lang="pt-BR" dirty="0"/>
              <a:t>Largura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, em vez disso, utiliza uma nova propriedade </a:t>
            </a:r>
            <a:r>
              <a:rPr lang="pt-BR" dirty="0"/>
              <a:t>Lado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 Dessa forma, o comportamento esperado do </a:t>
            </a:r>
            <a:r>
              <a:rPr lang="pt-BR" dirty="0"/>
              <a:t>Quadrado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 é mantido, respeitando o princípio de substituição de </a:t>
            </a:r>
            <a:r>
              <a:rPr lang="pt-BR" b="0" i="0" dirty="0" err="1">
                <a:solidFill>
                  <a:srgbClr val="D1D5DB"/>
                </a:solidFill>
                <a:effectLst/>
                <a:latin typeface="Söhne"/>
              </a:rPr>
              <a:t>Liskov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78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04/11/2023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induct.com/blogpost/57/software-design-principles-the-dry-don-t-repeat-yourself-principle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rponte.com.br/2016/02/26/dica-de-programacao-2-numeros-magico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runtime/blob/main/docs/coding-guidelines/coding-style.md" TargetMode="External"/><Relationship Id="rId5" Type="http://schemas.openxmlformats.org/officeDocument/2006/relationships/hyperlink" Target="https://learn.microsoft.com/pt-br/dotnet/csharp/fundamentals/coding-style/coding-conventions" TargetMode="External"/><Relationship Id="rId10" Type="http://schemas.openxmlformats.org/officeDocument/2006/relationships/hyperlink" Target="https://www.macoratti.net/12/06/c_caip1.htm#:~:text=%2D%20Uma%20classe%20abstrata%20%C3%A9%20uma,m%C3%A9todos%20abstratos%20e%20m%C3%A9todos%20comuns" TargetMode="External"/><Relationship Id="rId4" Type="http://schemas.openxmlformats.org/officeDocument/2006/relationships/image" Target="../media/image6.svg"/><Relationship Id="rId9" Type="http://schemas.openxmlformats.org/officeDocument/2006/relationships/hyperlink" Target="https://www.c-sharpcorner.com/article/dont-repeat-yourselfdry-design-principle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12" Type="http://schemas.openxmlformats.org/officeDocument/2006/relationships/image" Target="../media/image5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53.png"/><Relationship Id="rId5" Type="http://schemas.openxmlformats.org/officeDocument/2006/relationships/image" Target="../media/image4.png"/><Relationship Id="rId10" Type="http://schemas.openxmlformats.org/officeDocument/2006/relationships/image" Target="../media/image52.svg"/><Relationship Id="rId4" Type="http://schemas.openxmlformats.org/officeDocument/2006/relationships/image" Target="../media/image48.svg"/><Relationship Id="rId9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g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jpg"/><Relationship Id="rId4" Type="http://schemas.openxmlformats.org/officeDocument/2006/relationships/image" Target="../media/image5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g"/><Relationship Id="rId4" Type="http://schemas.openxmlformats.org/officeDocument/2006/relationships/image" Target="../media/image5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g"/><Relationship Id="rId4" Type="http://schemas.openxmlformats.org/officeDocument/2006/relationships/image" Target="../media/image50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jpg"/><Relationship Id="rId4" Type="http://schemas.openxmlformats.org/officeDocument/2006/relationships/image" Target="../media/image48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jpg"/><Relationship Id="rId4" Type="http://schemas.openxmlformats.org/officeDocument/2006/relationships/image" Target="../media/image48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Boas </a:t>
            </a:r>
            <a:r>
              <a:rPr lang="en-US" dirty="0" err="1">
                <a:latin typeface="Rockwell" panose="02060603020205020403" pitchFamily="18" charset="0"/>
              </a:rPr>
              <a:t>práticas</a:t>
            </a:r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139" y="235989"/>
            <a:ext cx="8304686" cy="1356360"/>
          </a:xfrm>
        </p:spPr>
        <p:txBody>
          <a:bodyPr/>
          <a:lstStyle/>
          <a:p>
            <a:r>
              <a:rPr lang="en-US" dirty="0" err="1">
                <a:latin typeface="Rockwell" panose="02060603020205020403" pitchFamily="18" charset="0"/>
              </a:rPr>
              <a:t>Padrão</a:t>
            </a:r>
            <a:r>
              <a:rPr lang="en-US" dirty="0">
                <a:latin typeface="Rockwell" panose="02060603020205020403" pitchFamily="18" charset="0"/>
              </a:rPr>
              <a:t> de </a:t>
            </a:r>
            <a:r>
              <a:rPr lang="en-US" dirty="0" err="1">
                <a:latin typeface="Rockwell" panose="02060603020205020403" pitchFamily="18" charset="0"/>
              </a:rPr>
              <a:t>Nomenclatura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242" y="426682"/>
            <a:ext cx="767542" cy="7675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836993-6F38-F5F6-9968-E598C1383DF5}"/>
              </a:ext>
            </a:extLst>
          </p:cNvPr>
          <p:cNvSpPr txBox="1"/>
          <p:nvPr/>
        </p:nvSpPr>
        <p:spPr>
          <a:xfrm>
            <a:off x="482242" y="140768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4A66AC"/>
                </a:solidFill>
                <a:effectLst/>
                <a:latin typeface="Segoe UI" panose="020B0502040204020203" pitchFamily="34" charset="0"/>
              </a:rPr>
              <a:t>Outros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407061-3A90-6EDE-181C-06A3ECB3FCCC}"/>
              </a:ext>
            </a:extLst>
          </p:cNvPr>
          <p:cNvSpPr txBox="1"/>
          <p:nvPr/>
        </p:nvSpPr>
        <p:spPr>
          <a:xfrm>
            <a:off x="482242" y="18792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4A66AC"/>
                </a:solidFill>
                <a:effectLst/>
                <a:latin typeface="Segoe UI" panose="020B0502040204020203" pitchFamily="34" charset="0"/>
              </a:rPr>
              <a:t>Constantes</a:t>
            </a:r>
            <a:endParaRPr lang="en-US" dirty="0">
              <a:solidFill>
                <a:srgbClr val="4A66AC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D1A02E-7F94-CAC7-1440-23F940F9E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20" y="2352147"/>
            <a:ext cx="3848100" cy="30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735801-E2B9-3C6C-6F7B-4220CF520309}"/>
              </a:ext>
            </a:extLst>
          </p:cNvPr>
          <p:cNvSpPr txBox="1"/>
          <p:nvPr/>
        </p:nvSpPr>
        <p:spPr>
          <a:xfrm>
            <a:off x="482242" y="291160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4A66AC"/>
                </a:solidFill>
                <a:effectLst/>
                <a:latin typeface="Segoe UI" panose="020B0502040204020203" pitchFamily="34" charset="0"/>
              </a:rPr>
              <a:t>Abordagem “Positiva”</a:t>
            </a:r>
            <a:endParaRPr lang="en-US" dirty="0">
              <a:solidFill>
                <a:srgbClr val="4A66AC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E8C6A2-0EFD-843C-EF42-1D9C550C4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620" y="3349741"/>
            <a:ext cx="22955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2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139" y="235989"/>
            <a:ext cx="8304686" cy="1356360"/>
          </a:xfrm>
        </p:spPr>
        <p:txBody>
          <a:bodyPr/>
          <a:lstStyle/>
          <a:p>
            <a:r>
              <a:rPr lang="en-US" dirty="0" err="1">
                <a:latin typeface="Rockwell" panose="02060603020205020403" pitchFamily="18" charset="0"/>
              </a:rPr>
              <a:t>Padrão</a:t>
            </a:r>
            <a:r>
              <a:rPr lang="en-US" dirty="0">
                <a:latin typeface="Rockwell" panose="02060603020205020403" pitchFamily="18" charset="0"/>
              </a:rPr>
              <a:t> de </a:t>
            </a:r>
            <a:r>
              <a:rPr lang="en-US" dirty="0" err="1">
                <a:latin typeface="Rockwell" panose="02060603020205020403" pitchFamily="18" charset="0"/>
              </a:rPr>
              <a:t>Nomenclatura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242" y="426682"/>
            <a:ext cx="767542" cy="7675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E5B574-4040-7591-0EB3-79FEBB356D60}"/>
              </a:ext>
            </a:extLst>
          </p:cNvPr>
          <p:cNvSpPr txBox="1"/>
          <p:nvPr/>
        </p:nvSpPr>
        <p:spPr>
          <a:xfrm>
            <a:off x="482242" y="1299961"/>
            <a:ext cx="170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4A66AC"/>
                </a:solidFill>
              </a:rPr>
              <a:t>Exercício</a:t>
            </a:r>
            <a:endParaRPr lang="en-US" sz="3200" dirty="0">
              <a:solidFill>
                <a:srgbClr val="4A66AC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C9A3361-E8BB-9AD3-5654-0A584931B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595" y="2062289"/>
            <a:ext cx="7561999" cy="394789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2F8B66-9E26-18FA-F8DE-7E07DCCCE22F}"/>
              </a:ext>
            </a:extLst>
          </p:cNvPr>
          <p:cNvCxnSpPr/>
          <p:nvPr/>
        </p:nvCxnSpPr>
        <p:spPr>
          <a:xfrm flipH="1">
            <a:off x="6273553" y="2222663"/>
            <a:ext cx="9795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84791A-E701-A59A-F3A7-45375AED82ED}"/>
              </a:ext>
            </a:extLst>
          </p:cNvPr>
          <p:cNvCxnSpPr/>
          <p:nvPr/>
        </p:nvCxnSpPr>
        <p:spPr>
          <a:xfrm flipH="1">
            <a:off x="6273553" y="2694659"/>
            <a:ext cx="9795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6826B2-9D27-CF8E-553D-D8B6E58DA0D0}"/>
              </a:ext>
            </a:extLst>
          </p:cNvPr>
          <p:cNvCxnSpPr/>
          <p:nvPr/>
        </p:nvCxnSpPr>
        <p:spPr>
          <a:xfrm flipH="1">
            <a:off x="8830322" y="3174053"/>
            <a:ext cx="9795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907E82-ADE5-6963-21D8-6B49E348806D}"/>
              </a:ext>
            </a:extLst>
          </p:cNvPr>
          <p:cNvCxnSpPr/>
          <p:nvPr/>
        </p:nvCxnSpPr>
        <p:spPr>
          <a:xfrm flipH="1">
            <a:off x="7421732" y="3635692"/>
            <a:ext cx="9795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C5E0D5-94F1-CD66-F29F-D78B2104F1FA}"/>
              </a:ext>
            </a:extLst>
          </p:cNvPr>
          <p:cNvCxnSpPr/>
          <p:nvPr/>
        </p:nvCxnSpPr>
        <p:spPr>
          <a:xfrm flipH="1">
            <a:off x="7526784" y="4869688"/>
            <a:ext cx="9795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34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139" y="235989"/>
            <a:ext cx="8304686" cy="1356360"/>
          </a:xfrm>
        </p:spPr>
        <p:txBody>
          <a:bodyPr/>
          <a:lstStyle/>
          <a:p>
            <a:r>
              <a:rPr lang="en-US" dirty="0" err="1">
                <a:latin typeface="Rockwell" panose="02060603020205020403" pitchFamily="18" charset="0"/>
              </a:rPr>
              <a:t>Comentários</a:t>
            </a:r>
            <a:r>
              <a:rPr lang="en-US" dirty="0">
                <a:latin typeface="Rockwell" panose="02060603020205020403" pitchFamily="18" charset="0"/>
              </a:rPr>
              <a:t> no </a:t>
            </a:r>
            <a:r>
              <a:rPr lang="en-US" dirty="0" err="1">
                <a:latin typeface="Rockwell" panose="02060603020205020403" pitchFamily="18" charset="0"/>
              </a:rPr>
              <a:t>código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242" y="426682"/>
            <a:ext cx="767542" cy="7675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D1AC54-DBFD-7058-B37D-C258B9096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77" y="2550584"/>
            <a:ext cx="7191375" cy="504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ABADFA-4FA9-8B57-6071-2104523356B6}"/>
              </a:ext>
            </a:extLst>
          </p:cNvPr>
          <p:cNvSpPr txBox="1"/>
          <p:nvPr/>
        </p:nvSpPr>
        <p:spPr>
          <a:xfrm>
            <a:off x="661827" y="1592349"/>
            <a:ext cx="671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A66AC"/>
                </a:solidFill>
              </a:rPr>
              <a:t>Evitar</a:t>
            </a:r>
            <a:r>
              <a:rPr lang="en-US" dirty="0">
                <a:solidFill>
                  <a:srgbClr val="4A66AC"/>
                </a:solidFill>
              </a:rPr>
              <a:t> </a:t>
            </a:r>
            <a:r>
              <a:rPr lang="en-US" dirty="0" err="1">
                <a:solidFill>
                  <a:srgbClr val="4A66AC"/>
                </a:solidFill>
              </a:rPr>
              <a:t>comentários</a:t>
            </a:r>
            <a:r>
              <a:rPr lang="en-US" dirty="0">
                <a:solidFill>
                  <a:srgbClr val="4A66AC"/>
                </a:solidFill>
              </a:rPr>
              <a:t> </a:t>
            </a:r>
            <a:r>
              <a:rPr lang="en-US" dirty="0" err="1">
                <a:solidFill>
                  <a:srgbClr val="4A66AC"/>
                </a:solidFill>
              </a:rPr>
              <a:t>explicativos</a:t>
            </a:r>
            <a:r>
              <a:rPr lang="en-US" dirty="0">
                <a:solidFill>
                  <a:srgbClr val="4A66AC"/>
                </a:solidFill>
              </a:rPr>
              <a:t>, </a:t>
            </a:r>
            <a:r>
              <a:rPr lang="en-US" dirty="0" err="1">
                <a:solidFill>
                  <a:srgbClr val="4A66AC"/>
                </a:solidFill>
              </a:rPr>
              <a:t>escolhendo</a:t>
            </a:r>
            <a:r>
              <a:rPr lang="en-US" dirty="0">
                <a:solidFill>
                  <a:srgbClr val="4A66AC"/>
                </a:solidFill>
              </a:rPr>
              <a:t> sempre a </a:t>
            </a:r>
            <a:r>
              <a:rPr lang="en-US" dirty="0" err="1">
                <a:solidFill>
                  <a:srgbClr val="4A66AC"/>
                </a:solidFill>
              </a:rPr>
              <a:t>refatoração</a:t>
            </a:r>
            <a:r>
              <a:rPr lang="en-US" dirty="0">
                <a:solidFill>
                  <a:srgbClr val="4A66AC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95993-DEBD-120F-17B6-FAEA74F57614}"/>
              </a:ext>
            </a:extLst>
          </p:cNvPr>
          <p:cNvSpPr txBox="1"/>
          <p:nvPr/>
        </p:nvSpPr>
        <p:spPr>
          <a:xfrm>
            <a:off x="661826" y="210984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4A66AC"/>
                </a:solidFill>
              </a:rPr>
              <a:t>Exemplo</a:t>
            </a:r>
            <a:r>
              <a:rPr lang="en-US" dirty="0">
                <a:solidFill>
                  <a:srgbClr val="4A66AC"/>
                </a:solidFill>
              </a:rPr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AC370C-57FC-9A55-196B-A07D226E5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77" y="3180235"/>
            <a:ext cx="8715375" cy="514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8ACB2A-0A40-AE70-9722-3EAA371675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77" y="3819411"/>
            <a:ext cx="5114925" cy="30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FB4E2F-9555-FE44-2A6E-07E9274597F7}"/>
              </a:ext>
            </a:extLst>
          </p:cNvPr>
          <p:cNvSpPr txBox="1"/>
          <p:nvPr/>
        </p:nvSpPr>
        <p:spPr>
          <a:xfrm>
            <a:off x="661826" y="4458629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A66AC"/>
                </a:solidFill>
              </a:rPr>
              <a:t>Evitar</a:t>
            </a:r>
            <a:r>
              <a:rPr lang="en-US" dirty="0">
                <a:solidFill>
                  <a:srgbClr val="4A66AC"/>
                </a:solidFill>
              </a:rPr>
              <a:t> </a:t>
            </a:r>
            <a:r>
              <a:rPr lang="en-US" dirty="0" err="1">
                <a:solidFill>
                  <a:srgbClr val="4A66AC"/>
                </a:solidFill>
              </a:rPr>
              <a:t>comentários</a:t>
            </a:r>
            <a:r>
              <a:rPr lang="en-US" dirty="0">
                <a:solidFill>
                  <a:srgbClr val="4A66AC"/>
                </a:solidFill>
              </a:rPr>
              <a:t> </a:t>
            </a:r>
            <a:r>
              <a:rPr lang="en-US" dirty="0" err="1">
                <a:solidFill>
                  <a:srgbClr val="4A66AC"/>
                </a:solidFill>
              </a:rPr>
              <a:t>óbvios</a:t>
            </a:r>
            <a:r>
              <a:rPr lang="en-US" dirty="0">
                <a:solidFill>
                  <a:srgbClr val="4A66AC"/>
                </a:solidFill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0C523-9986-7E6A-5186-2CD43C97E0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277" y="4997145"/>
            <a:ext cx="34385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6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139" y="235989"/>
            <a:ext cx="8304686" cy="1356360"/>
          </a:xfrm>
        </p:spPr>
        <p:txBody>
          <a:bodyPr/>
          <a:lstStyle/>
          <a:p>
            <a:r>
              <a:rPr lang="en-US" dirty="0" err="1">
                <a:latin typeface="Rockwell" panose="02060603020205020403" pitchFamily="18" charset="0"/>
              </a:rPr>
              <a:t>Comentários</a:t>
            </a:r>
            <a:r>
              <a:rPr lang="en-US" dirty="0">
                <a:latin typeface="Rockwell" panose="02060603020205020403" pitchFamily="18" charset="0"/>
              </a:rPr>
              <a:t> no </a:t>
            </a:r>
            <a:r>
              <a:rPr lang="en-US" dirty="0" err="1">
                <a:latin typeface="Rockwell" panose="02060603020205020403" pitchFamily="18" charset="0"/>
              </a:rPr>
              <a:t>código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242" y="426682"/>
            <a:ext cx="767542" cy="7675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9EB4BE-C360-AB74-C408-D226C7916D6D}"/>
              </a:ext>
            </a:extLst>
          </p:cNvPr>
          <p:cNvSpPr txBox="1"/>
          <p:nvPr/>
        </p:nvSpPr>
        <p:spPr>
          <a:xfrm>
            <a:off x="482242" y="1592349"/>
            <a:ext cx="2769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A66AC"/>
                </a:solidFill>
              </a:rPr>
              <a:t>Evitar</a:t>
            </a:r>
            <a:r>
              <a:rPr lang="en-US" dirty="0">
                <a:solidFill>
                  <a:srgbClr val="4A66AC"/>
                </a:solidFill>
              </a:rPr>
              <a:t> “</a:t>
            </a:r>
            <a:r>
              <a:rPr lang="en-US" dirty="0" err="1">
                <a:solidFill>
                  <a:srgbClr val="4A66AC"/>
                </a:solidFill>
              </a:rPr>
              <a:t>narrar</a:t>
            </a:r>
            <a:r>
              <a:rPr lang="en-US" dirty="0">
                <a:solidFill>
                  <a:srgbClr val="4A66AC"/>
                </a:solidFill>
              </a:rPr>
              <a:t>” o </a:t>
            </a:r>
            <a:r>
              <a:rPr lang="en-US" dirty="0" err="1">
                <a:solidFill>
                  <a:srgbClr val="4A66AC"/>
                </a:solidFill>
              </a:rPr>
              <a:t>código</a:t>
            </a:r>
            <a:r>
              <a:rPr lang="en-US" dirty="0">
                <a:solidFill>
                  <a:srgbClr val="4A66AC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0153E3-29AD-F6DB-CF3C-260BF1B5E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013" y="2070115"/>
            <a:ext cx="62007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62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139" y="235989"/>
            <a:ext cx="8304686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XML Docs</a:t>
            </a: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242" y="426682"/>
            <a:ext cx="767542" cy="767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939326-1901-C2D7-489F-A06976096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86" y="2107254"/>
            <a:ext cx="7620000" cy="2095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7606D1-2398-9D50-0991-B9E853BC2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386" y="4863232"/>
            <a:ext cx="3533775" cy="981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1D8B53-2BA1-498A-0A14-C9432DEA618C}"/>
              </a:ext>
            </a:extLst>
          </p:cNvPr>
          <p:cNvSpPr txBox="1"/>
          <p:nvPr/>
        </p:nvSpPr>
        <p:spPr>
          <a:xfrm>
            <a:off x="482242" y="1592349"/>
            <a:ext cx="749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A66AC"/>
                </a:solidFill>
              </a:rPr>
              <a:t>Funcionalidade</a:t>
            </a:r>
            <a:r>
              <a:rPr lang="en-US" dirty="0">
                <a:solidFill>
                  <a:srgbClr val="4A66AC"/>
                </a:solidFill>
              </a:rPr>
              <a:t> </a:t>
            </a:r>
            <a:r>
              <a:rPr lang="en-US" dirty="0" err="1">
                <a:solidFill>
                  <a:srgbClr val="4A66AC"/>
                </a:solidFill>
              </a:rPr>
              <a:t>geradora</a:t>
            </a:r>
            <a:r>
              <a:rPr lang="en-US" dirty="0">
                <a:solidFill>
                  <a:srgbClr val="4A66AC"/>
                </a:solidFill>
              </a:rPr>
              <a:t> de </a:t>
            </a:r>
            <a:r>
              <a:rPr lang="en-US" dirty="0" err="1">
                <a:solidFill>
                  <a:srgbClr val="4A66AC"/>
                </a:solidFill>
              </a:rPr>
              <a:t>comentários</a:t>
            </a:r>
            <a:r>
              <a:rPr lang="en-US" dirty="0">
                <a:solidFill>
                  <a:srgbClr val="4A66AC"/>
                </a:solidFill>
              </a:rPr>
              <a:t> a </a:t>
            </a:r>
            <a:r>
              <a:rPr lang="en-US" dirty="0" err="1">
                <a:solidFill>
                  <a:srgbClr val="4A66AC"/>
                </a:solidFill>
              </a:rPr>
              <a:t>partir</a:t>
            </a:r>
            <a:r>
              <a:rPr lang="en-US" dirty="0">
                <a:solidFill>
                  <a:srgbClr val="4A66AC"/>
                </a:solidFill>
              </a:rPr>
              <a:t> da </a:t>
            </a:r>
            <a:r>
              <a:rPr lang="en-US" dirty="0" err="1">
                <a:solidFill>
                  <a:srgbClr val="4A66AC"/>
                </a:solidFill>
              </a:rPr>
              <a:t>assinatura</a:t>
            </a:r>
            <a:r>
              <a:rPr lang="en-US" dirty="0">
                <a:solidFill>
                  <a:srgbClr val="4A66AC"/>
                </a:solidFill>
              </a:rPr>
              <a:t> do </a:t>
            </a:r>
            <a:r>
              <a:rPr lang="en-US" dirty="0" err="1">
                <a:solidFill>
                  <a:srgbClr val="4A66AC"/>
                </a:solidFill>
              </a:rPr>
              <a:t>método</a:t>
            </a:r>
            <a:r>
              <a:rPr lang="en-US" dirty="0">
                <a:solidFill>
                  <a:srgbClr val="4A66AC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F2EF53-6A10-2965-4A7F-202C1B2A172A}"/>
              </a:ext>
            </a:extLst>
          </p:cNvPr>
          <p:cNvSpPr txBox="1"/>
          <p:nvPr/>
        </p:nvSpPr>
        <p:spPr>
          <a:xfrm>
            <a:off x="482242" y="434832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A66AC"/>
                </a:solidFill>
              </a:rPr>
              <a:t>Comentário</a:t>
            </a:r>
            <a:r>
              <a:rPr lang="en-US" dirty="0">
                <a:solidFill>
                  <a:srgbClr val="4A66AC"/>
                </a:solidFill>
              </a:rPr>
              <a:t> </a:t>
            </a:r>
            <a:r>
              <a:rPr lang="en-US" dirty="0" err="1">
                <a:solidFill>
                  <a:srgbClr val="4A66AC"/>
                </a:solidFill>
              </a:rPr>
              <a:t>acessível</a:t>
            </a:r>
            <a:r>
              <a:rPr lang="en-US" dirty="0">
                <a:solidFill>
                  <a:srgbClr val="4A66AC"/>
                </a:solidFill>
              </a:rPr>
              <a:t> </a:t>
            </a:r>
            <a:r>
              <a:rPr lang="en-US" dirty="0" err="1">
                <a:solidFill>
                  <a:srgbClr val="4A66AC"/>
                </a:solidFill>
              </a:rPr>
              <a:t>pelo</a:t>
            </a:r>
            <a:r>
              <a:rPr lang="en-US" dirty="0">
                <a:solidFill>
                  <a:srgbClr val="4A66AC"/>
                </a:solidFill>
              </a:rPr>
              <a:t> </a:t>
            </a:r>
            <a:r>
              <a:rPr lang="en-US" dirty="0" err="1">
                <a:solidFill>
                  <a:srgbClr val="4A66AC"/>
                </a:solidFill>
              </a:rPr>
              <a:t>intelisense</a:t>
            </a:r>
            <a:r>
              <a:rPr lang="en-US" dirty="0">
                <a:solidFill>
                  <a:srgbClr val="4A66A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82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139" y="235989"/>
            <a:ext cx="8304686" cy="1356360"/>
          </a:xfrm>
        </p:spPr>
        <p:txBody>
          <a:bodyPr/>
          <a:lstStyle/>
          <a:p>
            <a:r>
              <a:rPr lang="en-US" dirty="0" err="1">
                <a:latin typeface="Rockwell" panose="02060603020205020403" pitchFamily="18" charset="0"/>
              </a:rPr>
              <a:t>Números</a:t>
            </a:r>
            <a:r>
              <a:rPr lang="en-US" dirty="0">
                <a:latin typeface="Rockwell" panose="02060603020205020403" pitchFamily="18" charset="0"/>
              </a:rPr>
              <a:t> “</a:t>
            </a:r>
            <a:r>
              <a:rPr lang="en-US" dirty="0" err="1">
                <a:latin typeface="Rockwell" panose="02060603020205020403" pitchFamily="18" charset="0"/>
              </a:rPr>
              <a:t>Mágicos</a:t>
            </a:r>
            <a:r>
              <a:rPr lang="en-US" dirty="0">
                <a:latin typeface="Rockwell" panose="02060603020205020403" pitchFamily="18" charset="0"/>
              </a:rPr>
              <a:t>”</a:t>
            </a: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242" y="426682"/>
            <a:ext cx="767542" cy="7675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45A74E-68DE-4491-2519-AD651CAB1E84}"/>
              </a:ext>
            </a:extLst>
          </p:cNvPr>
          <p:cNvSpPr txBox="1"/>
          <p:nvPr/>
        </p:nvSpPr>
        <p:spPr>
          <a:xfrm>
            <a:off x="882127" y="1592349"/>
            <a:ext cx="816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A66AC"/>
                </a:solidFill>
              </a:rPr>
              <a:t>Valores</a:t>
            </a:r>
            <a:r>
              <a:rPr lang="en-US" dirty="0">
                <a:solidFill>
                  <a:srgbClr val="4A66AC"/>
                </a:solidFill>
              </a:rPr>
              <a:t> </a:t>
            </a:r>
            <a:r>
              <a:rPr lang="en-US" dirty="0" err="1">
                <a:solidFill>
                  <a:srgbClr val="4A66AC"/>
                </a:solidFill>
              </a:rPr>
              <a:t>númericos</a:t>
            </a:r>
            <a:r>
              <a:rPr lang="en-US" dirty="0">
                <a:solidFill>
                  <a:srgbClr val="4A66AC"/>
                </a:solidFill>
              </a:rPr>
              <a:t> </a:t>
            </a:r>
            <a:r>
              <a:rPr lang="en-US" dirty="0" err="1">
                <a:solidFill>
                  <a:srgbClr val="4A66AC"/>
                </a:solidFill>
              </a:rPr>
              <a:t>ou</a:t>
            </a:r>
            <a:r>
              <a:rPr lang="en-US" dirty="0">
                <a:solidFill>
                  <a:srgbClr val="4A66AC"/>
                </a:solidFill>
              </a:rPr>
              <a:t> </a:t>
            </a:r>
            <a:r>
              <a:rPr lang="en-US" dirty="0" err="1">
                <a:solidFill>
                  <a:srgbClr val="4A66AC"/>
                </a:solidFill>
              </a:rPr>
              <a:t>textuais</a:t>
            </a:r>
            <a:r>
              <a:rPr lang="en-US" dirty="0">
                <a:solidFill>
                  <a:srgbClr val="4A66AC"/>
                </a:solidFill>
              </a:rPr>
              <a:t> </a:t>
            </a:r>
            <a:r>
              <a:rPr lang="en-US" dirty="0" err="1">
                <a:solidFill>
                  <a:srgbClr val="4A66AC"/>
                </a:solidFill>
              </a:rPr>
              <a:t>constantes</a:t>
            </a:r>
            <a:r>
              <a:rPr lang="en-US" dirty="0">
                <a:solidFill>
                  <a:srgbClr val="4A66AC"/>
                </a:solidFill>
              </a:rPr>
              <a:t> no Código que </a:t>
            </a:r>
            <a:r>
              <a:rPr lang="en-US" dirty="0" err="1">
                <a:solidFill>
                  <a:srgbClr val="4A66AC"/>
                </a:solidFill>
              </a:rPr>
              <a:t>não</a:t>
            </a:r>
            <a:r>
              <a:rPr lang="en-US" dirty="0">
                <a:solidFill>
                  <a:srgbClr val="4A66AC"/>
                </a:solidFill>
              </a:rPr>
              <a:t> </a:t>
            </a:r>
            <a:r>
              <a:rPr lang="en-US" dirty="0" err="1">
                <a:solidFill>
                  <a:srgbClr val="4A66AC"/>
                </a:solidFill>
              </a:rPr>
              <a:t>são</a:t>
            </a:r>
            <a:r>
              <a:rPr lang="en-US" dirty="0">
                <a:solidFill>
                  <a:srgbClr val="4A66AC"/>
                </a:solidFill>
              </a:rPr>
              <a:t> auto </a:t>
            </a:r>
            <a:r>
              <a:rPr lang="en-US" dirty="0" err="1">
                <a:solidFill>
                  <a:srgbClr val="4A66AC"/>
                </a:solidFill>
              </a:rPr>
              <a:t>descritivos</a:t>
            </a:r>
            <a:r>
              <a:rPr lang="en-US" dirty="0">
                <a:solidFill>
                  <a:srgbClr val="4A66AC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2621AD-E4C0-44B5-D027-040DB326D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833" y="2359806"/>
            <a:ext cx="5600700" cy="8382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6F0C94-308C-0D90-7468-C906AF59C705}"/>
              </a:ext>
            </a:extLst>
          </p:cNvPr>
          <p:cNvCxnSpPr/>
          <p:nvPr/>
        </p:nvCxnSpPr>
        <p:spPr>
          <a:xfrm flipH="1">
            <a:off x="4335422" y="2878645"/>
            <a:ext cx="9795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55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139" y="235989"/>
            <a:ext cx="8304686" cy="1356360"/>
          </a:xfrm>
        </p:spPr>
        <p:txBody>
          <a:bodyPr/>
          <a:lstStyle/>
          <a:p>
            <a:r>
              <a:rPr lang="en-US" dirty="0" err="1">
                <a:latin typeface="Rockwell" panose="02060603020205020403" pitchFamily="18" charset="0"/>
              </a:rPr>
              <a:t>Princípio</a:t>
            </a:r>
            <a:r>
              <a:rPr lang="en-US" dirty="0">
                <a:latin typeface="Rockwell" panose="02060603020205020403" pitchFamily="18" charset="0"/>
              </a:rPr>
              <a:t> D.R.Y.</a:t>
            </a: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242" y="426682"/>
            <a:ext cx="767542" cy="7675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CAC2E0-7C5D-DF0A-CB75-FA40F2A295E3}"/>
              </a:ext>
            </a:extLst>
          </p:cNvPr>
          <p:cNvSpPr txBox="1"/>
          <p:nvPr/>
        </p:nvSpPr>
        <p:spPr>
          <a:xfrm>
            <a:off x="866013" y="1592349"/>
            <a:ext cx="1000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66AC"/>
                </a:solidFill>
              </a:rPr>
              <a:t>Don’t Repeat Yourself. (</a:t>
            </a:r>
            <a:r>
              <a:rPr lang="en-US" dirty="0" err="1">
                <a:solidFill>
                  <a:srgbClr val="4A66AC"/>
                </a:solidFill>
              </a:rPr>
              <a:t>Não</a:t>
            </a:r>
            <a:r>
              <a:rPr lang="en-US" dirty="0">
                <a:solidFill>
                  <a:srgbClr val="4A66AC"/>
                </a:solidFill>
              </a:rPr>
              <a:t> se </a:t>
            </a:r>
            <a:r>
              <a:rPr lang="en-US" dirty="0" err="1">
                <a:solidFill>
                  <a:srgbClr val="4A66AC"/>
                </a:solidFill>
              </a:rPr>
              <a:t>repita</a:t>
            </a:r>
            <a:r>
              <a:rPr lang="en-US" dirty="0">
                <a:solidFill>
                  <a:srgbClr val="4A66AC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74138-1C15-F6EA-03CB-36CA3961A2D8}"/>
              </a:ext>
            </a:extLst>
          </p:cNvPr>
          <p:cNvSpPr txBox="1"/>
          <p:nvPr/>
        </p:nvSpPr>
        <p:spPr>
          <a:xfrm>
            <a:off x="866013" y="2157844"/>
            <a:ext cx="83414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66AC"/>
                </a:solidFill>
              </a:rPr>
              <a:t>O </a:t>
            </a:r>
            <a:r>
              <a:rPr lang="en-US" dirty="0" err="1">
                <a:solidFill>
                  <a:srgbClr val="4A66AC"/>
                </a:solidFill>
              </a:rPr>
              <a:t>princípio</a:t>
            </a:r>
            <a:r>
              <a:rPr lang="en-US" dirty="0">
                <a:solidFill>
                  <a:srgbClr val="4A66AC"/>
                </a:solidFill>
              </a:rPr>
              <a:t> DRY </a:t>
            </a:r>
            <a:r>
              <a:rPr lang="en-US" dirty="0" err="1">
                <a:solidFill>
                  <a:srgbClr val="4A66AC"/>
                </a:solidFill>
              </a:rPr>
              <a:t>afirma</a:t>
            </a:r>
            <a:r>
              <a:rPr lang="en-US" dirty="0">
                <a:solidFill>
                  <a:srgbClr val="4A66AC"/>
                </a:solidFill>
              </a:rPr>
              <a:t> que </a:t>
            </a:r>
            <a:r>
              <a:rPr lang="en-US" dirty="0" err="1">
                <a:solidFill>
                  <a:srgbClr val="4A66AC"/>
                </a:solidFill>
              </a:rPr>
              <a:t>todo</a:t>
            </a:r>
            <a:r>
              <a:rPr lang="en-US" dirty="0">
                <a:solidFill>
                  <a:srgbClr val="4A66AC"/>
                </a:solidFill>
              </a:rPr>
              <a:t> </a:t>
            </a:r>
            <a:r>
              <a:rPr lang="en-US" dirty="0" err="1">
                <a:solidFill>
                  <a:srgbClr val="4A66AC"/>
                </a:solidFill>
              </a:rPr>
              <a:t>conhecimento</a:t>
            </a:r>
            <a:r>
              <a:rPr lang="en-US" dirty="0">
                <a:solidFill>
                  <a:srgbClr val="4A66AC"/>
                </a:solidFill>
              </a:rPr>
              <a:t> </a:t>
            </a:r>
            <a:r>
              <a:rPr lang="en-US" dirty="0" err="1">
                <a:solidFill>
                  <a:srgbClr val="4A66AC"/>
                </a:solidFill>
              </a:rPr>
              <a:t>deve</a:t>
            </a:r>
            <a:r>
              <a:rPr lang="en-US" dirty="0">
                <a:solidFill>
                  <a:srgbClr val="4A66AC"/>
                </a:solidFill>
              </a:rPr>
              <a:t> </a:t>
            </a:r>
            <a:r>
              <a:rPr lang="en-US" dirty="0" err="1">
                <a:solidFill>
                  <a:srgbClr val="4A66AC"/>
                </a:solidFill>
              </a:rPr>
              <a:t>ter</a:t>
            </a:r>
            <a:r>
              <a:rPr lang="en-US" dirty="0">
                <a:solidFill>
                  <a:srgbClr val="4A66AC"/>
                </a:solidFill>
              </a:rPr>
              <a:t> </a:t>
            </a:r>
            <a:r>
              <a:rPr lang="en-US" dirty="0" err="1">
                <a:solidFill>
                  <a:srgbClr val="4A66AC"/>
                </a:solidFill>
              </a:rPr>
              <a:t>uma</a:t>
            </a:r>
            <a:r>
              <a:rPr lang="en-US" dirty="0">
                <a:solidFill>
                  <a:srgbClr val="4A66AC"/>
                </a:solidFill>
              </a:rPr>
              <a:t> </a:t>
            </a:r>
            <a:r>
              <a:rPr lang="en-US" dirty="0" err="1">
                <a:solidFill>
                  <a:srgbClr val="4A66AC"/>
                </a:solidFill>
              </a:rPr>
              <a:t>representação</a:t>
            </a:r>
            <a:r>
              <a:rPr lang="en-US" dirty="0">
                <a:solidFill>
                  <a:srgbClr val="4A66AC"/>
                </a:solidFill>
              </a:rPr>
              <a:t> </a:t>
            </a:r>
            <a:r>
              <a:rPr lang="en-US" dirty="0" err="1">
                <a:solidFill>
                  <a:srgbClr val="4A66AC"/>
                </a:solidFill>
              </a:rPr>
              <a:t>única</a:t>
            </a:r>
            <a:r>
              <a:rPr lang="en-US" dirty="0">
                <a:solidFill>
                  <a:srgbClr val="4A66AC"/>
                </a:solidFill>
              </a:rPr>
              <a:t>, </a:t>
            </a:r>
            <a:r>
              <a:rPr lang="en-US" dirty="0" err="1">
                <a:solidFill>
                  <a:srgbClr val="4A66AC"/>
                </a:solidFill>
              </a:rPr>
              <a:t>inequívoca</a:t>
            </a:r>
            <a:r>
              <a:rPr lang="en-US" dirty="0">
                <a:solidFill>
                  <a:srgbClr val="4A66AC"/>
                </a:solidFill>
              </a:rPr>
              <a:t> e </a:t>
            </a:r>
            <a:r>
              <a:rPr lang="en-US" dirty="0" err="1">
                <a:solidFill>
                  <a:srgbClr val="4A66AC"/>
                </a:solidFill>
              </a:rPr>
              <a:t>autoritária</a:t>
            </a:r>
            <a:r>
              <a:rPr lang="en-US" dirty="0">
                <a:solidFill>
                  <a:srgbClr val="4A66AC"/>
                </a:solidFill>
              </a:rPr>
              <a:t> </a:t>
            </a:r>
            <a:r>
              <a:rPr lang="en-US" dirty="0" err="1">
                <a:solidFill>
                  <a:srgbClr val="4A66AC"/>
                </a:solidFill>
              </a:rPr>
              <a:t>dentro</a:t>
            </a:r>
            <a:r>
              <a:rPr lang="en-US" dirty="0">
                <a:solidFill>
                  <a:srgbClr val="4A66AC"/>
                </a:solidFill>
              </a:rPr>
              <a:t> de um </a:t>
            </a:r>
            <a:r>
              <a:rPr lang="en-US" dirty="0" err="1">
                <a:solidFill>
                  <a:srgbClr val="4A66AC"/>
                </a:solidFill>
              </a:rPr>
              <a:t>sistema</a:t>
            </a:r>
            <a:r>
              <a:rPr lang="en-US" dirty="0">
                <a:solidFill>
                  <a:srgbClr val="4A66AC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A66AC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05D02-57B7-5C97-4E21-572B7A8CFCA5}"/>
              </a:ext>
            </a:extLst>
          </p:cNvPr>
          <p:cNvSpPr txBox="1"/>
          <p:nvPr/>
        </p:nvSpPr>
        <p:spPr>
          <a:xfrm>
            <a:off x="866011" y="4479723"/>
            <a:ext cx="9862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4A66A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A66AC"/>
                </a:solidFill>
              </a:rPr>
              <a:t>Tudo</a:t>
            </a:r>
            <a:r>
              <a:rPr lang="en-US" b="1" dirty="0">
                <a:solidFill>
                  <a:srgbClr val="4A66AC"/>
                </a:solidFill>
              </a:rPr>
              <a:t> </a:t>
            </a:r>
            <a:r>
              <a:rPr lang="en-US" b="1" dirty="0" err="1">
                <a:solidFill>
                  <a:srgbClr val="4A66AC"/>
                </a:solidFill>
              </a:rPr>
              <a:t>isso</a:t>
            </a:r>
            <a:r>
              <a:rPr lang="en-US" b="1" dirty="0">
                <a:solidFill>
                  <a:srgbClr val="4A66AC"/>
                </a:solidFill>
              </a:rPr>
              <a:t> </a:t>
            </a:r>
            <a:r>
              <a:rPr lang="en-US" b="1" dirty="0" err="1">
                <a:solidFill>
                  <a:srgbClr val="4A66AC"/>
                </a:solidFill>
              </a:rPr>
              <a:t>significa</a:t>
            </a:r>
            <a:r>
              <a:rPr lang="en-US" b="1" dirty="0">
                <a:solidFill>
                  <a:srgbClr val="4A66AC"/>
                </a:solidFill>
              </a:rPr>
              <a:t> que </a:t>
            </a:r>
            <a:r>
              <a:rPr lang="en-US" b="1" dirty="0" err="1">
                <a:solidFill>
                  <a:srgbClr val="4A66AC"/>
                </a:solidFill>
              </a:rPr>
              <a:t>você</a:t>
            </a:r>
            <a:r>
              <a:rPr lang="en-US" b="1" dirty="0">
                <a:solidFill>
                  <a:srgbClr val="4A66AC"/>
                </a:solidFill>
              </a:rPr>
              <a:t> </a:t>
            </a:r>
            <a:r>
              <a:rPr lang="en-US" b="1" dirty="0" err="1">
                <a:solidFill>
                  <a:srgbClr val="4A66AC"/>
                </a:solidFill>
              </a:rPr>
              <a:t>deve</a:t>
            </a:r>
            <a:r>
              <a:rPr lang="en-US" b="1" dirty="0">
                <a:solidFill>
                  <a:srgbClr val="4A66AC"/>
                </a:solidFill>
              </a:rPr>
              <a:t> </a:t>
            </a:r>
            <a:r>
              <a:rPr lang="en-US" b="1" dirty="0" err="1">
                <a:solidFill>
                  <a:srgbClr val="4A66AC"/>
                </a:solidFill>
              </a:rPr>
              <a:t>parar</a:t>
            </a:r>
            <a:r>
              <a:rPr lang="en-US" b="1" dirty="0">
                <a:solidFill>
                  <a:srgbClr val="4A66AC"/>
                </a:solidFill>
              </a:rPr>
              <a:t> de </a:t>
            </a:r>
            <a:r>
              <a:rPr lang="en-US" b="1" dirty="0" err="1">
                <a:solidFill>
                  <a:srgbClr val="4A66AC"/>
                </a:solidFill>
              </a:rPr>
              <a:t>copiar</a:t>
            </a:r>
            <a:r>
              <a:rPr lang="en-US" b="1" dirty="0">
                <a:solidFill>
                  <a:srgbClr val="4A66AC"/>
                </a:solidFill>
              </a:rPr>
              <a:t> e </a:t>
            </a:r>
            <a:r>
              <a:rPr lang="en-US" b="1" dirty="0" err="1">
                <a:solidFill>
                  <a:srgbClr val="4A66AC"/>
                </a:solidFill>
              </a:rPr>
              <a:t>colar</a:t>
            </a:r>
            <a:r>
              <a:rPr lang="en-US" b="1" dirty="0">
                <a:solidFill>
                  <a:srgbClr val="4A66AC"/>
                </a:solidFill>
              </a:rPr>
              <a:t> </a:t>
            </a:r>
            <a:r>
              <a:rPr lang="en-US" b="1" dirty="0" err="1">
                <a:solidFill>
                  <a:srgbClr val="4A66AC"/>
                </a:solidFill>
              </a:rPr>
              <a:t>imediatamente</a:t>
            </a:r>
            <a:r>
              <a:rPr lang="en-US" b="1" dirty="0">
                <a:solidFill>
                  <a:srgbClr val="4A66AC"/>
                </a:solidFill>
              </a:rPr>
              <a:t> </a:t>
            </a:r>
            <a:r>
              <a:rPr lang="en-US" b="1" dirty="0" err="1">
                <a:solidFill>
                  <a:srgbClr val="4A66AC"/>
                </a:solidFill>
              </a:rPr>
              <a:t>em</a:t>
            </a:r>
            <a:r>
              <a:rPr lang="en-US" b="1" dirty="0">
                <a:solidFill>
                  <a:srgbClr val="4A66AC"/>
                </a:solidFill>
              </a:rPr>
              <a:t> </a:t>
            </a:r>
            <a:r>
              <a:rPr lang="en-US" b="1" dirty="0" err="1">
                <a:solidFill>
                  <a:srgbClr val="4A66AC"/>
                </a:solidFill>
              </a:rPr>
              <a:t>seu</a:t>
            </a:r>
            <a:r>
              <a:rPr lang="en-US" b="1" dirty="0">
                <a:solidFill>
                  <a:srgbClr val="4A66AC"/>
                </a:solidFill>
              </a:rPr>
              <a:t> software.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58F2B9-5883-E91D-9AD8-DDDC0D228FB2}"/>
              </a:ext>
            </a:extLst>
          </p:cNvPr>
          <p:cNvSpPr txBox="1"/>
          <p:nvPr/>
        </p:nvSpPr>
        <p:spPr>
          <a:xfrm>
            <a:off x="866012" y="3081174"/>
            <a:ext cx="91029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A66AC"/>
                </a:solidFill>
              </a:rPr>
              <a:t>Evitar</a:t>
            </a:r>
            <a:r>
              <a:rPr lang="en-US" dirty="0">
                <a:solidFill>
                  <a:srgbClr val="4A66AC"/>
                </a:solidFill>
              </a:rPr>
              <a:t> a </a:t>
            </a:r>
            <a:r>
              <a:rPr lang="en-US" dirty="0" err="1">
                <a:solidFill>
                  <a:srgbClr val="4A66AC"/>
                </a:solidFill>
              </a:rPr>
              <a:t>repetição</a:t>
            </a:r>
            <a:r>
              <a:rPr lang="en-US" dirty="0">
                <a:solidFill>
                  <a:srgbClr val="4A66AC"/>
                </a:solidFill>
              </a:rPr>
              <a:t> de </a:t>
            </a:r>
            <a:r>
              <a:rPr lang="en-US" dirty="0" err="1">
                <a:solidFill>
                  <a:srgbClr val="4A66AC"/>
                </a:solidFill>
              </a:rPr>
              <a:t>qualquer</a:t>
            </a:r>
            <a:r>
              <a:rPr lang="en-US" dirty="0">
                <a:solidFill>
                  <a:srgbClr val="4A66AC"/>
                </a:solidFill>
              </a:rPr>
              <a:t> </a:t>
            </a:r>
            <a:r>
              <a:rPr lang="en-US" dirty="0" err="1">
                <a:solidFill>
                  <a:srgbClr val="4A66AC"/>
                </a:solidFill>
              </a:rPr>
              <a:t>parte</a:t>
            </a:r>
            <a:r>
              <a:rPr lang="en-US" dirty="0">
                <a:solidFill>
                  <a:srgbClr val="4A66AC"/>
                </a:solidFill>
              </a:rPr>
              <a:t> de um </a:t>
            </a:r>
            <a:r>
              <a:rPr lang="en-US" dirty="0" err="1">
                <a:solidFill>
                  <a:srgbClr val="4A66AC"/>
                </a:solidFill>
              </a:rPr>
              <a:t>sistema</a:t>
            </a:r>
            <a:r>
              <a:rPr lang="en-US" dirty="0">
                <a:solidFill>
                  <a:srgbClr val="4A66AC"/>
                </a:solidFill>
              </a:rPr>
              <a:t> é </a:t>
            </a:r>
            <a:r>
              <a:rPr lang="en-US" dirty="0" err="1">
                <a:solidFill>
                  <a:srgbClr val="4A66AC"/>
                </a:solidFill>
              </a:rPr>
              <a:t>uma</a:t>
            </a:r>
            <a:r>
              <a:rPr lang="en-US" dirty="0">
                <a:solidFill>
                  <a:srgbClr val="4A66AC"/>
                </a:solidFill>
              </a:rPr>
              <a:t> </a:t>
            </a:r>
            <a:r>
              <a:rPr lang="en-US" dirty="0" err="1">
                <a:solidFill>
                  <a:srgbClr val="4A66AC"/>
                </a:solidFill>
              </a:rPr>
              <a:t>característica</a:t>
            </a:r>
            <a:r>
              <a:rPr lang="en-US" dirty="0">
                <a:solidFill>
                  <a:srgbClr val="4A66AC"/>
                </a:solidFill>
              </a:rPr>
              <a:t> </a:t>
            </a:r>
            <a:r>
              <a:rPr lang="en-US" dirty="0" err="1">
                <a:solidFill>
                  <a:srgbClr val="4A66AC"/>
                </a:solidFill>
              </a:rPr>
              <a:t>desejável</a:t>
            </a:r>
            <a:r>
              <a:rPr lang="en-US" dirty="0">
                <a:solidFill>
                  <a:srgbClr val="4A66AC"/>
                </a:solidFill>
              </a:rPr>
              <a:t>.</a:t>
            </a:r>
          </a:p>
          <a:p>
            <a:endParaRPr lang="en-US" dirty="0">
              <a:solidFill>
                <a:srgbClr val="4A66AC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31844C-5593-3E71-87C4-EDEDA2C6C091}"/>
              </a:ext>
            </a:extLst>
          </p:cNvPr>
          <p:cNvSpPr txBox="1"/>
          <p:nvPr/>
        </p:nvSpPr>
        <p:spPr>
          <a:xfrm>
            <a:off x="866011" y="3715478"/>
            <a:ext cx="9222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66AC"/>
                </a:solidFill>
              </a:rPr>
              <a:t>O </a:t>
            </a:r>
            <a:r>
              <a:rPr lang="en-US" dirty="0" err="1">
                <a:solidFill>
                  <a:srgbClr val="4A66AC"/>
                </a:solidFill>
              </a:rPr>
              <a:t>código</a:t>
            </a:r>
            <a:r>
              <a:rPr lang="en-US" dirty="0">
                <a:solidFill>
                  <a:srgbClr val="4A66AC"/>
                </a:solidFill>
              </a:rPr>
              <a:t> que é </a:t>
            </a:r>
            <a:r>
              <a:rPr lang="en-US" dirty="0" err="1">
                <a:solidFill>
                  <a:srgbClr val="4A66AC"/>
                </a:solidFill>
              </a:rPr>
              <a:t>comum</a:t>
            </a:r>
            <a:r>
              <a:rPr lang="en-US" dirty="0">
                <a:solidFill>
                  <a:srgbClr val="4A66AC"/>
                </a:solidFill>
              </a:rPr>
              <a:t> a </a:t>
            </a:r>
            <a:r>
              <a:rPr lang="en-US" dirty="0" err="1">
                <a:solidFill>
                  <a:srgbClr val="4A66AC"/>
                </a:solidFill>
              </a:rPr>
              <a:t>pelo</a:t>
            </a:r>
            <a:r>
              <a:rPr lang="en-US" dirty="0">
                <a:solidFill>
                  <a:srgbClr val="4A66AC"/>
                </a:solidFill>
              </a:rPr>
              <a:t> </a:t>
            </a:r>
            <a:r>
              <a:rPr lang="en-US" dirty="0" err="1">
                <a:solidFill>
                  <a:srgbClr val="4A66AC"/>
                </a:solidFill>
              </a:rPr>
              <a:t>menos</a:t>
            </a:r>
            <a:r>
              <a:rPr lang="en-US" dirty="0">
                <a:solidFill>
                  <a:srgbClr val="4A66AC"/>
                </a:solidFill>
              </a:rPr>
              <a:t> duas </a:t>
            </a:r>
            <a:r>
              <a:rPr lang="en-US" dirty="0" err="1">
                <a:solidFill>
                  <a:srgbClr val="4A66AC"/>
                </a:solidFill>
              </a:rPr>
              <a:t>partes</a:t>
            </a:r>
            <a:r>
              <a:rPr lang="en-US" dirty="0">
                <a:solidFill>
                  <a:srgbClr val="4A66AC"/>
                </a:solidFill>
              </a:rPr>
              <a:t> </a:t>
            </a:r>
            <a:r>
              <a:rPr lang="en-US" dirty="0" err="1">
                <a:solidFill>
                  <a:srgbClr val="4A66AC"/>
                </a:solidFill>
              </a:rPr>
              <a:t>diferentes</a:t>
            </a:r>
            <a:r>
              <a:rPr lang="en-US" dirty="0">
                <a:solidFill>
                  <a:srgbClr val="4A66AC"/>
                </a:solidFill>
              </a:rPr>
              <a:t> do </a:t>
            </a:r>
            <a:r>
              <a:rPr lang="en-US" dirty="0" err="1">
                <a:solidFill>
                  <a:srgbClr val="4A66AC"/>
                </a:solidFill>
              </a:rPr>
              <a:t>seu</a:t>
            </a:r>
            <a:r>
              <a:rPr lang="en-US" dirty="0">
                <a:solidFill>
                  <a:srgbClr val="4A66AC"/>
                </a:solidFill>
              </a:rPr>
              <a:t> </a:t>
            </a:r>
            <a:r>
              <a:rPr lang="en-US" dirty="0" err="1">
                <a:solidFill>
                  <a:srgbClr val="4A66AC"/>
                </a:solidFill>
              </a:rPr>
              <a:t>sistema</a:t>
            </a:r>
            <a:r>
              <a:rPr lang="en-US" dirty="0">
                <a:solidFill>
                  <a:srgbClr val="4A66AC"/>
                </a:solidFill>
              </a:rPr>
              <a:t> </a:t>
            </a:r>
            <a:r>
              <a:rPr lang="en-US" dirty="0" err="1">
                <a:solidFill>
                  <a:srgbClr val="4A66AC"/>
                </a:solidFill>
              </a:rPr>
              <a:t>deve</a:t>
            </a:r>
            <a:r>
              <a:rPr lang="en-US" dirty="0">
                <a:solidFill>
                  <a:srgbClr val="4A66AC"/>
                </a:solidFill>
              </a:rPr>
              <a:t> ser </a:t>
            </a:r>
            <a:r>
              <a:rPr lang="en-US" dirty="0" err="1">
                <a:solidFill>
                  <a:srgbClr val="4A66AC"/>
                </a:solidFill>
              </a:rPr>
              <a:t>fatorado</a:t>
            </a:r>
            <a:r>
              <a:rPr lang="en-US" dirty="0">
                <a:solidFill>
                  <a:srgbClr val="4A66AC"/>
                </a:solidFill>
              </a:rPr>
              <a:t> </a:t>
            </a:r>
            <a:r>
              <a:rPr lang="en-US" dirty="0" err="1">
                <a:solidFill>
                  <a:srgbClr val="4A66AC"/>
                </a:solidFill>
              </a:rPr>
              <a:t>em</a:t>
            </a:r>
            <a:r>
              <a:rPr lang="en-US" dirty="0">
                <a:solidFill>
                  <a:srgbClr val="4A66AC"/>
                </a:solidFill>
              </a:rPr>
              <a:t> um </a:t>
            </a:r>
            <a:r>
              <a:rPr lang="en-US" dirty="0" err="1">
                <a:solidFill>
                  <a:srgbClr val="4A66AC"/>
                </a:solidFill>
              </a:rPr>
              <a:t>único</a:t>
            </a:r>
            <a:r>
              <a:rPr lang="en-US" dirty="0">
                <a:solidFill>
                  <a:srgbClr val="4A66AC"/>
                </a:solidFill>
              </a:rPr>
              <a:t> local para que ambas as </a:t>
            </a:r>
            <a:r>
              <a:rPr lang="en-US" dirty="0" err="1">
                <a:solidFill>
                  <a:srgbClr val="4A66AC"/>
                </a:solidFill>
              </a:rPr>
              <a:t>partes</a:t>
            </a:r>
            <a:r>
              <a:rPr lang="en-US" dirty="0">
                <a:solidFill>
                  <a:srgbClr val="4A66AC"/>
                </a:solidFill>
              </a:rPr>
              <a:t> o </a:t>
            </a:r>
            <a:r>
              <a:rPr lang="en-US" dirty="0" err="1">
                <a:solidFill>
                  <a:srgbClr val="4A66AC"/>
                </a:solidFill>
              </a:rPr>
              <a:t>chamem</a:t>
            </a:r>
            <a:r>
              <a:rPr lang="en-US" dirty="0">
                <a:solidFill>
                  <a:srgbClr val="4A66A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314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5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139" y="235989"/>
            <a:ext cx="8304686" cy="1356360"/>
          </a:xfrm>
        </p:spPr>
        <p:txBody>
          <a:bodyPr/>
          <a:lstStyle/>
          <a:p>
            <a:r>
              <a:rPr lang="en-US" dirty="0" err="1">
                <a:latin typeface="Rockwell" panose="02060603020205020403" pitchFamily="18" charset="0"/>
              </a:rPr>
              <a:t>Blocos</a:t>
            </a:r>
            <a:r>
              <a:rPr lang="en-US" dirty="0">
                <a:latin typeface="Rockwell" panose="02060603020205020403" pitchFamily="18" charset="0"/>
              </a:rPr>
              <a:t> de Try/Catch</a:t>
            </a: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242" y="426682"/>
            <a:ext cx="767542" cy="7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139" y="235989"/>
            <a:ext cx="8304686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Fonte</a:t>
            </a: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242" y="426682"/>
            <a:ext cx="767542" cy="7675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06FF68-39E9-C589-ED9E-D54EB7D9F86B}"/>
              </a:ext>
            </a:extLst>
          </p:cNvPr>
          <p:cNvSpPr txBox="1"/>
          <p:nvPr/>
        </p:nvSpPr>
        <p:spPr>
          <a:xfrm>
            <a:off x="482241" y="1700621"/>
            <a:ext cx="1015707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https://learn.microsoft.com/pt-br/dotnet/csharp/fundamentals/coding-style/coding-conventions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https://github.com/dotnet/runtime/blob/main/docs/coding-guidelines/coding-style.md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https://rponte.com.br/2016/02/26/dica-de-programacao-2-numeros-magicos/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https://devinduct.com/blogpost/57/software-design-principles-the-dry-don-t-repeat-yourself-principle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https://www.c-sharpcorner.com/article/dont-repeat-yourselfdry-design-principle/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https://www.macoratti.net/12/06/c_caip1.htm#:~:text=%2D%20Uma%20classe%20abstrata%20%C3%A9%20uma,m%C3%A9todos%20abstratos%20e%20m%C3%A9todos%20comuns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56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824A2F-B767-E885-CC0F-D3C943D4F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dúvidas</a:t>
            </a:r>
            <a:endParaRPr lang="en-US" dirty="0"/>
          </a:p>
        </p:txBody>
      </p:sp>
      <p:pic>
        <p:nvPicPr>
          <p:cNvPr id="9" name="Graphic 8" descr="Question Mark with solid fill">
            <a:extLst>
              <a:ext uri="{FF2B5EF4-FFF2-40B4-BE49-F238E27FC236}">
                <a16:creationId xmlns:a16="http://schemas.microsoft.com/office/drawing/2014/main" id="{71807DDC-C5C0-DB1A-DD29-203B20CBE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944" y="654632"/>
            <a:ext cx="914400" cy="914400"/>
          </a:xfrm>
          <a:prstGeom prst="rect">
            <a:avLst/>
          </a:prstGeom>
        </p:spPr>
      </p:pic>
      <p:pic>
        <p:nvPicPr>
          <p:cNvPr id="11" name="Graphic 10" descr="Questions outline">
            <a:extLst>
              <a:ext uri="{FF2B5EF4-FFF2-40B4-BE49-F238E27FC236}">
                <a16:creationId xmlns:a16="http://schemas.microsoft.com/office/drawing/2014/main" id="{4B399151-1EF6-AEB8-77DB-6C313019CD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954" y="5061224"/>
            <a:ext cx="914400" cy="914400"/>
          </a:xfrm>
          <a:prstGeom prst="rect">
            <a:avLst/>
          </a:prstGeom>
        </p:spPr>
      </p:pic>
      <p:pic>
        <p:nvPicPr>
          <p:cNvPr id="15" name="Graphic 14" descr="Questions outline">
            <a:extLst>
              <a:ext uri="{FF2B5EF4-FFF2-40B4-BE49-F238E27FC236}">
                <a16:creationId xmlns:a16="http://schemas.microsoft.com/office/drawing/2014/main" id="{A9599899-B312-0F91-2EEE-70E6E83578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2540" y="654632"/>
            <a:ext cx="914400" cy="914400"/>
          </a:xfrm>
          <a:prstGeom prst="rect">
            <a:avLst/>
          </a:prstGeom>
        </p:spPr>
      </p:pic>
      <p:pic>
        <p:nvPicPr>
          <p:cNvPr id="17" name="Graphic 16" descr="Puzzle with solid fill">
            <a:extLst>
              <a:ext uri="{FF2B5EF4-FFF2-40B4-BE49-F238E27FC236}">
                <a16:creationId xmlns:a16="http://schemas.microsoft.com/office/drawing/2014/main" id="{CB6FC388-D314-59FD-0EC9-D0A33D0464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2540" y="50612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2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sitting on a bench&#10;&#10;Description automatically generated with medium confidence">
            <a:extLst>
              <a:ext uri="{FF2B5EF4-FFF2-40B4-BE49-F238E27FC236}">
                <a16:creationId xmlns:a16="http://schemas.microsoft.com/office/drawing/2014/main" id="{89113E3B-0E99-DEAB-ABCB-3DD473A035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" b="43521"/>
          <a:stretch/>
        </p:blipFill>
        <p:spPr>
          <a:xfrm>
            <a:off x="1085850" y="1355408"/>
            <a:ext cx="4754880" cy="4147184"/>
          </a:xfrm>
          <a:noFill/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0C71B65-3EC9-1196-7272-5874A9D23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1272" y="1571330"/>
            <a:ext cx="4754880" cy="3320266"/>
          </a:xfrm>
        </p:spPr>
        <p:txBody>
          <a:bodyPr/>
          <a:lstStyle/>
          <a:p>
            <a:pPr marL="45720" indent="0" algn="ctr">
              <a:buNone/>
            </a:pPr>
            <a:r>
              <a:rPr lang="en-US" dirty="0"/>
              <a:t>Gabriel Brazão 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só</a:t>
            </a:r>
            <a:r>
              <a:rPr lang="en-US" dirty="0"/>
              <a:t> Brazão)</a:t>
            </a:r>
          </a:p>
          <a:p>
            <a:pPr marL="45720" indent="0">
              <a:buNone/>
            </a:pPr>
            <a:r>
              <a:rPr lang="en-US" dirty="0" err="1"/>
              <a:t>Arquiteto</a:t>
            </a:r>
            <a:r>
              <a:rPr lang="en-US" dirty="0"/>
              <a:t> de </a:t>
            </a:r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Capgemini/RDI.</a:t>
            </a:r>
          </a:p>
          <a:p>
            <a:pPr marL="45720" indent="0">
              <a:buNone/>
            </a:pPr>
            <a:r>
              <a:rPr lang="en-US" dirty="0" err="1"/>
              <a:t>Formado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para Internet e </a:t>
            </a:r>
            <a:r>
              <a:rPr lang="en-US" dirty="0" err="1"/>
              <a:t>Pós-Graduado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Engenharia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pela </a:t>
            </a:r>
            <a:r>
              <a:rPr lang="en-US" dirty="0" err="1"/>
              <a:t>Faculdade</a:t>
            </a:r>
            <a:r>
              <a:rPr lang="en-US" dirty="0"/>
              <a:t> </a:t>
            </a:r>
            <a:r>
              <a:rPr lang="en-US" dirty="0" err="1"/>
              <a:t>Impacta</a:t>
            </a:r>
            <a:r>
              <a:rPr lang="en-US" dirty="0"/>
              <a:t>.</a:t>
            </a:r>
          </a:p>
          <a:p>
            <a:pPr marL="45720" indent="0">
              <a:buNone/>
            </a:pPr>
            <a:r>
              <a:rPr lang="en-US" dirty="0" err="1"/>
              <a:t>Há</a:t>
            </a:r>
            <a:r>
              <a:rPr lang="en-US" dirty="0"/>
              <a:t> 14 </a:t>
            </a:r>
            <a:r>
              <a:rPr lang="en-US" dirty="0" err="1"/>
              <a:t>anos</a:t>
            </a:r>
            <a:r>
              <a:rPr lang="en-US" dirty="0"/>
              <a:t> </a:t>
            </a:r>
            <a:r>
              <a:rPr lang="en-US" dirty="0" err="1"/>
              <a:t>atuando</a:t>
            </a:r>
            <a:r>
              <a:rPr lang="en-US" dirty="0"/>
              <a:t> com </a:t>
            </a:r>
            <a:r>
              <a:rPr lang="en-US" dirty="0" err="1"/>
              <a:t>análise</a:t>
            </a:r>
            <a:r>
              <a:rPr lang="en-US" dirty="0"/>
              <a:t> e </a:t>
            </a: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85B20D-5488-A961-9EF1-B6BEF8BA7B80}"/>
              </a:ext>
            </a:extLst>
          </p:cNvPr>
          <p:cNvSpPr txBox="1"/>
          <p:nvPr/>
        </p:nvSpPr>
        <p:spPr>
          <a:xfrm>
            <a:off x="8064663" y="5133260"/>
            <a:ext cx="3955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A66AC"/>
                </a:solidFill>
              </a:rPr>
              <a:t>https://www.linkedin.com/in/gbrazao/</a:t>
            </a:r>
          </a:p>
        </p:txBody>
      </p:sp>
    </p:spTree>
    <p:extLst>
      <p:ext uri="{BB962C8B-B14F-4D97-AF65-F5344CB8AC3E}">
        <p14:creationId xmlns:p14="http://schemas.microsoft.com/office/powerpoint/2010/main" val="961421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824A2F-B767-E885-CC0F-D3C943D4F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Coffee time</a:t>
            </a:r>
          </a:p>
        </p:txBody>
      </p:sp>
      <p:pic>
        <p:nvPicPr>
          <p:cNvPr id="3" name="Graphic 2" descr="Coffee outline">
            <a:extLst>
              <a:ext uri="{FF2B5EF4-FFF2-40B4-BE49-F238E27FC236}">
                <a16:creationId xmlns:a16="http://schemas.microsoft.com/office/drawing/2014/main" id="{9DECCF9D-6D1A-DC9A-112C-7572EAC41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7052" y="290743"/>
            <a:ext cx="914400" cy="914400"/>
          </a:xfrm>
          <a:prstGeom prst="rect">
            <a:avLst/>
          </a:prstGeom>
        </p:spPr>
      </p:pic>
      <p:pic>
        <p:nvPicPr>
          <p:cNvPr id="5" name="Graphic 4" descr="Coffee with solid fill">
            <a:extLst>
              <a:ext uri="{FF2B5EF4-FFF2-40B4-BE49-F238E27FC236}">
                <a16:creationId xmlns:a16="http://schemas.microsoft.com/office/drawing/2014/main" id="{2A239F3F-D0EC-9F3A-658B-D74D3473FD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2703" y="5607548"/>
            <a:ext cx="914400" cy="914400"/>
          </a:xfrm>
          <a:prstGeom prst="rect">
            <a:avLst/>
          </a:prstGeom>
        </p:spPr>
      </p:pic>
      <p:pic>
        <p:nvPicPr>
          <p:cNvPr id="8" name="Graphic 7" descr="Latte Cup outline">
            <a:extLst>
              <a:ext uri="{FF2B5EF4-FFF2-40B4-BE49-F238E27FC236}">
                <a16:creationId xmlns:a16="http://schemas.microsoft.com/office/drawing/2014/main" id="{C295BDCA-C386-050F-5CA2-D48380F0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7052" y="5518424"/>
            <a:ext cx="914400" cy="914400"/>
          </a:xfrm>
          <a:prstGeom prst="rect">
            <a:avLst/>
          </a:prstGeom>
        </p:spPr>
      </p:pic>
      <p:pic>
        <p:nvPicPr>
          <p:cNvPr id="12" name="Graphic 11" descr="Latte Cup with solid fill">
            <a:extLst>
              <a:ext uri="{FF2B5EF4-FFF2-40B4-BE49-F238E27FC236}">
                <a16:creationId xmlns:a16="http://schemas.microsoft.com/office/drawing/2014/main" id="{7B03CD8D-258A-32C6-1B02-ABBF430FAA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2703" y="4251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48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507" y="839671"/>
            <a:ext cx="5295157" cy="1356360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latin typeface="Rockwell" panose="02060603020205020403" pitchFamily="18" charset="0"/>
              </a:rPr>
              <a:t>S.O.L.I.D</a:t>
            </a:r>
          </a:p>
        </p:txBody>
      </p:sp>
      <p:pic>
        <p:nvPicPr>
          <p:cNvPr id="7" name="Graphic 6" descr="Abacus with solid fill">
            <a:extLst>
              <a:ext uri="{FF2B5EF4-FFF2-40B4-BE49-F238E27FC236}">
                <a16:creationId xmlns:a16="http://schemas.microsoft.com/office/drawing/2014/main" id="{9DBCD7C8-9F14-CC99-55BA-2315DEF28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0036" y="4202257"/>
            <a:ext cx="914400" cy="914400"/>
          </a:xfrm>
          <a:prstGeom prst="rect">
            <a:avLst/>
          </a:prstGeom>
        </p:spPr>
      </p:pic>
      <p:pic>
        <p:nvPicPr>
          <p:cNvPr id="9" name="Graphic 8" descr="Basic Shapes with solid fill">
            <a:extLst>
              <a:ext uri="{FF2B5EF4-FFF2-40B4-BE49-F238E27FC236}">
                <a16:creationId xmlns:a16="http://schemas.microsoft.com/office/drawing/2014/main" id="{6E0B67F8-E217-FA66-3E58-DD87B4589D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9235" y="2647719"/>
            <a:ext cx="914400" cy="914400"/>
          </a:xfrm>
          <a:prstGeom prst="rect">
            <a:avLst/>
          </a:prstGeom>
        </p:spPr>
      </p:pic>
      <p:pic>
        <p:nvPicPr>
          <p:cNvPr id="11" name="Graphic 10" descr="Blackboard outline">
            <a:extLst>
              <a:ext uri="{FF2B5EF4-FFF2-40B4-BE49-F238E27FC236}">
                <a16:creationId xmlns:a16="http://schemas.microsoft.com/office/drawing/2014/main" id="{B2221F50-F338-D4DE-FB81-2CBBCFF9FC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53537" y="4202257"/>
            <a:ext cx="914400" cy="914400"/>
          </a:xfrm>
          <a:prstGeom prst="rect">
            <a:avLst/>
          </a:prstGeom>
        </p:spPr>
      </p:pic>
      <p:pic>
        <p:nvPicPr>
          <p:cNvPr id="13" name="Graphic 12" descr="Cube with solid fill">
            <a:extLst>
              <a:ext uri="{FF2B5EF4-FFF2-40B4-BE49-F238E27FC236}">
                <a16:creationId xmlns:a16="http://schemas.microsoft.com/office/drawing/2014/main" id="{C1D23BAA-DD17-01E7-7CD5-1BC164BBB2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04628" y="2647719"/>
            <a:ext cx="914400" cy="914400"/>
          </a:xfrm>
          <a:prstGeom prst="rect">
            <a:avLst/>
          </a:prstGeom>
        </p:spPr>
      </p:pic>
      <p:pic>
        <p:nvPicPr>
          <p:cNvPr id="15" name="Graphic 14" descr="Cylinder with solid fill">
            <a:extLst>
              <a:ext uri="{FF2B5EF4-FFF2-40B4-BE49-F238E27FC236}">
                <a16:creationId xmlns:a16="http://schemas.microsoft.com/office/drawing/2014/main" id="{6DECEBFC-33E1-55BD-B0B4-00DB8D8F80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30021" y="2648146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4D5AE1-0E6E-1907-0C64-8F49B988F44E}"/>
              </a:ext>
            </a:extLst>
          </p:cNvPr>
          <p:cNvSpPr txBox="1"/>
          <p:nvPr/>
        </p:nvSpPr>
        <p:spPr>
          <a:xfrm>
            <a:off x="1262108" y="3562119"/>
            <a:ext cx="302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3FAB6F-DBF1-5157-DA89-DF9EC5142F1D}"/>
              </a:ext>
            </a:extLst>
          </p:cNvPr>
          <p:cNvSpPr txBox="1"/>
          <p:nvPr/>
        </p:nvSpPr>
        <p:spPr>
          <a:xfrm>
            <a:off x="4509770" y="3562119"/>
            <a:ext cx="2304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Open-Closed Principle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019566-1151-FFD8-6E37-5D3F4BFFC565}"/>
              </a:ext>
            </a:extLst>
          </p:cNvPr>
          <p:cNvSpPr txBox="1"/>
          <p:nvPr/>
        </p:nvSpPr>
        <p:spPr>
          <a:xfrm>
            <a:off x="7230036" y="3562119"/>
            <a:ext cx="2914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E58C88-571D-2AE7-635B-162068C1C320}"/>
              </a:ext>
            </a:extLst>
          </p:cNvPr>
          <p:cNvSpPr txBox="1"/>
          <p:nvPr/>
        </p:nvSpPr>
        <p:spPr>
          <a:xfrm>
            <a:off x="2413451" y="5023157"/>
            <a:ext cx="3194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69E3D2-2B0A-F41D-A8B6-12BE959BFAC2}"/>
              </a:ext>
            </a:extLst>
          </p:cNvPr>
          <p:cNvSpPr txBox="1"/>
          <p:nvPr/>
        </p:nvSpPr>
        <p:spPr>
          <a:xfrm>
            <a:off x="6096000" y="5028789"/>
            <a:ext cx="3194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Dependency Inversion Principle </a:t>
            </a:r>
          </a:p>
        </p:txBody>
      </p:sp>
    </p:spTree>
    <p:extLst>
      <p:ext uri="{BB962C8B-B14F-4D97-AF65-F5344CB8AC3E}">
        <p14:creationId xmlns:p14="http://schemas.microsoft.com/office/powerpoint/2010/main" val="1396955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18" y="235989"/>
            <a:ext cx="11718525" cy="1356360"/>
          </a:xfrm>
        </p:spPr>
        <p:txBody>
          <a:bodyPr/>
          <a:lstStyle/>
          <a:p>
            <a:pPr algn="ctr"/>
            <a:r>
              <a:rPr lang="en-US" dirty="0"/>
              <a:t>Single Responsibility Principle</a:t>
            </a:r>
          </a:p>
        </p:txBody>
      </p:sp>
      <p:pic>
        <p:nvPicPr>
          <p:cNvPr id="3" name="Graphic 2" descr="Basic Shapes with solid fill">
            <a:extLst>
              <a:ext uri="{FF2B5EF4-FFF2-40B4-BE49-F238E27FC236}">
                <a16:creationId xmlns:a16="http://schemas.microsoft.com/office/drawing/2014/main" id="{FACC8097-614B-06B9-E157-A3D360B86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435" y="456969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E1E857-0D2A-B2E2-7EB7-0FF9E5143143}"/>
              </a:ext>
            </a:extLst>
          </p:cNvPr>
          <p:cNvSpPr txBox="1"/>
          <p:nvPr/>
        </p:nvSpPr>
        <p:spPr>
          <a:xfrm>
            <a:off x="3937244" y="1192239"/>
            <a:ext cx="4305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Princípio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 da 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Responsabilidade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 Singular</a:t>
            </a: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227D63D0-B487-EA84-41ED-D86EAD661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232" y="1592349"/>
            <a:ext cx="7374184" cy="496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17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6" y="235989"/>
            <a:ext cx="11710293" cy="1356360"/>
          </a:xfrm>
        </p:spPr>
        <p:txBody>
          <a:bodyPr/>
          <a:lstStyle/>
          <a:p>
            <a:pPr algn="ctr"/>
            <a:r>
              <a:rPr lang="en-US" dirty="0"/>
              <a:t>Open-Closed Principle</a:t>
            </a:r>
          </a:p>
        </p:txBody>
      </p:sp>
      <p:pic>
        <p:nvPicPr>
          <p:cNvPr id="4" name="Graphic 3" descr="Cube with solid fill">
            <a:extLst>
              <a:ext uri="{FF2B5EF4-FFF2-40B4-BE49-F238E27FC236}">
                <a16:creationId xmlns:a16="http://schemas.microsoft.com/office/drawing/2014/main" id="{711EBBE7-C874-6B7A-AC85-96A17FF98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521" y="456969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A6EF4B-23FC-D9D3-0657-30E8090C3C38}"/>
              </a:ext>
            </a:extLst>
          </p:cNvPr>
          <p:cNvSpPr txBox="1"/>
          <p:nvPr/>
        </p:nvSpPr>
        <p:spPr>
          <a:xfrm>
            <a:off x="4671133" y="1192239"/>
            <a:ext cx="2849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Princípio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Aberto-Fechado</a:t>
            </a:r>
            <a:endParaRPr lang="en-US" sz="20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C3E098D-537A-6762-D237-5762E8EBB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449" y="1592349"/>
            <a:ext cx="8091950" cy="469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54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20" y="235989"/>
            <a:ext cx="11740667" cy="1356360"/>
          </a:xfrm>
        </p:spPr>
        <p:txBody>
          <a:bodyPr/>
          <a:lstStyle/>
          <a:p>
            <a:pPr algn="ctr"/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  <p:pic>
        <p:nvPicPr>
          <p:cNvPr id="3" name="Graphic 2" descr="Cylinder with solid fill">
            <a:extLst>
              <a:ext uri="{FF2B5EF4-FFF2-40B4-BE49-F238E27FC236}">
                <a16:creationId xmlns:a16="http://schemas.microsoft.com/office/drawing/2014/main" id="{D8D3C192-463E-DF69-CC2B-549FC4F17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921" y="456969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7CABD3-4365-B9B2-DED1-246CF5C87E32}"/>
              </a:ext>
            </a:extLst>
          </p:cNvPr>
          <p:cNvSpPr txBox="1"/>
          <p:nvPr/>
        </p:nvSpPr>
        <p:spPr>
          <a:xfrm>
            <a:off x="4094085" y="1192239"/>
            <a:ext cx="4250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solidFill>
                  <a:schemeClr val="accent2">
                    <a:lumMod val="75000"/>
                  </a:schemeClr>
                </a:solidFill>
              </a:rPr>
              <a:t>Princípio da substituição de </a:t>
            </a:r>
            <a:r>
              <a:rPr lang="pt-BR" sz="2000" i="1" dirty="0" err="1">
                <a:solidFill>
                  <a:schemeClr val="accent2">
                    <a:lumMod val="75000"/>
                  </a:schemeClr>
                </a:solidFill>
              </a:rPr>
              <a:t>Liskov</a:t>
            </a:r>
            <a:endParaRPr lang="en-US" sz="20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C89EF58-ECCD-ECB8-A858-230986FB0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3971" y="1592349"/>
            <a:ext cx="5508484" cy="48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0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12" y="235989"/>
            <a:ext cx="11733376" cy="1356360"/>
          </a:xfrm>
        </p:spPr>
        <p:txBody>
          <a:bodyPr/>
          <a:lstStyle/>
          <a:p>
            <a:pPr algn="ctr"/>
            <a:r>
              <a:rPr lang="en-US" dirty="0"/>
              <a:t>Interface Segregation Principle</a:t>
            </a:r>
          </a:p>
        </p:txBody>
      </p:sp>
      <p:pic>
        <p:nvPicPr>
          <p:cNvPr id="4" name="Graphic 3" descr="Blackboard outline">
            <a:extLst>
              <a:ext uri="{FF2B5EF4-FFF2-40B4-BE49-F238E27FC236}">
                <a16:creationId xmlns:a16="http://schemas.microsoft.com/office/drawing/2014/main" id="{2417286B-3530-7EDC-E881-0F326CEA8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9312" y="456969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0427F4-5B5C-B094-AA55-73E7B054822A}"/>
              </a:ext>
            </a:extLst>
          </p:cNvPr>
          <p:cNvSpPr txBox="1"/>
          <p:nvPr/>
        </p:nvSpPr>
        <p:spPr>
          <a:xfrm>
            <a:off x="4094085" y="1192239"/>
            <a:ext cx="4250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solidFill>
                  <a:schemeClr val="accent2">
                    <a:lumMod val="75000"/>
                  </a:schemeClr>
                </a:solidFill>
              </a:rPr>
              <a:t>Princípio da Segregação da Interface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9449ABF-4F20-4AB3-8597-5105A7CF8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618" y="1794413"/>
            <a:ext cx="7960763" cy="434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33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11" y="235989"/>
            <a:ext cx="11771778" cy="1356360"/>
          </a:xfrm>
        </p:spPr>
        <p:txBody>
          <a:bodyPr/>
          <a:lstStyle/>
          <a:p>
            <a:pPr algn="ctr"/>
            <a:r>
              <a:rPr lang="en-US" dirty="0"/>
              <a:t>Dependency Inversion Principle </a:t>
            </a:r>
          </a:p>
        </p:txBody>
      </p:sp>
      <p:pic>
        <p:nvPicPr>
          <p:cNvPr id="4" name="Graphic 3" descr="Abacus with solid fill">
            <a:extLst>
              <a:ext uri="{FF2B5EF4-FFF2-40B4-BE49-F238E27FC236}">
                <a16:creationId xmlns:a16="http://schemas.microsoft.com/office/drawing/2014/main" id="{2EAA0581-9A93-2EB0-8DFB-9C49FCC02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111" y="37320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222EDC-3B5D-919F-0121-50EF6520A13D}"/>
              </a:ext>
            </a:extLst>
          </p:cNvPr>
          <p:cNvSpPr txBox="1"/>
          <p:nvPr/>
        </p:nvSpPr>
        <p:spPr>
          <a:xfrm>
            <a:off x="4094085" y="1192239"/>
            <a:ext cx="4250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solidFill>
                  <a:schemeClr val="accent2">
                    <a:lumMod val="75000"/>
                  </a:schemeClr>
                </a:solidFill>
              </a:rPr>
              <a:t>Princípio da Inversão de Dependência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4E2DE9C1-9C1C-2BDB-E71A-361483DCA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306" y="1698881"/>
            <a:ext cx="7353387" cy="432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92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11" y="235989"/>
            <a:ext cx="11771778" cy="1356360"/>
          </a:xfrm>
        </p:spPr>
        <p:txBody>
          <a:bodyPr/>
          <a:lstStyle/>
          <a:p>
            <a:pPr algn="ctr"/>
            <a:r>
              <a:rPr lang="en-US" dirty="0"/>
              <a:t>Dependency Inversion Principle </a:t>
            </a:r>
          </a:p>
        </p:txBody>
      </p:sp>
      <p:pic>
        <p:nvPicPr>
          <p:cNvPr id="4" name="Graphic 3" descr="Abacus with solid fill">
            <a:extLst>
              <a:ext uri="{FF2B5EF4-FFF2-40B4-BE49-F238E27FC236}">
                <a16:creationId xmlns:a16="http://schemas.microsoft.com/office/drawing/2014/main" id="{2EAA0581-9A93-2EB0-8DFB-9C49FCC02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111" y="373207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222EDC-3B5D-919F-0121-50EF6520A13D}"/>
              </a:ext>
            </a:extLst>
          </p:cNvPr>
          <p:cNvSpPr txBox="1"/>
          <p:nvPr/>
        </p:nvSpPr>
        <p:spPr>
          <a:xfrm>
            <a:off x="4094085" y="1192239"/>
            <a:ext cx="4250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solidFill>
                  <a:schemeClr val="accent2">
                    <a:lumMod val="75000"/>
                  </a:schemeClr>
                </a:solidFill>
              </a:rPr>
              <a:t>Princípio da Inversão de Dependência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4E2DE9C1-9C1C-2BDB-E71A-361483DCA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306" y="1698881"/>
            <a:ext cx="7353387" cy="432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02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824A2F-B767-E885-CC0F-D3C943D4F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dúvidas</a:t>
            </a:r>
            <a:endParaRPr lang="en-US" dirty="0"/>
          </a:p>
        </p:txBody>
      </p:sp>
      <p:pic>
        <p:nvPicPr>
          <p:cNvPr id="9" name="Graphic 8" descr="Question Mark with solid fill">
            <a:extLst>
              <a:ext uri="{FF2B5EF4-FFF2-40B4-BE49-F238E27FC236}">
                <a16:creationId xmlns:a16="http://schemas.microsoft.com/office/drawing/2014/main" id="{71807DDC-C5C0-DB1A-DD29-203B20CBE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944" y="654632"/>
            <a:ext cx="914400" cy="914400"/>
          </a:xfrm>
          <a:prstGeom prst="rect">
            <a:avLst/>
          </a:prstGeom>
        </p:spPr>
      </p:pic>
      <p:pic>
        <p:nvPicPr>
          <p:cNvPr id="11" name="Graphic 10" descr="Questions outline">
            <a:extLst>
              <a:ext uri="{FF2B5EF4-FFF2-40B4-BE49-F238E27FC236}">
                <a16:creationId xmlns:a16="http://schemas.microsoft.com/office/drawing/2014/main" id="{4B399151-1EF6-AEB8-77DB-6C313019CD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954" y="5061224"/>
            <a:ext cx="914400" cy="914400"/>
          </a:xfrm>
          <a:prstGeom prst="rect">
            <a:avLst/>
          </a:prstGeom>
        </p:spPr>
      </p:pic>
      <p:pic>
        <p:nvPicPr>
          <p:cNvPr id="15" name="Graphic 14" descr="Questions outline">
            <a:extLst>
              <a:ext uri="{FF2B5EF4-FFF2-40B4-BE49-F238E27FC236}">
                <a16:creationId xmlns:a16="http://schemas.microsoft.com/office/drawing/2014/main" id="{A9599899-B312-0F91-2EEE-70E6E83578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2540" y="654632"/>
            <a:ext cx="914400" cy="914400"/>
          </a:xfrm>
          <a:prstGeom prst="rect">
            <a:avLst/>
          </a:prstGeom>
        </p:spPr>
      </p:pic>
      <p:pic>
        <p:nvPicPr>
          <p:cNvPr id="17" name="Graphic 16" descr="Puzzle with solid fill">
            <a:extLst>
              <a:ext uri="{FF2B5EF4-FFF2-40B4-BE49-F238E27FC236}">
                <a16:creationId xmlns:a16="http://schemas.microsoft.com/office/drawing/2014/main" id="{CB6FC388-D314-59FD-0EC9-D0A33D0464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2540" y="50612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06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Rockwell" panose="02060603020205020403" pitchFamily="18" charset="0"/>
              </a:rPr>
              <a:t>Obrigado</a:t>
            </a:r>
            <a:r>
              <a:rPr lang="en-US" dirty="0">
                <a:latin typeface="Rockwell" panose="02060603020205020403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965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B350-4AC5-5F10-B8FC-B77C67BB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97" y="307759"/>
            <a:ext cx="11691891" cy="910111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9FA6C-8BF9-FC32-4938-EAF7A745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941" y="2235697"/>
            <a:ext cx="4627485" cy="37996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Indentação</a:t>
            </a:r>
            <a:r>
              <a:rPr lang="en-US" dirty="0"/>
              <a:t> de </a:t>
            </a:r>
            <a:r>
              <a:rPr lang="en-US" dirty="0" err="1"/>
              <a:t>código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de </a:t>
            </a:r>
            <a:r>
              <a:rPr lang="en-US" dirty="0" err="1"/>
              <a:t>Nomenclatura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Comentários</a:t>
            </a:r>
            <a:r>
              <a:rPr lang="en-US" dirty="0"/>
              <a:t> no Código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“</a:t>
            </a:r>
            <a:r>
              <a:rPr lang="en-US" dirty="0" err="1"/>
              <a:t>Mágicos</a:t>
            </a:r>
            <a:r>
              <a:rPr lang="en-US" dirty="0"/>
              <a:t>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Principio D.R.Y.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Blocos</a:t>
            </a:r>
            <a:r>
              <a:rPr lang="en-US" dirty="0"/>
              <a:t> de Try/Catch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F6894-839E-7259-D2D2-E9EEE6DE1A42}"/>
              </a:ext>
            </a:extLst>
          </p:cNvPr>
          <p:cNvSpPr txBox="1"/>
          <p:nvPr/>
        </p:nvSpPr>
        <p:spPr>
          <a:xfrm>
            <a:off x="6622575" y="2298497"/>
            <a:ext cx="50706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4A66AC"/>
                </a:solidFill>
              </a:rPr>
              <a:t> S.O.L.I.D.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4A66AC"/>
                </a:solidFill>
              </a:rPr>
              <a:t> Single Responsibility Principle</a:t>
            </a:r>
          </a:p>
          <a:p>
            <a:pPr lvl="1"/>
            <a:endParaRPr lang="en-US" dirty="0">
              <a:solidFill>
                <a:srgbClr val="4A66AC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4A66AC"/>
                </a:solidFill>
              </a:rPr>
              <a:t> Open-Closed Principle</a:t>
            </a:r>
          </a:p>
          <a:p>
            <a:pPr lvl="1"/>
            <a:endParaRPr lang="en-US" dirty="0">
              <a:solidFill>
                <a:srgbClr val="4A66AC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4A66AC"/>
                </a:solidFill>
              </a:rPr>
              <a:t> </a:t>
            </a:r>
            <a:r>
              <a:rPr lang="en-US" dirty="0" err="1">
                <a:solidFill>
                  <a:srgbClr val="4A66AC"/>
                </a:solidFill>
              </a:rPr>
              <a:t>Liskov</a:t>
            </a:r>
            <a:r>
              <a:rPr lang="en-US" dirty="0">
                <a:solidFill>
                  <a:srgbClr val="4A66AC"/>
                </a:solidFill>
              </a:rPr>
              <a:t> Substitution Principle</a:t>
            </a:r>
          </a:p>
          <a:p>
            <a:pPr lvl="1"/>
            <a:endParaRPr lang="en-US" dirty="0">
              <a:solidFill>
                <a:srgbClr val="4A66AC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4A66AC"/>
                </a:solidFill>
              </a:rPr>
              <a:t> Interface Segregation Principle</a:t>
            </a:r>
          </a:p>
          <a:p>
            <a:pPr lvl="1"/>
            <a:endParaRPr lang="en-US" dirty="0">
              <a:solidFill>
                <a:srgbClr val="4A66AC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4A66AC"/>
                </a:solidFill>
              </a:rPr>
              <a:t> Dependency Inversion Principle </a:t>
            </a:r>
          </a:p>
        </p:txBody>
      </p:sp>
      <p:pic>
        <p:nvPicPr>
          <p:cNvPr id="6" name="Graphic 5" descr="Pencil">
            <a:extLst>
              <a:ext uri="{FF2B5EF4-FFF2-40B4-BE49-F238E27FC236}">
                <a16:creationId xmlns:a16="http://schemas.microsoft.com/office/drawing/2014/main" id="{F8AC86C3-B1CC-FE5F-6F6C-ED7FB5074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173" y="1533146"/>
            <a:ext cx="512057" cy="512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AC46D7-928B-04B8-2D69-A901A7B94061}"/>
              </a:ext>
            </a:extLst>
          </p:cNvPr>
          <p:cNvSpPr txBox="1"/>
          <p:nvPr/>
        </p:nvSpPr>
        <p:spPr>
          <a:xfrm>
            <a:off x="1714778" y="1496786"/>
            <a:ext cx="1563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4A66AC"/>
                </a:solidFill>
              </a:rPr>
              <a:t>Parte</a:t>
            </a:r>
            <a:r>
              <a:rPr lang="en-US" sz="3200" dirty="0">
                <a:solidFill>
                  <a:srgbClr val="4A66AC"/>
                </a:solidFill>
              </a:rPr>
              <a:t> I</a:t>
            </a:r>
          </a:p>
        </p:txBody>
      </p:sp>
      <p:pic>
        <p:nvPicPr>
          <p:cNvPr id="8" name="Graphic 7" descr="Basic Shapes with solid fill">
            <a:extLst>
              <a:ext uri="{FF2B5EF4-FFF2-40B4-BE49-F238E27FC236}">
                <a16:creationId xmlns:a16="http://schemas.microsoft.com/office/drawing/2014/main" id="{18573314-8989-F113-1226-95F507767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2575" y="1434806"/>
            <a:ext cx="708733" cy="7087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68DC49-7824-15A7-982B-6F54F566D52D}"/>
              </a:ext>
            </a:extLst>
          </p:cNvPr>
          <p:cNvSpPr txBox="1"/>
          <p:nvPr/>
        </p:nvSpPr>
        <p:spPr>
          <a:xfrm>
            <a:off x="7488314" y="1496786"/>
            <a:ext cx="1563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4A66AC"/>
                </a:solidFill>
              </a:rPr>
              <a:t>Parte</a:t>
            </a:r>
            <a:r>
              <a:rPr lang="en-US" sz="3200" dirty="0">
                <a:solidFill>
                  <a:srgbClr val="4A66AC"/>
                </a:solidFill>
              </a:rPr>
              <a:t> II</a:t>
            </a:r>
          </a:p>
        </p:txBody>
      </p:sp>
    </p:spTree>
    <p:extLst>
      <p:ext uri="{BB962C8B-B14F-4D97-AF65-F5344CB8AC3E}">
        <p14:creationId xmlns:p14="http://schemas.microsoft.com/office/powerpoint/2010/main" val="129013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139" y="235989"/>
            <a:ext cx="7452430" cy="1356360"/>
          </a:xfrm>
        </p:spPr>
        <p:txBody>
          <a:bodyPr/>
          <a:lstStyle/>
          <a:p>
            <a:r>
              <a:rPr lang="en-US" dirty="0" err="1">
                <a:latin typeface="Rockwell" panose="02060603020205020403" pitchFamily="18" charset="0"/>
              </a:rPr>
              <a:t>Indentação</a:t>
            </a:r>
            <a:r>
              <a:rPr lang="en-US" dirty="0">
                <a:latin typeface="Rockwell" panose="02060603020205020403" pitchFamily="18" charset="0"/>
              </a:rPr>
              <a:t> de </a:t>
            </a:r>
            <a:r>
              <a:rPr lang="en-US" dirty="0" err="1">
                <a:latin typeface="Rockwell" panose="02060603020205020403" pitchFamily="18" charset="0"/>
              </a:rPr>
              <a:t>código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242" y="426682"/>
            <a:ext cx="767542" cy="767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065E62-640E-02CA-E1FA-618562E69225}"/>
              </a:ext>
            </a:extLst>
          </p:cNvPr>
          <p:cNvSpPr txBox="1"/>
          <p:nvPr/>
        </p:nvSpPr>
        <p:spPr>
          <a:xfrm>
            <a:off x="2086537" y="1579210"/>
            <a:ext cx="8018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0" i="1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“Recuar o texto em relação à margem da folha; inserir espaços entre a margem e o </a:t>
            </a:r>
          </a:p>
          <a:p>
            <a:r>
              <a:rPr lang="pt-BR" sz="1600" b="0" i="1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começo da linha de um parágrafo: antes de finalizar este trabalho, é preciso indentar.”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94240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139" y="235989"/>
            <a:ext cx="7381409" cy="1356360"/>
          </a:xfrm>
        </p:spPr>
        <p:txBody>
          <a:bodyPr/>
          <a:lstStyle/>
          <a:p>
            <a:r>
              <a:rPr lang="en-US" dirty="0" err="1">
                <a:latin typeface="Rockwell" panose="02060603020205020403" pitchFamily="18" charset="0"/>
              </a:rPr>
              <a:t>Indentação</a:t>
            </a:r>
            <a:r>
              <a:rPr lang="en-US" dirty="0">
                <a:latin typeface="Rockwell" panose="02060603020205020403" pitchFamily="18" charset="0"/>
              </a:rPr>
              <a:t> de </a:t>
            </a:r>
            <a:r>
              <a:rPr lang="en-US" dirty="0" err="1">
                <a:latin typeface="Rockwell" panose="02060603020205020403" pitchFamily="18" charset="0"/>
              </a:rPr>
              <a:t>código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242" y="426682"/>
            <a:ext cx="767542" cy="7675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B466D0-2628-C66D-06B7-0A65602D4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42" y="1350283"/>
            <a:ext cx="2571750" cy="4676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2D998B-F169-0237-E3D3-3B7B92AC7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321708"/>
            <a:ext cx="2895600" cy="47053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3442E6-F375-3067-21F7-4A927B49B36E}"/>
              </a:ext>
            </a:extLst>
          </p:cNvPr>
          <p:cNvSpPr txBox="1"/>
          <p:nvPr/>
        </p:nvSpPr>
        <p:spPr>
          <a:xfrm>
            <a:off x="3255888" y="2464112"/>
            <a:ext cx="2398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começa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Onde</a:t>
            </a:r>
            <a:r>
              <a:rPr lang="en-US" dirty="0"/>
              <a:t> termina?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Como </a:t>
            </a:r>
            <a:r>
              <a:rPr lang="en-US" dirty="0" err="1"/>
              <a:t>chegar</a:t>
            </a:r>
            <a:r>
              <a:rPr lang="en-US" dirty="0"/>
              <a:t> no (f)?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B3A64-2BCE-8DD4-2A5A-B90C15067E96}"/>
              </a:ext>
            </a:extLst>
          </p:cNvPr>
          <p:cNvSpPr txBox="1"/>
          <p:nvPr/>
        </p:nvSpPr>
        <p:spPr>
          <a:xfrm>
            <a:off x="9143263" y="2464112"/>
            <a:ext cx="2398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começa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Onde</a:t>
            </a:r>
            <a:r>
              <a:rPr lang="en-US" dirty="0"/>
              <a:t> termina?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Como </a:t>
            </a:r>
            <a:r>
              <a:rPr lang="en-US" dirty="0" err="1"/>
              <a:t>chegar</a:t>
            </a:r>
            <a:r>
              <a:rPr lang="en-US" dirty="0"/>
              <a:t> no (f)?</a:t>
            </a:r>
          </a:p>
        </p:txBody>
      </p:sp>
    </p:spTree>
    <p:extLst>
      <p:ext uri="{BB962C8B-B14F-4D97-AF65-F5344CB8AC3E}">
        <p14:creationId xmlns:p14="http://schemas.microsoft.com/office/powerpoint/2010/main" val="191943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139" y="235989"/>
            <a:ext cx="8304686" cy="1356360"/>
          </a:xfrm>
        </p:spPr>
        <p:txBody>
          <a:bodyPr/>
          <a:lstStyle/>
          <a:p>
            <a:r>
              <a:rPr lang="en-US" dirty="0" err="1">
                <a:latin typeface="Rockwell" panose="02060603020205020403" pitchFamily="18" charset="0"/>
              </a:rPr>
              <a:t>Padrão</a:t>
            </a:r>
            <a:r>
              <a:rPr lang="en-US" dirty="0">
                <a:latin typeface="Rockwell" panose="02060603020205020403" pitchFamily="18" charset="0"/>
              </a:rPr>
              <a:t> de </a:t>
            </a:r>
            <a:r>
              <a:rPr lang="en-US" dirty="0" err="1">
                <a:latin typeface="Rockwell" panose="02060603020205020403" pitchFamily="18" charset="0"/>
              </a:rPr>
              <a:t>Nomenclatura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242" y="426682"/>
            <a:ext cx="767542" cy="7675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E1CB1C3-B91F-3B7F-F887-F300EC6154DD}"/>
              </a:ext>
            </a:extLst>
          </p:cNvPr>
          <p:cNvSpPr txBox="1"/>
          <p:nvPr/>
        </p:nvSpPr>
        <p:spPr>
          <a:xfrm>
            <a:off x="482243" y="1850480"/>
            <a:ext cx="257901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rgbClr val="4A66AC"/>
                </a:solidFill>
              </a:rPr>
              <a:t>Como dar nomes?</a:t>
            </a:r>
            <a:endParaRPr lang="pt-BR" b="0" i="0" dirty="0">
              <a:solidFill>
                <a:srgbClr val="4A66AC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C36982-7872-99C2-28D8-BDC14A5F1F46}"/>
              </a:ext>
            </a:extLst>
          </p:cNvPr>
          <p:cNvSpPr txBox="1"/>
          <p:nvPr/>
        </p:nvSpPr>
        <p:spPr>
          <a:xfrm>
            <a:off x="482243" y="2341046"/>
            <a:ext cx="7667844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A66AC"/>
                </a:solidFill>
              </a:rPr>
              <a:t>Escolha nomes descritivos e inequívocos.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4A66AC"/>
                </a:solidFill>
                <a:effectLst/>
              </a:rPr>
              <a:t>Nomes pronunciáveis.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A66AC"/>
                </a:solidFill>
              </a:rPr>
              <a:t>Nomes pesquisáveis.</a:t>
            </a:r>
            <a:endParaRPr lang="pt-BR" i="0" dirty="0">
              <a:solidFill>
                <a:srgbClr val="4A66AC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60D71-0781-CA8D-F1DF-C8E6531AB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34" y="4052084"/>
            <a:ext cx="3228975" cy="523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CA9430-8FC1-A549-A42D-A28334DDC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230" y="4052084"/>
            <a:ext cx="4314825" cy="552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BB1455-BF48-5744-C0AE-D0834DB1EF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003" y="5123414"/>
            <a:ext cx="4105275" cy="904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30FF4C-887C-27D0-7854-761955DE18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4599" y="5093596"/>
            <a:ext cx="50482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4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139" y="235989"/>
            <a:ext cx="8304686" cy="1356360"/>
          </a:xfrm>
        </p:spPr>
        <p:txBody>
          <a:bodyPr/>
          <a:lstStyle/>
          <a:p>
            <a:r>
              <a:rPr lang="en-US" dirty="0" err="1">
                <a:latin typeface="Rockwell" panose="02060603020205020403" pitchFamily="18" charset="0"/>
              </a:rPr>
              <a:t>Padrão</a:t>
            </a:r>
            <a:r>
              <a:rPr lang="en-US" dirty="0">
                <a:latin typeface="Rockwell" panose="02060603020205020403" pitchFamily="18" charset="0"/>
              </a:rPr>
              <a:t> de </a:t>
            </a:r>
            <a:r>
              <a:rPr lang="en-US" dirty="0" err="1">
                <a:latin typeface="Rockwell" panose="02060603020205020403" pitchFamily="18" charset="0"/>
              </a:rPr>
              <a:t>Nomenclatura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242" y="426682"/>
            <a:ext cx="767542" cy="7675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90D314F-0F47-47FC-2054-C2D4A1AC7D75}"/>
              </a:ext>
            </a:extLst>
          </p:cNvPr>
          <p:cNvSpPr txBox="1"/>
          <p:nvPr/>
        </p:nvSpPr>
        <p:spPr>
          <a:xfrm>
            <a:off x="482242" y="3781076"/>
            <a:ext cx="104408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 err="1">
                <a:solidFill>
                  <a:srgbClr val="4A66AC"/>
                </a:solidFill>
                <a:effectLst/>
              </a:rPr>
              <a:t>CamelCase</a:t>
            </a:r>
            <a:endParaRPr lang="pt-BR" b="1" i="0" dirty="0">
              <a:solidFill>
                <a:srgbClr val="4A66AC"/>
              </a:solidFill>
              <a:effectLst/>
            </a:endParaRPr>
          </a:p>
          <a:p>
            <a:pPr algn="l"/>
            <a:r>
              <a:rPr lang="pt-BR" b="0" i="0" dirty="0" err="1">
                <a:solidFill>
                  <a:srgbClr val="4A66AC"/>
                </a:solidFill>
                <a:effectLst/>
              </a:rPr>
              <a:t>CamelCase</a:t>
            </a:r>
            <a:r>
              <a:rPr lang="pt-BR" b="0" i="0" dirty="0">
                <a:solidFill>
                  <a:srgbClr val="4A66AC"/>
                </a:solidFill>
                <a:effectLst/>
              </a:rPr>
              <a:t> é a denominação em inglês para a prática de escrever palavras compostas ou frases, onde a primeira letra da primeira palavra é iniciada com minúscula e unidas sem espaços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A99ED8-B500-5B44-4F16-34AB8D1586E7}"/>
              </a:ext>
            </a:extLst>
          </p:cNvPr>
          <p:cNvSpPr txBox="1"/>
          <p:nvPr/>
        </p:nvSpPr>
        <p:spPr>
          <a:xfrm>
            <a:off x="482242" y="1691930"/>
            <a:ext cx="107986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 err="1">
                <a:solidFill>
                  <a:srgbClr val="4A66AC"/>
                </a:solidFill>
                <a:effectLst/>
              </a:rPr>
              <a:t>PascalCase</a:t>
            </a:r>
            <a:endParaRPr lang="pt-BR" b="1" i="0" dirty="0">
              <a:solidFill>
                <a:srgbClr val="4A66AC"/>
              </a:solidFill>
              <a:effectLst/>
            </a:endParaRPr>
          </a:p>
          <a:p>
            <a:pPr algn="l"/>
            <a:r>
              <a:rPr lang="pt-BR" b="0" i="0" dirty="0">
                <a:solidFill>
                  <a:srgbClr val="4A66AC"/>
                </a:solidFill>
                <a:effectLst/>
              </a:rPr>
              <a:t>Escreve palavras compostas ou frases montadas com palavras onde a primeira letra de cada palavra é iniciada com maiúscula. </a:t>
            </a:r>
          </a:p>
        </p:txBody>
      </p:sp>
    </p:spTree>
    <p:extLst>
      <p:ext uri="{BB962C8B-B14F-4D97-AF65-F5344CB8AC3E}">
        <p14:creationId xmlns:p14="http://schemas.microsoft.com/office/powerpoint/2010/main" val="15583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139" y="235989"/>
            <a:ext cx="8304686" cy="1356360"/>
          </a:xfrm>
        </p:spPr>
        <p:txBody>
          <a:bodyPr/>
          <a:lstStyle/>
          <a:p>
            <a:r>
              <a:rPr lang="en-US" dirty="0" err="1">
                <a:latin typeface="Rockwell" panose="02060603020205020403" pitchFamily="18" charset="0"/>
              </a:rPr>
              <a:t>Padrão</a:t>
            </a:r>
            <a:r>
              <a:rPr lang="en-US" dirty="0">
                <a:latin typeface="Rockwell" panose="02060603020205020403" pitchFamily="18" charset="0"/>
              </a:rPr>
              <a:t> de </a:t>
            </a:r>
            <a:r>
              <a:rPr lang="en-US" dirty="0" err="1">
                <a:latin typeface="Rockwell" panose="02060603020205020403" pitchFamily="18" charset="0"/>
              </a:rPr>
              <a:t>Nomenclatura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242" y="426682"/>
            <a:ext cx="767542" cy="767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40277-4CE7-DB26-BF28-993CC20D216C}"/>
              </a:ext>
            </a:extLst>
          </p:cNvPr>
          <p:cNvSpPr txBox="1"/>
          <p:nvPr/>
        </p:nvSpPr>
        <p:spPr>
          <a:xfrm>
            <a:off x="482242" y="150498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 err="1">
                <a:solidFill>
                  <a:srgbClr val="4A66AC"/>
                </a:solidFill>
                <a:effectLst/>
                <a:latin typeface="Segoe UI" panose="020B0502040204020203" pitchFamily="34" charset="0"/>
              </a:rPr>
              <a:t>PascalCase</a:t>
            </a:r>
            <a:endParaRPr lang="en-US" dirty="0">
              <a:solidFill>
                <a:srgbClr val="4A66AC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B8E477-1257-F2E8-526A-4ED030AB2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013" y="2544417"/>
            <a:ext cx="3314700" cy="447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034C6A-120D-5E6B-B696-4681A7940159}"/>
              </a:ext>
            </a:extLst>
          </p:cNvPr>
          <p:cNvSpPr txBox="1"/>
          <p:nvPr/>
        </p:nvSpPr>
        <p:spPr>
          <a:xfrm>
            <a:off x="482242" y="209388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4A66AC"/>
                </a:solidFill>
                <a:effectLst/>
                <a:latin typeface="Segoe UI" panose="020B0502040204020203" pitchFamily="34" charset="0"/>
              </a:rPr>
              <a:t>Classe</a:t>
            </a:r>
            <a:endParaRPr lang="en-US" dirty="0">
              <a:solidFill>
                <a:srgbClr val="4A66A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CD5553-A27B-E75E-91A4-7FBFAF3D43C2}"/>
              </a:ext>
            </a:extLst>
          </p:cNvPr>
          <p:cNvSpPr txBox="1"/>
          <p:nvPr/>
        </p:nvSpPr>
        <p:spPr>
          <a:xfrm>
            <a:off x="482242" y="314080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4A66AC"/>
                </a:solidFill>
                <a:effectLst/>
                <a:latin typeface="Segoe UI" panose="020B0502040204020203" pitchFamily="34" charset="0"/>
              </a:rPr>
              <a:t>Método Público e Propriedades</a:t>
            </a:r>
            <a:endParaRPr lang="en-US" dirty="0">
              <a:solidFill>
                <a:srgbClr val="4A66AC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676BC9-A039-AEFA-6747-3E251D2E4CA6}"/>
              </a:ext>
            </a:extLst>
          </p:cNvPr>
          <p:cNvSpPr txBox="1"/>
          <p:nvPr/>
        </p:nvSpPr>
        <p:spPr>
          <a:xfrm>
            <a:off x="482242" y="5065848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4A66AC"/>
                </a:solidFill>
                <a:effectLst/>
                <a:latin typeface="Segoe UI" panose="020B0502040204020203" pitchFamily="34" charset="0"/>
              </a:rPr>
              <a:t>Variável Pública</a:t>
            </a:r>
            <a:endParaRPr lang="en-US" dirty="0">
              <a:solidFill>
                <a:srgbClr val="4A66AC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096FF-8B53-ACCB-8C25-7A0D1B2EF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013" y="3563970"/>
            <a:ext cx="4400550" cy="1323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6B3C23-D69F-1F09-D20A-FDD5DE157D2A}"/>
              </a:ext>
            </a:extLst>
          </p:cNvPr>
          <p:cNvSpPr txBox="1"/>
          <p:nvPr/>
        </p:nvSpPr>
        <p:spPr>
          <a:xfrm>
            <a:off x="482242" y="552628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4A66AC"/>
                </a:solidFill>
                <a:effectLst/>
                <a:latin typeface="Segoe UI" panose="020B0502040204020203" pitchFamily="34" charset="0"/>
              </a:rPr>
              <a:t>Interfaces (Começando sempre com I)</a:t>
            </a:r>
            <a:endParaRPr lang="en-US" dirty="0">
              <a:solidFill>
                <a:srgbClr val="4A66AC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5D7C6C-6703-CA0E-20F8-905DBA1AF5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013" y="5986720"/>
            <a:ext cx="36099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0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139" y="235989"/>
            <a:ext cx="8304686" cy="1356360"/>
          </a:xfrm>
        </p:spPr>
        <p:txBody>
          <a:bodyPr/>
          <a:lstStyle/>
          <a:p>
            <a:r>
              <a:rPr lang="en-US" dirty="0" err="1">
                <a:latin typeface="Rockwell" panose="02060603020205020403" pitchFamily="18" charset="0"/>
              </a:rPr>
              <a:t>Padrão</a:t>
            </a:r>
            <a:r>
              <a:rPr lang="en-US" dirty="0">
                <a:latin typeface="Rockwell" panose="02060603020205020403" pitchFamily="18" charset="0"/>
              </a:rPr>
              <a:t> de </a:t>
            </a:r>
            <a:r>
              <a:rPr lang="en-US" dirty="0" err="1">
                <a:latin typeface="Rockwell" panose="02060603020205020403" pitchFamily="18" charset="0"/>
              </a:rPr>
              <a:t>Nomenclatura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242" y="426682"/>
            <a:ext cx="767542" cy="767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40277-4CE7-DB26-BF28-993CC20D216C}"/>
              </a:ext>
            </a:extLst>
          </p:cNvPr>
          <p:cNvSpPr txBox="1"/>
          <p:nvPr/>
        </p:nvSpPr>
        <p:spPr>
          <a:xfrm>
            <a:off x="482242" y="150498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 err="1">
                <a:solidFill>
                  <a:srgbClr val="4A66AC"/>
                </a:solidFill>
                <a:effectLst/>
                <a:latin typeface="Segoe UI" panose="020B0502040204020203" pitchFamily="34" charset="0"/>
              </a:rPr>
              <a:t>CamelCase</a:t>
            </a:r>
            <a:endParaRPr lang="en-US" dirty="0">
              <a:solidFill>
                <a:srgbClr val="4A66A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CD5553-A27B-E75E-91A4-7FBFAF3D43C2}"/>
              </a:ext>
            </a:extLst>
          </p:cNvPr>
          <p:cNvSpPr txBox="1"/>
          <p:nvPr/>
        </p:nvSpPr>
        <p:spPr>
          <a:xfrm>
            <a:off x="482242" y="196185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4A66AC"/>
                </a:solidFill>
                <a:effectLst/>
                <a:latin typeface="Segoe UI" panose="020B0502040204020203" pitchFamily="34" charset="0"/>
              </a:rPr>
              <a:t>Método Privado</a:t>
            </a:r>
            <a:endParaRPr lang="en-US" dirty="0">
              <a:solidFill>
                <a:srgbClr val="4A66AC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F70E58-801B-2886-17DA-8DE9DC563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013" y="2331191"/>
            <a:ext cx="3676650" cy="7048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676BC9-A039-AEFA-6747-3E251D2E4CA6}"/>
              </a:ext>
            </a:extLst>
          </p:cNvPr>
          <p:cNvSpPr txBox="1"/>
          <p:nvPr/>
        </p:nvSpPr>
        <p:spPr>
          <a:xfrm>
            <a:off x="489635" y="315837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4A66AC"/>
                </a:solidFill>
                <a:effectLst/>
                <a:latin typeface="Segoe UI" panose="020B0502040204020203" pitchFamily="34" charset="0"/>
              </a:rPr>
              <a:t>Variável Privada (também utilizado com “_”)</a:t>
            </a:r>
            <a:endParaRPr lang="en-US" dirty="0">
              <a:solidFill>
                <a:srgbClr val="4A66AC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3923B2-86F7-E8BA-F6D5-E0C548B83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06" y="3580904"/>
            <a:ext cx="3876675" cy="3524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BCFD757-3734-F7A6-331A-DF685F2B74BE}"/>
              </a:ext>
            </a:extLst>
          </p:cNvPr>
          <p:cNvSpPr txBox="1"/>
          <p:nvPr/>
        </p:nvSpPr>
        <p:spPr>
          <a:xfrm>
            <a:off x="489635" y="405566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4A66AC"/>
                </a:solidFill>
                <a:latin typeface="Segoe UI" panose="020B0502040204020203" pitchFamily="34" charset="0"/>
              </a:rPr>
              <a:t>Paramêtros</a:t>
            </a:r>
            <a:r>
              <a:rPr lang="pt-BR" dirty="0">
                <a:solidFill>
                  <a:srgbClr val="4A66AC"/>
                </a:solidFill>
                <a:latin typeface="Segoe UI" panose="020B0502040204020203" pitchFamily="34" charset="0"/>
              </a:rPr>
              <a:t> de Métodos</a:t>
            </a:r>
            <a:endParaRPr lang="en-US" dirty="0">
              <a:solidFill>
                <a:srgbClr val="4A66AC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A5E3BC5-9EB3-7056-F71E-9151B525FC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013" y="4408045"/>
            <a:ext cx="7429500" cy="5238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6396662-1309-0D08-8DAF-85DBC393E3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0042" y="3623766"/>
            <a:ext cx="407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6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3" grpId="0"/>
      <p:bldP spid="21" grpId="0"/>
    </p:bldLst>
  </p:timing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4821c56-e1cf-4a13-b0dd-35e444af344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037D08134B8D4DB9B2629F2783C9E0" ma:contentTypeVersion="12" ma:contentTypeDescription="Create a new document." ma:contentTypeScope="" ma:versionID="f0c17de0f9c1b3a0f19c8d05a0e82dc2">
  <xsd:schema xmlns:xsd="http://www.w3.org/2001/XMLSchema" xmlns:xs="http://www.w3.org/2001/XMLSchema" xmlns:p="http://schemas.microsoft.com/office/2006/metadata/properties" xmlns:ns3="d4821c56-e1cf-4a13-b0dd-35e444af3445" xmlns:ns4="1db5b6fb-80fd-40d9-9dbe-0f39854a906d" targetNamespace="http://schemas.microsoft.com/office/2006/metadata/properties" ma:root="true" ma:fieldsID="8db8c859c7889220acfc047dab93635f" ns3:_="" ns4:_="">
    <xsd:import namespace="d4821c56-e1cf-4a13-b0dd-35e444af3445"/>
    <xsd:import namespace="1db5b6fb-80fd-40d9-9dbe-0f39854a90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821c56-e1cf-4a13-b0dd-35e444af34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b5b6fb-80fd-40d9-9dbe-0f39854a9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d4821c56-e1cf-4a13-b0dd-35e444af3445"/>
    <ds:schemaRef ds:uri="http://www.w3.org/XML/1998/namespace"/>
    <ds:schemaRef ds:uri="http://purl.org/dc/terms/"/>
    <ds:schemaRef ds:uri="http://schemas.microsoft.com/office/2006/documentManagement/types"/>
    <ds:schemaRef ds:uri="1db5b6fb-80fd-40d9-9dbe-0f39854a906d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CD7DDF-23B0-4014-A4CD-83765581C7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821c56-e1cf-4a13-b0dd-35e444af3445"/>
    <ds:schemaRef ds:uri="1db5b6fb-80fd-40d9-9dbe-0f39854a90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3239</TotalTime>
  <Words>1624</Words>
  <Application>Microsoft Office PowerPoint</Application>
  <PresentationFormat>Widescreen</PresentationFormat>
  <Paragraphs>174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Söhne</vt:lpstr>
      <vt:lpstr>source-serif-pro</vt:lpstr>
      <vt:lpstr>Arial</vt:lpstr>
      <vt:lpstr>Calibri</vt:lpstr>
      <vt:lpstr>Cascadia Mono</vt:lpstr>
      <vt:lpstr>Corbel</vt:lpstr>
      <vt:lpstr>Open Sans</vt:lpstr>
      <vt:lpstr>Roboto</vt:lpstr>
      <vt:lpstr>Rockwell</vt:lpstr>
      <vt:lpstr>Segoe UI</vt:lpstr>
      <vt:lpstr>Tahoma</vt:lpstr>
      <vt:lpstr>Wingdings</vt:lpstr>
      <vt:lpstr>Basis</vt:lpstr>
      <vt:lpstr>Boas práticas</vt:lpstr>
      <vt:lpstr>PowerPoint Presentation</vt:lpstr>
      <vt:lpstr>Agenda</vt:lpstr>
      <vt:lpstr>Indentação de código</vt:lpstr>
      <vt:lpstr>Indentação de código</vt:lpstr>
      <vt:lpstr>Padrão de Nomenclatura</vt:lpstr>
      <vt:lpstr>Padrão de Nomenclatura</vt:lpstr>
      <vt:lpstr>Padrão de Nomenclatura</vt:lpstr>
      <vt:lpstr>Padrão de Nomenclatura</vt:lpstr>
      <vt:lpstr>Padrão de Nomenclatura</vt:lpstr>
      <vt:lpstr>Padrão de Nomenclatura</vt:lpstr>
      <vt:lpstr>Comentários no código</vt:lpstr>
      <vt:lpstr>Comentários no código</vt:lpstr>
      <vt:lpstr>XML Docs</vt:lpstr>
      <vt:lpstr>Números “Mágicos”</vt:lpstr>
      <vt:lpstr>Princípio D.R.Y.</vt:lpstr>
      <vt:lpstr>Blocos de Try/Catch</vt:lpstr>
      <vt:lpstr>Fonte</vt:lpstr>
      <vt:lpstr>dúvidas</vt:lpstr>
      <vt:lpstr>Coffee time</vt:lpstr>
      <vt:lpstr>S.O.L.I.D</vt:lpstr>
      <vt:lpstr>Single Responsibility Principle</vt:lpstr>
      <vt:lpstr>Open-Closed Principle</vt:lpstr>
      <vt:lpstr>Liskov Substitution Principle</vt:lpstr>
      <vt:lpstr>Interface Segregation Principle</vt:lpstr>
      <vt:lpstr>Dependency Inversion Principle </vt:lpstr>
      <vt:lpstr>Dependency Inversion Principle </vt:lpstr>
      <vt:lpstr>dúvidas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Boas práticas</dc:title>
  <dc:creator>Brazao, Gabriel</dc:creator>
  <cp:lastModifiedBy>Brazao, Gabriel</cp:lastModifiedBy>
  <cp:revision>3</cp:revision>
  <dcterms:created xsi:type="dcterms:W3CDTF">2023-02-28T19:36:47Z</dcterms:created>
  <dcterms:modified xsi:type="dcterms:W3CDTF">2023-04-13T18:46:49Z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0x01010079037D08134B8D4DB9B2629F2783C9E0</vt:lpwstr>
  </property>
</Properties>
</file>