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D71"/>
    <a:srgbClr val="ED23D5"/>
    <a:srgbClr val="232443"/>
    <a:srgbClr val="FF9A00"/>
    <a:srgbClr val="548235"/>
    <a:srgbClr val="DF080D"/>
    <a:srgbClr val="833600"/>
    <a:srgbClr val="6600FF"/>
    <a:srgbClr val="000000"/>
    <a:srgbClr val="D6D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20" autoAdjust="0"/>
  </p:normalViewPr>
  <p:slideViewPr>
    <p:cSldViewPr snapToGrid="0">
      <p:cViewPr>
        <p:scale>
          <a:sx n="64" d="100"/>
          <a:sy n="64" d="100"/>
        </p:scale>
        <p:origin x="9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A9E09-E861-42E9-BA73-9DA89D99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D54BA5-9986-4E0F-9598-B0DA6659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462AF2-FECA-4590-89C6-BBDA1D45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454847-2AE5-43F8-8589-5730275D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C54D5-DFB3-43B4-BD97-81B66DC8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5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80CFD-CE85-49B8-B4DE-FE7DE08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4D0AC3-4975-4CD0-AA6E-0090301EF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6B47D-A1BA-41A8-A383-C7AC0D6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3B920-CDB9-46BB-AFB2-6454060C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AA9D2-6496-44E0-B665-FF4302C0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7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A787E3-2FC3-436C-88E3-8CDF4F4F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6B3A93-A269-4AF7-B364-A19D6CB0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1490F-ADB8-4811-910C-DC12D17B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B991B-8581-402D-AAD7-48B04712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B304E1-D6B8-4D2D-B48D-6DF442D6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0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07057-6D9D-4050-B114-530EA9FD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1DFFD-8D3D-42DD-8806-A9FBD887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AB1539-DC3A-4E23-86AB-93E18433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1354E-52C1-4327-831A-77459B0E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D7C34B-18E5-4338-AB77-224A64FD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58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BA4D-983D-4E54-BE1D-EAF72DF3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829895-14A2-43C5-A5BE-3E510557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757E-CCB9-431A-9E2E-F6D301E5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82500D-D7A3-4326-932C-17D7776E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E21E7-E341-40D1-97F1-A3CFA912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88144-35EA-40B3-89F2-5D597C22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3B6AED-7B04-495A-B7B3-81771AF21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1978B9-227F-4795-970F-6AD42D8F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C61CC-6117-4EAF-B83F-309D161D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C2ED17-C5CA-4A00-A04C-A0CE6120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966A13-3E54-4F9E-81D7-29AA5DFE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7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9D302-D46B-4000-8272-CB1BCB16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C05BF-68AD-4E21-B94B-2F0C664FA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372B31-F2C2-4D88-9BB2-E375ECED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95D63F-8AE0-48A8-823C-BD20CBE74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CA0D3A-11C4-4A98-9138-1E75BFAA0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9D3DBC-C52D-4FEC-9DD6-482CEFA7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FB7143-0CE3-4CEA-847F-E1C2C527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90E632-9B11-4E4B-8C40-923252AF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99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98A07-DB90-497E-B99B-76FDD807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ED9D91-6394-4E90-904C-7A6E3245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65F5D7-8DBB-4D76-9B85-5378E164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357426-B2CA-4817-8042-74A08BE3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64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255CFF-5A47-40D7-8D30-257085D1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2A746A-D478-4D77-9101-6542EB90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962872-9A46-4631-8FDC-4C392258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08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92495-30F6-41D4-903C-B4116D78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42103-5224-4C22-BFC9-8CBFAC30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ED03AA-5592-4D30-BABC-5EC11FD4C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0DA7E9-2EFC-46F0-8AFE-1FF541D2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00045E-4F8F-40B5-BC30-5B9D73C1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5FB5CF-CEAA-49AE-82AE-9A63B567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DE03-7418-4066-A573-A38A9249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6E9633-9402-40EB-B4AE-4A0FF26A4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52CCEF-9956-4AEA-8C83-6B389EB33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C33772-18B5-4010-A6C7-56876AE3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1857A-A0FE-4530-834D-05B6F84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ABCE1D-EC51-4215-B476-5B4DB838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8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99C08F-A036-4BDA-9A2F-5644C336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DA44DA-583E-42BF-8374-7CF1C6E2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7688E-AE3D-4DAB-AF8D-E596EF2A1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B379-D73E-4CF0-ABF6-6ECA0AFF2646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BDC49-6B6B-471E-AE40-34E59C7CD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BDDCC-099F-4A6B-BE05-E5940C9CE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CDBA-B86F-42F6-932B-8F1E909FEE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82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1.wdp"/><Relationship Id="rId7" Type="http://schemas.microsoft.com/office/2007/relationships/hdphoto" Target="../media/hdphoto1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9.wdp"/><Relationship Id="rId4" Type="http://schemas.openxmlformats.org/officeDocument/2006/relationships/image" Target="../media/image13.png"/><Relationship Id="rId9" Type="http://schemas.microsoft.com/office/2007/relationships/hdphoto" Target="../media/hdphoto13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0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6EC0F0B-F33F-4AFF-9C83-1701115B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991" y="1437515"/>
            <a:ext cx="7911548" cy="1991485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Meio Ambiente</a:t>
            </a:r>
            <a:br>
              <a:rPr lang="pt-BR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</a:br>
            <a:br>
              <a:rPr lang="pt-BR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</a:br>
            <a:r>
              <a:rPr lang="pt-BR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Direitos dos povos Indígenas</a:t>
            </a:r>
          </a:p>
        </p:txBody>
      </p:sp>
      <p:sp>
        <p:nvSpPr>
          <p:cNvPr id="11" name="Retângulo: Cantos Superiores, Um Arredondado e Um Recortado 10">
            <a:extLst>
              <a:ext uri="{FF2B5EF4-FFF2-40B4-BE49-F238E27FC236}">
                <a16:creationId xmlns:a16="http://schemas.microsoft.com/office/drawing/2014/main" id="{F4346D70-CB07-4CF9-8283-6CF2177B9D4D}"/>
              </a:ext>
            </a:extLst>
          </p:cNvPr>
          <p:cNvSpPr/>
          <p:nvPr/>
        </p:nvSpPr>
        <p:spPr>
          <a:xfrm>
            <a:off x="2288391" y="3933842"/>
            <a:ext cx="1286913" cy="768367"/>
          </a:xfrm>
          <a:prstGeom prst="snipRound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tângulo: Cantos Superiores, Um Arredondado e Um Recortado 11">
            <a:extLst>
              <a:ext uri="{FF2B5EF4-FFF2-40B4-BE49-F238E27FC236}">
                <a16:creationId xmlns:a16="http://schemas.microsoft.com/office/drawing/2014/main" id="{B2EED790-051A-491B-8B58-10B7A5ABC01C}"/>
              </a:ext>
            </a:extLst>
          </p:cNvPr>
          <p:cNvSpPr/>
          <p:nvPr/>
        </p:nvSpPr>
        <p:spPr>
          <a:xfrm>
            <a:off x="5372368" y="3921791"/>
            <a:ext cx="1286913" cy="778668"/>
          </a:xfrm>
          <a:prstGeom prst="snipRound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33600"/>
              </a:solidFill>
            </a:endParaRPr>
          </a:p>
        </p:txBody>
      </p:sp>
      <p:sp>
        <p:nvSpPr>
          <p:cNvPr id="13" name="Retângulo: Cantos Superiores, Um Arredondado e Um Recortado 12">
            <a:extLst>
              <a:ext uri="{FF2B5EF4-FFF2-40B4-BE49-F238E27FC236}">
                <a16:creationId xmlns:a16="http://schemas.microsoft.com/office/drawing/2014/main" id="{E54E72EF-CECA-4B96-A7BB-0B607CC7E2B3}"/>
              </a:ext>
            </a:extLst>
          </p:cNvPr>
          <p:cNvSpPr/>
          <p:nvPr/>
        </p:nvSpPr>
        <p:spPr>
          <a:xfrm>
            <a:off x="6914356" y="3934177"/>
            <a:ext cx="1286913" cy="780058"/>
          </a:xfrm>
          <a:prstGeom prst="snipRoundRect">
            <a:avLst/>
          </a:prstGeom>
          <a:solidFill>
            <a:srgbClr val="2324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EE75490-24ED-4234-A774-9554038DD0B9}"/>
              </a:ext>
            </a:extLst>
          </p:cNvPr>
          <p:cNvSpPr/>
          <p:nvPr/>
        </p:nvSpPr>
        <p:spPr>
          <a:xfrm>
            <a:off x="314076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t-BR" dirty="0">
                <a:solidFill>
                  <a:srgbClr val="525252"/>
                </a:solidFill>
              </a:rPr>
            </a:b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F7BD91A-AFD5-463F-96A3-1AF2F1654150}"/>
              </a:ext>
            </a:extLst>
          </p:cNvPr>
          <p:cNvSpPr/>
          <p:nvPr/>
        </p:nvSpPr>
        <p:spPr>
          <a:xfrm>
            <a:off x="5249313" y="6211669"/>
            <a:ext cx="1466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Campinas</a:t>
            </a:r>
            <a:r>
              <a:rPr lang="pt-BR" dirty="0">
                <a:solidFill>
                  <a:srgbClr val="525252"/>
                </a:solidFill>
              </a:rPr>
              <a:t> </a:t>
            </a:r>
          </a:p>
          <a:p>
            <a:pPr algn="ctr"/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2022</a:t>
            </a:r>
            <a:r>
              <a:rPr lang="pt-BR" dirty="0"/>
              <a:t>        </a:t>
            </a:r>
            <a:br>
              <a:rPr lang="pt-BR" dirty="0">
                <a:solidFill>
                  <a:srgbClr val="525252"/>
                </a:solidFill>
              </a:rPr>
            </a:br>
            <a:endParaRPr lang="pt-BR" dirty="0"/>
          </a:p>
        </p:txBody>
      </p:sp>
      <p:sp>
        <p:nvSpPr>
          <p:cNvPr id="24" name="Retângulo: Cantos Superiores, Um Arredondado e Um Recortado 23">
            <a:extLst>
              <a:ext uri="{FF2B5EF4-FFF2-40B4-BE49-F238E27FC236}">
                <a16:creationId xmlns:a16="http://schemas.microsoft.com/office/drawing/2014/main" id="{3E9C3B0A-9CE4-4F27-8171-5760982069B1}"/>
              </a:ext>
            </a:extLst>
          </p:cNvPr>
          <p:cNvSpPr/>
          <p:nvPr/>
        </p:nvSpPr>
        <p:spPr>
          <a:xfrm>
            <a:off x="3830379" y="3920401"/>
            <a:ext cx="1286913" cy="780058"/>
          </a:xfrm>
          <a:prstGeom prst="snip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Superiores, Um Arredondado e Um Recortado 24">
            <a:extLst>
              <a:ext uri="{FF2B5EF4-FFF2-40B4-BE49-F238E27FC236}">
                <a16:creationId xmlns:a16="http://schemas.microsoft.com/office/drawing/2014/main" id="{C300AFCC-821D-45BE-B218-CB924C2E0D00}"/>
              </a:ext>
            </a:extLst>
          </p:cNvPr>
          <p:cNvSpPr/>
          <p:nvPr/>
        </p:nvSpPr>
        <p:spPr>
          <a:xfrm>
            <a:off x="8456344" y="3934177"/>
            <a:ext cx="1286913" cy="780058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4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24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3C1C358-064C-4B42-86C5-C7F40FAA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6049"/>
          </a:xfrm>
        </p:spPr>
        <p:txBody>
          <a:bodyPr>
            <a:normAutofit fontScale="90000"/>
          </a:bodyPr>
          <a:lstStyle/>
          <a:p>
            <a:pPr algn="ctr"/>
            <a: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Membros:                                 </a:t>
            </a:r>
            <a:b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Júlia Costa de Souza </a:t>
            </a:r>
            <a:b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Erika da Silva Xavier</a:t>
            </a:r>
            <a:b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Dalila Marcelino Novaes</a:t>
            </a:r>
            <a:b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Raíssa Sampaio</a:t>
            </a:r>
            <a:b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Rian Silva Francisco</a:t>
            </a:r>
            <a:b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Victoria Bonfim Garcia</a:t>
            </a:r>
            <a:b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i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Fim...</a:t>
            </a:r>
            <a:br>
              <a:rPr lang="pt-BR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i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C92742-9BB2-40C8-AFD3-F7ABDCA3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100000" l="1395" r="89807">
                        <a14:foregroundMark x1="37768" y1="58594" x2="37768" y2="58594"/>
                        <a14:foregroundMark x1="38519" y1="55859" x2="19206" y2="50879"/>
                        <a14:foregroundMark x1="47210" y1="45898" x2="47210" y2="45898"/>
                        <a14:foregroundMark x1="44742" y1="46387" x2="31974" y2="95801"/>
                        <a14:foregroundMark x1="12983" y1="55859" x2="10086" y2="93945"/>
                        <a14:foregroundMark x1="69528" y1="48145" x2="13841" y2="65918"/>
                        <a14:foregroundMark x1="19957" y1="50879" x2="72747" y2="47754"/>
                        <a14:foregroundMark x1="23283" y1="46777" x2="61695" y2="41797"/>
                        <a14:foregroundMark x1="58798" y1="52246" x2="57511" y2="99902"/>
                        <a14:foregroundMark x1="85193" y1="97656" x2="8047" y2="72656"/>
                        <a14:foregroundMark x1="60408" y1="61816" x2="67060" y2="88574"/>
                        <a14:foregroundMark x1="7618" y1="82617" x2="59549" y2="97656"/>
                        <a14:foregroundMark x1="9335" y1="93945" x2="52575" y2="98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" y="3871211"/>
            <a:ext cx="2743200" cy="29867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E76D39-2256-4EF2-8C4D-C2954C479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2581" r="92258">
                        <a14:foregroundMark x1="56774" y1="2251" x2="48065" y2="99678"/>
                        <a14:foregroundMark x1="80000" y1="9003" x2="6452" y2="99678"/>
                        <a14:foregroundMark x1="35161" y1="27010" x2="73548" y2="99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0538" y="4570934"/>
            <a:ext cx="2279712" cy="22870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15BD5B-C654-4389-A2FB-CDB6E4785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8" b="100000" l="9918" r="899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48131" cy="284438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B24C131-0A9B-4C74-9EE6-793693E822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9961" r="89844">
                        <a14:foregroundMark x1="65039" y1="6055" x2="25391" y2="99805"/>
                        <a14:foregroundMark x1="26563" y1="15039" x2="80664" y2="99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28420" y="365125"/>
            <a:ext cx="2163580" cy="22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38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A1E0445B-9942-41A0-8324-27A62CC8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753B1FA-347D-44EB-9289-8E21B9BAF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0AD7A6-F593-4678-A1E3-2AE0C60B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79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47ECFEB-EDBD-4906-BF02-A141E7EF4BDA}"/>
              </a:ext>
            </a:extLst>
          </p:cNvPr>
          <p:cNvSpPr/>
          <p:nvPr/>
        </p:nvSpPr>
        <p:spPr>
          <a:xfrm>
            <a:off x="4034852" y="643185"/>
            <a:ext cx="41222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4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22C6FD3-2415-4DA4-BD6F-CC4E0E4DF34C}"/>
              </a:ext>
            </a:extLst>
          </p:cNvPr>
          <p:cNvSpPr/>
          <p:nvPr/>
        </p:nvSpPr>
        <p:spPr>
          <a:xfrm>
            <a:off x="4137285" y="303772"/>
            <a:ext cx="41222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pt-BR" sz="44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Direitos dos povos Indígenas</a:t>
            </a:r>
            <a:endParaRPr lang="pt-BR" sz="4400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1BD326-CF63-404D-B37F-9140954ED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79" b="95309" l="4000" r="95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39" y="1412626"/>
            <a:ext cx="8859186" cy="51435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0CE9252E-E8A9-4561-8296-2FFCC5D7EACB}"/>
              </a:ext>
            </a:extLst>
          </p:cNvPr>
          <p:cNvSpPr/>
          <p:nvPr/>
        </p:nvSpPr>
        <p:spPr>
          <a:xfrm>
            <a:off x="3193739" y="224832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28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῾῾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Os direitos indígenas são os direitos humanos coletivos que existem como reconhecimento à condição dos povos indígenas. Direito Indígena é o ramo do direito que se compõe das normas jurídicas que reconhecem a existência e os direitos dos povos indígenas</a:t>
            </a:r>
            <a:r>
              <a:rPr lang="el-GR" sz="2800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῾῾</a:t>
            </a:r>
            <a:endParaRPr lang="pt-BR" sz="28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3" name="Retângulo: Cantos Superiores, Um Arredondado e Um Recortado 22">
            <a:extLst>
              <a:ext uri="{FF2B5EF4-FFF2-40B4-BE49-F238E27FC236}">
                <a16:creationId xmlns:a16="http://schemas.microsoft.com/office/drawing/2014/main" id="{71A23D70-E489-4C77-95AC-BA5EB8476285}"/>
              </a:ext>
            </a:extLst>
          </p:cNvPr>
          <p:cNvSpPr/>
          <p:nvPr/>
        </p:nvSpPr>
        <p:spPr>
          <a:xfrm>
            <a:off x="2550282" y="6239533"/>
            <a:ext cx="1286913" cy="768367"/>
          </a:xfrm>
          <a:prstGeom prst="snipRound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tângulo: Cantos Superiores, Um Arredondado e Um Recortado 23">
            <a:extLst>
              <a:ext uri="{FF2B5EF4-FFF2-40B4-BE49-F238E27FC236}">
                <a16:creationId xmlns:a16="http://schemas.microsoft.com/office/drawing/2014/main" id="{DD9DBA9C-B05F-4100-A1DE-88ECE81FA82D}"/>
              </a:ext>
            </a:extLst>
          </p:cNvPr>
          <p:cNvSpPr/>
          <p:nvPr/>
        </p:nvSpPr>
        <p:spPr>
          <a:xfrm>
            <a:off x="4034852" y="6214815"/>
            <a:ext cx="1286913" cy="780058"/>
          </a:xfrm>
          <a:prstGeom prst="snip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Superiores, Um Arredondado e Um Recortado 24">
            <a:extLst>
              <a:ext uri="{FF2B5EF4-FFF2-40B4-BE49-F238E27FC236}">
                <a16:creationId xmlns:a16="http://schemas.microsoft.com/office/drawing/2014/main" id="{F71A98A3-2113-4AF5-A992-8DAE719D86EC}"/>
              </a:ext>
            </a:extLst>
          </p:cNvPr>
          <p:cNvSpPr/>
          <p:nvPr/>
        </p:nvSpPr>
        <p:spPr>
          <a:xfrm>
            <a:off x="5519422" y="6215510"/>
            <a:ext cx="1286913" cy="778668"/>
          </a:xfrm>
          <a:prstGeom prst="snipRound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33600"/>
              </a:solidFill>
            </a:endParaRPr>
          </a:p>
        </p:txBody>
      </p:sp>
      <p:sp>
        <p:nvSpPr>
          <p:cNvPr id="26" name="Retângulo: Cantos Superiores, Um Arredondado e Um Recortado 25">
            <a:extLst>
              <a:ext uri="{FF2B5EF4-FFF2-40B4-BE49-F238E27FC236}">
                <a16:creationId xmlns:a16="http://schemas.microsoft.com/office/drawing/2014/main" id="{FADB151C-11BA-4454-B66D-DD34E398913F}"/>
              </a:ext>
            </a:extLst>
          </p:cNvPr>
          <p:cNvSpPr/>
          <p:nvPr/>
        </p:nvSpPr>
        <p:spPr>
          <a:xfrm>
            <a:off x="7020462" y="6227842"/>
            <a:ext cx="1286913" cy="780058"/>
          </a:xfrm>
          <a:prstGeom prst="snipRoundRect">
            <a:avLst/>
          </a:prstGeom>
          <a:solidFill>
            <a:srgbClr val="2324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7" name="Retângulo: Cantos Superiores, Um Arredondado e Um Recortado 26">
            <a:extLst>
              <a:ext uri="{FF2B5EF4-FFF2-40B4-BE49-F238E27FC236}">
                <a16:creationId xmlns:a16="http://schemas.microsoft.com/office/drawing/2014/main" id="{CC356CC7-45D0-439B-9837-CC6A6886A6EE}"/>
              </a:ext>
            </a:extLst>
          </p:cNvPr>
          <p:cNvSpPr/>
          <p:nvPr/>
        </p:nvSpPr>
        <p:spPr>
          <a:xfrm>
            <a:off x="8584437" y="6227842"/>
            <a:ext cx="1286913" cy="780058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435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D0650E9-CD82-4065-B28B-67F8ED544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79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E193918C-F3A8-4DE1-90B3-5372865A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748" y="111398"/>
            <a:ext cx="7322800" cy="946437"/>
          </a:xfrm>
        </p:spPr>
        <p:txBody>
          <a:bodyPr/>
          <a:lstStyle/>
          <a:p>
            <a:r>
              <a:rPr lang="pt-BR" dirty="0">
                <a:latin typeface="Segoe Print" panose="02000600000000000000" pitchFamily="2" charset="0"/>
              </a:rPr>
              <a:t>      Objetivos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0E2A497-C0E1-475D-80BA-6652968C7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5062" l="4167" r="9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3" y="292100"/>
            <a:ext cx="10910170" cy="7089655"/>
          </a:xfrm>
          <a:prstGeom prst="rect">
            <a:avLst/>
          </a:prstGeom>
        </p:spPr>
      </p:pic>
      <p:sp>
        <p:nvSpPr>
          <p:cNvPr id="29" name="Retângulo: Cantos Superiores, Um Arredondado e Um Recortado 28">
            <a:extLst>
              <a:ext uri="{FF2B5EF4-FFF2-40B4-BE49-F238E27FC236}">
                <a16:creationId xmlns:a16="http://schemas.microsoft.com/office/drawing/2014/main" id="{EA32F86C-AAEB-46C3-98BB-CD653F6BE3B0}"/>
              </a:ext>
            </a:extLst>
          </p:cNvPr>
          <p:cNvSpPr/>
          <p:nvPr/>
        </p:nvSpPr>
        <p:spPr>
          <a:xfrm>
            <a:off x="2374329" y="1512156"/>
            <a:ext cx="7396257" cy="746659"/>
          </a:xfrm>
          <a:prstGeom prst="snipRoundRect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­­• ­­Formas de atuação dos movimentos sociais</a:t>
            </a:r>
          </a:p>
        </p:txBody>
      </p:sp>
      <p:sp>
        <p:nvSpPr>
          <p:cNvPr id="30" name="Retângulo: Cantos Superiores, Um Arredondado e Um Recortado 29">
            <a:extLst>
              <a:ext uri="{FF2B5EF4-FFF2-40B4-BE49-F238E27FC236}">
                <a16:creationId xmlns:a16="http://schemas.microsoft.com/office/drawing/2014/main" id="{278BB8EC-37C6-45F5-8FA2-98E5FEC7948E}"/>
              </a:ext>
            </a:extLst>
          </p:cNvPr>
          <p:cNvSpPr/>
          <p:nvPr/>
        </p:nvSpPr>
        <p:spPr>
          <a:xfrm>
            <a:off x="2341400" y="2439517"/>
            <a:ext cx="7462117" cy="746659"/>
          </a:xfrm>
          <a:prstGeom prst="snip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­­• Quando surgiu o movimento ambientalista?</a:t>
            </a:r>
            <a:endParaRPr lang="pt-BR" sz="2400" dirty="0"/>
          </a:p>
        </p:txBody>
      </p:sp>
      <p:sp>
        <p:nvSpPr>
          <p:cNvPr id="31" name="Retângulo: Cantos Superiores, Um Arredondado e Um Recortado 30">
            <a:extLst>
              <a:ext uri="{FF2B5EF4-FFF2-40B4-BE49-F238E27FC236}">
                <a16:creationId xmlns:a16="http://schemas.microsoft.com/office/drawing/2014/main" id="{91E7A58C-A364-4356-BA9F-50B059816496}"/>
              </a:ext>
            </a:extLst>
          </p:cNvPr>
          <p:cNvSpPr/>
          <p:nvPr/>
        </p:nvSpPr>
        <p:spPr>
          <a:xfrm>
            <a:off x="2309321" y="3429000"/>
            <a:ext cx="7494196" cy="737310"/>
          </a:xfrm>
          <a:prstGeom prst="snipRound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­­• Desafios enfrentados</a:t>
            </a:r>
            <a:endParaRPr lang="pt-BR" sz="2800" dirty="0">
              <a:solidFill>
                <a:srgbClr val="833600"/>
              </a:solidFill>
            </a:endParaRPr>
          </a:p>
        </p:txBody>
      </p:sp>
      <p:sp>
        <p:nvSpPr>
          <p:cNvPr id="32" name="Retângulo: Cantos Superiores, Um Arredondado e Um Recortado 31">
            <a:extLst>
              <a:ext uri="{FF2B5EF4-FFF2-40B4-BE49-F238E27FC236}">
                <a16:creationId xmlns:a16="http://schemas.microsoft.com/office/drawing/2014/main" id="{F959DF50-0842-4A82-85DC-6D84B1E762E7}"/>
              </a:ext>
            </a:extLst>
          </p:cNvPr>
          <p:cNvSpPr/>
          <p:nvPr/>
        </p:nvSpPr>
        <p:spPr>
          <a:xfrm>
            <a:off x="2261717" y="4397351"/>
            <a:ext cx="7541800" cy="764262"/>
          </a:xfrm>
          <a:prstGeom prst="snipRoundRect">
            <a:avLst/>
          </a:prstGeom>
          <a:solidFill>
            <a:srgbClr val="2324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­­• Avanços já alcançados?</a:t>
            </a:r>
            <a:endParaRPr lang="pt-BR" sz="2400" dirty="0"/>
          </a:p>
        </p:txBody>
      </p:sp>
      <p:sp>
        <p:nvSpPr>
          <p:cNvPr id="33" name="Retângulo: Cantos Superiores, Um Arredondado e Um Recortado 32">
            <a:extLst>
              <a:ext uri="{FF2B5EF4-FFF2-40B4-BE49-F238E27FC236}">
                <a16:creationId xmlns:a16="http://schemas.microsoft.com/office/drawing/2014/main" id="{03D49D25-CA4D-4551-8B85-27BECA563077}"/>
              </a:ext>
            </a:extLst>
          </p:cNvPr>
          <p:cNvSpPr/>
          <p:nvPr/>
        </p:nvSpPr>
        <p:spPr>
          <a:xfrm>
            <a:off x="2261717" y="5342315"/>
            <a:ext cx="7492831" cy="780058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­­•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</a:rPr>
              <a:t>Como é a relação dos povos indígenas com o meio ambiente</a:t>
            </a:r>
          </a:p>
        </p:txBody>
      </p:sp>
    </p:spTree>
    <p:extLst>
      <p:ext uri="{BB962C8B-B14F-4D97-AF65-F5344CB8AC3E}">
        <p14:creationId xmlns:p14="http://schemas.microsoft.com/office/powerpoint/2010/main" val="2967394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40E40E-C6D4-443C-B3B1-FBAD573E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367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5482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Direitos dos povos Indígenas</a:t>
            </a:r>
            <a:endParaRPr lang="pt-BR" dirty="0">
              <a:solidFill>
                <a:srgbClr val="548235"/>
              </a:solidFill>
            </a:endParaRPr>
          </a:p>
        </p:txBody>
      </p:sp>
      <p:sp>
        <p:nvSpPr>
          <p:cNvPr id="7" name="Retângulo: Cantos Superiores, Um Arredondado e Um Recortado 6">
            <a:extLst>
              <a:ext uri="{FF2B5EF4-FFF2-40B4-BE49-F238E27FC236}">
                <a16:creationId xmlns:a16="http://schemas.microsoft.com/office/drawing/2014/main" id="{660D7622-7DD1-4B63-BBDF-49FA0DC374C9}"/>
              </a:ext>
            </a:extLst>
          </p:cNvPr>
          <p:cNvSpPr/>
          <p:nvPr/>
        </p:nvSpPr>
        <p:spPr>
          <a:xfrm>
            <a:off x="131710" y="1363420"/>
            <a:ext cx="2939321" cy="965441"/>
          </a:xfrm>
          <a:prstGeom prst="snip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Formas de atuação dos movimentos sociais</a:t>
            </a:r>
            <a:endParaRPr lang="pt-BR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tângulo: Cantos Superiores, Um Arredondado e Um Recortado 7">
            <a:extLst>
              <a:ext uri="{FF2B5EF4-FFF2-40B4-BE49-F238E27FC236}">
                <a16:creationId xmlns:a16="http://schemas.microsoft.com/office/drawing/2014/main" id="{ED2D8828-C126-4530-AAFC-B082876FE040}"/>
              </a:ext>
            </a:extLst>
          </p:cNvPr>
          <p:cNvSpPr/>
          <p:nvPr/>
        </p:nvSpPr>
        <p:spPr>
          <a:xfrm>
            <a:off x="3156679" y="1355060"/>
            <a:ext cx="2939321" cy="965441"/>
          </a:xfrm>
          <a:prstGeom prst="snip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Quando surgiu o movimento ambientalista?</a:t>
            </a:r>
          </a:p>
        </p:txBody>
      </p:sp>
      <p:sp>
        <p:nvSpPr>
          <p:cNvPr id="9" name="Retângulo: Cantos Superiores, Um Arredondado e Um Recortado 8">
            <a:extLst>
              <a:ext uri="{FF2B5EF4-FFF2-40B4-BE49-F238E27FC236}">
                <a16:creationId xmlns:a16="http://schemas.microsoft.com/office/drawing/2014/main" id="{E48062D6-50ED-4FA9-9A8C-E6304F5E2991}"/>
              </a:ext>
            </a:extLst>
          </p:cNvPr>
          <p:cNvSpPr/>
          <p:nvPr/>
        </p:nvSpPr>
        <p:spPr>
          <a:xfrm>
            <a:off x="6181648" y="1355060"/>
            <a:ext cx="1641678" cy="965440"/>
          </a:xfrm>
          <a:prstGeom prst="snipRound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833600"/>
                </a:solidFill>
              </a:rPr>
              <a:t>Desafios enfrentados</a:t>
            </a:r>
          </a:p>
        </p:txBody>
      </p:sp>
      <p:sp>
        <p:nvSpPr>
          <p:cNvPr id="10" name="Retângulo: Cantos Superiores, Um Arredondado e Um Recortado 9">
            <a:extLst>
              <a:ext uri="{FF2B5EF4-FFF2-40B4-BE49-F238E27FC236}">
                <a16:creationId xmlns:a16="http://schemas.microsoft.com/office/drawing/2014/main" id="{6FB33A1B-2DD5-437D-804D-2FD6F86B95A1}"/>
              </a:ext>
            </a:extLst>
          </p:cNvPr>
          <p:cNvSpPr/>
          <p:nvPr/>
        </p:nvSpPr>
        <p:spPr>
          <a:xfrm>
            <a:off x="7897422" y="1348218"/>
            <a:ext cx="1579134" cy="985794"/>
          </a:xfrm>
          <a:prstGeom prst="snipRoundRect">
            <a:avLst/>
          </a:prstGeom>
          <a:solidFill>
            <a:srgbClr val="2324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Avanços já alcançados?</a:t>
            </a:r>
          </a:p>
        </p:txBody>
      </p:sp>
      <p:sp>
        <p:nvSpPr>
          <p:cNvPr id="11" name="Retângulo: Cantos Superiores, Um Arredondado e Um Recortado 10">
            <a:extLst>
              <a:ext uri="{FF2B5EF4-FFF2-40B4-BE49-F238E27FC236}">
                <a16:creationId xmlns:a16="http://schemas.microsoft.com/office/drawing/2014/main" id="{DCAF25C5-5998-4C8A-BB03-DCA9FFB08466}"/>
              </a:ext>
            </a:extLst>
          </p:cNvPr>
          <p:cNvSpPr/>
          <p:nvPr/>
        </p:nvSpPr>
        <p:spPr>
          <a:xfrm>
            <a:off x="9550652" y="1345100"/>
            <a:ext cx="2641348" cy="975400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é a relação dos povos indígenas com o meio ambiente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EA96495-318C-4691-999D-789CF5C5B3EE}"/>
              </a:ext>
            </a:extLst>
          </p:cNvPr>
          <p:cNvSpPr/>
          <p:nvPr/>
        </p:nvSpPr>
        <p:spPr>
          <a:xfrm>
            <a:off x="0" y="2309072"/>
            <a:ext cx="12192000" cy="4548928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­­• </a:t>
            </a:r>
            <a:r>
              <a:rPr lang="pt-BR" sz="2400" b="1" dirty="0">
                <a:latin typeface="Tw Cen MT" panose="020B0602020104020603" pitchFamily="34" charset="0"/>
              </a:rPr>
              <a:t>O ambientalismo, movimento ecológico ou movimento verde consiste em um heterogêneo feixe de correntes de pensamento e movimentos sociais que têm na defesa do meio ambiente sua principal preocupação, reivindicando medidas de proteção ambiental e sobretudo uma ampla mudança nos hábitos e valores da sociedade de modo a estabelecer um paradigma de vida sustentável.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797D175-4899-4F40-B107-DF8B77682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50" b="98329" l="19583" r="81000">
                        <a14:foregroundMark x1="62333" y1="41855" x2="32750" y2="62907"/>
                        <a14:foregroundMark x1="33083" y1="51880" x2="61583" y2="67001"/>
                        <a14:foregroundMark x1="67500" y1="43609" x2="57500" y2="66332"/>
                        <a14:foregroundMark x1="46417" y1="67753" x2="52333" y2="44946"/>
                        <a14:foregroundMark x1="52333" y1="69841" x2="61167" y2="48371"/>
                        <a14:foregroundMark x1="68583" y1="60150" x2="32417" y2="54637"/>
                        <a14:foregroundMark x1="46833" y1="68421" x2="39417" y2="48789"/>
                        <a14:foregroundMark x1="40500" y1="68755" x2="70833" y2="41520"/>
                        <a14:foregroundMark x1="70833" y1="41520" x2="70833" y2="41520"/>
                        <a14:foregroundMark x1="70833" y1="53968" x2="36417" y2="47368"/>
                        <a14:foregroundMark x1="40917" y1="70510" x2="37167" y2="54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4" t="9802" r="15798" b="8359"/>
          <a:stretch/>
        </p:blipFill>
        <p:spPr>
          <a:xfrm flipH="1">
            <a:off x="10217046" y="4826832"/>
            <a:ext cx="1974954" cy="20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912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117FDE1-9BE9-4B0F-A8F2-50FAF368DE92}"/>
              </a:ext>
            </a:extLst>
          </p:cNvPr>
          <p:cNvSpPr/>
          <p:nvPr/>
        </p:nvSpPr>
        <p:spPr>
          <a:xfrm>
            <a:off x="596359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­­</a:t>
            </a:r>
            <a:endParaRPr lang="pt-BR" dirty="0"/>
          </a:p>
        </p:txBody>
      </p:sp>
      <p:sp>
        <p:nvSpPr>
          <p:cNvPr id="3" name="Retângulo: Cantos Superiores, Um Arredondado e Um Recortado 2">
            <a:extLst>
              <a:ext uri="{FF2B5EF4-FFF2-40B4-BE49-F238E27FC236}">
                <a16:creationId xmlns:a16="http://schemas.microsoft.com/office/drawing/2014/main" id="{FAA5112E-30DE-437F-9502-A039C9F25716}"/>
              </a:ext>
            </a:extLst>
          </p:cNvPr>
          <p:cNvSpPr/>
          <p:nvPr/>
        </p:nvSpPr>
        <p:spPr>
          <a:xfrm>
            <a:off x="131710" y="1363420"/>
            <a:ext cx="2939321" cy="965441"/>
          </a:xfrm>
          <a:prstGeom prst="snip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Formas de atuação dos movimentos sociais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: Cantos Superiores, Um Arredondado e Um Recortado 3">
            <a:extLst>
              <a:ext uri="{FF2B5EF4-FFF2-40B4-BE49-F238E27FC236}">
                <a16:creationId xmlns:a16="http://schemas.microsoft.com/office/drawing/2014/main" id="{8165582D-6B62-478F-B74F-9DF9EAF4A47E}"/>
              </a:ext>
            </a:extLst>
          </p:cNvPr>
          <p:cNvSpPr/>
          <p:nvPr/>
        </p:nvSpPr>
        <p:spPr>
          <a:xfrm>
            <a:off x="3156679" y="1355060"/>
            <a:ext cx="2939321" cy="965441"/>
          </a:xfrm>
          <a:prstGeom prst="snip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Comic Sans MS" panose="030F0702030302020204" pitchFamily="66" charset="0"/>
              </a:rPr>
              <a:t>Quando surgiu o movimento ambientalista</a:t>
            </a:r>
            <a:r>
              <a:rPr lang="pt-BR" sz="2000" dirty="0"/>
              <a:t>?</a:t>
            </a:r>
          </a:p>
        </p:txBody>
      </p:sp>
      <p:sp>
        <p:nvSpPr>
          <p:cNvPr id="5" name="Retângulo: Cantos Superiores, Um Arredondado e Um Recortado 4">
            <a:extLst>
              <a:ext uri="{FF2B5EF4-FFF2-40B4-BE49-F238E27FC236}">
                <a16:creationId xmlns:a16="http://schemas.microsoft.com/office/drawing/2014/main" id="{B5090DDD-40CA-4B62-A5FA-34E7F3AEAAD4}"/>
              </a:ext>
            </a:extLst>
          </p:cNvPr>
          <p:cNvSpPr/>
          <p:nvPr/>
        </p:nvSpPr>
        <p:spPr>
          <a:xfrm>
            <a:off x="6181648" y="1355060"/>
            <a:ext cx="1641678" cy="965440"/>
          </a:xfrm>
          <a:prstGeom prst="snipRound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833600"/>
                </a:solidFill>
              </a:rPr>
              <a:t>Desafios enfrentados</a:t>
            </a:r>
          </a:p>
        </p:txBody>
      </p:sp>
      <p:sp>
        <p:nvSpPr>
          <p:cNvPr id="6" name="Retângulo: Cantos Superiores, Um Arredondado e Um Recortado 5">
            <a:extLst>
              <a:ext uri="{FF2B5EF4-FFF2-40B4-BE49-F238E27FC236}">
                <a16:creationId xmlns:a16="http://schemas.microsoft.com/office/drawing/2014/main" id="{AB25469D-D21A-499D-BC26-9431236DBDD2}"/>
              </a:ext>
            </a:extLst>
          </p:cNvPr>
          <p:cNvSpPr/>
          <p:nvPr/>
        </p:nvSpPr>
        <p:spPr>
          <a:xfrm>
            <a:off x="7897422" y="1348218"/>
            <a:ext cx="1579134" cy="985794"/>
          </a:xfrm>
          <a:prstGeom prst="snipRoundRect">
            <a:avLst/>
          </a:prstGeom>
          <a:solidFill>
            <a:srgbClr val="2324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Avanços já alcançados?</a:t>
            </a:r>
          </a:p>
        </p:txBody>
      </p:sp>
      <p:sp>
        <p:nvSpPr>
          <p:cNvPr id="8" name="Retângulo: Cantos Superiores, Um Arredondado e Um Recortado 7">
            <a:extLst>
              <a:ext uri="{FF2B5EF4-FFF2-40B4-BE49-F238E27FC236}">
                <a16:creationId xmlns:a16="http://schemas.microsoft.com/office/drawing/2014/main" id="{38D9AE60-45E0-47C1-9F14-DFCDBD0D8472}"/>
              </a:ext>
            </a:extLst>
          </p:cNvPr>
          <p:cNvSpPr/>
          <p:nvPr/>
        </p:nvSpPr>
        <p:spPr>
          <a:xfrm>
            <a:off x="9550652" y="1345100"/>
            <a:ext cx="2641348" cy="975400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é a relação dos povos indígenas com o meio ambiente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6962D2-FAE5-499A-9636-E3432DB7129D}"/>
              </a:ext>
            </a:extLst>
          </p:cNvPr>
          <p:cNvSpPr/>
          <p:nvPr/>
        </p:nvSpPr>
        <p:spPr>
          <a:xfrm>
            <a:off x="2893102" y="339146"/>
            <a:ext cx="62209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Direitos dos povos Indígenas</a:t>
            </a:r>
            <a:endParaRPr lang="pt-BR" sz="4000" dirty="0">
              <a:solidFill>
                <a:srgbClr val="00B0F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F37ABFE-8F89-49E8-BD8F-6A05E7000C7C}"/>
              </a:ext>
            </a:extLst>
          </p:cNvPr>
          <p:cNvSpPr/>
          <p:nvPr/>
        </p:nvSpPr>
        <p:spPr>
          <a:xfrm>
            <a:off x="0" y="2309072"/>
            <a:ext cx="12192000" cy="4548928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­­•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 </a:t>
            </a:r>
            <a:r>
              <a:rPr lang="pt-BR" sz="2400" b="1" dirty="0">
                <a:latin typeface="Tw Cen MT" panose="020B0602020104020603" pitchFamily="34" charset="0"/>
              </a:rPr>
              <a:t>movimento ambiental contemporâneo surgiu, principalmente, de preocupações no final do </a:t>
            </a:r>
          </a:p>
          <a:p>
            <a:r>
              <a:rPr lang="pt-BR" sz="2400" b="1" dirty="0">
                <a:latin typeface="Tw Cen MT" panose="020B0602020104020603" pitchFamily="34" charset="0"/>
              </a:rPr>
              <a:t>Século XIX acerca da proteção do campo na Europa e do deserto nos Estados Unidos e as consequências para a saúde da poluição durante a Revolução Industrial.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15B65E9-6156-413A-988E-49F7E3E15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78917" l="10147" r="87717">
                        <a14:foregroundMark x1="17356" y1="80415" x2="79706" y2="26843"/>
                        <a14:foregroundMark x1="48064" y1="30184" x2="69826" y2="79147"/>
                        <a14:foregroundMark x1="71829" y1="37788" x2="29372" y2="77765"/>
                        <a14:foregroundMark x1="29372" y1="49194" x2="61949" y2="80645"/>
                        <a14:foregroundMark x1="22430" y1="64747" x2="43525" y2="43548"/>
                        <a14:foregroundMark x1="19626" y1="79839" x2="66756" y2="80184"/>
                        <a14:foregroundMark x1="49132" y1="33180" x2="78905" y2="29724"/>
                        <a14:foregroundMark x1="12951" y1="78917" x2="74099" y2="79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03567" y="4789357"/>
            <a:ext cx="2147867" cy="24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3258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, Um Arredondado e Um Recortado 1">
            <a:extLst>
              <a:ext uri="{FF2B5EF4-FFF2-40B4-BE49-F238E27FC236}">
                <a16:creationId xmlns:a16="http://schemas.microsoft.com/office/drawing/2014/main" id="{AE79F886-6A0F-4D72-835D-487DC3FFA6E9}"/>
              </a:ext>
            </a:extLst>
          </p:cNvPr>
          <p:cNvSpPr/>
          <p:nvPr/>
        </p:nvSpPr>
        <p:spPr>
          <a:xfrm>
            <a:off x="131710" y="1368571"/>
            <a:ext cx="2939321" cy="965441"/>
          </a:xfrm>
          <a:prstGeom prst="snip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Formas de atuação dos movimentos sociais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Retângulo: Cantos Superiores, Um Arredondado e Um Recortado 2">
            <a:extLst>
              <a:ext uri="{FF2B5EF4-FFF2-40B4-BE49-F238E27FC236}">
                <a16:creationId xmlns:a16="http://schemas.microsoft.com/office/drawing/2014/main" id="{BE988DD4-51B0-4D2C-A887-C81539969E5F}"/>
              </a:ext>
            </a:extLst>
          </p:cNvPr>
          <p:cNvSpPr/>
          <p:nvPr/>
        </p:nvSpPr>
        <p:spPr>
          <a:xfrm>
            <a:off x="3156679" y="1368571"/>
            <a:ext cx="2939321" cy="951930"/>
          </a:xfrm>
          <a:prstGeom prst="snip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Quando surgiu o movimento ambientalista?</a:t>
            </a:r>
          </a:p>
        </p:txBody>
      </p:sp>
      <p:sp>
        <p:nvSpPr>
          <p:cNvPr id="4" name="Retângulo: Cantos Superiores, Um Arredondado e Um Recortado 3">
            <a:extLst>
              <a:ext uri="{FF2B5EF4-FFF2-40B4-BE49-F238E27FC236}">
                <a16:creationId xmlns:a16="http://schemas.microsoft.com/office/drawing/2014/main" id="{13FDF5D7-CCDB-4F8A-9D11-66767922119A}"/>
              </a:ext>
            </a:extLst>
          </p:cNvPr>
          <p:cNvSpPr/>
          <p:nvPr/>
        </p:nvSpPr>
        <p:spPr>
          <a:xfrm>
            <a:off x="6181648" y="1345100"/>
            <a:ext cx="1641678" cy="975400"/>
          </a:xfrm>
          <a:prstGeom prst="snipRound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833600"/>
                </a:solidFill>
                <a:latin typeface="Comic Sans MS" panose="030F0702030302020204" pitchFamily="66" charset="0"/>
              </a:rPr>
              <a:t>Desafios enfrentado</a:t>
            </a:r>
          </a:p>
        </p:txBody>
      </p:sp>
      <p:sp>
        <p:nvSpPr>
          <p:cNvPr id="5" name="Retângulo: Cantos Superiores, Um Arredondado e Um Recortado 4">
            <a:extLst>
              <a:ext uri="{FF2B5EF4-FFF2-40B4-BE49-F238E27FC236}">
                <a16:creationId xmlns:a16="http://schemas.microsoft.com/office/drawing/2014/main" id="{BFBFE9D3-F85E-4384-8FFF-46541CA703AC}"/>
              </a:ext>
            </a:extLst>
          </p:cNvPr>
          <p:cNvSpPr/>
          <p:nvPr/>
        </p:nvSpPr>
        <p:spPr>
          <a:xfrm>
            <a:off x="7897422" y="1348218"/>
            <a:ext cx="1579134" cy="985794"/>
          </a:xfrm>
          <a:prstGeom prst="snipRoundRect">
            <a:avLst/>
          </a:prstGeom>
          <a:solidFill>
            <a:srgbClr val="2324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Avanços já alcançados?</a:t>
            </a:r>
          </a:p>
        </p:txBody>
      </p:sp>
      <p:sp>
        <p:nvSpPr>
          <p:cNvPr id="6" name="Retângulo: Cantos Superiores, Um Arredondado e Um Recortado 5">
            <a:extLst>
              <a:ext uri="{FF2B5EF4-FFF2-40B4-BE49-F238E27FC236}">
                <a16:creationId xmlns:a16="http://schemas.microsoft.com/office/drawing/2014/main" id="{B9F606B6-7190-464C-A442-427895504C77}"/>
              </a:ext>
            </a:extLst>
          </p:cNvPr>
          <p:cNvSpPr/>
          <p:nvPr/>
        </p:nvSpPr>
        <p:spPr>
          <a:xfrm>
            <a:off x="9550652" y="1345100"/>
            <a:ext cx="2641348" cy="975400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é a relação dos povos indígenas com o meio ambiente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1EDA4B-457B-42A9-BEDA-232DC90E30F0}"/>
              </a:ext>
            </a:extLst>
          </p:cNvPr>
          <p:cNvSpPr/>
          <p:nvPr/>
        </p:nvSpPr>
        <p:spPr>
          <a:xfrm>
            <a:off x="0" y="2309072"/>
            <a:ext cx="12191999" cy="4548928"/>
          </a:xfrm>
          <a:prstGeom prst="rect">
            <a:avLst/>
          </a:prstGeom>
          <a:solidFill>
            <a:srgbClr val="FF9A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­­•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Os</a:t>
            </a:r>
            <a:r>
              <a:rPr lang="pt-BR" sz="2800" dirty="0">
                <a:latin typeface="Tw Cen MT" panose="020B0602020104020603" pitchFamily="34" charset="0"/>
              </a:rPr>
              <a:t> </a:t>
            </a:r>
            <a:r>
              <a:rPr lang="pt-BR" sz="2400" dirty="0">
                <a:latin typeface="Tw Cen MT" panose="020B0602020104020603" pitchFamily="34" charset="0"/>
              </a:rPr>
              <a:t>principais problemas que as comunidades indígenas enfrentam hoje são a consequência daqueles que surgiram há anos. </a:t>
            </a:r>
            <a:r>
              <a:rPr lang="pt-BR" sz="2400" b="1" dirty="0">
                <a:latin typeface="Tw Cen MT" panose="020B0602020104020603" pitchFamily="34" charset="0"/>
              </a:rPr>
              <a:t>Nos dias atuais há problemas como a miséria, o alcoolismo, o suicídio, a violência interpessoal</a:t>
            </a:r>
            <a:r>
              <a:rPr lang="pt-BR" sz="2400" dirty="0">
                <a:latin typeface="Tw Cen MT" panose="020B0602020104020603" pitchFamily="34" charset="0"/>
              </a:rPr>
              <a:t>, que afetam consideravelmente essa população além dos </a:t>
            </a:r>
            <a:r>
              <a:rPr lang="pt-BR" sz="2400" b="1" dirty="0">
                <a:latin typeface="Tw Cen MT" panose="020B0602020104020603" pitchFamily="34" charset="0"/>
              </a:rPr>
              <a:t>desafios</a:t>
            </a:r>
            <a:r>
              <a:rPr lang="pt-BR" sz="2400" dirty="0">
                <a:latin typeface="Tw Cen MT" panose="020B0602020104020603" pitchFamily="34" charset="0"/>
              </a:rPr>
              <a:t> territoriais, os </a:t>
            </a:r>
            <a:r>
              <a:rPr lang="pt-BR" sz="2400" b="1" dirty="0">
                <a:latin typeface="Tw Cen MT" panose="020B0602020104020603" pitchFamily="34" charset="0"/>
              </a:rPr>
              <a:t>povos indígenas</a:t>
            </a:r>
            <a:r>
              <a:rPr lang="pt-BR" sz="2400" dirty="0">
                <a:latin typeface="Tw Cen MT" panose="020B0602020104020603" pitchFamily="34" charset="0"/>
              </a:rPr>
              <a:t> enfrentam, ainda nos dias de hoje, problemas com racismo, preconceito, violação aos direitos das mulheres </a:t>
            </a:r>
            <a:r>
              <a:rPr lang="pt-BR" sz="2400" b="1" dirty="0">
                <a:latin typeface="Tw Cen MT" panose="020B0602020104020603" pitchFamily="34" charset="0"/>
              </a:rPr>
              <a:t>indígenas</a:t>
            </a:r>
            <a:r>
              <a:rPr lang="pt-BR" sz="2400" dirty="0">
                <a:latin typeface="Tw Cen MT" panose="020B0602020104020603" pitchFamily="34" charset="0"/>
              </a:rPr>
              <a:t>, falta de acesso à saúde e serviços públicos, além da alimentação escassa e pobre em nutrientes.</a:t>
            </a:r>
            <a:endParaRPr lang="pt-BR" sz="2400" b="1" dirty="0">
              <a:latin typeface="Tw Cen MT" panose="020B0602020104020603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4D6817-56ED-4C52-8FCC-CF33A82C7264}"/>
              </a:ext>
            </a:extLst>
          </p:cNvPr>
          <p:cNvSpPr/>
          <p:nvPr/>
        </p:nvSpPr>
        <p:spPr>
          <a:xfrm>
            <a:off x="1976907" y="292382"/>
            <a:ext cx="84094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Direitos dos povos Indígenas</a:t>
            </a:r>
            <a:endParaRPr lang="pt-BR" sz="4400" dirty="0">
              <a:solidFill>
                <a:srgbClr val="FFC000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420E583-A6A9-4B79-BB0A-7ACF55C8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89568" l="17560" r="72024">
                        <a14:foregroundMark x1="27381" y1="23741" x2="60714" y2="23741"/>
                        <a14:foregroundMark x1="59821" y1="32374" x2="22619" y2="88849"/>
                        <a14:foregroundMark x1="30060" y1="85971" x2="62202" y2="84532"/>
                        <a14:foregroundMark x1="30060" y1="87770" x2="63095" y2="87410"/>
                        <a14:foregroundMark x1="25595" y1="85971" x2="65476" y2="88849"/>
                        <a14:foregroundMark x1="37798" y1="84532" x2="29167" y2="89928"/>
                        <a14:foregroundMark x1="29167" y1="34532" x2="35714" y2="244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56" y="5111646"/>
            <a:ext cx="3200400" cy="1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7923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7BC6A2-F7D2-489E-9D07-FBEC899CF3F2}"/>
              </a:ext>
            </a:extLst>
          </p:cNvPr>
          <p:cNvSpPr/>
          <p:nvPr/>
        </p:nvSpPr>
        <p:spPr>
          <a:xfrm>
            <a:off x="2824976" y="336242"/>
            <a:ext cx="65420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solidFill>
                  <a:srgbClr val="2324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Direitos dos povos Indígenas</a:t>
            </a:r>
            <a:endParaRPr lang="pt-BR" sz="4400" dirty="0">
              <a:solidFill>
                <a:srgbClr val="232443"/>
              </a:solidFill>
            </a:endParaRPr>
          </a:p>
        </p:txBody>
      </p:sp>
      <p:sp>
        <p:nvSpPr>
          <p:cNvPr id="4" name="Retângulo: Cantos Superiores, Um Arredondado e Um Recortado 3">
            <a:extLst>
              <a:ext uri="{FF2B5EF4-FFF2-40B4-BE49-F238E27FC236}">
                <a16:creationId xmlns:a16="http://schemas.microsoft.com/office/drawing/2014/main" id="{CE07466A-1859-46CD-96AD-EAC2E557482D}"/>
              </a:ext>
            </a:extLst>
          </p:cNvPr>
          <p:cNvSpPr/>
          <p:nvPr/>
        </p:nvSpPr>
        <p:spPr>
          <a:xfrm>
            <a:off x="131710" y="1368571"/>
            <a:ext cx="2939321" cy="965441"/>
          </a:xfrm>
          <a:prstGeom prst="snip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Formas de atuação dos movimentos sociais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: Cantos Superiores, Um Arredondado e Um Recortado 4">
            <a:extLst>
              <a:ext uri="{FF2B5EF4-FFF2-40B4-BE49-F238E27FC236}">
                <a16:creationId xmlns:a16="http://schemas.microsoft.com/office/drawing/2014/main" id="{81977F53-0EB3-4679-AFCB-766AC2682076}"/>
              </a:ext>
            </a:extLst>
          </p:cNvPr>
          <p:cNvSpPr/>
          <p:nvPr/>
        </p:nvSpPr>
        <p:spPr>
          <a:xfrm>
            <a:off x="3156679" y="1355060"/>
            <a:ext cx="2939321" cy="965441"/>
          </a:xfrm>
          <a:prstGeom prst="snip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Quando surgiu o movimento ambientalista?</a:t>
            </a:r>
          </a:p>
        </p:txBody>
      </p:sp>
      <p:sp>
        <p:nvSpPr>
          <p:cNvPr id="7" name="Retângulo: Cantos Superiores, Um Arredondado e Um Recortado 6">
            <a:extLst>
              <a:ext uri="{FF2B5EF4-FFF2-40B4-BE49-F238E27FC236}">
                <a16:creationId xmlns:a16="http://schemas.microsoft.com/office/drawing/2014/main" id="{F165764E-187F-4979-976A-94B1FC3FBCFC}"/>
              </a:ext>
            </a:extLst>
          </p:cNvPr>
          <p:cNvSpPr/>
          <p:nvPr/>
        </p:nvSpPr>
        <p:spPr>
          <a:xfrm>
            <a:off x="6181648" y="1369153"/>
            <a:ext cx="1641678" cy="951347"/>
          </a:xfrm>
          <a:prstGeom prst="snipRound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833600"/>
                </a:solidFill>
              </a:rPr>
              <a:t>Desafios enfrentado</a:t>
            </a:r>
          </a:p>
        </p:txBody>
      </p:sp>
      <p:sp>
        <p:nvSpPr>
          <p:cNvPr id="8" name="Retângulo: Cantos Superiores, Um Arredondado e Um Recortado 7">
            <a:extLst>
              <a:ext uri="{FF2B5EF4-FFF2-40B4-BE49-F238E27FC236}">
                <a16:creationId xmlns:a16="http://schemas.microsoft.com/office/drawing/2014/main" id="{AC910404-2810-438C-95A2-3A1FD44E9109}"/>
              </a:ext>
            </a:extLst>
          </p:cNvPr>
          <p:cNvSpPr/>
          <p:nvPr/>
        </p:nvSpPr>
        <p:spPr>
          <a:xfrm>
            <a:off x="7897422" y="1229193"/>
            <a:ext cx="1579134" cy="1122636"/>
          </a:xfrm>
          <a:prstGeom prst="snipRoundRect">
            <a:avLst/>
          </a:prstGeom>
          <a:solidFill>
            <a:srgbClr val="2324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Comic Sans MS" panose="030F0702030302020204" pitchFamily="66" charset="0"/>
              </a:rPr>
              <a:t>Avanços já alcançado</a:t>
            </a:r>
          </a:p>
        </p:txBody>
      </p:sp>
      <p:sp>
        <p:nvSpPr>
          <p:cNvPr id="9" name="Retângulo: Cantos Superiores, Um Arredondado e Um Recortado 8">
            <a:extLst>
              <a:ext uri="{FF2B5EF4-FFF2-40B4-BE49-F238E27FC236}">
                <a16:creationId xmlns:a16="http://schemas.microsoft.com/office/drawing/2014/main" id="{22121A17-2E94-4017-BFEC-533115235BDB}"/>
              </a:ext>
            </a:extLst>
          </p:cNvPr>
          <p:cNvSpPr/>
          <p:nvPr/>
        </p:nvSpPr>
        <p:spPr>
          <a:xfrm>
            <a:off x="9550652" y="1345100"/>
            <a:ext cx="2641348" cy="975400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é a relação dos povos indígenas com o meio ambiente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8DBFE1-CE92-4D53-96EA-FE4001568BD0}"/>
              </a:ext>
            </a:extLst>
          </p:cNvPr>
          <p:cNvSpPr/>
          <p:nvPr/>
        </p:nvSpPr>
        <p:spPr>
          <a:xfrm>
            <a:off x="0" y="2309072"/>
            <a:ext cx="12191999" cy="4548928"/>
          </a:xfrm>
          <a:prstGeom prst="rect">
            <a:avLst/>
          </a:prstGeom>
          <a:solidFill>
            <a:srgbClr val="232443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­­• </a:t>
            </a:r>
            <a:r>
              <a:rPr lang="pt-BR" sz="2400" dirty="0">
                <a:latin typeface="Tw Cen MT" panose="020B0602020104020603" pitchFamily="34" charset="0"/>
              </a:rPr>
              <a:t>Os indígenas atuais absorveram diversas práticas que não pertencem à sua cultura. Muitas crianças </a:t>
            </a:r>
            <a:r>
              <a:rPr lang="pt-BR" sz="2400" b="1" dirty="0">
                <a:latin typeface="Tw Cen MT" panose="020B0602020104020603" pitchFamily="34" charset="0"/>
              </a:rPr>
              <a:t>indígenas</a:t>
            </a:r>
            <a:r>
              <a:rPr lang="pt-BR" sz="2400" dirty="0">
                <a:latin typeface="Tw Cen MT" panose="020B0602020104020603" pitchFamily="34" charset="0"/>
              </a:rPr>
              <a:t> frequentam escolas, mantidas nas aldeias pela Fundação Nacional do Índio, e aprendem o português. Mas isso não quer dizer que os </a:t>
            </a:r>
            <a:r>
              <a:rPr lang="pt-BR" sz="2400" b="1" dirty="0">
                <a:latin typeface="Tw Cen MT" panose="020B0602020104020603" pitchFamily="34" charset="0"/>
              </a:rPr>
              <a:t>indígenas</a:t>
            </a:r>
            <a:r>
              <a:rPr lang="pt-BR" sz="2400" dirty="0">
                <a:latin typeface="Tw Cen MT" panose="020B0602020104020603" pitchFamily="34" charset="0"/>
              </a:rPr>
              <a:t> tenham abandonado suas tradições, como os rituais religiosos e as danças</a:t>
            </a:r>
            <a:endParaRPr lang="pt-BR" sz="2400" b="1" dirty="0">
              <a:latin typeface="Tw Cen MT" panose="020B06020201040206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49B0EFD-84CD-4ACA-B8C6-8D2D288F5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352" b="100000" l="4688" r="96289">
                        <a14:foregroundMark x1="14844" y1="95703" x2="62109" y2="49805"/>
                        <a14:foregroundMark x1="8984" y1="78320" x2="49805" y2="52734"/>
                        <a14:foregroundMark x1="44531" y1="83789" x2="62109" y2="79688"/>
                        <a14:foregroundMark x1="34961" y1="83203" x2="49805" y2="76172"/>
                        <a14:foregroundMark x1="37109" y1="88672" x2="33398" y2="86719"/>
                        <a14:foregroundMark x1="72656" y1="73828" x2="80664" y2="70703"/>
                        <a14:foregroundMark x1="13672" y1="66797" x2="54492" y2="47070"/>
                        <a14:foregroundMark x1="76367" y1="54492" x2="63477" y2="49414"/>
                        <a14:foregroundMark x1="24805" y1="94531" x2="50391" y2="94531"/>
                        <a14:foregroundMark x1="45508" y1="89453" x2="57227" y2="84961"/>
                        <a14:foregroundMark x1="66211" y1="78711" x2="69922" y2="71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4" y="4210154"/>
            <a:ext cx="2826479" cy="264784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EB8B306-2585-48BA-9C2C-F652C30B6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9" b="100000" l="19492" r="94492">
                        <a14:foregroundMark x1="41949" y1="41494" x2="33898" y2="97510"/>
                        <a14:foregroundMark x1="64407" y1="49793" x2="41949" y2="97510"/>
                        <a14:foregroundMark x1="52966" y1="51867" x2="77966" y2="53112"/>
                        <a14:foregroundMark x1="56356" y1="72199" x2="71610" y2="9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38539" y="4537501"/>
            <a:ext cx="2997200" cy="22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093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6E7E03-3897-4C9C-811B-FAC26FCEBB80}"/>
              </a:ext>
            </a:extLst>
          </p:cNvPr>
          <p:cNvSpPr/>
          <p:nvPr/>
        </p:nvSpPr>
        <p:spPr>
          <a:xfrm>
            <a:off x="1981200" y="276282"/>
            <a:ext cx="82295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Direitos dos povos Indígenas</a:t>
            </a:r>
            <a:endParaRPr lang="pt-BR" sz="4400" dirty="0">
              <a:solidFill>
                <a:srgbClr val="7030A0"/>
              </a:solidFill>
            </a:endParaRPr>
          </a:p>
        </p:txBody>
      </p:sp>
      <p:sp>
        <p:nvSpPr>
          <p:cNvPr id="3" name="Retângulo: Cantos Superiores, Um Arredondado e Um Recortado 2">
            <a:extLst>
              <a:ext uri="{FF2B5EF4-FFF2-40B4-BE49-F238E27FC236}">
                <a16:creationId xmlns:a16="http://schemas.microsoft.com/office/drawing/2014/main" id="{74DD8639-942B-4413-963D-6FA425AE1E41}"/>
              </a:ext>
            </a:extLst>
          </p:cNvPr>
          <p:cNvSpPr/>
          <p:nvPr/>
        </p:nvSpPr>
        <p:spPr>
          <a:xfrm>
            <a:off x="0" y="1345100"/>
            <a:ext cx="2939321" cy="965441"/>
          </a:xfrm>
          <a:prstGeom prst="snip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Formas de atuação dos movimentos sociais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: Cantos Superiores, Um Arredondado e Um Recortado 3">
            <a:extLst>
              <a:ext uri="{FF2B5EF4-FFF2-40B4-BE49-F238E27FC236}">
                <a16:creationId xmlns:a16="http://schemas.microsoft.com/office/drawing/2014/main" id="{33D63F47-420D-4B37-847C-FA480AC3D6D4}"/>
              </a:ext>
            </a:extLst>
          </p:cNvPr>
          <p:cNvSpPr/>
          <p:nvPr/>
        </p:nvSpPr>
        <p:spPr>
          <a:xfrm>
            <a:off x="3013417" y="1369153"/>
            <a:ext cx="2939321" cy="965441"/>
          </a:xfrm>
          <a:prstGeom prst="snip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Quando surgiu o movimento ambientalista?</a:t>
            </a:r>
          </a:p>
        </p:txBody>
      </p:sp>
      <p:sp>
        <p:nvSpPr>
          <p:cNvPr id="5" name="Retângulo: Cantos Superiores, Um Arredondado e Um Recortado 4">
            <a:extLst>
              <a:ext uri="{FF2B5EF4-FFF2-40B4-BE49-F238E27FC236}">
                <a16:creationId xmlns:a16="http://schemas.microsoft.com/office/drawing/2014/main" id="{14BEBFB8-0FAC-42A2-A379-3FAF20EE26A6}"/>
              </a:ext>
            </a:extLst>
          </p:cNvPr>
          <p:cNvSpPr/>
          <p:nvPr/>
        </p:nvSpPr>
        <p:spPr>
          <a:xfrm>
            <a:off x="6095999" y="1383163"/>
            <a:ext cx="1641678" cy="951347"/>
          </a:xfrm>
          <a:prstGeom prst="snipRoundRect">
            <a:avLst/>
          </a:prstGeom>
          <a:solidFill>
            <a:srgbClr val="FF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833600"/>
                </a:solidFill>
              </a:rPr>
              <a:t>Desafios enfrentado</a:t>
            </a:r>
          </a:p>
        </p:txBody>
      </p:sp>
      <p:sp>
        <p:nvSpPr>
          <p:cNvPr id="7" name="Retângulo: Cantos Superiores, Um Arredondado e Um Recortado 6">
            <a:extLst>
              <a:ext uri="{FF2B5EF4-FFF2-40B4-BE49-F238E27FC236}">
                <a16:creationId xmlns:a16="http://schemas.microsoft.com/office/drawing/2014/main" id="{4EB5EEE2-26A5-4C3F-BA2A-E1DC1F4C0E05}"/>
              </a:ext>
            </a:extLst>
          </p:cNvPr>
          <p:cNvSpPr/>
          <p:nvPr/>
        </p:nvSpPr>
        <p:spPr>
          <a:xfrm>
            <a:off x="7803593" y="1365939"/>
            <a:ext cx="1579134" cy="985794"/>
          </a:xfrm>
          <a:prstGeom prst="snipRoundRect">
            <a:avLst/>
          </a:prstGeom>
          <a:solidFill>
            <a:srgbClr val="2324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Avanços já alcançados</a:t>
            </a:r>
          </a:p>
        </p:txBody>
      </p:sp>
      <p:sp>
        <p:nvSpPr>
          <p:cNvPr id="8" name="Retângulo: Cantos Superiores, Um Arredondado e Um Recortado 7">
            <a:extLst>
              <a:ext uri="{FF2B5EF4-FFF2-40B4-BE49-F238E27FC236}">
                <a16:creationId xmlns:a16="http://schemas.microsoft.com/office/drawing/2014/main" id="{6F6DC1E6-F8CB-49B8-B3D1-ACC3F86F03FF}"/>
              </a:ext>
            </a:extLst>
          </p:cNvPr>
          <p:cNvSpPr/>
          <p:nvPr/>
        </p:nvSpPr>
        <p:spPr>
          <a:xfrm>
            <a:off x="9415684" y="1045723"/>
            <a:ext cx="2743357" cy="1263349"/>
          </a:xfrm>
          <a:prstGeom prst="snip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Como é a relação dos povos indígenas com o meio ambiente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21352C-478E-4AE8-B27B-6D071D0546B9}"/>
              </a:ext>
            </a:extLst>
          </p:cNvPr>
          <p:cNvSpPr/>
          <p:nvPr/>
        </p:nvSpPr>
        <p:spPr>
          <a:xfrm>
            <a:off x="0" y="2309072"/>
            <a:ext cx="12191999" cy="4548928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•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Eles adaptaram seus estilos de vida para se adequar e respeitar seus ambientes. Culturalmente, a natureza representa para os indígenas muito mais do que um meio de subsistência. Representa o suporte da vida social e está diretamente ligada aos sistemas de crenças e conhecimentos, além de uma relação histórica. Assim, a relação do indígena com a natureza é baseada na reciprocidade, eles respeitam o tempo dela se recompor, não poluem o seu espaço e usam ela de forma sustentável.</a:t>
            </a:r>
            <a:endParaRPr lang="pt-BR" sz="2400" b="1" dirty="0">
              <a:latin typeface="Tw Cen MT" panose="020B06020201040206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2BCB5F6-3489-4BFA-B8D1-4AA82399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313" b="87695" l="14653" r="78218">
                        <a14:foregroundMark x1="64356" y1="30859" x2="30693" y2="81445"/>
                        <a14:foregroundMark x1="37030" y1="39844" x2="71485" y2="71094"/>
                        <a14:foregroundMark x1="63564" y1="29102" x2="22178" y2="48828"/>
                        <a14:foregroundMark x1="19208" y1="87891" x2="71287" y2="86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6103" y="4841822"/>
            <a:ext cx="2182515" cy="23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72539"/>
      </p:ext>
    </p:extLst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3E087A-039E-4016-B3AE-B230DB5A3578}"/>
              </a:ext>
            </a:extLst>
          </p:cNvPr>
          <p:cNvSpPr/>
          <p:nvPr/>
        </p:nvSpPr>
        <p:spPr>
          <a:xfrm>
            <a:off x="2415915" y="546105"/>
            <a:ext cx="73601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ED23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Conclusão</a:t>
            </a:r>
            <a:endParaRPr lang="pt-BR" sz="4400" dirty="0">
              <a:solidFill>
                <a:srgbClr val="ED23D5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B9675D4-F8B5-41D8-AEF9-590965D2AAAA}"/>
              </a:ext>
            </a:extLst>
          </p:cNvPr>
          <p:cNvSpPr/>
          <p:nvPr/>
        </p:nvSpPr>
        <p:spPr>
          <a:xfrm>
            <a:off x="0" y="2309072"/>
            <a:ext cx="12191999" cy="4548928"/>
          </a:xfrm>
          <a:prstGeom prst="rect">
            <a:avLst/>
          </a:prstGeom>
          <a:solidFill>
            <a:srgbClr val="ED23D5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•  </a:t>
            </a:r>
            <a:r>
              <a:rPr lang="pt-BR" sz="2400" b="1" dirty="0">
                <a:latin typeface="Tw Cen MT" panose="020B0602020104020603" pitchFamily="34" charset="0"/>
              </a:rPr>
              <a:t>Todos nós temos o direito de se preocupar com o meio ambiente , ecologicamente equilibrado, bem de uso comum do povo e essencial à coletividade o dever de defendê-lo e preservá-lo para o futuro da geração.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BD81FD-5C5B-4B86-A0A7-57E9E016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7138" l="4194" r="91613">
                        <a14:foregroundMark x1="12903" y1="77814" x2="84839" y2="23151"/>
                        <a14:foregroundMark x1="66774" y1="81994" x2="34516" y2="31511"/>
                        <a14:foregroundMark x1="69677" y1="57556" x2="55161" y2="36977"/>
                        <a14:foregroundMark x1="64194" y1="66881" x2="51290" y2="35691"/>
                        <a14:foregroundMark x1="24194" y1="45338" x2="61613" y2="26045"/>
                        <a14:foregroundMark x1="63548" y1="28617" x2="75161" y2="26367"/>
                        <a14:foregroundMark x1="66774" y1="16077" x2="74839" y2="18006"/>
                        <a14:foregroundMark x1="68710" y1="79743" x2="73871" y2="43408"/>
                        <a14:foregroundMark x1="13548" y1="82315" x2="29032" y2="45981"/>
                        <a14:foregroundMark x1="12903" y1="85531" x2="61935" y2="87781"/>
                        <a14:foregroundMark x1="46452" y1="70740" x2="71290" y2="84887"/>
                        <a14:foregroundMark x1="70968" y1="87460" x2="7419" y2="871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2" y="304984"/>
            <a:ext cx="2260809" cy="231282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458241F-FCC8-4554-AAF9-9F1417C5F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16" b="95964" l="10000" r="90000">
                        <a14:foregroundMark x1="52090" y1="71001" x2="51493" y2="45441"/>
                        <a14:foregroundMark x1="35821" y1="44993" x2="72836" y2="73393"/>
                        <a14:foregroundMark x1="70448" y1="95366" x2="27910" y2="83259"/>
                        <a14:foregroundMark x1="30299" y1="94021" x2="34925" y2="62780"/>
                        <a14:foregroundMark x1="28507" y1="89985" x2="64627" y2="95366"/>
                        <a14:foregroundMark x1="26567" y1="95964" x2="54776" y2="95665"/>
                        <a14:foregroundMark x1="76119" y1="95067" x2="55373" y2="96114"/>
                        <a14:foregroundMark x1="30746" y1="95964" x2="55821" y2="96562"/>
                        <a14:foregroundMark x1="50000" y1="98356" x2="49701" y2="95964"/>
                        <a14:foregroundMark x1="30149" y1="46936" x2="50746" y2="42003"/>
                        <a14:foregroundMark x1="59403" y1="45889" x2="70299" y2="64723"/>
                        <a14:foregroundMark x1="51493" y1="75785" x2="62836" y2="70852"/>
                        <a14:foregroundMark x1="71493" y1="88789" x2="71045" y2="71450"/>
                        <a14:foregroundMark x1="44776" y1="80419" x2="51642" y2="59940"/>
                        <a14:foregroundMark x1="27463" y1="75037" x2="33433" y2="611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705" y="-699616"/>
            <a:ext cx="3160295" cy="3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54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520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Comic Sans MS</vt:lpstr>
      <vt:lpstr>Palatino Linotype</vt:lpstr>
      <vt:lpstr>Segoe Print</vt:lpstr>
      <vt:lpstr>Tw Cen MT</vt:lpstr>
      <vt:lpstr>Tema do Office</vt:lpstr>
      <vt:lpstr> Meio Ambiente  Direitos dos povos Indígenas</vt:lpstr>
      <vt:lpstr>Apresentação do PowerPoint</vt:lpstr>
      <vt:lpstr>      Objetivos</vt:lpstr>
      <vt:lpstr>Direitos dos povos Indígenas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Membros:                                  Júlia Costa de Souza  Erika da Silva Xavier Dalila Marcelino Novaes Raíssa Sampaio Richard Rian Silva Francisco Victoria Bonfim Garcia  Fim...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Costa de Souza</dc:creator>
  <cp:lastModifiedBy>Gabriel Costa de Souza</cp:lastModifiedBy>
  <cp:revision>39</cp:revision>
  <dcterms:created xsi:type="dcterms:W3CDTF">2022-11-17T13:11:37Z</dcterms:created>
  <dcterms:modified xsi:type="dcterms:W3CDTF">2022-11-17T20:59:33Z</dcterms:modified>
</cp:coreProperties>
</file>