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c619b375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c619b375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distribute function is ran by each node. Each node loops through it’s </a:t>
            </a:r>
            <a:r>
              <a:rPr lang="en"/>
              <a:t>allotted</a:t>
            </a:r>
            <a:r>
              <a:rPr lang="en"/>
              <a:t> number of k-points and assigns them to itself. Once it does that it notifies the global list of each K-point that it is claiming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6c619b375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6c619b375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b69739de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b69739de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b69739de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b69739de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b69739de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b69739de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acb0d93b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acb0d93b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acb0d93b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acb0d93b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b69739de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b69739de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acb0d93b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acb0d93b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c619b37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c619b37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spent a lot of time going through sections of code and determining what was important to what we were doing and trying to understand how things were being done. The science was a major </a:t>
            </a:r>
            <a:r>
              <a:rPr lang="en"/>
              <a:t>roadblock</a:t>
            </a:r>
            <a:r>
              <a:rPr lang="en"/>
              <a:t> trying to disseminate what was important to the science and what was technically important for us to understand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the program originally read in wave functions in serial the program would become heavily bottlenecked on large electron systems that have gigabytes to terabytes of data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b69739d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b69739d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thing we did was </a:t>
            </a:r>
            <a:r>
              <a:rPr lang="en"/>
              <a:t>separate</a:t>
            </a:r>
            <a:r>
              <a:rPr lang="en"/>
              <a:t> the IO in the Absorption files and put them into a Kernel to ease the development process. This also allows us to test IO without running the whole program making it much simpler to run.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Most of the data dependencies were removed except for a couple, making the file simpler and easier to read.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c619b37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c619b37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Luckily HDF5 and parrellization has already been implemented on Epsilon, so using Epsilon as a base we were able to adapt the epsilon code for absorption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c619b375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c619b375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kernel is broken down into three main sections required to perform IO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function is mainly responsible for initializing much of the data types and allocating the proper amount of space for them. This function is also responsible for setting up MPI and calling the Distrib and read Kpoints functions.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BerkeleyGW IO Optimization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Graham Wood, Gabriel Dick, Nicholas Schoeck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Details of Kernel</a:t>
            </a:r>
            <a:endParaRPr/>
          </a:p>
        </p:txBody>
      </p:sp>
      <p:sp>
        <p:nvSpPr>
          <p:cNvPr id="200" name="Google Shape;200;p22"/>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Distrib Function</a:t>
            </a:r>
            <a:endParaRPr/>
          </a:p>
          <a:p>
            <a:pPr indent="-298450" lvl="1" marL="914400" rtl="0" algn="l">
              <a:spcBef>
                <a:spcPts val="0"/>
              </a:spcBef>
              <a:spcAft>
                <a:spcPts val="0"/>
              </a:spcAft>
              <a:buSzPts val="1100"/>
              <a:buChar char="○"/>
            </a:pPr>
            <a:r>
              <a:rPr lang="en"/>
              <a:t>Responsible for distributing the k-points among all the processors.</a:t>
            </a:r>
            <a:endParaRPr/>
          </a:p>
          <a:p>
            <a:pPr indent="-298450" lvl="1" marL="914400" rtl="0" algn="l">
              <a:spcBef>
                <a:spcPts val="0"/>
              </a:spcBef>
              <a:spcAft>
                <a:spcPts val="0"/>
              </a:spcAft>
              <a:buSzPts val="1100"/>
              <a:buChar char="○"/>
            </a:pPr>
            <a:r>
              <a:rPr lang="en"/>
              <a:t>The process is going through the list of k-points and assigning itself as the owner.</a:t>
            </a:r>
            <a:endParaRPr/>
          </a:p>
          <a:p>
            <a:pPr indent="-298450" lvl="1" marL="914400" rtl="0" algn="l">
              <a:spcBef>
                <a:spcPts val="0"/>
              </a:spcBef>
              <a:spcAft>
                <a:spcPts val="0"/>
              </a:spcAft>
              <a:buSzPts val="1100"/>
              <a:buChar char="○"/>
            </a:pPr>
            <a:r>
              <a:rPr lang="en"/>
              <a:t>Then it changes the global list of k-points so it knows that this process owns the k-points it grabs.</a:t>
            </a:r>
            <a:endParaRPr/>
          </a:p>
        </p:txBody>
      </p:sp>
      <p:sp>
        <p:nvSpPr>
          <p:cNvPr id="201" name="Google Shape;201;p22"/>
          <p:cNvSpPr txBox="1"/>
          <p:nvPr>
            <p:ph idx="2" type="body"/>
          </p:nvPr>
        </p:nvSpPr>
        <p:spPr>
          <a:xfrm>
            <a:off x="4933196" y="1177425"/>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marR="0" rtl="0" algn="l">
              <a:lnSpc>
                <a:spcPct val="115000"/>
              </a:lnSpc>
              <a:spcBef>
                <a:spcPts val="1600"/>
              </a:spcBef>
              <a:spcAft>
                <a:spcPts val="1600"/>
              </a:spcAft>
              <a:buNone/>
            </a:pPr>
            <a:r>
              <a:rPr lang="en"/>
              <a:t>The second index of the wavefunction is the g-vectors for all k-points stacked together, i.e. it’s a composite index. For example, let’s say you have 4 k-points with number of g-vectors ngk=[5,7,6,4] at these different k-points. Then this composite index has size 5+7+6+4=22, with the first kpoint’s 5 gvectors listed first, then the second kpoint’s 7 gvectors</a:t>
            </a:r>
            <a:endParaRPr/>
          </a:p>
        </p:txBody>
      </p:sp>
      <p:pic>
        <p:nvPicPr>
          <p:cNvPr id="202" name="Google Shape;202;p22"/>
          <p:cNvPicPr preferRelativeResize="0"/>
          <p:nvPr/>
        </p:nvPicPr>
        <p:blipFill>
          <a:blip r:embed="rId3">
            <a:alphaModFix/>
          </a:blip>
          <a:stretch>
            <a:fillRect/>
          </a:stretch>
        </p:blipFill>
        <p:spPr>
          <a:xfrm>
            <a:off x="4998475" y="1226313"/>
            <a:ext cx="3924300" cy="1114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Details Cont</a:t>
            </a:r>
            <a:endParaRPr/>
          </a:p>
        </p:txBody>
      </p:sp>
      <p:sp>
        <p:nvSpPr>
          <p:cNvPr id="208" name="Google Shape;208;p23"/>
          <p:cNvSpPr txBox="1"/>
          <p:nvPr>
            <p:ph idx="1" type="body"/>
          </p:nvPr>
        </p:nvSpPr>
        <p:spPr>
          <a:xfrm>
            <a:off x="778875" y="1655725"/>
            <a:ext cx="3921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a:t>
            </a:r>
            <a:r>
              <a:rPr lang="en"/>
              <a:t>ead_hdf5_kpoints_block</a:t>
            </a:r>
            <a:endParaRPr/>
          </a:p>
          <a:p>
            <a:pPr indent="-298450" lvl="1" marL="914400" rtl="0" algn="l">
              <a:spcBef>
                <a:spcPts val="0"/>
              </a:spcBef>
              <a:spcAft>
                <a:spcPts val="0"/>
              </a:spcAft>
              <a:buSzPts val="1100"/>
              <a:buChar char="○"/>
            </a:pPr>
            <a:r>
              <a:rPr lang="en"/>
              <a:t>This subroutine reads the k-points in from the wavefunction data file.</a:t>
            </a:r>
            <a:endParaRPr/>
          </a:p>
          <a:p>
            <a:pPr indent="-298450" lvl="1" marL="914400" rtl="0" algn="l">
              <a:spcBef>
                <a:spcPts val="0"/>
              </a:spcBef>
              <a:spcAft>
                <a:spcPts val="0"/>
              </a:spcAft>
              <a:buSzPts val="1100"/>
              <a:buChar char="○"/>
            </a:pPr>
            <a:r>
              <a:rPr lang="en"/>
              <a:t>Each process goes through the k-points it owns and assigns  information to the indices of ‘count’. </a:t>
            </a:r>
            <a:endParaRPr/>
          </a:p>
          <a:p>
            <a:pPr indent="-298450" lvl="1" marL="914400" rtl="0" algn="l">
              <a:spcBef>
                <a:spcPts val="0"/>
              </a:spcBef>
              <a:spcAft>
                <a:spcPts val="0"/>
              </a:spcAft>
              <a:buSzPts val="1100"/>
              <a:buChar char="○"/>
            </a:pPr>
            <a:r>
              <a:rPr lang="en"/>
              <a:t>It creates an object for the data for HDF5 calling the ‘h5screate_simple_f’ subroutine</a:t>
            </a:r>
            <a:endParaRPr/>
          </a:p>
          <a:p>
            <a:pPr indent="-298450" lvl="1" marL="914400" rtl="0" algn="l">
              <a:spcBef>
                <a:spcPts val="0"/>
              </a:spcBef>
              <a:spcAft>
                <a:spcPts val="0"/>
              </a:spcAft>
              <a:buSzPts val="1100"/>
              <a:buChar char="○"/>
            </a:pPr>
            <a:r>
              <a:rPr lang="en"/>
              <a:t>Then assigns the offset indices for the data previously read into count. </a:t>
            </a:r>
            <a:endParaRPr/>
          </a:p>
          <a:p>
            <a:pPr indent="-298450" lvl="1" marL="914400" rtl="0" algn="l">
              <a:spcBef>
                <a:spcPts val="0"/>
              </a:spcBef>
              <a:spcAft>
                <a:spcPts val="0"/>
              </a:spcAft>
              <a:buSzPts val="1100"/>
              <a:buChar char="○"/>
            </a:pPr>
            <a:r>
              <a:rPr lang="en"/>
              <a:t>After all the indices have been assigned, all of the HDF5 subroutines are called to create the new objects, and read in the data.  </a:t>
            </a:r>
            <a:endParaRPr/>
          </a:p>
        </p:txBody>
      </p:sp>
      <p:sp>
        <p:nvSpPr>
          <p:cNvPr id="209" name="Google Shape;209;p23"/>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0" name="Google Shape;210;p23"/>
          <p:cNvPicPr preferRelativeResize="0"/>
          <p:nvPr/>
        </p:nvPicPr>
        <p:blipFill>
          <a:blip r:embed="rId3">
            <a:alphaModFix/>
          </a:blip>
          <a:stretch>
            <a:fillRect/>
          </a:stretch>
        </p:blipFill>
        <p:spPr>
          <a:xfrm>
            <a:off x="4571996" y="818075"/>
            <a:ext cx="4604200" cy="2196725"/>
          </a:xfrm>
          <a:prstGeom prst="rect">
            <a:avLst/>
          </a:prstGeom>
          <a:noFill/>
          <a:ln>
            <a:noFill/>
          </a:ln>
        </p:spPr>
      </p:pic>
      <p:pic>
        <p:nvPicPr>
          <p:cNvPr id="211" name="Google Shape;211;p23"/>
          <p:cNvPicPr preferRelativeResize="0"/>
          <p:nvPr/>
        </p:nvPicPr>
        <p:blipFill>
          <a:blip r:embed="rId4">
            <a:alphaModFix/>
          </a:blip>
          <a:stretch>
            <a:fillRect/>
          </a:stretch>
        </p:blipFill>
        <p:spPr>
          <a:xfrm>
            <a:off x="4572000" y="3014795"/>
            <a:ext cx="3793950" cy="1548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17" name="Google Shape;217;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Bottleneck occurs when using large number of nodes</a:t>
            </a:r>
            <a:endParaRPr/>
          </a:p>
          <a:p>
            <a:pPr indent="-311150" lvl="0" marL="457200" rtl="0" algn="l">
              <a:spcBef>
                <a:spcPts val="0"/>
              </a:spcBef>
              <a:spcAft>
                <a:spcPts val="0"/>
              </a:spcAft>
              <a:buSzPts val="1300"/>
              <a:buChar char="●"/>
            </a:pPr>
            <a:r>
              <a:rPr lang="en"/>
              <a:t>Results from small scale test runs show improvement, but aren’t telling of larger datasets</a:t>
            </a:r>
            <a:endParaRPr/>
          </a:p>
          <a:p>
            <a:pPr indent="-311150" lvl="0" marL="457200" rtl="0" algn="l">
              <a:spcBef>
                <a:spcPts val="0"/>
              </a:spcBef>
              <a:spcAft>
                <a:spcPts val="0"/>
              </a:spcAft>
              <a:buSzPts val="1300"/>
              <a:buChar char="●"/>
            </a:pPr>
            <a:r>
              <a:rPr lang="en"/>
              <a:t>IO speedup of approximately 2x~ have been observed on small - moderate test cases</a:t>
            </a:r>
            <a:endParaRPr/>
          </a:p>
          <a:p>
            <a:pPr indent="-311150" lvl="0" marL="457200" rtl="0" algn="l">
              <a:spcBef>
                <a:spcPts val="0"/>
              </a:spcBef>
              <a:spcAft>
                <a:spcPts val="0"/>
              </a:spcAft>
              <a:buSzPts val="1300"/>
              <a:buChar char="●"/>
            </a:pPr>
            <a:r>
              <a:rPr lang="en"/>
              <a:t>Still working on Terabyte wavefunction test</a:t>
            </a:r>
            <a:endParaRPr/>
          </a:p>
          <a:p>
            <a:pPr indent="0" lvl="0" marL="45720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learned</a:t>
            </a:r>
            <a:endParaRPr/>
          </a:p>
        </p:txBody>
      </p:sp>
      <p:sp>
        <p:nvSpPr>
          <p:cNvPr id="223" name="Google Shape;223;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 depth knowledge of HDF5</a:t>
            </a:r>
            <a:endParaRPr/>
          </a:p>
          <a:p>
            <a:pPr indent="-311150" lvl="0" marL="457200" rtl="0" algn="l">
              <a:spcBef>
                <a:spcPts val="0"/>
              </a:spcBef>
              <a:spcAft>
                <a:spcPts val="0"/>
              </a:spcAft>
              <a:buSzPts val="1300"/>
              <a:buChar char="●"/>
            </a:pPr>
            <a:r>
              <a:rPr lang="en"/>
              <a:t>Fortran90</a:t>
            </a:r>
            <a:endParaRPr/>
          </a:p>
          <a:p>
            <a:pPr indent="-311150" lvl="0" marL="457200" rtl="0" algn="l">
              <a:spcBef>
                <a:spcPts val="0"/>
              </a:spcBef>
              <a:spcAft>
                <a:spcPts val="0"/>
              </a:spcAft>
              <a:buSzPts val="1300"/>
              <a:buChar char="●"/>
            </a:pPr>
            <a:r>
              <a:rPr lang="en"/>
              <a:t>Difficulties of working with someone far away on different systems</a:t>
            </a:r>
            <a:endParaRPr/>
          </a:p>
          <a:p>
            <a:pPr indent="-311150" lvl="0" marL="457200" rtl="0" algn="l">
              <a:spcBef>
                <a:spcPts val="0"/>
              </a:spcBef>
              <a:spcAft>
                <a:spcPts val="0"/>
              </a:spcAft>
              <a:buSzPts val="1300"/>
              <a:buChar char="●"/>
            </a:pPr>
            <a:r>
              <a:rPr lang="en"/>
              <a:t>Difficulties of working on a large, preexisting code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229" name="Google Shape;229;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Background Recap</a:t>
            </a:r>
            <a:endParaRPr/>
          </a:p>
          <a:p>
            <a:pPr indent="-311150" lvl="0" marL="457200" rtl="0" algn="l">
              <a:spcBef>
                <a:spcPts val="0"/>
              </a:spcBef>
              <a:spcAft>
                <a:spcPts val="0"/>
              </a:spcAft>
              <a:buSzPts val="1300"/>
              <a:buChar char="●"/>
            </a:pPr>
            <a:r>
              <a:rPr lang="en"/>
              <a:t>Process</a:t>
            </a:r>
            <a:endParaRPr/>
          </a:p>
          <a:p>
            <a:pPr indent="-311150" lvl="0" marL="457200" rtl="0" algn="l">
              <a:spcBef>
                <a:spcPts val="0"/>
              </a:spcBef>
              <a:spcAft>
                <a:spcPts val="0"/>
              </a:spcAft>
              <a:buSzPts val="1300"/>
              <a:buChar char="●"/>
            </a:pPr>
            <a:r>
              <a:rPr lang="en"/>
              <a:t>Changes</a:t>
            </a:r>
            <a:endParaRPr/>
          </a:p>
          <a:p>
            <a:pPr indent="-311150" lvl="0" marL="457200" rtl="0" algn="l">
              <a:spcBef>
                <a:spcPts val="0"/>
              </a:spcBef>
              <a:spcAft>
                <a:spcPts val="0"/>
              </a:spcAft>
              <a:buSzPts val="1300"/>
              <a:buChar char="●"/>
            </a:pPr>
            <a:r>
              <a:rPr lang="en"/>
              <a:t>Results</a:t>
            </a:r>
            <a:endParaRPr/>
          </a:p>
          <a:p>
            <a:pPr indent="-311150" lvl="0" marL="457200" rtl="0" algn="l">
              <a:spcBef>
                <a:spcPts val="0"/>
              </a:spcBef>
              <a:spcAft>
                <a:spcPts val="0"/>
              </a:spcAft>
              <a:buSzPts val="1300"/>
              <a:buChar char="●"/>
            </a:pPr>
            <a:r>
              <a:rPr lang="en"/>
              <a:t>Comparison to expected</a:t>
            </a:r>
            <a:endParaRPr/>
          </a:p>
          <a:p>
            <a:pPr indent="-311150" lvl="0" marL="457200" rtl="0" algn="l">
              <a:spcBef>
                <a:spcPts val="0"/>
              </a:spcBef>
              <a:spcAft>
                <a:spcPts val="0"/>
              </a:spcAft>
              <a:buSzPts val="1300"/>
              <a:buChar char="●"/>
            </a:pPr>
            <a:r>
              <a:rPr lang="en"/>
              <a:t>What we learned</a:t>
            </a:r>
            <a:endParaRPr/>
          </a:p>
          <a:p>
            <a:pPr indent="-311150" lvl="0" marL="457200" rtl="0" algn="l">
              <a:spcBef>
                <a:spcPts val="0"/>
              </a:spcBef>
              <a:spcAft>
                <a:spcPts val="0"/>
              </a:spcAft>
              <a:buSzPts val="1300"/>
              <a:buChar char="●"/>
            </a:pPr>
            <a:r>
              <a:rPr lang="en"/>
              <a:t>Questions?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986750" y="415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BerkeleyGW IO Optimization</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en"/>
              <a:t>Part of National Renewable Energy Lab in Colorado</a:t>
            </a:r>
            <a:endParaRPr/>
          </a:p>
          <a:p>
            <a:pPr indent="-311150" lvl="0" marL="457200" marR="0" rtl="0" algn="l">
              <a:lnSpc>
                <a:spcPct val="115000"/>
              </a:lnSpc>
              <a:spcBef>
                <a:spcPts val="0"/>
              </a:spcBef>
              <a:spcAft>
                <a:spcPts val="0"/>
              </a:spcAft>
              <a:buSzPts val="1300"/>
              <a:buChar char="●"/>
            </a:pPr>
            <a:r>
              <a:rPr lang="en"/>
              <a:t>BerkeleyGW is a set of code that calculates the quasiparticle properties and optical responses of a variety of materials.</a:t>
            </a:r>
            <a:endParaRPr/>
          </a:p>
          <a:p>
            <a:pPr indent="-311150" lvl="0" marL="457200" marR="0" rtl="0" algn="l">
              <a:lnSpc>
                <a:spcPct val="115000"/>
              </a:lnSpc>
              <a:spcBef>
                <a:spcPts val="0"/>
              </a:spcBef>
              <a:spcAft>
                <a:spcPts val="0"/>
              </a:spcAft>
              <a:buSzPts val="1300"/>
              <a:buChar char="●"/>
            </a:pPr>
            <a:r>
              <a:rPr lang="en" sz="1300"/>
              <a:t>The different materials include bulk semiconductors, insulators, metals, and nano-systems.</a:t>
            </a:r>
            <a:endParaRPr sz="1300"/>
          </a:p>
          <a:p>
            <a:pPr indent="-311150" lvl="0" marL="457200" marR="0" rtl="0" algn="l">
              <a:lnSpc>
                <a:spcPct val="115000"/>
              </a:lnSpc>
              <a:spcBef>
                <a:spcPts val="0"/>
              </a:spcBef>
              <a:spcAft>
                <a:spcPts val="0"/>
              </a:spcAft>
              <a:buSzPts val="1300"/>
              <a:buChar char="●"/>
            </a:pPr>
            <a:r>
              <a:rPr lang="en"/>
              <a:t>It uses the GW approach, based on approximating the electron self-energy as a part of an expansion in a Coulomb interaction, to get quasiparticle band gaps and dispersion relations.</a:t>
            </a:r>
            <a:endParaRPr/>
          </a:p>
          <a:p>
            <a:pPr indent="-311150" lvl="0" marL="457200" marR="0" rtl="0" algn="l">
              <a:lnSpc>
                <a:spcPct val="115000"/>
              </a:lnSpc>
              <a:spcBef>
                <a:spcPts val="0"/>
              </a:spcBef>
              <a:spcAft>
                <a:spcPts val="0"/>
              </a:spcAft>
              <a:buSzPts val="1300"/>
              <a:buChar char="●"/>
            </a:pPr>
            <a:r>
              <a:rPr lang="en" sz="1300"/>
              <a:t>Self-energy is when a particle interacts with a many-body system, creates a cloud, and the cloud disrupts the particle’s motion. </a:t>
            </a:r>
            <a:endParaRPr sz="1300"/>
          </a:p>
          <a:p>
            <a:pPr indent="-311150" lvl="0" marL="457200" marR="0" rtl="0" algn="l">
              <a:lnSpc>
                <a:spcPct val="115000"/>
              </a:lnSpc>
              <a:spcBef>
                <a:spcPts val="0"/>
              </a:spcBef>
              <a:spcAft>
                <a:spcPts val="0"/>
              </a:spcAft>
              <a:buSzPts val="1300"/>
              <a:buChar char="●"/>
            </a:pPr>
            <a:r>
              <a:rPr lang="en" sz="1300"/>
              <a:t>Coulomb’s Law is a quantification of the force between two electrically charged particles. </a:t>
            </a:r>
            <a:endParaRPr sz="1300"/>
          </a:p>
          <a:p>
            <a:pPr indent="0" lvl="0" marL="0" rtl="0" algn="l">
              <a:spcBef>
                <a:spcPts val="1600"/>
              </a:spcBef>
              <a:spcAft>
                <a:spcPts val="1600"/>
              </a:spcAft>
              <a:buNone/>
            </a:pPr>
            <a:r>
              <a:t/>
            </a:r>
            <a:endParaRPr/>
          </a:p>
        </p:txBody>
      </p:sp>
      <p:pic>
        <p:nvPicPr>
          <p:cNvPr id="148" name="Google Shape;148;p15"/>
          <p:cNvPicPr preferRelativeResize="0"/>
          <p:nvPr/>
        </p:nvPicPr>
        <p:blipFill>
          <a:blip r:embed="rId3">
            <a:alphaModFix/>
          </a:blip>
          <a:stretch>
            <a:fillRect/>
          </a:stretch>
        </p:blipFill>
        <p:spPr>
          <a:xfrm>
            <a:off x="5489200" y="251900"/>
            <a:ext cx="3601225" cy="876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Quasi-Particles</a:t>
            </a:r>
            <a:endParaRPr/>
          </a:p>
        </p:txBody>
      </p:sp>
      <p:sp>
        <p:nvSpPr>
          <p:cNvPr id="154" name="Google Shape;154;p16"/>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en"/>
              <a:t>Here is an example of the GW approximation.</a:t>
            </a:r>
            <a:endParaRPr/>
          </a:p>
          <a:p>
            <a:pPr indent="-311150" lvl="0" marL="457200" marR="0" rtl="0" algn="l">
              <a:lnSpc>
                <a:spcPct val="115000"/>
              </a:lnSpc>
              <a:spcBef>
                <a:spcPts val="0"/>
              </a:spcBef>
              <a:spcAft>
                <a:spcPts val="0"/>
              </a:spcAft>
              <a:buSzPts val="1300"/>
              <a:buChar char="●"/>
            </a:pPr>
            <a:r>
              <a:rPr lang="en"/>
              <a:t>Many electrons interacting in a uniform, neutral system. </a:t>
            </a:r>
            <a:endParaRPr/>
          </a:p>
          <a:p>
            <a:pPr indent="-311150" lvl="0" marL="457200" marR="0" rtl="0" algn="l">
              <a:lnSpc>
                <a:spcPct val="115000"/>
              </a:lnSpc>
              <a:spcBef>
                <a:spcPts val="0"/>
              </a:spcBef>
              <a:spcAft>
                <a:spcPts val="0"/>
              </a:spcAft>
              <a:buSzPts val="1300"/>
              <a:buChar char="●"/>
            </a:pPr>
            <a:r>
              <a:rPr lang="en"/>
              <a:t>Shoot an electron into this system, and the extra electron repels the others.</a:t>
            </a:r>
            <a:endParaRPr/>
          </a:p>
          <a:p>
            <a:pPr indent="-311150" lvl="0" marL="457200" marR="0" rtl="0" algn="l">
              <a:lnSpc>
                <a:spcPct val="115000"/>
              </a:lnSpc>
              <a:spcBef>
                <a:spcPts val="0"/>
              </a:spcBef>
              <a:spcAft>
                <a:spcPts val="0"/>
              </a:spcAft>
              <a:buSzPts val="1300"/>
              <a:buChar char="●"/>
            </a:pPr>
            <a:r>
              <a:rPr lang="en"/>
              <a:t>A lack of electrons create a “hole” as other electrons are pushed away</a:t>
            </a:r>
            <a:endParaRPr/>
          </a:p>
          <a:p>
            <a:pPr indent="-311150" lvl="0" marL="457200" marR="0" rtl="0" algn="l">
              <a:lnSpc>
                <a:spcPct val="115000"/>
              </a:lnSpc>
              <a:spcBef>
                <a:spcPts val="0"/>
              </a:spcBef>
              <a:spcAft>
                <a:spcPts val="0"/>
              </a:spcAft>
              <a:buSzPts val="1300"/>
              <a:buChar char="●"/>
            </a:pPr>
            <a:r>
              <a:rPr lang="en" sz="1300"/>
              <a:t>The extra electron + this hole is what the “quasiparticle” is.</a:t>
            </a:r>
            <a:endParaRPr sz="1300"/>
          </a:p>
          <a:p>
            <a:pPr indent="-311150" lvl="0" marL="457200" marR="0" rtl="0" algn="l">
              <a:lnSpc>
                <a:spcPct val="115000"/>
              </a:lnSpc>
              <a:spcBef>
                <a:spcPts val="0"/>
              </a:spcBef>
              <a:spcAft>
                <a:spcPts val="0"/>
              </a:spcAft>
              <a:buSzPts val="1300"/>
              <a:buChar char="●"/>
            </a:pPr>
            <a:r>
              <a:rPr lang="en"/>
              <a:t>Two quasiparticles interact through a Coulomb interaction. </a:t>
            </a:r>
            <a:endParaRPr/>
          </a:p>
        </p:txBody>
      </p:sp>
      <p:sp>
        <p:nvSpPr>
          <p:cNvPr id="155" name="Google Shape;155;p16"/>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56" name="Google Shape;156;p16"/>
          <p:cNvSpPr txBox="1"/>
          <p:nvPr/>
        </p:nvSpPr>
        <p:spPr>
          <a:xfrm>
            <a:off x="4690579" y="1664938"/>
            <a:ext cx="37743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300">
              <a:solidFill>
                <a:srgbClr val="595959"/>
              </a:solidFill>
              <a:latin typeface="Lato"/>
              <a:ea typeface="Lato"/>
              <a:cs typeface="Lato"/>
              <a:sym typeface="Lato"/>
            </a:endParaRPr>
          </a:p>
        </p:txBody>
      </p:sp>
      <p:pic>
        <p:nvPicPr>
          <p:cNvPr id="157" name="Google Shape;157;p16"/>
          <p:cNvPicPr preferRelativeResize="0"/>
          <p:nvPr/>
        </p:nvPicPr>
        <p:blipFill>
          <a:blip r:embed="rId3">
            <a:alphaModFix/>
          </a:blip>
          <a:stretch>
            <a:fillRect/>
          </a:stretch>
        </p:blipFill>
        <p:spPr>
          <a:xfrm>
            <a:off x="4690575" y="1664938"/>
            <a:ext cx="1908500" cy="1324850"/>
          </a:xfrm>
          <a:prstGeom prst="rect">
            <a:avLst/>
          </a:prstGeom>
          <a:noFill/>
          <a:ln>
            <a:noFill/>
          </a:ln>
        </p:spPr>
      </p:pic>
      <p:pic>
        <p:nvPicPr>
          <p:cNvPr id="158" name="Google Shape;158;p16"/>
          <p:cNvPicPr preferRelativeResize="0"/>
          <p:nvPr/>
        </p:nvPicPr>
        <p:blipFill rotWithShape="1">
          <a:blip r:embed="rId4">
            <a:alphaModFix/>
          </a:blip>
          <a:srcRect b="6415" l="4580" r="0" t="4979"/>
          <a:stretch/>
        </p:blipFill>
        <p:spPr>
          <a:xfrm>
            <a:off x="6670575" y="1656538"/>
            <a:ext cx="1908500" cy="1258300"/>
          </a:xfrm>
          <a:prstGeom prst="rect">
            <a:avLst/>
          </a:prstGeom>
          <a:noFill/>
          <a:ln>
            <a:noFill/>
          </a:ln>
        </p:spPr>
      </p:pic>
      <p:pic>
        <p:nvPicPr>
          <p:cNvPr id="159" name="Google Shape;159;p16"/>
          <p:cNvPicPr preferRelativeResize="0"/>
          <p:nvPr/>
        </p:nvPicPr>
        <p:blipFill>
          <a:blip r:embed="rId5">
            <a:alphaModFix/>
          </a:blip>
          <a:stretch>
            <a:fillRect/>
          </a:stretch>
        </p:blipFill>
        <p:spPr>
          <a:xfrm>
            <a:off x="4690575" y="3053813"/>
            <a:ext cx="1908500" cy="1335947"/>
          </a:xfrm>
          <a:prstGeom prst="rect">
            <a:avLst/>
          </a:prstGeom>
          <a:noFill/>
          <a:ln>
            <a:noFill/>
          </a:ln>
        </p:spPr>
      </p:pic>
      <p:pic>
        <p:nvPicPr>
          <p:cNvPr id="160" name="Google Shape;160;p16"/>
          <p:cNvPicPr preferRelativeResize="0"/>
          <p:nvPr/>
        </p:nvPicPr>
        <p:blipFill>
          <a:blip r:embed="rId6">
            <a:alphaModFix/>
          </a:blip>
          <a:stretch>
            <a:fillRect/>
          </a:stretch>
        </p:blipFill>
        <p:spPr>
          <a:xfrm>
            <a:off x="6807520" y="3131462"/>
            <a:ext cx="1771554" cy="1258300"/>
          </a:xfrm>
          <a:prstGeom prst="rect">
            <a:avLst/>
          </a:prstGeom>
          <a:noFill/>
          <a:ln>
            <a:noFill/>
          </a:ln>
        </p:spPr>
      </p:pic>
      <p:sp>
        <p:nvSpPr>
          <p:cNvPr id="161" name="Google Shape;161;p16"/>
          <p:cNvSpPr txBox="1"/>
          <p:nvPr/>
        </p:nvSpPr>
        <p:spPr>
          <a:xfrm>
            <a:off x="4690575" y="1664938"/>
            <a:ext cx="2868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A</a:t>
            </a:r>
            <a:endParaRPr>
              <a:solidFill>
                <a:srgbClr val="FFFFFF"/>
              </a:solidFill>
              <a:latin typeface="Lato"/>
              <a:ea typeface="Lato"/>
              <a:cs typeface="Lato"/>
              <a:sym typeface="Lato"/>
            </a:endParaRPr>
          </a:p>
        </p:txBody>
      </p:sp>
      <p:sp>
        <p:nvSpPr>
          <p:cNvPr id="162" name="Google Shape;162;p16"/>
          <p:cNvSpPr txBox="1"/>
          <p:nvPr/>
        </p:nvSpPr>
        <p:spPr>
          <a:xfrm>
            <a:off x="7012100" y="1664938"/>
            <a:ext cx="2868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B</a:t>
            </a:r>
            <a:endParaRPr>
              <a:solidFill>
                <a:srgbClr val="FFFFFF"/>
              </a:solidFill>
              <a:latin typeface="Lato"/>
              <a:ea typeface="Lato"/>
              <a:cs typeface="Lato"/>
              <a:sym typeface="Lato"/>
            </a:endParaRPr>
          </a:p>
        </p:txBody>
      </p:sp>
      <p:sp>
        <p:nvSpPr>
          <p:cNvPr id="163" name="Google Shape;163;p16"/>
          <p:cNvSpPr txBox="1"/>
          <p:nvPr/>
        </p:nvSpPr>
        <p:spPr>
          <a:xfrm>
            <a:off x="4690575" y="3053813"/>
            <a:ext cx="2868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C</a:t>
            </a:r>
            <a:endParaRPr>
              <a:solidFill>
                <a:srgbClr val="FFFFFF"/>
              </a:solidFill>
              <a:latin typeface="Lato"/>
              <a:ea typeface="Lato"/>
              <a:cs typeface="Lato"/>
              <a:sym typeface="Lato"/>
            </a:endParaRPr>
          </a:p>
        </p:txBody>
      </p:sp>
      <p:sp>
        <p:nvSpPr>
          <p:cNvPr id="164" name="Google Shape;164;p16"/>
          <p:cNvSpPr txBox="1"/>
          <p:nvPr/>
        </p:nvSpPr>
        <p:spPr>
          <a:xfrm>
            <a:off x="6807525" y="3131463"/>
            <a:ext cx="2868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D</a:t>
            </a:r>
            <a:endParaRPr>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a:t>
            </a:r>
            <a:endParaRPr/>
          </a:p>
        </p:txBody>
      </p:sp>
      <p:sp>
        <p:nvSpPr>
          <p:cNvPr id="170" name="Google Shape;17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Weekly meetings with Derek</a:t>
            </a:r>
            <a:endParaRPr/>
          </a:p>
          <a:p>
            <a:pPr indent="-311150" lvl="0" marL="457200" rtl="0" algn="l">
              <a:spcBef>
                <a:spcPts val="0"/>
              </a:spcBef>
              <a:spcAft>
                <a:spcPts val="0"/>
              </a:spcAft>
              <a:buSzPts val="1300"/>
              <a:buChar char="●"/>
            </a:pPr>
            <a:r>
              <a:rPr lang="en"/>
              <a:t>Incremental</a:t>
            </a:r>
            <a:r>
              <a:rPr lang="en"/>
              <a:t> Development</a:t>
            </a:r>
            <a:endParaRPr/>
          </a:p>
          <a:p>
            <a:pPr indent="-298450" lvl="1" marL="914400" rtl="0" algn="l">
              <a:spcBef>
                <a:spcPts val="0"/>
              </a:spcBef>
              <a:spcAft>
                <a:spcPts val="0"/>
              </a:spcAft>
              <a:buSzPts val="1100"/>
              <a:buChar char="○"/>
            </a:pPr>
            <a:r>
              <a:rPr lang="en"/>
              <a:t>Tasks assigned each week</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Issues with the code</a:t>
            </a:r>
            <a:endParaRPr/>
          </a:p>
        </p:txBody>
      </p:sp>
      <p:sp>
        <p:nvSpPr>
          <p:cNvPr id="176" name="Google Shape;17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Code was cluttered and difficult to read</a:t>
            </a:r>
            <a:endParaRPr/>
          </a:p>
          <a:p>
            <a:pPr indent="-311150" lvl="0" marL="457200" rtl="0" algn="l">
              <a:spcBef>
                <a:spcPts val="0"/>
              </a:spcBef>
              <a:spcAft>
                <a:spcPts val="0"/>
              </a:spcAft>
              <a:buSzPts val="1300"/>
              <a:buChar char="●"/>
            </a:pPr>
            <a:r>
              <a:rPr lang="en"/>
              <a:t>Relied on multiple files for IO</a:t>
            </a:r>
            <a:endParaRPr/>
          </a:p>
          <a:p>
            <a:pPr indent="-311150" lvl="0" marL="457200" rtl="0" algn="l">
              <a:spcBef>
                <a:spcPts val="0"/>
              </a:spcBef>
              <a:spcAft>
                <a:spcPts val="0"/>
              </a:spcAft>
              <a:buSzPts val="1300"/>
              <a:buChar char="●"/>
            </a:pPr>
            <a:r>
              <a:rPr lang="en"/>
              <a:t>A lot of data dependencies that could be removed</a:t>
            </a:r>
            <a:endParaRPr/>
          </a:p>
          <a:p>
            <a:pPr indent="-311150" lvl="0" marL="457200" rtl="0" algn="l">
              <a:spcBef>
                <a:spcPts val="0"/>
              </a:spcBef>
              <a:spcAft>
                <a:spcPts val="0"/>
              </a:spcAft>
              <a:buSzPts val="1300"/>
              <a:buChar char="●"/>
            </a:pPr>
            <a:r>
              <a:rPr lang="en"/>
              <a:t>Bottlenecks on large wavefunction files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Changes - Kernel</a:t>
            </a:r>
            <a:endParaRPr/>
          </a:p>
        </p:txBody>
      </p:sp>
      <p:sp>
        <p:nvSpPr>
          <p:cNvPr id="182" name="Google Shape;182;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Absorption</a:t>
            </a:r>
            <a:r>
              <a:rPr lang="en"/>
              <a:t> IO code was broken out of main program and a Kernel was created</a:t>
            </a:r>
            <a:endParaRPr/>
          </a:p>
          <a:p>
            <a:pPr indent="-311150" lvl="0" marL="457200" rtl="0" algn="l">
              <a:spcBef>
                <a:spcPts val="0"/>
              </a:spcBef>
              <a:spcAft>
                <a:spcPts val="0"/>
              </a:spcAft>
              <a:buSzPts val="1300"/>
              <a:buChar char="●"/>
            </a:pPr>
            <a:r>
              <a:rPr lang="en"/>
              <a:t>Code was organized in a more readable and logical way</a:t>
            </a:r>
            <a:endParaRPr/>
          </a:p>
          <a:p>
            <a:pPr indent="-311150" lvl="0" marL="457200" rtl="0" algn="l">
              <a:spcBef>
                <a:spcPts val="0"/>
              </a:spcBef>
              <a:spcAft>
                <a:spcPts val="0"/>
              </a:spcAft>
              <a:buSzPts val="1300"/>
              <a:buChar char="●"/>
            </a:pPr>
            <a:r>
              <a:rPr lang="en"/>
              <a:t>Unnecessary data dependencies were removed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Changes - HDF5</a:t>
            </a:r>
            <a:endParaRPr/>
          </a:p>
        </p:txBody>
      </p:sp>
      <p:sp>
        <p:nvSpPr>
          <p:cNvPr id="188" name="Google Shape;188;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Using Epsilon HDF5 implementation as a template</a:t>
            </a:r>
            <a:endParaRPr/>
          </a:p>
          <a:p>
            <a:pPr indent="-311150" lvl="0" marL="457200" rtl="0" algn="l">
              <a:spcBef>
                <a:spcPts val="0"/>
              </a:spcBef>
              <a:spcAft>
                <a:spcPts val="0"/>
              </a:spcAft>
              <a:buSzPts val="1300"/>
              <a:buChar char="●"/>
            </a:pPr>
            <a:r>
              <a:rPr lang="en"/>
              <a:t>Modified Absorption code to utilize HDF5 and perform IO in </a:t>
            </a:r>
            <a:r>
              <a:rPr lang="en"/>
              <a:t>parallel</a:t>
            </a:r>
            <a:r>
              <a:rPr lang="en"/>
              <a:t> </a:t>
            </a:r>
            <a:endParaRPr/>
          </a:p>
          <a:p>
            <a:pPr indent="-311150" lvl="0" marL="457200" rtl="0" algn="l">
              <a:spcBef>
                <a:spcPts val="0"/>
              </a:spcBef>
              <a:spcAft>
                <a:spcPts val="0"/>
              </a:spcAft>
              <a:buSzPts val="1300"/>
              <a:buChar char="●"/>
            </a:pPr>
            <a:r>
              <a:rPr lang="en"/>
              <a:t>This required us to modify the Epsilon IO code to </a:t>
            </a:r>
            <a:r>
              <a:rPr lang="en"/>
              <a:t>parallelize</a:t>
            </a:r>
            <a:r>
              <a:rPr lang="en"/>
              <a:t> over K-points</a:t>
            </a:r>
            <a:endParaRPr/>
          </a:p>
          <a:p>
            <a:pPr indent="-311150" lvl="0" marL="457200" rtl="0" algn="l">
              <a:spcBef>
                <a:spcPts val="0"/>
              </a:spcBef>
              <a:spcAft>
                <a:spcPts val="0"/>
              </a:spcAft>
              <a:buSzPts val="1300"/>
              <a:buChar char="●"/>
            </a:pPr>
            <a:r>
              <a:rPr lang="en"/>
              <a:t>(In contrast epsilon </a:t>
            </a:r>
            <a:r>
              <a:rPr lang="en"/>
              <a:t>parallelized</a:t>
            </a:r>
            <a:r>
              <a:rPr lang="en"/>
              <a:t> over Bands)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details of the code</a:t>
            </a:r>
            <a:endParaRPr/>
          </a:p>
        </p:txBody>
      </p:sp>
      <p:sp>
        <p:nvSpPr>
          <p:cNvPr id="194" name="Google Shape;194;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Three main functions</a:t>
            </a:r>
            <a:endParaRPr/>
          </a:p>
          <a:p>
            <a:pPr indent="-311150" lvl="0" marL="457200" rtl="0" algn="l">
              <a:spcBef>
                <a:spcPts val="0"/>
              </a:spcBef>
              <a:spcAft>
                <a:spcPts val="0"/>
              </a:spcAft>
              <a:buSzPts val="1300"/>
              <a:buChar char="●"/>
            </a:pPr>
            <a:r>
              <a:rPr lang="en"/>
              <a:t>Read_hdf5_wfn_absorption_fine</a:t>
            </a:r>
            <a:endParaRPr/>
          </a:p>
          <a:p>
            <a:pPr indent="-298450" lvl="1" marL="914400" rtl="0" algn="l">
              <a:spcBef>
                <a:spcPts val="0"/>
              </a:spcBef>
              <a:spcAft>
                <a:spcPts val="0"/>
              </a:spcAft>
              <a:buSzPts val="1100"/>
              <a:buChar char="○"/>
            </a:pPr>
            <a:r>
              <a:rPr lang="en"/>
              <a:t>Responsible for initializing much of the data types</a:t>
            </a:r>
            <a:endParaRPr/>
          </a:p>
          <a:p>
            <a:pPr indent="-298450" lvl="1" marL="914400" rtl="0" algn="l">
              <a:spcBef>
                <a:spcPts val="0"/>
              </a:spcBef>
              <a:spcAft>
                <a:spcPts val="0"/>
              </a:spcAft>
              <a:buSzPts val="1100"/>
              <a:buChar char="○"/>
            </a:pPr>
            <a:r>
              <a:rPr lang="en"/>
              <a:t>Allocating space</a:t>
            </a:r>
            <a:endParaRPr/>
          </a:p>
          <a:p>
            <a:pPr indent="-298450" lvl="1" marL="914400" rtl="0" algn="l">
              <a:spcBef>
                <a:spcPts val="0"/>
              </a:spcBef>
              <a:spcAft>
                <a:spcPts val="0"/>
              </a:spcAft>
              <a:buSzPts val="1100"/>
              <a:buChar char="○"/>
            </a:pPr>
            <a:r>
              <a:rPr lang="en"/>
              <a:t>Initializing MPI</a:t>
            </a:r>
            <a:endParaRPr/>
          </a:p>
          <a:p>
            <a:pPr indent="-298450" lvl="1" marL="914400" rtl="0" algn="l">
              <a:spcBef>
                <a:spcPts val="0"/>
              </a:spcBef>
              <a:spcAft>
                <a:spcPts val="0"/>
              </a:spcAft>
              <a:buSzPts val="1100"/>
              <a:buChar char="○"/>
            </a:pPr>
            <a:r>
              <a:rPr lang="en"/>
              <a:t>Calling Distrib and read_hdf5_kpoints_block</a:t>
            </a:r>
            <a:endParaRPr/>
          </a:p>
          <a:p>
            <a:pPr indent="-311150" lvl="0" marL="457200" rtl="0" algn="l">
              <a:spcBef>
                <a:spcPts val="0"/>
              </a:spcBef>
              <a:spcAft>
                <a:spcPts val="0"/>
              </a:spcAft>
              <a:buSzPts val="1300"/>
              <a:buChar char="●"/>
            </a:pPr>
            <a:r>
              <a:rPr lang="en"/>
              <a:t>Distrib</a:t>
            </a:r>
            <a:endParaRPr/>
          </a:p>
          <a:p>
            <a:pPr indent="-298450" lvl="1" marL="914400" rtl="0" algn="l">
              <a:spcBef>
                <a:spcPts val="0"/>
              </a:spcBef>
              <a:spcAft>
                <a:spcPts val="0"/>
              </a:spcAft>
              <a:buSzPts val="1100"/>
              <a:buChar char="○"/>
            </a:pPr>
            <a:r>
              <a:rPr lang="en"/>
              <a:t>Distributes data among processes</a:t>
            </a:r>
            <a:endParaRPr/>
          </a:p>
          <a:p>
            <a:pPr indent="-311150" lvl="0" marL="457200" rtl="0" algn="l">
              <a:spcBef>
                <a:spcPts val="0"/>
              </a:spcBef>
              <a:spcAft>
                <a:spcPts val="0"/>
              </a:spcAft>
              <a:buSzPts val="1300"/>
              <a:buChar char="●"/>
            </a:pPr>
            <a:r>
              <a:rPr lang="en"/>
              <a:t>Read_hdf5_kpoints_block</a:t>
            </a:r>
            <a:endParaRPr/>
          </a:p>
          <a:p>
            <a:pPr indent="-298450" lvl="1" marL="914400" rtl="0" algn="l">
              <a:spcBef>
                <a:spcPts val="0"/>
              </a:spcBef>
              <a:spcAft>
                <a:spcPts val="0"/>
              </a:spcAft>
              <a:buSzPts val="1100"/>
              <a:buChar char="○"/>
            </a:pPr>
            <a:r>
              <a:rPr lang="en"/>
              <a:t>Responsible for reading in the K-Points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