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8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1EB2-70F0-4444-BE84-EAE37E800860}"/>
              </a:ext>
            </a:extLst>
          </p:cNvPr>
          <p:cNvSpPr>
            <a:spLocks noGrp="1"/>
          </p:cNvSpPr>
          <p:nvPr>
            <p:ph type="ctrTitle"/>
          </p:nvPr>
        </p:nvSpPr>
        <p:spPr/>
        <p:txBody>
          <a:bodyPr/>
          <a:lstStyle/>
          <a:p>
            <a:r>
              <a:rPr lang="en-US" dirty="0"/>
              <a:t>Hidden Valley Analytics</a:t>
            </a:r>
          </a:p>
        </p:txBody>
      </p:sp>
      <p:sp>
        <p:nvSpPr>
          <p:cNvPr id="3" name="Subtitle 2">
            <a:extLst>
              <a:ext uri="{FF2B5EF4-FFF2-40B4-BE49-F238E27FC236}">
                <a16:creationId xmlns:a16="http://schemas.microsoft.com/office/drawing/2014/main" id="{C291E7CA-DBA6-43B7-AD40-A04576BB392D}"/>
              </a:ext>
            </a:extLst>
          </p:cNvPr>
          <p:cNvSpPr>
            <a:spLocks noGrp="1"/>
          </p:cNvSpPr>
          <p:nvPr>
            <p:ph type="subTitle" idx="1"/>
          </p:nvPr>
        </p:nvSpPr>
        <p:spPr/>
        <p:txBody>
          <a:bodyPr/>
          <a:lstStyle/>
          <a:p>
            <a:r>
              <a:rPr lang="en-US" dirty="0"/>
              <a:t>MIS 670 Final Project – Graham Wood</a:t>
            </a:r>
          </a:p>
        </p:txBody>
      </p:sp>
    </p:spTree>
    <p:extLst>
      <p:ext uri="{BB962C8B-B14F-4D97-AF65-F5344CB8AC3E}">
        <p14:creationId xmlns:p14="http://schemas.microsoft.com/office/powerpoint/2010/main" val="12084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2098-389E-40A9-94AA-61BE314730A1}"/>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506C8A36-7014-4176-BBA7-521CF28482B7}"/>
              </a:ext>
            </a:extLst>
          </p:cNvPr>
          <p:cNvSpPr>
            <a:spLocks noGrp="1"/>
          </p:cNvSpPr>
          <p:nvPr>
            <p:ph idx="1"/>
          </p:nvPr>
        </p:nvSpPr>
        <p:spPr/>
        <p:txBody>
          <a:bodyPr/>
          <a:lstStyle/>
          <a:p>
            <a:r>
              <a:rPr lang="en-US" dirty="0"/>
              <a:t>Some of the main topics discovered in reviews were things like Anniversaries, birthdays, and romantic getaways. This is a currently untapped market that could be more directly advertised towards.</a:t>
            </a:r>
          </a:p>
          <a:p>
            <a:r>
              <a:rPr lang="en-US" dirty="0"/>
              <a:t>Many guests come to the retreat as a means of escape from the city in pursuit of quiet time of reflection and thought.</a:t>
            </a:r>
          </a:p>
          <a:p>
            <a:pPr marL="0" indent="0">
              <a:buNone/>
            </a:pPr>
            <a:endParaRPr lang="en-US" dirty="0"/>
          </a:p>
          <a:p>
            <a:pPr lvl="1">
              <a:buFontTx/>
              <a:buChar char="-"/>
            </a:pPr>
            <a:endParaRPr lang="en-US" dirty="0"/>
          </a:p>
        </p:txBody>
      </p:sp>
    </p:spTree>
    <p:extLst>
      <p:ext uri="{BB962C8B-B14F-4D97-AF65-F5344CB8AC3E}">
        <p14:creationId xmlns:p14="http://schemas.microsoft.com/office/powerpoint/2010/main" val="266913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661A-1792-4A53-A09D-74BE32E37A2A}"/>
              </a:ext>
            </a:extLst>
          </p:cNvPr>
          <p:cNvSpPr>
            <a:spLocks noGrp="1"/>
          </p:cNvSpPr>
          <p:nvPr>
            <p:ph type="title"/>
          </p:nvPr>
        </p:nvSpPr>
        <p:spPr/>
        <p:txBody>
          <a:bodyPr>
            <a:normAutofit/>
          </a:bodyPr>
          <a:lstStyle/>
          <a:p>
            <a:r>
              <a:rPr lang="en-US" dirty="0"/>
              <a:t>Introduction To Hidden Valley Analytics</a:t>
            </a:r>
          </a:p>
        </p:txBody>
      </p:sp>
      <p:pic>
        <p:nvPicPr>
          <p:cNvPr id="5" name="Content Placeholder 4">
            <a:extLst>
              <a:ext uri="{FF2B5EF4-FFF2-40B4-BE49-F238E27FC236}">
                <a16:creationId xmlns:a16="http://schemas.microsoft.com/office/drawing/2014/main" id="{1856B268-94A8-48CD-AC09-4773EDB45ECB}"/>
              </a:ext>
            </a:extLst>
          </p:cNvPr>
          <p:cNvPicPr>
            <a:picLocks noGrp="1" noChangeAspect="1"/>
          </p:cNvPicPr>
          <p:nvPr>
            <p:ph idx="1"/>
          </p:nvPr>
        </p:nvPicPr>
        <p:blipFill>
          <a:blip r:embed="rId2"/>
          <a:stretch>
            <a:fillRect/>
          </a:stretch>
        </p:blipFill>
        <p:spPr>
          <a:xfrm>
            <a:off x="7538343" y="2557993"/>
            <a:ext cx="3240343" cy="3317875"/>
          </a:xfrm>
        </p:spPr>
      </p:pic>
      <p:sp>
        <p:nvSpPr>
          <p:cNvPr id="6" name="TextBox 5">
            <a:extLst>
              <a:ext uri="{FF2B5EF4-FFF2-40B4-BE49-F238E27FC236}">
                <a16:creationId xmlns:a16="http://schemas.microsoft.com/office/drawing/2014/main" id="{3AD0E33B-2807-4508-9C75-B28B4B836B98}"/>
              </a:ext>
            </a:extLst>
          </p:cNvPr>
          <p:cNvSpPr txBox="1"/>
          <p:nvPr/>
        </p:nvSpPr>
        <p:spPr>
          <a:xfrm>
            <a:off x="1524000" y="2881086"/>
            <a:ext cx="5176866" cy="1477328"/>
          </a:xfrm>
          <a:prstGeom prst="rect">
            <a:avLst/>
          </a:prstGeom>
          <a:noFill/>
        </p:spPr>
        <p:txBody>
          <a:bodyPr wrap="none" rtlCol="0">
            <a:spAutoFit/>
          </a:bodyPr>
          <a:lstStyle/>
          <a:p>
            <a:pPr marL="285750" indent="-285750">
              <a:buFont typeface="Arial" panose="020B0604020202020204" pitchFamily="34" charset="0"/>
              <a:buChar char="•"/>
            </a:pPr>
            <a:r>
              <a:rPr lang="en-US" dirty="0"/>
              <a:t>Wilderness Retreat in Easton Kansas</a:t>
            </a:r>
          </a:p>
          <a:p>
            <a:pPr marL="285750" indent="-285750">
              <a:buFont typeface="Arial" panose="020B0604020202020204" pitchFamily="34" charset="0"/>
              <a:buChar char="•"/>
            </a:pPr>
            <a:r>
              <a:rPr lang="en-US" dirty="0"/>
              <a:t>Rented out through Airbnb and Facebook Page</a:t>
            </a:r>
          </a:p>
          <a:p>
            <a:pPr marL="285750" indent="-285750">
              <a:buFont typeface="Arial" panose="020B0604020202020204" pitchFamily="34" charset="0"/>
              <a:buChar char="•"/>
            </a:pPr>
            <a:r>
              <a:rPr lang="en-US" dirty="0"/>
              <a:t>Facebook Page has nearly 700 followers</a:t>
            </a:r>
          </a:p>
          <a:p>
            <a:pPr marL="285750" indent="-285750">
              <a:buFont typeface="Arial" panose="020B0604020202020204" pitchFamily="34" charset="0"/>
              <a:buChar char="•"/>
            </a:pPr>
            <a:r>
              <a:rPr lang="en-US" dirty="0"/>
              <a:t>Build’s and rents out tree houses for guests to stay in</a:t>
            </a:r>
          </a:p>
          <a:p>
            <a:pPr marL="285750" indent="-285750">
              <a:buFont typeface="Arial" panose="020B0604020202020204" pitchFamily="34" charset="0"/>
              <a:buChar char="•"/>
            </a:pPr>
            <a:r>
              <a:rPr lang="en-US" dirty="0"/>
              <a:t>Several miles of trails</a:t>
            </a:r>
          </a:p>
        </p:txBody>
      </p:sp>
    </p:spTree>
    <p:extLst>
      <p:ext uri="{BB962C8B-B14F-4D97-AF65-F5344CB8AC3E}">
        <p14:creationId xmlns:p14="http://schemas.microsoft.com/office/powerpoint/2010/main" val="266330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14FF-CCB2-40A9-A0E5-45863298B67D}"/>
              </a:ext>
            </a:extLst>
          </p:cNvPr>
          <p:cNvSpPr>
            <a:spLocks noGrp="1"/>
          </p:cNvSpPr>
          <p:nvPr>
            <p:ph type="title"/>
          </p:nvPr>
        </p:nvSpPr>
        <p:spPr/>
        <p:txBody>
          <a:bodyPr/>
          <a:lstStyle/>
          <a:p>
            <a:r>
              <a:rPr lang="en-US" dirty="0"/>
              <a:t>Purpose of project</a:t>
            </a:r>
          </a:p>
        </p:txBody>
      </p:sp>
      <p:sp>
        <p:nvSpPr>
          <p:cNvPr id="3" name="Content Placeholder 2">
            <a:extLst>
              <a:ext uri="{FF2B5EF4-FFF2-40B4-BE49-F238E27FC236}">
                <a16:creationId xmlns:a16="http://schemas.microsoft.com/office/drawing/2014/main" id="{59B721F5-220B-492F-A1AD-8FCB9E1BE320}"/>
              </a:ext>
            </a:extLst>
          </p:cNvPr>
          <p:cNvSpPr>
            <a:spLocks noGrp="1"/>
          </p:cNvSpPr>
          <p:nvPr>
            <p:ph sz="half" idx="1"/>
          </p:nvPr>
        </p:nvSpPr>
        <p:spPr/>
        <p:txBody>
          <a:bodyPr/>
          <a:lstStyle/>
          <a:p>
            <a:r>
              <a:rPr lang="en-US" dirty="0"/>
              <a:t>Hidden Valley Wilderness Retreat is fairly new and could benefit from analysis of their market</a:t>
            </a:r>
          </a:p>
          <a:p>
            <a:r>
              <a:rPr lang="en-US" dirty="0"/>
              <a:t>Newest tree house will be opening this summer.</a:t>
            </a:r>
          </a:p>
          <a:p>
            <a:r>
              <a:rPr lang="en-US" dirty="0"/>
              <a:t>Data insight could provide clues on how/who to market to.</a:t>
            </a:r>
          </a:p>
        </p:txBody>
      </p:sp>
      <p:pic>
        <p:nvPicPr>
          <p:cNvPr id="6" name="Content Placeholder 5">
            <a:extLst>
              <a:ext uri="{FF2B5EF4-FFF2-40B4-BE49-F238E27FC236}">
                <a16:creationId xmlns:a16="http://schemas.microsoft.com/office/drawing/2014/main" id="{23687267-7C4B-4272-9EE9-C9F0C08BF31E}"/>
              </a:ext>
            </a:extLst>
          </p:cNvPr>
          <p:cNvPicPr>
            <a:picLocks noGrp="1" noChangeAspect="1"/>
          </p:cNvPicPr>
          <p:nvPr>
            <p:ph sz="half" idx="2"/>
          </p:nvPr>
        </p:nvPicPr>
        <p:blipFill>
          <a:blip r:embed="rId2"/>
          <a:stretch>
            <a:fillRect/>
          </a:stretch>
        </p:blipFill>
        <p:spPr>
          <a:xfrm>
            <a:off x="6181725" y="2643307"/>
            <a:ext cx="4718050" cy="3144598"/>
          </a:xfrm>
        </p:spPr>
      </p:pic>
    </p:spTree>
    <p:extLst>
      <p:ext uri="{BB962C8B-B14F-4D97-AF65-F5344CB8AC3E}">
        <p14:creationId xmlns:p14="http://schemas.microsoft.com/office/powerpoint/2010/main" val="124430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F34F-63CE-4A01-8997-2F2AB731940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3168B06-BD04-449E-9402-C161A522BEA2}"/>
              </a:ext>
            </a:extLst>
          </p:cNvPr>
          <p:cNvSpPr>
            <a:spLocks noGrp="1"/>
          </p:cNvSpPr>
          <p:nvPr>
            <p:ph sz="half" idx="1"/>
          </p:nvPr>
        </p:nvSpPr>
        <p:spPr/>
        <p:txBody>
          <a:bodyPr>
            <a:normAutofit fontScale="92500" lnSpcReduction="20000"/>
          </a:bodyPr>
          <a:lstStyle/>
          <a:p>
            <a:r>
              <a:rPr lang="en-US" dirty="0"/>
              <a:t>Data is able to be collected from Facebook using the Facebook API. Data related to the page consisted of posts, likes, shares, reactions, number of comments.</a:t>
            </a:r>
          </a:p>
          <a:p>
            <a:r>
              <a:rPr lang="en-US" dirty="0"/>
              <a:t>Comment data was also scraped off of Facebook.</a:t>
            </a:r>
          </a:p>
          <a:p>
            <a:r>
              <a:rPr lang="en-US" dirty="0"/>
              <a:t>Review Data scraped off of Facebook API and combined with data web scraped off of </a:t>
            </a:r>
            <a:r>
              <a:rPr lang="en-US" dirty="0" err="1"/>
              <a:t>AirBnb</a:t>
            </a:r>
            <a:endParaRPr lang="en-US" dirty="0"/>
          </a:p>
        </p:txBody>
      </p:sp>
      <p:pic>
        <p:nvPicPr>
          <p:cNvPr id="6" name="Content Placeholder 5">
            <a:extLst>
              <a:ext uri="{FF2B5EF4-FFF2-40B4-BE49-F238E27FC236}">
                <a16:creationId xmlns:a16="http://schemas.microsoft.com/office/drawing/2014/main" id="{6D9C8459-EEEB-4D7B-833F-4A97F05268E6}"/>
              </a:ext>
            </a:extLst>
          </p:cNvPr>
          <p:cNvPicPr>
            <a:picLocks noGrp="1" noChangeAspect="1"/>
          </p:cNvPicPr>
          <p:nvPr>
            <p:ph sz="half" idx="2"/>
          </p:nvPr>
        </p:nvPicPr>
        <p:blipFill>
          <a:blip r:embed="rId2"/>
          <a:stretch>
            <a:fillRect/>
          </a:stretch>
        </p:blipFill>
        <p:spPr>
          <a:xfrm>
            <a:off x="6181725" y="3548266"/>
            <a:ext cx="4718050" cy="1334680"/>
          </a:xfrm>
        </p:spPr>
      </p:pic>
    </p:spTree>
    <p:extLst>
      <p:ext uri="{BB962C8B-B14F-4D97-AF65-F5344CB8AC3E}">
        <p14:creationId xmlns:p14="http://schemas.microsoft.com/office/powerpoint/2010/main" val="243888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C312-A51B-4964-92B7-37DB6DCAF9B8}"/>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F06BE67-AE25-4F14-8C26-5CB864C497BB}"/>
              </a:ext>
            </a:extLst>
          </p:cNvPr>
          <p:cNvSpPr>
            <a:spLocks noGrp="1"/>
          </p:cNvSpPr>
          <p:nvPr>
            <p:ph sz="half" idx="1"/>
          </p:nvPr>
        </p:nvSpPr>
        <p:spPr/>
        <p:txBody>
          <a:bodyPr>
            <a:normAutofit lnSpcReduction="10000"/>
          </a:bodyPr>
          <a:lstStyle/>
          <a:p>
            <a:r>
              <a:rPr lang="en-US" dirty="0"/>
              <a:t>Multiple methods of data collection yield multiple types of data.</a:t>
            </a:r>
          </a:p>
          <a:p>
            <a:r>
              <a:rPr lang="en-US" dirty="0"/>
              <a:t>Page data collected through python script ran from command line and saved to csv file. </a:t>
            </a:r>
          </a:p>
          <a:p>
            <a:r>
              <a:rPr lang="en-US" dirty="0"/>
              <a:t>Comment data scraped from Facebook’s Graph API and loading into an array.</a:t>
            </a:r>
          </a:p>
        </p:txBody>
      </p:sp>
      <p:sp>
        <p:nvSpPr>
          <p:cNvPr id="4" name="Content Placeholder 3">
            <a:extLst>
              <a:ext uri="{FF2B5EF4-FFF2-40B4-BE49-F238E27FC236}">
                <a16:creationId xmlns:a16="http://schemas.microsoft.com/office/drawing/2014/main" id="{97B461E2-3C11-43CC-AB3E-F302B38D193F}"/>
              </a:ext>
            </a:extLst>
          </p:cNvPr>
          <p:cNvSpPr>
            <a:spLocks noGrp="1"/>
          </p:cNvSpPr>
          <p:nvPr>
            <p:ph sz="half" idx="2"/>
          </p:nvPr>
        </p:nvSpPr>
        <p:spPr/>
        <p:txBody>
          <a:bodyPr>
            <a:normAutofit lnSpcReduction="10000"/>
          </a:bodyPr>
          <a:lstStyle/>
          <a:p>
            <a:r>
              <a:rPr lang="en-US" dirty="0"/>
              <a:t>Review data was scraped from Facebook’s Graph API and then combined with the majority of the reviews that were web scraped off the Airbnb website and save to a csv. They were two datasets are reformatted and combined for data analysis.</a:t>
            </a:r>
          </a:p>
        </p:txBody>
      </p:sp>
    </p:spTree>
    <p:extLst>
      <p:ext uri="{BB962C8B-B14F-4D97-AF65-F5344CB8AC3E}">
        <p14:creationId xmlns:p14="http://schemas.microsoft.com/office/powerpoint/2010/main" val="120749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8F14-90E0-4E9F-B553-EEA29C649C09}"/>
              </a:ext>
            </a:extLst>
          </p:cNvPr>
          <p:cNvSpPr>
            <a:spLocks noGrp="1"/>
          </p:cNvSpPr>
          <p:nvPr>
            <p:ph type="title"/>
          </p:nvPr>
        </p:nvSpPr>
        <p:spPr/>
        <p:txBody>
          <a:bodyPr/>
          <a:lstStyle/>
          <a:p>
            <a:r>
              <a:rPr lang="en-US" dirty="0"/>
              <a:t>Descriptive analytics </a:t>
            </a:r>
          </a:p>
        </p:txBody>
      </p:sp>
      <p:sp>
        <p:nvSpPr>
          <p:cNvPr id="3" name="Content Placeholder 2">
            <a:extLst>
              <a:ext uri="{FF2B5EF4-FFF2-40B4-BE49-F238E27FC236}">
                <a16:creationId xmlns:a16="http://schemas.microsoft.com/office/drawing/2014/main" id="{A0905DD5-ABBC-4B18-9D53-E2CC7C3FB52A}"/>
              </a:ext>
            </a:extLst>
          </p:cNvPr>
          <p:cNvSpPr>
            <a:spLocks noGrp="1"/>
          </p:cNvSpPr>
          <p:nvPr>
            <p:ph sz="half" idx="1"/>
          </p:nvPr>
        </p:nvSpPr>
        <p:spPr/>
        <p:txBody>
          <a:bodyPr/>
          <a:lstStyle/>
          <a:p>
            <a:r>
              <a:rPr lang="en-US" dirty="0"/>
              <a:t>Performed on the three sets of data collect</a:t>
            </a:r>
          </a:p>
          <a:p>
            <a:r>
              <a:rPr lang="en-US" dirty="0"/>
              <a:t>Gives insights into common words and phrases</a:t>
            </a:r>
          </a:p>
          <a:p>
            <a:r>
              <a:rPr lang="en-US" dirty="0"/>
              <a:t>Highlights the differences in word emphasis based on source of data</a:t>
            </a:r>
          </a:p>
        </p:txBody>
      </p:sp>
      <p:pic>
        <p:nvPicPr>
          <p:cNvPr id="5" name="Content Placeholder 4">
            <a:extLst>
              <a:ext uri="{FF2B5EF4-FFF2-40B4-BE49-F238E27FC236}">
                <a16:creationId xmlns:a16="http://schemas.microsoft.com/office/drawing/2014/main" id="{8C2B0093-B769-43CA-9C2E-F2CC0866265B}"/>
              </a:ext>
            </a:extLst>
          </p:cNvPr>
          <p:cNvPicPr>
            <a:picLocks noGrp="1" noChangeAspect="1"/>
          </p:cNvPicPr>
          <p:nvPr>
            <p:ph sz="half" idx="2"/>
          </p:nvPr>
        </p:nvPicPr>
        <p:blipFill>
          <a:blip r:embed="rId2"/>
          <a:stretch>
            <a:fillRect/>
          </a:stretch>
        </p:blipFill>
        <p:spPr>
          <a:xfrm>
            <a:off x="6181725" y="2819196"/>
            <a:ext cx="4718050" cy="2792821"/>
          </a:xfrm>
          <a:prstGeom prst="rect">
            <a:avLst/>
          </a:prstGeom>
        </p:spPr>
      </p:pic>
    </p:spTree>
    <p:extLst>
      <p:ext uri="{BB962C8B-B14F-4D97-AF65-F5344CB8AC3E}">
        <p14:creationId xmlns:p14="http://schemas.microsoft.com/office/powerpoint/2010/main" val="163061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5FA9-28E1-45C6-8A90-12854E446DA6}"/>
              </a:ext>
            </a:extLst>
          </p:cNvPr>
          <p:cNvSpPr>
            <a:spLocks noGrp="1"/>
          </p:cNvSpPr>
          <p:nvPr>
            <p:ph type="title"/>
          </p:nvPr>
        </p:nvSpPr>
        <p:spPr/>
        <p:txBody>
          <a:bodyPr/>
          <a:lstStyle/>
          <a:p>
            <a:r>
              <a:rPr lang="en-US" dirty="0"/>
              <a:t>Word Cloud</a:t>
            </a:r>
          </a:p>
        </p:txBody>
      </p:sp>
      <p:sp>
        <p:nvSpPr>
          <p:cNvPr id="3" name="Content Placeholder 2">
            <a:extLst>
              <a:ext uri="{FF2B5EF4-FFF2-40B4-BE49-F238E27FC236}">
                <a16:creationId xmlns:a16="http://schemas.microsoft.com/office/drawing/2014/main" id="{2F8213A8-89E3-4276-8C82-C9AE248CE8EA}"/>
              </a:ext>
            </a:extLst>
          </p:cNvPr>
          <p:cNvSpPr>
            <a:spLocks noGrp="1"/>
          </p:cNvSpPr>
          <p:nvPr>
            <p:ph sz="half" idx="1"/>
          </p:nvPr>
        </p:nvSpPr>
        <p:spPr>
          <a:xfrm>
            <a:off x="1295402" y="2560638"/>
            <a:ext cx="4718304" cy="3310128"/>
          </a:xfrm>
        </p:spPr>
        <p:txBody>
          <a:bodyPr/>
          <a:lstStyle/>
          <a:p>
            <a:r>
              <a:rPr lang="en-US" dirty="0"/>
              <a:t>Word Cloud Analysis Gives us insight into the popular words associated with the three data sets.</a:t>
            </a:r>
          </a:p>
          <a:p>
            <a:r>
              <a:rPr lang="en-US" dirty="0"/>
              <a:t>Comparing them can contrast the differences in the data source</a:t>
            </a:r>
          </a:p>
        </p:txBody>
      </p:sp>
      <p:pic>
        <p:nvPicPr>
          <p:cNvPr id="6" name="Content Placeholder 5">
            <a:extLst>
              <a:ext uri="{FF2B5EF4-FFF2-40B4-BE49-F238E27FC236}">
                <a16:creationId xmlns:a16="http://schemas.microsoft.com/office/drawing/2014/main" id="{366A8B13-615A-4F6F-9E9A-FB1AC54F5B28}"/>
              </a:ext>
            </a:extLst>
          </p:cNvPr>
          <p:cNvPicPr>
            <a:picLocks noGrp="1" noChangeAspect="1"/>
          </p:cNvPicPr>
          <p:nvPr>
            <p:ph sz="half" idx="2"/>
          </p:nvPr>
        </p:nvPicPr>
        <p:blipFill>
          <a:blip r:embed="rId2"/>
          <a:stretch>
            <a:fillRect/>
          </a:stretch>
        </p:blipFill>
        <p:spPr>
          <a:xfrm>
            <a:off x="6924454" y="2560638"/>
            <a:ext cx="3232591" cy="3309937"/>
          </a:xfrm>
        </p:spPr>
      </p:pic>
    </p:spTree>
    <p:extLst>
      <p:ext uri="{BB962C8B-B14F-4D97-AF65-F5344CB8AC3E}">
        <p14:creationId xmlns:p14="http://schemas.microsoft.com/office/powerpoint/2010/main" val="87047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4F85-1D69-48C2-9A88-C0937696CAC3}"/>
              </a:ext>
            </a:extLst>
          </p:cNvPr>
          <p:cNvSpPr>
            <a:spLocks noGrp="1"/>
          </p:cNvSpPr>
          <p:nvPr>
            <p:ph type="title"/>
          </p:nvPr>
        </p:nvSpPr>
        <p:spPr/>
        <p:txBody>
          <a:bodyPr/>
          <a:lstStyle/>
          <a:p>
            <a:r>
              <a:rPr lang="en-US" dirty="0"/>
              <a:t>Topic Modeling</a:t>
            </a:r>
          </a:p>
        </p:txBody>
      </p:sp>
      <p:sp>
        <p:nvSpPr>
          <p:cNvPr id="3" name="Content Placeholder 2">
            <a:extLst>
              <a:ext uri="{FF2B5EF4-FFF2-40B4-BE49-F238E27FC236}">
                <a16:creationId xmlns:a16="http://schemas.microsoft.com/office/drawing/2014/main" id="{95094DB2-A2BD-4E92-AE2B-F8E06A37D3B5}"/>
              </a:ext>
            </a:extLst>
          </p:cNvPr>
          <p:cNvSpPr>
            <a:spLocks noGrp="1"/>
          </p:cNvSpPr>
          <p:nvPr>
            <p:ph sz="half" idx="1"/>
          </p:nvPr>
        </p:nvSpPr>
        <p:spPr/>
        <p:txBody>
          <a:bodyPr/>
          <a:lstStyle/>
          <a:p>
            <a:r>
              <a:rPr lang="en-US" dirty="0"/>
              <a:t>Topic modeling was performed on the combined reviews dataset. </a:t>
            </a:r>
          </a:p>
          <a:p>
            <a:r>
              <a:rPr lang="en-US" dirty="0"/>
              <a:t>Gives us insight into the hidden topics and reasons people stay at Hidden Valley Wilderness Retreat</a:t>
            </a:r>
          </a:p>
        </p:txBody>
      </p:sp>
      <p:pic>
        <p:nvPicPr>
          <p:cNvPr id="5" name="Content Placeholder 4">
            <a:extLst>
              <a:ext uri="{FF2B5EF4-FFF2-40B4-BE49-F238E27FC236}">
                <a16:creationId xmlns:a16="http://schemas.microsoft.com/office/drawing/2014/main" id="{FBF07797-A299-40A6-8A5B-9588A4A6C6C1}"/>
              </a:ext>
            </a:extLst>
          </p:cNvPr>
          <p:cNvPicPr>
            <a:picLocks noGrp="1" noChangeAspect="1"/>
          </p:cNvPicPr>
          <p:nvPr>
            <p:ph sz="half" idx="2"/>
          </p:nvPr>
        </p:nvPicPr>
        <p:blipFill>
          <a:blip r:embed="rId2"/>
          <a:stretch>
            <a:fillRect/>
          </a:stretch>
        </p:blipFill>
        <p:spPr>
          <a:xfrm>
            <a:off x="5783943" y="2591201"/>
            <a:ext cx="5115832" cy="3553568"/>
          </a:xfrm>
          <a:prstGeom prst="rect">
            <a:avLst/>
          </a:prstGeom>
        </p:spPr>
      </p:pic>
    </p:spTree>
    <p:extLst>
      <p:ext uri="{BB962C8B-B14F-4D97-AF65-F5344CB8AC3E}">
        <p14:creationId xmlns:p14="http://schemas.microsoft.com/office/powerpoint/2010/main" val="120685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0D3E-459C-4195-A522-1D3ED40096D3}"/>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02126CA0-042B-47C6-B517-0A73955FF318}"/>
              </a:ext>
            </a:extLst>
          </p:cNvPr>
          <p:cNvSpPr>
            <a:spLocks noGrp="1"/>
          </p:cNvSpPr>
          <p:nvPr>
            <p:ph idx="1"/>
          </p:nvPr>
        </p:nvSpPr>
        <p:spPr/>
        <p:txBody>
          <a:bodyPr/>
          <a:lstStyle/>
          <a:p>
            <a:r>
              <a:rPr lang="en-US" dirty="0"/>
              <a:t>By far the most common thing mentioned in reviews was the desire to come back. This is an important business finding because it points to return guests as a market to target with new offerings. </a:t>
            </a:r>
          </a:p>
          <a:p>
            <a:r>
              <a:rPr lang="en-US" dirty="0"/>
              <a:t>Facebook posts don’t currently align with the topics mentioned in customer reviews. Posts are more informative and provide factual data, reviews focuses more on the experiences. Recommend advertising the business for the experiences it has to offer as well as the amenities. </a:t>
            </a:r>
          </a:p>
        </p:txBody>
      </p:sp>
    </p:spTree>
    <p:extLst>
      <p:ext uri="{BB962C8B-B14F-4D97-AF65-F5344CB8AC3E}">
        <p14:creationId xmlns:p14="http://schemas.microsoft.com/office/powerpoint/2010/main" val="1489825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TotalTime>
  <Words>464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Hidden Valley Analytics</vt:lpstr>
      <vt:lpstr>Introduction To Hidden Valley Analytics</vt:lpstr>
      <vt:lpstr>Purpose of project</vt:lpstr>
      <vt:lpstr>Data Collection</vt:lpstr>
      <vt:lpstr>Data Description</vt:lpstr>
      <vt:lpstr>Descriptive analytics </vt:lpstr>
      <vt:lpstr>Word Cloud</vt:lpstr>
      <vt:lpstr>Topic Modeling</vt:lpstr>
      <vt:lpstr>Key Findings</vt:lpstr>
      <vt:lpstr>Key Findings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Valley Analytics</dc:title>
  <dc:creator>Graham Wood</dc:creator>
  <cp:lastModifiedBy>Graham Wood</cp:lastModifiedBy>
  <cp:revision>4</cp:revision>
  <dcterms:created xsi:type="dcterms:W3CDTF">2018-05-07T19:56:48Z</dcterms:created>
  <dcterms:modified xsi:type="dcterms:W3CDTF">2018-05-07T20:39:02Z</dcterms:modified>
</cp:coreProperties>
</file>