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od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66" r:id="rId5"/>
    <p:sldId id="260" r:id="rId6"/>
    <p:sldId id="268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B169-1141-4116-ABB9-C9D9BE0CEE8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605D-F31D-4C7A-ACB4-9B481CDEC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2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91A38C-CB16-4E8C-A11E-46E7A7AD2873}" type="datetime1">
              <a:rPr lang="fr-FR" smtClean="0"/>
              <a:t>16/05/2017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A631A-4DC2-4A32-BEA0-DAA7C7C9884B}" type="datetime1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04F43-3480-46D6-83AB-20506F89E00B}" type="datetime1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4B271-E133-4E51-92F0-AE5555C2E988}" type="datetime1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2CF43-CAEE-4C11-B95A-9B33875124CC}" type="datetime1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01B96-04B6-401A-8079-07B59F15E2A8}" type="datetime1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81E1F-F857-4104-89F0-C5EE8ADBF691}" type="datetime1">
              <a:rPr lang="fr-FR" smtClean="0"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71DEF-D35E-4F24-A459-CDD02A4706E9}" type="datetime1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63FA9-967D-43BC-80FC-3B8F99855058}" type="datetime1">
              <a:rPr lang="fr-FR" smtClean="0"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EFF7EE-D310-41A8-A03B-B246D37A3564}" type="datetime1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515F44-0B04-47BC-948C-7FB0A3D70B08}" type="datetime1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CB2AA3-5E0C-4FAF-BA41-164FB73F5EB4}" type="datetime1">
              <a:rPr lang="fr-FR" smtClean="0"/>
              <a:t>16/05/2017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od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9057" y="1700808"/>
            <a:ext cx="8229600" cy="482453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</a:t>
            </a:r>
            <a:r>
              <a:rPr lang="fr-FR" sz="2000" dirty="0" smtClean="0"/>
              <a:t>roposer </a:t>
            </a:r>
            <a:r>
              <a:rPr lang="fr-FR" sz="2000" dirty="0" smtClean="0"/>
              <a:t>un service de calcul de la position du centre des masses de la Terre moyenné sur 1 semaine par rapport au système de l’ITRF</a:t>
            </a:r>
          </a:p>
          <a:p>
            <a:r>
              <a:rPr lang="fr-FR" sz="2000" dirty="0" smtClean="0"/>
              <a:t>Associer une base de donnée d’événements station pour contrôle </a:t>
            </a:r>
            <a:r>
              <a:rPr lang="fr-FR" sz="2000" dirty="0" smtClean="0"/>
              <a:t>qualité</a:t>
            </a:r>
            <a:endParaRPr lang="fr-FR" sz="2000" dirty="0" smtClean="0"/>
          </a:p>
          <a:p>
            <a:r>
              <a:rPr lang="fr-FR" sz="2000" dirty="0" smtClean="0"/>
              <a:t>Données nécessaires: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 smtClean="0"/>
              <a:t>Service de calcul du mouvement du géocentre par combinaison de données de télémétrie laser sur satellite et GNSS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1800760" y="4323929"/>
            <a:ext cx="792088" cy="29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769158" y="4865787"/>
            <a:ext cx="792088" cy="26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6933" y="4311355"/>
            <a:ext cx="563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GNSS</a:t>
            </a:r>
          </a:p>
          <a:p>
            <a:endParaRPr lang="fr-FR" dirty="0"/>
          </a:p>
          <a:p>
            <a:r>
              <a:rPr lang="fr-FR" dirty="0" smtClean="0"/>
              <a:t>Données </a:t>
            </a:r>
            <a:r>
              <a:rPr lang="fr-FR" dirty="0" smtClean="0"/>
              <a:t>télémétrie </a:t>
            </a:r>
            <a:r>
              <a:rPr lang="fr-FR" dirty="0" smtClean="0"/>
              <a:t>laser sur </a:t>
            </a:r>
            <a:r>
              <a:rPr lang="fr-FR" dirty="0" smtClean="0"/>
              <a:t>satellites (SLR)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1</a:t>
            </a:fld>
            <a:endParaRPr lang="fr-FR" sz="2000"/>
          </a:p>
        </p:txBody>
      </p:sp>
      <p:sp>
        <p:nvSpPr>
          <p:cNvPr id="6" name="Flèche droite 5"/>
          <p:cNvSpPr/>
          <p:nvPr/>
        </p:nvSpPr>
        <p:spPr>
          <a:xfrm>
            <a:off x="1769158" y="5326179"/>
            <a:ext cx="792088" cy="34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769158" y="5949279"/>
            <a:ext cx="792088" cy="30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987824" y="532617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Fichiers logs SLR </a:t>
            </a:r>
          </a:p>
          <a:p>
            <a:endParaRPr lang="fr-FR" dirty="0"/>
          </a:p>
          <a:p>
            <a:r>
              <a:rPr lang="fr-FR" dirty="0" smtClean="0"/>
              <a:t>Mails SLR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343498"/>
            <a:ext cx="2019268" cy="12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10</a:t>
            </a:fld>
            <a:endParaRPr lang="fr-FR" sz="200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7344815" cy="4603931"/>
          </a:xfrm>
        </p:spPr>
      </p:pic>
    </p:spTree>
    <p:extLst>
      <p:ext uri="{BB962C8B-B14F-4D97-AF65-F5344CB8AC3E}">
        <p14:creationId xmlns:p14="http://schemas.microsoft.com/office/powerpoint/2010/main" val="182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2</a:t>
            </a:fld>
            <a:endParaRPr lang="fr-FR" sz="2000"/>
          </a:p>
        </p:txBody>
      </p:sp>
      <p:sp>
        <p:nvSpPr>
          <p:cNvPr id="3" name="Line 135"/>
          <p:cNvSpPr>
            <a:spLocks noChangeShapeType="1"/>
          </p:cNvSpPr>
          <p:nvPr/>
        </p:nvSpPr>
        <p:spPr bwMode="auto">
          <a:xfrm flipV="1">
            <a:off x="6795653" y="3277466"/>
            <a:ext cx="523875" cy="130492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Line 133"/>
          <p:cNvSpPr>
            <a:spLocks noChangeShapeType="1"/>
          </p:cNvSpPr>
          <p:nvPr/>
        </p:nvSpPr>
        <p:spPr bwMode="auto">
          <a:xfrm flipH="1" flipV="1">
            <a:off x="7318663" y="3278836"/>
            <a:ext cx="66675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134"/>
          <p:cNvSpPr>
            <a:spLocks noChangeShapeType="1"/>
          </p:cNvSpPr>
          <p:nvPr/>
        </p:nvSpPr>
        <p:spPr bwMode="auto">
          <a:xfrm flipV="1">
            <a:off x="6785263" y="4001943"/>
            <a:ext cx="600075" cy="60007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>
            <a:off x="4432300" y="4716318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Line 95"/>
          <p:cNvSpPr>
            <a:spLocks noChangeShapeType="1"/>
          </p:cNvSpPr>
          <p:nvPr/>
        </p:nvSpPr>
        <p:spPr bwMode="auto">
          <a:xfrm flipV="1">
            <a:off x="4929188" y="47274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 flipV="1">
            <a:off x="4921250" y="3919393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Line 86"/>
          <p:cNvSpPr>
            <a:spLocks noChangeShapeType="1"/>
          </p:cNvSpPr>
          <p:nvPr/>
        </p:nvSpPr>
        <p:spPr bwMode="auto">
          <a:xfrm flipH="1">
            <a:off x="2490788" y="4775056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Line 85"/>
          <p:cNvSpPr>
            <a:spLocks noChangeShapeType="1"/>
          </p:cNvSpPr>
          <p:nvPr/>
        </p:nvSpPr>
        <p:spPr bwMode="auto">
          <a:xfrm flipV="1">
            <a:off x="2987675" y="47861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Line 84"/>
          <p:cNvSpPr>
            <a:spLocks noChangeShapeType="1"/>
          </p:cNvSpPr>
          <p:nvPr/>
        </p:nvSpPr>
        <p:spPr bwMode="auto">
          <a:xfrm flipV="1">
            <a:off x="2979738" y="3978131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" name="Line 95"/>
          <p:cNvSpPr>
            <a:spLocks noChangeShapeType="1"/>
          </p:cNvSpPr>
          <p:nvPr/>
        </p:nvSpPr>
        <p:spPr bwMode="auto">
          <a:xfrm flipV="1">
            <a:off x="4929188" y="47274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Line 96"/>
          <p:cNvSpPr>
            <a:spLocks noChangeShapeType="1"/>
          </p:cNvSpPr>
          <p:nvPr/>
        </p:nvSpPr>
        <p:spPr bwMode="auto">
          <a:xfrm flipH="1">
            <a:off x="4432300" y="4716318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Oval 97"/>
          <p:cNvSpPr>
            <a:spLocks noChangeArrowheads="1"/>
          </p:cNvSpPr>
          <p:nvPr/>
        </p:nvSpPr>
        <p:spPr bwMode="auto">
          <a:xfrm>
            <a:off x="4568825" y="43861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Oval 98"/>
          <p:cNvSpPr>
            <a:spLocks noChangeArrowheads="1"/>
          </p:cNvSpPr>
          <p:nvPr/>
        </p:nvSpPr>
        <p:spPr bwMode="auto">
          <a:xfrm>
            <a:off x="4862513" y="45083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Oval 99"/>
          <p:cNvSpPr>
            <a:spLocks noChangeArrowheads="1"/>
          </p:cNvSpPr>
          <p:nvPr/>
        </p:nvSpPr>
        <p:spPr bwMode="auto">
          <a:xfrm>
            <a:off x="4708525" y="4497243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4754563" y="433373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101"/>
          <p:cNvSpPr>
            <a:spLocks noChangeArrowheads="1"/>
          </p:cNvSpPr>
          <p:nvPr/>
        </p:nvSpPr>
        <p:spPr bwMode="auto">
          <a:xfrm>
            <a:off x="4924425" y="48179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102"/>
          <p:cNvSpPr>
            <a:spLocks noChangeArrowheads="1"/>
          </p:cNvSpPr>
          <p:nvPr/>
        </p:nvSpPr>
        <p:spPr bwMode="auto">
          <a:xfrm>
            <a:off x="5160963" y="456868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03"/>
          <p:cNvSpPr>
            <a:spLocks noChangeArrowheads="1"/>
          </p:cNvSpPr>
          <p:nvPr/>
        </p:nvSpPr>
        <p:spPr bwMode="auto">
          <a:xfrm>
            <a:off x="4921250" y="436706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Line 108"/>
          <p:cNvSpPr>
            <a:spLocks noChangeShapeType="1"/>
          </p:cNvSpPr>
          <p:nvPr/>
        </p:nvSpPr>
        <p:spPr bwMode="auto">
          <a:xfrm flipV="1">
            <a:off x="4533900" y="445596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Line 110"/>
          <p:cNvSpPr>
            <a:spLocks noChangeShapeType="1"/>
          </p:cNvSpPr>
          <p:nvPr/>
        </p:nvSpPr>
        <p:spPr bwMode="auto">
          <a:xfrm flipV="1">
            <a:off x="4732338" y="4530581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Line 111"/>
          <p:cNvSpPr>
            <a:spLocks noChangeShapeType="1"/>
          </p:cNvSpPr>
          <p:nvPr/>
        </p:nvSpPr>
        <p:spPr bwMode="auto">
          <a:xfrm flipV="1">
            <a:off x="4759325" y="438611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Line 112"/>
          <p:cNvSpPr>
            <a:spLocks noChangeShapeType="1"/>
          </p:cNvSpPr>
          <p:nvPr/>
        </p:nvSpPr>
        <p:spPr bwMode="auto">
          <a:xfrm flipV="1">
            <a:off x="4929188" y="4413106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Line 113"/>
          <p:cNvSpPr>
            <a:spLocks noChangeShapeType="1"/>
          </p:cNvSpPr>
          <p:nvPr/>
        </p:nvSpPr>
        <p:spPr bwMode="auto">
          <a:xfrm flipV="1">
            <a:off x="4851400" y="4554393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Line 114"/>
          <p:cNvSpPr>
            <a:spLocks noChangeShapeType="1"/>
          </p:cNvSpPr>
          <p:nvPr/>
        </p:nvSpPr>
        <p:spPr bwMode="auto">
          <a:xfrm flipV="1">
            <a:off x="5154613" y="4619481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V="1">
            <a:off x="4914900" y="487506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" name="Oval 87"/>
          <p:cNvSpPr>
            <a:spLocks noChangeArrowheads="1"/>
          </p:cNvSpPr>
          <p:nvPr/>
        </p:nvSpPr>
        <p:spPr bwMode="auto">
          <a:xfrm>
            <a:off x="2608263" y="44448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Oval 88"/>
          <p:cNvSpPr>
            <a:spLocks noChangeArrowheads="1"/>
          </p:cNvSpPr>
          <p:nvPr/>
        </p:nvSpPr>
        <p:spPr bwMode="auto">
          <a:xfrm>
            <a:off x="2921000" y="4567093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Oval 89"/>
          <p:cNvSpPr>
            <a:spLocks noChangeArrowheads="1"/>
          </p:cNvSpPr>
          <p:nvPr/>
        </p:nvSpPr>
        <p:spPr bwMode="auto">
          <a:xfrm>
            <a:off x="2767013" y="455598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91"/>
          <p:cNvSpPr>
            <a:spLocks noChangeArrowheads="1"/>
          </p:cNvSpPr>
          <p:nvPr/>
        </p:nvSpPr>
        <p:spPr bwMode="auto">
          <a:xfrm>
            <a:off x="2982913" y="48766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92"/>
          <p:cNvSpPr>
            <a:spLocks noChangeArrowheads="1"/>
          </p:cNvSpPr>
          <p:nvPr/>
        </p:nvSpPr>
        <p:spPr bwMode="auto">
          <a:xfrm>
            <a:off x="3190875" y="45512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93"/>
          <p:cNvSpPr>
            <a:spLocks noChangeArrowheads="1"/>
          </p:cNvSpPr>
          <p:nvPr/>
        </p:nvSpPr>
        <p:spPr bwMode="auto">
          <a:xfrm>
            <a:off x="2979738" y="442580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3" y="1968717"/>
            <a:ext cx="134143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Line 47"/>
          <p:cNvSpPr>
            <a:spLocks noChangeShapeType="1"/>
          </p:cNvSpPr>
          <p:nvPr/>
        </p:nvSpPr>
        <p:spPr bwMode="auto">
          <a:xfrm flipH="1" flipV="1">
            <a:off x="3000375" y="1988993"/>
            <a:ext cx="95250" cy="828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48"/>
          <p:cNvSpPr>
            <a:spLocks noChangeShapeType="1"/>
          </p:cNvSpPr>
          <p:nvPr/>
        </p:nvSpPr>
        <p:spPr bwMode="auto">
          <a:xfrm flipV="1">
            <a:off x="3103563" y="2730356"/>
            <a:ext cx="68580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49"/>
          <p:cNvSpPr>
            <a:spLocks noChangeShapeType="1"/>
          </p:cNvSpPr>
          <p:nvPr/>
        </p:nvSpPr>
        <p:spPr bwMode="auto">
          <a:xfrm flipH="1">
            <a:off x="2720975" y="2814493"/>
            <a:ext cx="381000" cy="447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Oval 50"/>
          <p:cNvSpPr>
            <a:spLocks noChangeArrowheads="1"/>
          </p:cNvSpPr>
          <p:nvPr/>
        </p:nvSpPr>
        <p:spPr bwMode="auto">
          <a:xfrm>
            <a:off x="2714625" y="243666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Oval 51"/>
          <p:cNvSpPr>
            <a:spLocks noChangeArrowheads="1"/>
          </p:cNvSpPr>
          <p:nvPr/>
        </p:nvSpPr>
        <p:spPr bwMode="auto">
          <a:xfrm>
            <a:off x="3065463" y="2597006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Oval 52"/>
          <p:cNvSpPr>
            <a:spLocks noChangeArrowheads="1"/>
          </p:cNvSpPr>
          <p:nvPr/>
        </p:nvSpPr>
        <p:spPr bwMode="auto">
          <a:xfrm>
            <a:off x="2882900" y="259541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Oval 53"/>
          <p:cNvSpPr>
            <a:spLocks noChangeArrowheads="1"/>
          </p:cNvSpPr>
          <p:nvPr/>
        </p:nvSpPr>
        <p:spPr bwMode="auto">
          <a:xfrm>
            <a:off x="2900363" y="2422381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Oval 54"/>
          <p:cNvSpPr>
            <a:spLocks noChangeArrowheads="1"/>
          </p:cNvSpPr>
          <p:nvPr/>
        </p:nvSpPr>
        <p:spPr bwMode="auto">
          <a:xfrm>
            <a:off x="3070225" y="296371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Oval 55"/>
          <p:cNvSpPr>
            <a:spLocks noChangeArrowheads="1"/>
          </p:cNvSpPr>
          <p:nvPr/>
        </p:nvSpPr>
        <p:spPr bwMode="auto">
          <a:xfrm>
            <a:off x="3382963" y="2562081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Oval 56"/>
          <p:cNvSpPr>
            <a:spLocks noChangeArrowheads="1"/>
          </p:cNvSpPr>
          <p:nvPr/>
        </p:nvSpPr>
        <p:spPr bwMode="auto">
          <a:xfrm>
            <a:off x="3095625" y="2408093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23528" y="220486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Coordonnées du réseau déterminées par SLR à la date t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23528" y="397813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u="sng" dirty="0"/>
              <a:t>Coordonnées ITRF2014 à la date t</a:t>
            </a:r>
          </a:p>
          <a:p>
            <a:endParaRPr lang="fr-FR" dirty="0"/>
          </a:p>
        </p:txBody>
      </p:sp>
      <p:sp>
        <p:nvSpPr>
          <p:cNvPr id="1024" name="ZoneTexte 1023"/>
          <p:cNvSpPr txBox="1"/>
          <p:nvPr/>
        </p:nvSpPr>
        <p:spPr>
          <a:xfrm>
            <a:off x="2761385" y="1484784"/>
            <a:ext cx="62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</a:t>
            </a:r>
            <a:endParaRPr lang="fr-FR" i="1" dirty="0"/>
          </a:p>
        </p:txBody>
      </p:sp>
      <p:sp>
        <p:nvSpPr>
          <p:cNvPr id="1025" name="ZoneTexte 1024"/>
          <p:cNvSpPr txBox="1"/>
          <p:nvPr/>
        </p:nvSpPr>
        <p:spPr>
          <a:xfrm>
            <a:off x="4957763" y="148478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i="1" dirty="0"/>
              <a:t>t+</a:t>
            </a:r>
            <a:r>
              <a:rPr lang="el-GR" altLang="fr-FR" i="1" dirty="0"/>
              <a:t>Δ</a:t>
            </a:r>
            <a:r>
              <a:rPr lang="fr-FR" altLang="fr-FR" i="1" dirty="0"/>
              <a:t>t</a:t>
            </a:r>
            <a:endParaRPr lang="el-GR" altLang="fr-FR" i="1" dirty="0"/>
          </a:p>
          <a:p>
            <a:endParaRPr lang="fr-FR" dirty="0"/>
          </a:p>
        </p:txBody>
      </p:sp>
      <p:sp>
        <p:nvSpPr>
          <p:cNvPr id="1027" name="ZoneTexte 1026"/>
          <p:cNvSpPr txBox="1"/>
          <p:nvPr/>
        </p:nvSpPr>
        <p:spPr>
          <a:xfrm>
            <a:off x="5868144" y="126876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u="sng" dirty="0" smtClean="0">
                <a:solidFill>
                  <a:srgbClr val="FF0000"/>
                </a:solidFill>
              </a:rPr>
              <a:t>Déplacements«</a:t>
            </a:r>
            <a:r>
              <a:rPr lang="fr-FR" altLang="fr-FR" u="sng" dirty="0">
                <a:solidFill>
                  <a:srgbClr val="FF0000"/>
                </a:solidFill>
              </a:rPr>
              <a:t> locaux »</a:t>
            </a:r>
          </a:p>
          <a:p>
            <a:endParaRPr lang="fr-FR" dirty="0"/>
          </a:p>
        </p:txBody>
      </p:sp>
      <p:sp>
        <p:nvSpPr>
          <p:cNvPr id="1028" name="ZoneTexte 1027"/>
          <p:cNvSpPr txBox="1"/>
          <p:nvPr/>
        </p:nvSpPr>
        <p:spPr>
          <a:xfrm>
            <a:off x="6588224" y="2777981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1200" dirty="0">
                <a:solidFill>
                  <a:srgbClr val="33CC33"/>
                </a:solidFill>
              </a:rPr>
              <a:t>Translation </a:t>
            </a:r>
          </a:p>
          <a:p>
            <a:r>
              <a:rPr lang="fr-FR" altLang="fr-FR" sz="1200" dirty="0">
                <a:solidFill>
                  <a:srgbClr val="33CC33"/>
                </a:solidFill>
              </a:rPr>
              <a:t>estimée</a:t>
            </a:r>
          </a:p>
          <a:p>
            <a:endParaRPr lang="fr-FR" dirty="0"/>
          </a:p>
        </p:txBody>
      </p:sp>
      <p:sp>
        <p:nvSpPr>
          <p:cNvPr id="1029" name="ZoneTexte 1028"/>
          <p:cNvSpPr txBox="1"/>
          <p:nvPr/>
        </p:nvSpPr>
        <p:spPr>
          <a:xfrm>
            <a:off x="7603194" y="3257477"/>
            <a:ext cx="154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1200" i="1" dirty="0">
                <a:solidFill>
                  <a:srgbClr val="FF0000"/>
                </a:solidFill>
              </a:rPr>
              <a:t>Translation </a:t>
            </a:r>
          </a:p>
          <a:p>
            <a:r>
              <a:rPr lang="fr-FR" altLang="fr-FR" sz="1200" i="1" dirty="0">
                <a:solidFill>
                  <a:srgbClr val="FF0000"/>
                </a:solidFill>
              </a:rPr>
              <a:t>apparente liée </a:t>
            </a:r>
          </a:p>
          <a:p>
            <a:r>
              <a:rPr lang="fr-FR" altLang="fr-FR" sz="1200" i="1" dirty="0">
                <a:solidFill>
                  <a:srgbClr val="FF0000"/>
                </a:solidFill>
              </a:rPr>
              <a:t>aux déplacements</a:t>
            </a:r>
          </a:p>
          <a:p>
            <a:endParaRPr lang="fr-FR" dirty="0"/>
          </a:p>
        </p:txBody>
      </p:sp>
      <p:sp>
        <p:nvSpPr>
          <p:cNvPr id="1030" name="Rectangle 1029"/>
          <p:cNvSpPr/>
          <p:nvPr/>
        </p:nvSpPr>
        <p:spPr>
          <a:xfrm>
            <a:off x="6986336" y="4642092"/>
            <a:ext cx="2093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1200" dirty="0">
                <a:solidFill>
                  <a:srgbClr val="6600CC"/>
                </a:solidFill>
              </a:rPr>
              <a:t>Mouvement du géocentre</a:t>
            </a:r>
            <a:endParaRPr lang="fr-FR" altLang="fr-FR" sz="1200" dirty="0">
              <a:solidFill>
                <a:srgbClr val="6600CC"/>
              </a:solidFill>
            </a:endParaRPr>
          </a:p>
        </p:txBody>
      </p:sp>
      <p:sp>
        <p:nvSpPr>
          <p:cNvPr id="1031" name="ZoneTexte 1030"/>
          <p:cNvSpPr txBox="1"/>
          <p:nvPr/>
        </p:nvSpPr>
        <p:spPr>
          <a:xfrm>
            <a:off x="467544" y="116632"/>
            <a:ext cx="263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Titre ?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" y="188640"/>
            <a:ext cx="7315215" cy="5458979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3275856" y="1340768"/>
            <a:ext cx="0" cy="3744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084168" y="1340768"/>
            <a:ext cx="0" cy="3744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Étoile à 5 branches 11"/>
          <p:cNvSpPr/>
          <p:nvPr/>
        </p:nvSpPr>
        <p:spPr>
          <a:xfrm>
            <a:off x="3185057" y="1027553"/>
            <a:ext cx="180020" cy="144016"/>
          </a:xfrm>
          <a:prstGeom prst="star5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4 branches 13"/>
          <p:cNvSpPr/>
          <p:nvPr/>
        </p:nvSpPr>
        <p:spPr>
          <a:xfrm>
            <a:off x="5994158" y="1027553"/>
            <a:ext cx="180020" cy="120604"/>
          </a:xfrm>
          <a:prstGeom prst="star4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75656" y="5647619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Déplacements des positons des stations Laser (composante h)</a:t>
            </a:r>
            <a:endParaRPr lang="fr-FR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7524328" y="1844824"/>
            <a:ext cx="161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Note: légende des événements ( voir avec </a:t>
            </a:r>
            <a:r>
              <a:rPr lang="fr-FR" dirty="0" err="1" smtClean="0">
                <a:solidFill>
                  <a:srgbClr val="FF0000"/>
                </a:solidFill>
              </a:rPr>
              <a:t>mathilde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6" y="3246541"/>
            <a:ext cx="997248" cy="99515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Organigramme </a:t>
            </a:r>
            <a:r>
              <a:rPr lang="fr-FR" dirty="0" smtClean="0"/>
              <a:t>du fonctionnement du code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4566"/>
            <a:ext cx="7255684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Organigramme (calcul MC)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886049" cy="4680849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5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6900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Extraction des données des différents fichiers d’entrés (test sur plusieurs fichiers de sources différentes)</a:t>
            </a:r>
          </a:p>
          <a:p>
            <a:endParaRPr lang="fr-FR" dirty="0" smtClean="0"/>
          </a:p>
          <a:p>
            <a:r>
              <a:rPr lang="fr-FR" dirty="0"/>
              <a:t>Validation des méthodes de mises en forme des données à exploiter pour les calculs</a:t>
            </a:r>
          </a:p>
          <a:p>
            <a:endParaRPr lang="fr-FR" dirty="0"/>
          </a:p>
          <a:p>
            <a:r>
              <a:rPr lang="fr-FR" dirty="0" smtClean="0"/>
              <a:t>Validation des calculs par moindres carrés </a:t>
            </a:r>
            <a:r>
              <a:rPr lang="fr-FR" smtClean="0"/>
              <a:t>(différents jeux </a:t>
            </a:r>
            <a:r>
              <a:rPr lang="fr-FR" dirty="0" smtClean="0"/>
              <a:t>de données synthétiques)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6</a:t>
            </a:fld>
            <a:endParaRPr lang="fr-FR" sz="200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Validations des différentes étapes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6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Histogramme des résidus</a:t>
            </a:r>
          </a:p>
          <a:p>
            <a:r>
              <a:rPr lang="fr-FR" dirty="0" smtClean="0"/>
              <a:t>Rapport de calcul pour les moindres carrés et les déplacements des stations SLR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partie scientifique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7</a:t>
            </a:fld>
            <a:endParaRPr lang="fr-FR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5309580" cy="32664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70987" y="6070802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Histogramme des résidus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7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Organigramme (base de données)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36164"/>
            <a:ext cx="6903410" cy="4008432"/>
          </a:xfrm>
        </p:spPr>
      </p:pic>
    </p:spTree>
    <p:extLst>
      <p:ext uri="{BB962C8B-B14F-4D97-AF65-F5344CB8AC3E}">
        <p14:creationId xmlns:p14="http://schemas.microsoft.com/office/powerpoint/2010/main" val="13870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XML de chaque station SLR </a:t>
            </a:r>
          </a:p>
          <a:p>
            <a:endParaRPr lang="fr-FR" dirty="0"/>
          </a:p>
          <a:p>
            <a:r>
              <a:rPr lang="fr-FR" dirty="0" smtClean="0"/>
              <a:t>Fichier de résultat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9</a:t>
            </a:fld>
            <a:endParaRPr lang="fr-FR" sz="2000"/>
          </a:p>
        </p:txBody>
      </p:sp>
      <p:sp>
        <p:nvSpPr>
          <p:cNvPr id="5" name="ZoneTexte 4"/>
          <p:cNvSpPr txBox="1"/>
          <p:nvPr/>
        </p:nvSpPr>
        <p:spPr>
          <a:xfrm>
            <a:off x="2555776" y="4077072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Note : je n’ai pas trouvé d’exemple de XML à mettre ici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504</TotalTime>
  <Words>246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Service de calcul du mouvement du géocentre par combinaison de données de télémétrie laser sur satellite et GNSS</vt:lpstr>
      <vt:lpstr>Présentation PowerPoint</vt:lpstr>
      <vt:lpstr>Présentation PowerPoint</vt:lpstr>
      <vt:lpstr>Organigramme du fonctionnement du code </vt:lpstr>
      <vt:lpstr>Organigramme (calcul MC)</vt:lpstr>
      <vt:lpstr>Validations des différentes étapes</vt:lpstr>
      <vt:lpstr>Résultats partie scientifique</vt:lpstr>
      <vt:lpstr>Organigramme (base de données)</vt:lpstr>
      <vt:lpstr>Résultats base de données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 calcul du mouvement du géocentre par combinaison de données de télémétrie laser sur satellite et GNSS</dc:title>
  <dc:creator>Oumaïma Dib</dc:creator>
  <cp:lastModifiedBy>Oumaïma Dib</cp:lastModifiedBy>
  <cp:revision>30</cp:revision>
  <dcterms:created xsi:type="dcterms:W3CDTF">2017-05-15T09:37:45Z</dcterms:created>
  <dcterms:modified xsi:type="dcterms:W3CDTF">2017-05-16T20:28:29Z</dcterms:modified>
</cp:coreProperties>
</file>