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66" r:id="rId5"/>
    <p:sldId id="260" r:id="rId6"/>
    <p:sldId id="268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B169-1141-4116-ABB9-C9D9BE0CEE89}" type="datetimeFigureOut">
              <a:rPr lang="fr-FR" smtClean="0"/>
              <a:pPr/>
              <a:t>16/05/2017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605D-F31D-4C7A-ACB4-9B481CDECB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232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91A38C-CB16-4E8C-A11E-46E7A7AD2873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2A631A-4DC2-4A32-BEA0-DAA7C7C9884B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04F43-3480-46D6-83AB-20506F89E00B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4B271-E133-4E51-92F0-AE5555C2E988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2CF43-CAEE-4C11-B95A-9B33875124CC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01B96-04B6-401A-8079-07B59F15E2A8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81E1F-F857-4104-89F0-C5EE8ADBF691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71DEF-D35E-4F24-A459-CDD02A4706E9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63FA9-967D-43BC-80FC-3B8F99855058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EFF7EE-D310-41A8-A03B-B246D37A3564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515F44-0B04-47BC-948C-7FB0A3D70B08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CB2AA3-5E0C-4FAF-BA41-164FB73F5EB4}" type="datetime1">
              <a:rPr lang="fr-FR" smtClean="0"/>
              <a:pPr/>
              <a:t>16/05/2017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9057" y="1700808"/>
            <a:ext cx="8229600" cy="482453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P</a:t>
            </a:r>
            <a:r>
              <a:rPr lang="fr-FR" sz="2000" dirty="0" smtClean="0"/>
              <a:t>roposer un service de calcul de la position du centre des masses de la Terre moyenné sur 1 semaine par rapport au système de l’ITRF</a:t>
            </a:r>
          </a:p>
          <a:p>
            <a:r>
              <a:rPr lang="fr-FR" sz="2000" dirty="0" smtClean="0"/>
              <a:t>Associer une base de donnée d’événements station pour contrôle qualité</a:t>
            </a:r>
          </a:p>
          <a:p>
            <a:r>
              <a:rPr lang="fr-FR" sz="2000" dirty="0" smtClean="0"/>
              <a:t>Données nécessaires: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 smtClean="0"/>
              <a:t>Service de calcul du mouvement du géocentre par combinaison de données de télémétrie laser sur satellite et GNSS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1800760" y="4323929"/>
            <a:ext cx="792088" cy="29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769158" y="4865787"/>
            <a:ext cx="792088" cy="26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6933" y="4311355"/>
            <a:ext cx="563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GNSS</a:t>
            </a:r>
          </a:p>
          <a:p>
            <a:endParaRPr lang="fr-FR" dirty="0"/>
          </a:p>
          <a:p>
            <a:r>
              <a:rPr lang="fr-FR" dirty="0" smtClean="0"/>
              <a:t>Données télémétrie laser sur satellites (SLR)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1</a:t>
            </a:fld>
            <a:endParaRPr lang="fr-FR" sz="2000"/>
          </a:p>
        </p:txBody>
      </p:sp>
      <p:sp>
        <p:nvSpPr>
          <p:cNvPr id="6" name="Flèche droite 5"/>
          <p:cNvSpPr/>
          <p:nvPr/>
        </p:nvSpPr>
        <p:spPr>
          <a:xfrm>
            <a:off x="1769158" y="5326179"/>
            <a:ext cx="792088" cy="342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769158" y="5949279"/>
            <a:ext cx="792088" cy="30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987824" y="532617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Fichiers logs SLR </a:t>
            </a:r>
          </a:p>
          <a:p>
            <a:endParaRPr lang="fr-FR" dirty="0"/>
          </a:p>
          <a:p>
            <a:r>
              <a:rPr lang="fr-FR" dirty="0" smtClean="0"/>
              <a:t>Mails SLR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5343498"/>
            <a:ext cx="2019268" cy="12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13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10</a:t>
            </a:fld>
            <a:endParaRPr lang="fr-FR" sz="2000"/>
          </a:p>
        </p:txBody>
      </p:sp>
      <p:pic>
        <p:nvPicPr>
          <p:cNvPr id="7" name="Espace réservé du contenu 6" descr="schema_explicatif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908720"/>
            <a:ext cx="7332845" cy="5184576"/>
          </a:xfrm>
        </p:spPr>
      </p:pic>
    </p:spTree>
    <p:extLst>
      <p:ext uri="{BB962C8B-B14F-4D97-AF65-F5344CB8AC3E}">
        <p14:creationId xmlns:p14="http://schemas.microsoft.com/office/powerpoint/2010/main" xmlns="" val="1825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2</a:t>
            </a:fld>
            <a:endParaRPr lang="fr-FR" sz="2000"/>
          </a:p>
        </p:txBody>
      </p:sp>
      <p:sp>
        <p:nvSpPr>
          <p:cNvPr id="3" name="Line 135"/>
          <p:cNvSpPr>
            <a:spLocks noChangeShapeType="1"/>
          </p:cNvSpPr>
          <p:nvPr/>
        </p:nvSpPr>
        <p:spPr bwMode="auto">
          <a:xfrm flipV="1">
            <a:off x="6795653" y="3277466"/>
            <a:ext cx="523875" cy="130492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Line 133"/>
          <p:cNvSpPr>
            <a:spLocks noChangeShapeType="1"/>
          </p:cNvSpPr>
          <p:nvPr/>
        </p:nvSpPr>
        <p:spPr bwMode="auto">
          <a:xfrm flipH="1" flipV="1">
            <a:off x="7318663" y="3278836"/>
            <a:ext cx="66675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134"/>
          <p:cNvSpPr>
            <a:spLocks noChangeShapeType="1"/>
          </p:cNvSpPr>
          <p:nvPr/>
        </p:nvSpPr>
        <p:spPr bwMode="auto">
          <a:xfrm flipV="1">
            <a:off x="6785263" y="4001943"/>
            <a:ext cx="600075" cy="60007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>
            <a:off x="4432300" y="4716318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Line 95"/>
          <p:cNvSpPr>
            <a:spLocks noChangeShapeType="1"/>
          </p:cNvSpPr>
          <p:nvPr/>
        </p:nvSpPr>
        <p:spPr bwMode="auto">
          <a:xfrm flipV="1">
            <a:off x="4929188" y="47274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 flipV="1">
            <a:off x="4921250" y="3919393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" name="Line 86"/>
          <p:cNvSpPr>
            <a:spLocks noChangeShapeType="1"/>
          </p:cNvSpPr>
          <p:nvPr/>
        </p:nvSpPr>
        <p:spPr bwMode="auto">
          <a:xfrm flipH="1">
            <a:off x="2490788" y="4775056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Line 85"/>
          <p:cNvSpPr>
            <a:spLocks noChangeShapeType="1"/>
          </p:cNvSpPr>
          <p:nvPr/>
        </p:nvSpPr>
        <p:spPr bwMode="auto">
          <a:xfrm flipV="1">
            <a:off x="2987675" y="478616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Line 84"/>
          <p:cNvSpPr>
            <a:spLocks noChangeShapeType="1"/>
          </p:cNvSpPr>
          <p:nvPr/>
        </p:nvSpPr>
        <p:spPr bwMode="auto">
          <a:xfrm flipV="1">
            <a:off x="2979738" y="3978131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" name="Line 95"/>
          <p:cNvSpPr>
            <a:spLocks noChangeShapeType="1"/>
          </p:cNvSpPr>
          <p:nvPr/>
        </p:nvSpPr>
        <p:spPr bwMode="auto">
          <a:xfrm flipV="1">
            <a:off x="4929188" y="47274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Line 96"/>
          <p:cNvSpPr>
            <a:spLocks noChangeShapeType="1"/>
          </p:cNvSpPr>
          <p:nvPr/>
        </p:nvSpPr>
        <p:spPr bwMode="auto">
          <a:xfrm flipH="1">
            <a:off x="4432300" y="4716318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" name="Oval 97"/>
          <p:cNvSpPr>
            <a:spLocks noChangeArrowheads="1"/>
          </p:cNvSpPr>
          <p:nvPr/>
        </p:nvSpPr>
        <p:spPr bwMode="auto">
          <a:xfrm>
            <a:off x="4568825" y="438611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Oval 98"/>
          <p:cNvSpPr>
            <a:spLocks noChangeArrowheads="1"/>
          </p:cNvSpPr>
          <p:nvPr/>
        </p:nvSpPr>
        <p:spPr bwMode="auto">
          <a:xfrm>
            <a:off x="4862513" y="450835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Oval 99"/>
          <p:cNvSpPr>
            <a:spLocks noChangeArrowheads="1"/>
          </p:cNvSpPr>
          <p:nvPr/>
        </p:nvSpPr>
        <p:spPr bwMode="auto">
          <a:xfrm>
            <a:off x="4708525" y="4497243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4754563" y="4333731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101"/>
          <p:cNvSpPr>
            <a:spLocks noChangeArrowheads="1"/>
          </p:cNvSpPr>
          <p:nvPr/>
        </p:nvSpPr>
        <p:spPr bwMode="auto">
          <a:xfrm>
            <a:off x="4924425" y="481791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102"/>
          <p:cNvSpPr>
            <a:spLocks noChangeArrowheads="1"/>
          </p:cNvSpPr>
          <p:nvPr/>
        </p:nvSpPr>
        <p:spPr bwMode="auto">
          <a:xfrm>
            <a:off x="5160963" y="4568681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03"/>
          <p:cNvSpPr>
            <a:spLocks noChangeArrowheads="1"/>
          </p:cNvSpPr>
          <p:nvPr/>
        </p:nvSpPr>
        <p:spPr bwMode="auto">
          <a:xfrm>
            <a:off x="4921250" y="436706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Line 108"/>
          <p:cNvSpPr>
            <a:spLocks noChangeShapeType="1"/>
          </p:cNvSpPr>
          <p:nvPr/>
        </p:nvSpPr>
        <p:spPr bwMode="auto">
          <a:xfrm flipV="1">
            <a:off x="4533900" y="4455968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Line 110"/>
          <p:cNvSpPr>
            <a:spLocks noChangeShapeType="1"/>
          </p:cNvSpPr>
          <p:nvPr/>
        </p:nvSpPr>
        <p:spPr bwMode="auto">
          <a:xfrm flipV="1">
            <a:off x="4732338" y="4530581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Line 111"/>
          <p:cNvSpPr>
            <a:spLocks noChangeShapeType="1"/>
          </p:cNvSpPr>
          <p:nvPr/>
        </p:nvSpPr>
        <p:spPr bwMode="auto">
          <a:xfrm flipV="1">
            <a:off x="4759325" y="4386118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Line 112"/>
          <p:cNvSpPr>
            <a:spLocks noChangeShapeType="1"/>
          </p:cNvSpPr>
          <p:nvPr/>
        </p:nvSpPr>
        <p:spPr bwMode="auto">
          <a:xfrm flipV="1">
            <a:off x="4929188" y="4413106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Line 113"/>
          <p:cNvSpPr>
            <a:spLocks noChangeShapeType="1"/>
          </p:cNvSpPr>
          <p:nvPr/>
        </p:nvSpPr>
        <p:spPr bwMode="auto">
          <a:xfrm flipV="1">
            <a:off x="4851400" y="4554393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" name="Line 114"/>
          <p:cNvSpPr>
            <a:spLocks noChangeShapeType="1"/>
          </p:cNvSpPr>
          <p:nvPr/>
        </p:nvSpPr>
        <p:spPr bwMode="auto">
          <a:xfrm flipV="1">
            <a:off x="5154613" y="4619481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Line 115"/>
          <p:cNvSpPr>
            <a:spLocks noChangeShapeType="1"/>
          </p:cNvSpPr>
          <p:nvPr/>
        </p:nvSpPr>
        <p:spPr bwMode="auto">
          <a:xfrm flipV="1">
            <a:off x="4914900" y="4875068"/>
            <a:ext cx="57150" cy="4762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" name="Oval 87"/>
          <p:cNvSpPr>
            <a:spLocks noChangeArrowheads="1"/>
          </p:cNvSpPr>
          <p:nvPr/>
        </p:nvSpPr>
        <p:spPr bwMode="auto">
          <a:xfrm>
            <a:off x="2608263" y="444485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Oval 88"/>
          <p:cNvSpPr>
            <a:spLocks noChangeArrowheads="1"/>
          </p:cNvSpPr>
          <p:nvPr/>
        </p:nvSpPr>
        <p:spPr bwMode="auto">
          <a:xfrm>
            <a:off x="2921000" y="4567093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Oval 89"/>
          <p:cNvSpPr>
            <a:spLocks noChangeArrowheads="1"/>
          </p:cNvSpPr>
          <p:nvPr/>
        </p:nvSpPr>
        <p:spPr bwMode="auto">
          <a:xfrm>
            <a:off x="2767013" y="4555981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91"/>
          <p:cNvSpPr>
            <a:spLocks noChangeArrowheads="1"/>
          </p:cNvSpPr>
          <p:nvPr/>
        </p:nvSpPr>
        <p:spPr bwMode="auto">
          <a:xfrm>
            <a:off x="2982913" y="487665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92"/>
          <p:cNvSpPr>
            <a:spLocks noChangeArrowheads="1"/>
          </p:cNvSpPr>
          <p:nvPr/>
        </p:nvSpPr>
        <p:spPr bwMode="auto">
          <a:xfrm>
            <a:off x="3190875" y="4551218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Oval 93"/>
          <p:cNvSpPr>
            <a:spLocks noChangeArrowheads="1"/>
          </p:cNvSpPr>
          <p:nvPr/>
        </p:nvSpPr>
        <p:spPr bwMode="auto">
          <a:xfrm>
            <a:off x="2979738" y="4425806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5993" y="1968717"/>
            <a:ext cx="134143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Line 47"/>
          <p:cNvSpPr>
            <a:spLocks noChangeShapeType="1"/>
          </p:cNvSpPr>
          <p:nvPr/>
        </p:nvSpPr>
        <p:spPr bwMode="auto">
          <a:xfrm flipH="1" flipV="1">
            <a:off x="3000375" y="1988993"/>
            <a:ext cx="95250" cy="828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Line 48"/>
          <p:cNvSpPr>
            <a:spLocks noChangeShapeType="1"/>
          </p:cNvSpPr>
          <p:nvPr/>
        </p:nvSpPr>
        <p:spPr bwMode="auto">
          <a:xfrm flipV="1">
            <a:off x="3103563" y="2730356"/>
            <a:ext cx="685800" cy="952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Line 49"/>
          <p:cNvSpPr>
            <a:spLocks noChangeShapeType="1"/>
          </p:cNvSpPr>
          <p:nvPr/>
        </p:nvSpPr>
        <p:spPr bwMode="auto">
          <a:xfrm flipH="1">
            <a:off x="2720975" y="2814493"/>
            <a:ext cx="381000" cy="447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Oval 50"/>
          <p:cNvSpPr>
            <a:spLocks noChangeArrowheads="1"/>
          </p:cNvSpPr>
          <p:nvPr/>
        </p:nvSpPr>
        <p:spPr bwMode="auto">
          <a:xfrm>
            <a:off x="2714625" y="2436668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Oval 51"/>
          <p:cNvSpPr>
            <a:spLocks noChangeArrowheads="1"/>
          </p:cNvSpPr>
          <p:nvPr/>
        </p:nvSpPr>
        <p:spPr bwMode="auto">
          <a:xfrm>
            <a:off x="3065463" y="2597006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Oval 52"/>
          <p:cNvSpPr>
            <a:spLocks noChangeArrowheads="1"/>
          </p:cNvSpPr>
          <p:nvPr/>
        </p:nvSpPr>
        <p:spPr bwMode="auto">
          <a:xfrm>
            <a:off x="2882900" y="2595418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Oval 53"/>
          <p:cNvSpPr>
            <a:spLocks noChangeArrowheads="1"/>
          </p:cNvSpPr>
          <p:nvPr/>
        </p:nvSpPr>
        <p:spPr bwMode="auto">
          <a:xfrm>
            <a:off x="2900363" y="2422381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Oval 54"/>
          <p:cNvSpPr>
            <a:spLocks noChangeArrowheads="1"/>
          </p:cNvSpPr>
          <p:nvPr/>
        </p:nvSpPr>
        <p:spPr bwMode="auto">
          <a:xfrm>
            <a:off x="3070225" y="2963718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Oval 55"/>
          <p:cNvSpPr>
            <a:spLocks noChangeArrowheads="1"/>
          </p:cNvSpPr>
          <p:nvPr/>
        </p:nvSpPr>
        <p:spPr bwMode="auto">
          <a:xfrm>
            <a:off x="3382963" y="2562081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Oval 56"/>
          <p:cNvSpPr>
            <a:spLocks noChangeArrowheads="1"/>
          </p:cNvSpPr>
          <p:nvPr/>
        </p:nvSpPr>
        <p:spPr bwMode="auto">
          <a:xfrm>
            <a:off x="3095625" y="2408093"/>
            <a:ext cx="88900" cy="889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23528" y="2204864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Coordonnées du réseau déterminées par SLR à la date t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23528" y="397813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u="sng" dirty="0"/>
              <a:t>Coordonnées ITRF2014 à la date t</a:t>
            </a:r>
          </a:p>
          <a:p>
            <a:endParaRPr lang="fr-FR" dirty="0"/>
          </a:p>
        </p:txBody>
      </p:sp>
      <p:sp>
        <p:nvSpPr>
          <p:cNvPr id="1024" name="ZoneTexte 1023"/>
          <p:cNvSpPr txBox="1"/>
          <p:nvPr/>
        </p:nvSpPr>
        <p:spPr>
          <a:xfrm>
            <a:off x="2761385" y="1484784"/>
            <a:ext cx="62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</a:t>
            </a:r>
          </a:p>
        </p:txBody>
      </p:sp>
      <p:sp>
        <p:nvSpPr>
          <p:cNvPr id="1025" name="ZoneTexte 1024"/>
          <p:cNvSpPr txBox="1"/>
          <p:nvPr/>
        </p:nvSpPr>
        <p:spPr>
          <a:xfrm>
            <a:off x="4957763" y="148478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i="1" dirty="0"/>
              <a:t>t+</a:t>
            </a:r>
            <a:r>
              <a:rPr lang="el-GR" altLang="fr-FR" i="1" dirty="0"/>
              <a:t>Δ</a:t>
            </a:r>
            <a:r>
              <a:rPr lang="fr-FR" altLang="fr-FR" i="1" dirty="0"/>
              <a:t>t</a:t>
            </a:r>
            <a:endParaRPr lang="el-GR" altLang="fr-FR" i="1" dirty="0"/>
          </a:p>
          <a:p>
            <a:endParaRPr lang="fr-FR" dirty="0"/>
          </a:p>
        </p:txBody>
      </p:sp>
      <p:sp>
        <p:nvSpPr>
          <p:cNvPr id="1027" name="ZoneTexte 1026"/>
          <p:cNvSpPr txBox="1"/>
          <p:nvPr/>
        </p:nvSpPr>
        <p:spPr>
          <a:xfrm>
            <a:off x="6084168" y="177281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u="sng" dirty="0" smtClean="0">
                <a:solidFill>
                  <a:srgbClr val="FF0000"/>
                </a:solidFill>
              </a:rPr>
              <a:t>Déplacements«</a:t>
            </a:r>
            <a:r>
              <a:rPr lang="fr-FR" altLang="fr-FR" u="sng" dirty="0">
                <a:solidFill>
                  <a:srgbClr val="FF0000"/>
                </a:solidFill>
              </a:rPr>
              <a:t> locaux »</a:t>
            </a:r>
          </a:p>
          <a:p>
            <a:endParaRPr lang="fr-FR" dirty="0"/>
          </a:p>
        </p:txBody>
      </p:sp>
      <p:sp>
        <p:nvSpPr>
          <p:cNvPr id="1028" name="ZoneTexte 1027"/>
          <p:cNvSpPr txBox="1"/>
          <p:nvPr/>
        </p:nvSpPr>
        <p:spPr>
          <a:xfrm>
            <a:off x="6588224" y="2777981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1200" dirty="0">
                <a:solidFill>
                  <a:srgbClr val="33CC33"/>
                </a:solidFill>
              </a:rPr>
              <a:t>Translation </a:t>
            </a:r>
          </a:p>
          <a:p>
            <a:r>
              <a:rPr lang="fr-FR" altLang="fr-FR" sz="1200" dirty="0">
                <a:solidFill>
                  <a:srgbClr val="33CC33"/>
                </a:solidFill>
              </a:rPr>
              <a:t>estimée</a:t>
            </a:r>
          </a:p>
          <a:p>
            <a:endParaRPr lang="fr-FR" dirty="0"/>
          </a:p>
        </p:txBody>
      </p:sp>
      <p:sp>
        <p:nvSpPr>
          <p:cNvPr id="1029" name="ZoneTexte 1028"/>
          <p:cNvSpPr txBox="1"/>
          <p:nvPr/>
        </p:nvSpPr>
        <p:spPr>
          <a:xfrm>
            <a:off x="7603194" y="3257477"/>
            <a:ext cx="1540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fr-FR" sz="1200" i="1" dirty="0">
                <a:solidFill>
                  <a:srgbClr val="FF0000"/>
                </a:solidFill>
              </a:rPr>
              <a:t>Translation </a:t>
            </a:r>
          </a:p>
          <a:p>
            <a:r>
              <a:rPr lang="fr-FR" altLang="fr-FR" sz="1200" i="1" dirty="0">
                <a:solidFill>
                  <a:srgbClr val="FF0000"/>
                </a:solidFill>
              </a:rPr>
              <a:t>apparente liée </a:t>
            </a:r>
          </a:p>
          <a:p>
            <a:r>
              <a:rPr lang="fr-FR" altLang="fr-FR" sz="1200" i="1" dirty="0">
                <a:solidFill>
                  <a:srgbClr val="FF0000"/>
                </a:solidFill>
              </a:rPr>
              <a:t>aux déplacements</a:t>
            </a:r>
          </a:p>
          <a:p>
            <a:endParaRPr lang="fr-FR" dirty="0"/>
          </a:p>
        </p:txBody>
      </p:sp>
      <p:sp>
        <p:nvSpPr>
          <p:cNvPr id="1030" name="Rectangle 1029"/>
          <p:cNvSpPr/>
          <p:nvPr/>
        </p:nvSpPr>
        <p:spPr>
          <a:xfrm>
            <a:off x="6986336" y="4642092"/>
            <a:ext cx="2093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1200" dirty="0">
                <a:solidFill>
                  <a:srgbClr val="6600CC"/>
                </a:solidFill>
              </a:rPr>
              <a:t>Mouvement du géocentre</a:t>
            </a:r>
          </a:p>
        </p:txBody>
      </p:sp>
      <p:sp>
        <p:nvSpPr>
          <p:cNvPr id="1031" name="ZoneTexte 1030"/>
          <p:cNvSpPr txBox="1"/>
          <p:nvPr/>
        </p:nvSpPr>
        <p:spPr>
          <a:xfrm>
            <a:off x="755576" y="54868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Détermination du mouvement du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géocentre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3</a:t>
            </a:fld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980728"/>
            <a:ext cx="7027181" cy="5244034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3419872" y="1988840"/>
            <a:ext cx="0" cy="3744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364088" y="1988840"/>
            <a:ext cx="0" cy="3744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Étoile à 5 branches 11"/>
          <p:cNvSpPr/>
          <p:nvPr/>
        </p:nvSpPr>
        <p:spPr>
          <a:xfrm>
            <a:off x="3347864" y="1628800"/>
            <a:ext cx="180020" cy="144016"/>
          </a:xfrm>
          <a:prstGeom prst="star5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4 branches 13"/>
          <p:cNvSpPr/>
          <p:nvPr/>
        </p:nvSpPr>
        <p:spPr>
          <a:xfrm>
            <a:off x="5292080" y="1628800"/>
            <a:ext cx="180020" cy="120604"/>
          </a:xfrm>
          <a:prstGeom prst="star4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03648" y="587727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Déplacements des positons des stations Laser (composante h)</a:t>
            </a:r>
            <a:endParaRPr lang="fr-FR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395536" y="33265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Identifications</a:t>
            </a:r>
            <a:r>
              <a:rPr lang="es-ES_tradnl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d’évènements</a:t>
            </a:r>
            <a:r>
              <a:rPr lang="es-ES_tradnl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pouvant</a:t>
            </a:r>
            <a:r>
              <a:rPr lang="es-ES_tradnl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perturber</a:t>
            </a:r>
            <a:r>
              <a:rPr lang="es-ES_tradnl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positions de </a:t>
            </a:r>
            <a:r>
              <a:rPr lang="es-ES_tradn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stations</a:t>
            </a:r>
            <a:r>
              <a:rPr lang="es-ES_tradnl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SLR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6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Structure du projet 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4</a:t>
            </a:fld>
            <a:endParaRPr lang="fr-FR" sz="2000" dirty="0"/>
          </a:p>
        </p:txBody>
      </p:sp>
      <p:pic>
        <p:nvPicPr>
          <p:cNvPr id="12" name="Espace réservé du contenu 11" descr="schema_explicatif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908720"/>
            <a:ext cx="8025201" cy="5368623"/>
          </a:xfrm>
        </p:spPr>
      </p:pic>
    </p:spTree>
    <p:extLst>
      <p:ext uri="{BB962C8B-B14F-4D97-AF65-F5344CB8AC3E}">
        <p14:creationId xmlns:p14="http://schemas.microsoft.com/office/powerpoint/2010/main" xmlns="" val="34456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Structure du projet de calcul de la position du </a:t>
            </a:r>
            <a:r>
              <a:rPr lang="fr-FR" dirty="0" err="1" smtClean="0"/>
              <a:t>géocentre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340768"/>
            <a:ext cx="6886049" cy="4680849"/>
          </a:xfr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5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xmlns="" val="26900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Extraction des données des différents fichiers d’entrés </a:t>
            </a:r>
            <a:r>
              <a:rPr lang="fr-FR" sz="2000" i="1" dirty="0" smtClean="0"/>
              <a:t>(test sur plusieurs fichiers de sources différentes)</a:t>
            </a:r>
            <a:endParaRPr lang="fr-FR" i="1" dirty="0" smtClean="0"/>
          </a:p>
          <a:p>
            <a:endParaRPr lang="fr-FR" dirty="0" smtClean="0"/>
          </a:p>
          <a:p>
            <a:r>
              <a:rPr lang="fr-FR" dirty="0"/>
              <a:t>Validation des méthodes de mises en forme des données à exploiter pour les calculs</a:t>
            </a:r>
          </a:p>
          <a:p>
            <a:endParaRPr lang="fr-FR" dirty="0"/>
          </a:p>
          <a:p>
            <a:r>
              <a:rPr lang="fr-FR" dirty="0" smtClean="0"/>
              <a:t>Validation des calculs par moindres carrés </a:t>
            </a:r>
            <a:r>
              <a:rPr lang="fr-FR" sz="2000" dirty="0" smtClean="0"/>
              <a:t>(différents </a:t>
            </a:r>
            <a:r>
              <a:rPr lang="fr-FR" sz="2000" dirty="0" smtClean="0"/>
              <a:t>jeu </a:t>
            </a:r>
            <a:r>
              <a:rPr lang="fr-FR" sz="2000" dirty="0" smtClean="0"/>
              <a:t>de données synthétiques)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6</a:t>
            </a:fld>
            <a:endParaRPr lang="fr-FR" sz="200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Validations des différentes étapes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286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Histogramme des résidus</a:t>
            </a:r>
          </a:p>
          <a:p>
            <a:r>
              <a:rPr lang="fr-FR" dirty="0" smtClean="0"/>
              <a:t>Rapport de calcul pour les moindres carrés et les déplacements des stations SLR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partie scientifique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7</a:t>
            </a:fld>
            <a:endParaRPr lang="fr-FR" sz="2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2780928"/>
            <a:ext cx="5309580" cy="32664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70987" y="6070802"/>
            <a:ext cx="2727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Histogramme des résidus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1897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Schéma des différentes étapes permettant la création de la BDD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8</a:t>
            </a:fld>
            <a:endParaRPr lang="fr-FR" sz="2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536164"/>
            <a:ext cx="6903410" cy="4008432"/>
          </a:xfrm>
        </p:spPr>
      </p:pic>
    </p:spTree>
    <p:extLst>
      <p:ext uri="{BB962C8B-B14F-4D97-AF65-F5344CB8AC3E}">
        <p14:creationId xmlns:p14="http://schemas.microsoft.com/office/powerpoint/2010/main" xmlns="" val="13870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x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916832"/>
            <a:ext cx="4457700" cy="4514850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XML de chaque station SLR </a:t>
            </a:r>
          </a:p>
          <a:p>
            <a:endParaRPr lang="fr-FR" dirty="0"/>
          </a:p>
          <a:p>
            <a:r>
              <a:rPr lang="fr-FR" dirty="0" smtClean="0"/>
              <a:t>Fichier de résultat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base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pPr/>
              <a:t>9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xmlns="" val="23329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</TotalTime>
  <Words>243</Words>
  <Application>Microsoft Office PowerPoint</Application>
  <PresentationFormat>Affichage à l'écran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Rotonde</vt:lpstr>
      <vt:lpstr>Service de calcul du mouvement du géocentre par combinaison de données de télémétrie laser sur satellite et GNSS</vt:lpstr>
      <vt:lpstr>Diapositive 2</vt:lpstr>
      <vt:lpstr>Diapositive 3</vt:lpstr>
      <vt:lpstr>Structure du projet  </vt:lpstr>
      <vt:lpstr>Structure du projet de calcul de la position du géocentre </vt:lpstr>
      <vt:lpstr>Validations des différentes étapes</vt:lpstr>
      <vt:lpstr>Résultats partie scientifique</vt:lpstr>
      <vt:lpstr>Schéma des différentes étapes permettant la création de la BDD</vt:lpstr>
      <vt:lpstr>Résultats base de données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 calcul du mouvement du géocentre par combinaison de données de télémétrie laser sur satellite et GNSS</dc:title>
  <dc:creator>Oumaïma Dib</dc:creator>
  <cp:lastModifiedBy>Gabriel</cp:lastModifiedBy>
  <cp:revision>36</cp:revision>
  <dcterms:created xsi:type="dcterms:W3CDTF">2017-05-15T09:37:45Z</dcterms:created>
  <dcterms:modified xsi:type="dcterms:W3CDTF">2017-05-16T21:29:52Z</dcterms:modified>
</cp:coreProperties>
</file>