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CF805CF-B65E-43B4-961D-E60B10DFF7E8}">
  <a:tblStyle styleId="{9CF805CF-B65E-43B4-961D-E60B10DFF7E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8a746e748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8a746e748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Faster bcuz the expansion algorithm operates in a single pass, it can get input from a stack or given input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8a746e748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8a746e748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8a43db1be5_6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8a43db1be5_6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8a746e7487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8a746e7487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8a43db1be5_6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8a43db1be5_6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8a43db1be5_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8a43db1be5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+stream is </a:t>
            </a:r>
            <a:r>
              <a:rPr lang="en"/>
              <a:t>continuous</a:t>
            </a:r>
            <a:r>
              <a:rPr lang="en"/>
              <a:t> data, it’s like a live </a:t>
            </a:r>
            <a:r>
              <a:rPr lang="en"/>
              <a:t>dynamic</a:t>
            </a:r>
            <a:r>
              <a:rPr lang="en"/>
              <a:t> data. Compression slow cuz it iterates over and over to find the recurring pairs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8a43db1be5_6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8a43db1be5_6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8a43db1be5_6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8a43db1be5_6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New Algorithm for Data Compression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paper introduces a new data compression algorithm called Byte Pair Encoding (BPE)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Notable as the large language model tokenizer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Compression algorithms common approach is to replace occurring patterns with shorter representations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BPE provides as much compression as the popular Lempel, Ziv, and Welch (LZW) method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BPE's compression speed is somewhat slower than LZW's, but BPE's expansion is faster making it ideal for applications with limited memory.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Compression Algorithm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410600" y="1269600"/>
            <a:ext cx="5778900" cy="233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Find most frequent pairs of characters next to it, replace it with character that is not yet used in the pair table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Pair table contains the available characters</a:t>
            </a:r>
            <a:endParaRPr/>
          </a:p>
        </p:txBody>
      </p:sp>
      <p:sp>
        <p:nvSpPr>
          <p:cNvPr id="68" name="Google Shape;68;p15"/>
          <p:cNvSpPr txBox="1"/>
          <p:nvPr/>
        </p:nvSpPr>
        <p:spPr>
          <a:xfrm>
            <a:off x="757575" y="2660100"/>
            <a:ext cx="5720700" cy="16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Original input data string:   </a:t>
            </a:r>
            <a:r>
              <a:rPr lang="en" sz="1800" u="sng">
                <a:solidFill>
                  <a:schemeClr val="dk2"/>
                </a:solidFill>
              </a:rPr>
              <a:t>ABAB</a:t>
            </a:r>
            <a:r>
              <a:rPr lang="en" sz="1800">
                <a:solidFill>
                  <a:schemeClr val="dk2"/>
                </a:solidFill>
              </a:rPr>
              <a:t>C</a:t>
            </a:r>
            <a:r>
              <a:rPr lang="en" sz="1800" u="sng">
                <a:solidFill>
                  <a:schemeClr val="dk2"/>
                </a:solidFill>
              </a:rPr>
              <a:t>AB</a:t>
            </a:r>
            <a:r>
              <a:rPr lang="en" sz="1800">
                <a:solidFill>
                  <a:schemeClr val="dk2"/>
                </a:solidFill>
              </a:rPr>
              <a:t>CD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Change pair AB to unused H:   H</a:t>
            </a:r>
            <a:r>
              <a:rPr lang="en" sz="1800" u="sng">
                <a:solidFill>
                  <a:schemeClr val="dk2"/>
                </a:solidFill>
              </a:rPr>
              <a:t>HCHC</a:t>
            </a:r>
            <a:r>
              <a:rPr lang="en" sz="1800">
                <a:solidFill>
                  <a:schemeClr val="dk2"/>
                </a:solidFill>
              </a:rPr>
              <a:t>D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Change pair HC to unused G:   HGGD</a:t>
            </a:r>
            <a:endParaRPr/>
          </a:p>
        </p:txBody>
      </p:sp>
      <p:sp>
        <p:nvSpPr>
          <p:cNvPr id="69" name="Google Shape;69;p15"/>
          <p:cNvSpPr txBox="1"/>
          <p:nvPr/>
        </p:nvSpPr>
        <p:spPr>
          <a:xfrm>
            <a:off x="-63400" y="865650"/>
            <a:ext cx="2467800" cy="49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How it works?</a:t>
            </a:r>
            <a:endParaRPr/>
          </a:p>
        </p:txBody>
      </p:sp>
      <p:graphicFrame>
        <p:nvGraphicFramePr>
          <p:cNvPr id="70" name="Google Shape;70;p15"/>
          <p:cNvGraphicFramePr/>
          <p:nvPr/>
        </p:nvGraphicFramePr>
        <p:xfrm>
          <a:off x="6576375" y="4062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{9CF805CF-B65E-43B4-961D-E60B10DFF7E8}</a:tableStyleId>
              </a:tblPr>
              <a:tblGrid>
                <a:gridCol w="1121100"/>
                <a:gridCol w="685475"/>
              </a:tblGrid>
              <a:tr h="6669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</a:rPr>
                        <a:t>Available Character Set</a:t>
                      </a:r>
                      <a:endParaRPr sz="18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 hMerge="1"/>
              </a:tr>
              <a:tr h="429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Character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Code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61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A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0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61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B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1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61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C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2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61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D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3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E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4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61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F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5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61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G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6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61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H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7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175" y="327525"/>
            <a:ext cx="4724426" cy="331675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6"/>
          <p:cNvSpPr/>
          <p:nvPr/>
        </p:nvSpPr>
        <p:spPr>
          <a:xfrm>
            <a:off x="3320825" y="219175"/>
            <a:ext cx="5526600" cy="253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6"/>
          <p:cNvSpPr txBox="1"/>
          <p:nvPr>
            <p:ph type="title"/>
          </p:nvPr>
        </p:nvSpPr>
        <p:spPr>
          <a:xfrm>
            <a:off x="3478025" y="0"/>
            <a:ext cx="5212200" cy="57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Encoded Pair Table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360875" y="480925"/>
            <a:ext cx="5598900" cy="20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/>
              <a:t>Motivation</a:t>
            </a:r>
            <a:r>
              <a:rPr lang="en" sz="1400"/>
              <a:t>(</a:t>
            </a:r>
            <a:r>
              <a:rPr b="1" lang="en" sz="1400"/>
              <a:t>WHY</a:t>
            </a:r>
            <a:r>
              <a:rPr lang="en" sz="1400"/>
              <a:t>):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Each pair substitution occupies </a:t>
            </a:r>
            <a:r>
              <a:rPr b="1" lang="en" sz="1400"/>
              <a:t>3 bytes</a:t>
            </a:r>
            <a:r>
              <a:rPr lang="en" sz="1400"/>
              <a:t> in pair table, if they are directly </a:t>
            </a:r>
            <a:r>
              <a:rPr lang="en" sz="1400"/>
              <a:t>wrote </a:t>
            </a:r>
            <a:r>
              <a:rPr lang="en" sz="1400"/>
              <a:t>into data, there will be </a:t>
            </a:r>
            <a:r>
              <a:rPr b="1" lang="en" sz="1400"/>
              <a:t>waste of space</a:t>
            </a:r>
            <a:r>
              <a:rPr lang="en" sz="1400"/>
              <a:t>.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 u="sng"/>
              <a:t>Method</a:t>
            </a:r>
            <a:r>
              <a:rPr lang="en" sz="1400"/>
              <a:t>(</a:t>
            </a:r>
            <a:r>
              <a:rPr b="1" lang="en" sz="1400"/>
              <a:t>HOW</a:t>
            </a:r>
            <a:r>
              <a:rPr lang="en" sz="1400"/>
              <a:t>):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/>
              <a:t>Instead of whole pair table, the </a:t>
            </a:r>
            <a:r>
              <a:rPr b="1" lang="en" sz="1400"/>
              <a:t>encoded pair table</a:t>
            </a:r>
            <a:r>
              <a:rPr lang="en" sz="1400"/>
              <a:t> can be used to optimize storage, by using </a:t>
            </a:r>
            <a:r>
              <a:rPr b="1" lang="en" sz="1400"/>
              <a:t>negative</a:t>
            </a:r>
            <a:r>
              <a:rPr lang="en" sz="1400"/>
              <a:t> or </a:t>
            </a:r>
            <a:r>
              <a:rPr b="1" lang="en" sz="1400"/>
              <a:t>non-negative</a:t>
            </a:r>
            <a:r>
              <a:rPr lang="en" sz="1400"/>
              <a:t> count before pairs.</a:t>
            </a:r>
            <a:endParaRPr sz="1400"/>
          </a:p>
        </p:txBody>
      </p:sp>
      <p:graphicFrame>
        <p:nvGraphicFramePr>
          <p:cNvPr id="79" name="Google Shape;79;p16"/>
          <p:cNvGraphicFramePr/>
          <p:nvPr/>
        </p:nvGraphicFramePr>
        <p:xfrm>
          <a:off x="302225" y="3720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{9CF805CF-B65E-43B4-961D-E60B10DFF7E8}</a:tableStyleId>
              </a:tblPr>
              <a:tblGrid>
                <a:gridCol w="1558350"/>
                <a:gridCol w="1558350"/>
                <a:gridCol w="1558350"/>
              </a:tblGrid>
              <a:tr h="347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DEC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BIN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COUNT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47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133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"/>
                        <a:t>000 0101 (</a:t>
                      </a:r>
                      <a:r>
                        <a:rPr lang="en">
                          <a:solidFill>
                            <a:srgbClr val="0000FF"/>
                          </a:solidFill>
                        </a:rPr>
                        <a:t>N</a:t>
                      </a:r>
                      <a:r>
                        <a:rPr lang="en"/>
                        <a:t>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FF"/>
                          </a:solidFill>
                        </a:rPr>
                        <a:t>133-127=6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47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n"/>
                        <a:t>000 0001 (</a:t>
                      </a:r>
                      <a:r>
                        <a:rPr lang="en">
                          <a:solidFill>
                            <a:srgbClr val="FF0000"/>
                          </a:solidFill>
                        </a:rPr>
                        <a:t>P</a:t>
                      </a:r>
                      <a:r>
                        <a:rPr lang="en"/>
                        <a:t>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1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80" name="Google Shape;80;p16"/>
          <p:cNvSpPr txBox="1"/>
          <p:nvPr/>
        </p:nvSpPr>
        <p:spPr>
          <a:xfrm>
            <a:off x="5042225" y="2495575"/>
            <a:ext cx="3992700" cy="24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dk2"/>
                </a:solidFill>
              </a:rPr>
              <a:t>Example</a:t>
            </a:r>
            <a:r>
              <a:rPr lang="en">
                <a:solidFill>
                  <a:schemeClr val="dk2"/>
                </a:solidFill>
              </a:rPr>
              <a:t>: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-"/>
            </a:pPr>
            <a:r>
              <a:rPr b="1" lang="en">
                <a:solidFill>
                  <a:schemeClr val="dk2"/>
                </a:solidFill>
              </a:rPr>
              <a:t>Encoded pair table</a:t>
            </a:r>
            <a:endParaRPr b="1">
              <a:solidFill>
                <a:schemeClr val="dk2"/>
              </a:solidFill>
            </a:endParaRPr>
          </a:p>
          <a:p>
            <a:pPr indent="-3175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rgbClr val="0000FF"/>
                </a:solidFill>
              </a:rPr>
              <a:t>133</a:t>
            </a:r>
            <a:r>
              <a:rPr lang="en"/>
              <a:t> means to </a:t>
            </a:r>
            <a:r>
              <a:rPr b="1" lang="en"/>
              <a:t>skip a range</a:t>
            </a:r>
            <a:r>
              <a:rPr lang="en"/>
              <a:t> of 6;</a:t>
            </a:r>
            <a:endParaRPr/>
          </a:p>
          <a:p>
            <a:pPr indent="-3175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rgbClr val="FF0000"/>
                </a:solidFill>
              </a:rPr>
              <a:t>1</a:t>
            </a:r>
            <a:r>
              <a:rPr lang="en"/>
              <a:t> means to </a:t>
            </a:r>
            <a:r>
              <a:rPr b="1" lang="en"/>
              <a:t>read</a:t>
            </a:r>
            <a:r>
              <a:rPr lang="en"/>
              <a:t> 1 pair of bytes;</a:t>
            </a:r>
            <a:endParaRPr/>
          </a:p>
          <a:p>
            <a:pPr indent="-3175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Other bytes in Encoded pair table are </a:t>
            </a:r>
            <a:r>
              <a:rPr b="1" lang="en"/>
              <a:t>pair substitutions</a:t>
            </a:r>
            <a:r>
              <a:rPr lang="en"/>
              <a:t>.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/>
              <a:t>Buffer size</a:t>
            </a:r>
            <a:r>
              <a:rPr lang="en"/>
              <a:t> is the length of compressed buffer;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Next is the </a:t>
            </a:r>
            <a:r>
              <a:rPr b="1" lang="en"/>
              <a:t>C</a:t>
            </a:r>
            <a:r>
              <a:rPr b="1" lang="en"/>
              <a:t>ompressed content</a:t>
            </a:r>
            <a:r>
              <a:rPr lang="en"/>
              <a:t>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Expansion Algorithm</a:t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Operates in single pass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Receives a byte either from input file or the stack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Process the byte by following rules: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the byte is literal: pass it to output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the byte </a:t>
            </a:r>
            <a:r>
              <a:rPr b="1" lang="en"/>
              <a:t>represents a pair</a:t>
            </a:r>
            <a:r>
              <a:rPr lang="en"/>
              <a:t>: replace it </a:t>
            </a:r>
            <a:r>
              <a:rPr lang="en"/>
              <a:t>with</a:t>
            </a:r>
            <a:r>
              <a:rPr lang="en"/>
              <a:t> the pair and push the pair into the stack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</a:t>
            </a:r>
            <a:r>
              <a:rPr lang="en"/>
              <a:t>he algorithm keeps obtaining the next byte from the stack as long as the stack is not empty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If the stack is empty, the algorithm obtains the next byte from input file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Expansion Algorithm</a:t>
            </a:r>
            <a:endParaRPr/>
          </a:p>
        </p:txBody>
      </p:sp>
      <p:pic>
        <p:nvPicPr>
          <p:cNvPr id="92" name="Google Shape;92;p18"/>
          <p:cNvPicPr preferRelativeResize="0"/>
          <p:nvPr/>
        </p:nvPicPr>
        <p:blipFill rotWithShape="1">
          <a:blip r:embed="rId3">
            <a:alphaModFix/>
          </a:blip>
          <a:srcRect b="61839" l="0" r="-1122" t="0"/>
          <a:stretch/>
        </p:blipFill>
        <p:spPr>
          <a:xfrm>
            <a:off x="158625" y="1152475"/>
            <a:ext cx="4562800" cy="2786274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8"/>
          <p:cNvSpPr/>
          <p:nvPr/>
        </p:nvSpPr>
        <p:spPr>
          <a:xfrm>
            <a:off x="2929150" y="3143375"/>
            <a:ext cx="1410600" cy="1846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8"/>
          <p:cNvPicPr preferRelativeResize="0"/>
          <p:nvPr/>
        </p:nvPicPr>
        <p:blipFill rotWithShape="1">
          <a:blip r:embed="rId3">
            <a:alphaModFix/>
          </a:blip>
          <a:srcRect b="0" l="1030" r="-1029" t="41362"/>
          <a:stretch/>
        </p:blipFill>
        <p:spPr>
          <a:xfrm>
            <a:off x="4572000" y="1223900"/>
            <a:ext cx="3968550" cy="376577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5" name="Google Shape;95;p18"/>
          <p:cNvGraphicFramePr/>
          <p:nvPr/>
        </p:nvGraphicFramePr>
        <p:xfrm>
          <a:off x="3331475" y="3274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{9CF805CF-B65E-43B4-961D-E60B10DFF7E8}</a:tableStyleId>
              </a:tblPr>
              <a:tblGrid>
                <a:gridCol w="382850"/>
                <a:gridCol w="382850"/>
              </a:tblGrid>
              <a:tr h="286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86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Z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86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Q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96" name="Google Shape;96;p18"/>
          <p:cNvSpPr txBox="1"/>
          <p:nvPr/>
        </p:nvSpPr>
        <p:spPr>
          <a:xfrm>
            <a:off x="2939975" y="3237450"/>
            <a:ext cx="3915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endParaRPr/>
          </a:p>
        </p:txBody>
      </p:sp>
      <p:sp>
        <p:nvSpPr>
          <p:cNvPr id="97" name="Google Shape;97;p18"/>
          <p:cNvSpPr txBox="1"/>
          <p:nvPr/>
        </p:nvSpPr>
        <p:spPr>
          <a:xfrm>
            <a:off x="3035400" y="4541975"/>
            <a:ext cx="610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pair table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Advantages and Disadvantages</a:t>
            </a:r>
            <a:endParaRPr/>
          </a:p>
        </p:txBody>
      </p:sp>
      <p:sp>
        <p:nvSpPr>
          <p:cNvPr id="103" name="Google Shape;103;p19"/>
          <p:cNvSpPr txBox="1"/>
          <p:nvPr/>
        </p:nvSpPr>
        <p:spPr>
          <a:xfrm>
            <a:off x="311700" y="950375"/>
            <a:ext cx="3843600" cy="24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Advantages: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a small expansion routine, 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low memory usage, 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tunable performance, and 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good performance on worst-case data 				(i.e.: binary file)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Faster expansion than most other available compression algorithm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04" name="Google Shape;104;p19"/>
          <p:cNvSpPr txBox="1"/>
          <p:nvPr/>
        </p:nvSpPr>
        <p:spPr>
          <a:xfrm>
            <a:off x="4372525" y="950375"/>
            <a:ext cx="4176000" cy="31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Disadvantages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slow compression speed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lower compression ratio than provided by some of the commonly used algorithms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the algorithm cannot handle streams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Limited memory to compress large file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0" name="Google Shape;11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500" y="331125"/>
            <a:ext cx="8595999" cy="394295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0"/>
          <p:cNvSpPr txBox="1"/>
          <p:nvPr/>
        </p:nvSpPr>
        <p:spPr>
          <a:xfrm>
            <a:off x="1766550" y="4568875"/>
            <a:ext cx="5610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Table 1: BPE</a:t>
            </a:r>
            <a:r>
              <a:rPr lang="en" sz="1600">
                <a:solidFill>
                  <a:schemeClr val="dk2"/>
                </a:solidFill>
              </a:rPr>
              <a:t>’s</a:t>
            </a:r>
            <a:r>
              <a:rPr lang="en" sz="1600">
                <a:solidFill>
                  <a:schemeClr val="dk2"/>
                </a:solidFill>
              </a:rPr>
              <a:t> Performance compared to other algorithm</a:t>
            </a:r>
            <a:endParaRPr sz="16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311700" y="1312050"/>
            <a:ext cx="8520600" cy="25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Thank you for your attention</a:t>
            </a:r>
            <a:endParaRPr sz="5000"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5000"/>
              <a:t>:)</a:t>
            </a:r>
            <a:endParaRPr sz="5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