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de13fe9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de13fe9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e3bc0d5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e3bc0d5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de13fe9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de13fe9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e532a74ce_1_2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e532a74ce_1_2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e532a74ce_1_2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e532a74ce_1_2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e532a74ce_1_2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e532a74ce_1_2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e7453a6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e7453a6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e7453a6c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e7453a6c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e7453a6c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e7453a6c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e7453a6c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e7453a6c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532a74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532a74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e7453a6c0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e7453a6c0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e7453ad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e7453a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e532a74c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e532a74c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e532a74ce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e532a74c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de13fe9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de13fe9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de13fe9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de13fe9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e3bc0d5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e3bc0d5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e3bc0d50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e3bc0d50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18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Improving Language Understanding by Generative Pre-Training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29000" y="3401325"/>
            <a:ext cx="28476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Speakers: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710575" y="2966125"/>
            <a:ext cx="61098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Alec Radford     Karthik Narasimhan     Tim Salimans     Ilya Sutskever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3672050" y="3462400"/>
            <a:ext cx="1734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Gengcheng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Haoxue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Mohammad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Nurul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 b="0" l="0" r="0" t="61792"/>
          <a:stretch/>
        </p:blipFill>
        <p:spPr>
          <a:xfrm>
            <a:off x="732550" y="2989600"/>
            <a:ext cx="7296524" cy="148547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 b="42295" l="0" r="0" t="31714"/>
          <a:stretch/>
        </p:blipFill>
        <p:spPr>
          <a:xfrm>
            <a:off x="732550" y="1056750"/>
            <a:ext cx="7296524" cy="1010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2"/>
          <p:cNvSpPr txBox="1"/>
          <p:nvPr/>
        </p:nvSpPr>
        <p:spPr>
          <a:xfrm>
            <a:off x="732550" y="324225"/>
            <a:ext cx="7296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modify the input sequence to 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contain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both possible sentence orderings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with delimiter between.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732550" y="2206375"/>
            <a:ext cx="7296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Multiple Choice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connect context with each possible answers by using delimiter, and independent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input them into Transformer and Linear blocks, then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normalized via a softmax layer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produce an output distribution over possible answers.</a:t>
            </a:r>
            <a:endParaRPr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2" y="594062"/>
            <a:ext cx="7740776" cy="39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831300" y="662850"/>
            <a:ext cx="74814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 Setup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zh-CN" sz="28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Unsupervised pre-training</a:t>
            </a:r>
            <a:endParaRPr sz="288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299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zh-CN" sz="244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BookCorpus dataset (7000 unique unpublished books)</a:t>
            </a:r>
            <a:endParaRPr sz="244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299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zh-CN" sz="244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unidirectional (left-to-right) context</a:t>
            </a:r>
            <a:endParaRPr sz="244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4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zh-CN" sz="28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Supervised fine-tuning</a:t>
            </a:r>
            <a:endParaRPr sz="288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299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-"/>
            </a:pPr>
            <a:r>
              <a:rPr lang="zh-CN" sz="244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specific input representations</a:t>
            </a:r>
            <a:endParaRPr sz="244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8182"/>
              <a:buFont typeface="Calibri"/>
              <a:buChar char="-"/>
            </a:pPr>
            <a:r>
              <a:rPr lang="zh-CN" sz="244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fine-tuning compared to GPT2&amp;3 </a:t>
            </a:r>
            <a:r>
              <a:rPr lang="zh-CN" sz="28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88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74" y="1038312"/>
            <a:ext cx="6831451" cy="12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050" y="2480925"/>
            <a:ext cx="7007901" cy="20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/>
        </p:nvSpPr>
        <p:spPr>
          <a:xfrm>
            <a:off x="2372750" y="341150"/>
            <a:ext cx="490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alibri"/>
                <a:ea typeface="Calibri"/>
                <a:cs typeface="Calibri"/>
                <a:sym typeface="Calibri"/>
              </a:rPr>
              <a:t>Natural Language Inference</a:t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1069925" y="1334125"/>
            <a:ext cx="7008000" cy="27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74" y="1038312"/>
            <a:ext cx="6831451" cy="12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/>
        </p:nvSpPr>
        <p:spPr>
          <a:xfrm>
            <a:off x="629125" y="288900"/>
            <a:ext cx="798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alibri"/>
                <a:ea typeface="Calibri"/>
                <a:cs typeface="Calibri"/>
                <a:sym typeface="Calibri"/>
              </a:rPr>
              <a:t>Question answering and commonsense reasoning</a:t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1070025" y="1555100"/>
            <a:ext cx="7008000" cy="22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025" y="2571750"/>
            <a:ext cx="6917699" cy="195783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74" y="1038312"/>
            <a:ext cx="6831451" cy="12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1774675" y="288900"/>
            <a:ext cx="798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alibri"/>
                <a:ea typeface="Calibri"/>
                <a:cs typeface="Calibri"/>
                <a:sym typeface="Calibri"/>
              </a:rPr>
              <a:t>Semantic similarity and classification</a:t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1055100" y="1737600"/>
            <a:ext cx="7033800" cy="40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275" y="2359300"/>
            <a:ext cx="6831449" cy="23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819150" y="464600"/>
            <a:ext cx="7505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819150" y="1016300"/>
            <a:ext cx="432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 of number of layers transferred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819300" y="1462700"/>
            <a:ext cx="47586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Standard result that transferring embeddings improves performance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Each transformer layer provides further benefits up to 9% for full transfer on MultiNLI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Each layer in the pre-trained model contains useful functionality for solving target tasks.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5899800" y="3886250"/>
            <a:ext cx="2981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Effect of transferring increasing number of layers from the pre-trained language model on RACE and MultiNLI.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425" y="1016300"/>
            <a:ext cx="3261301" cy="286994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819150" y="464600"/>
            <a:ext cx="7505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819150" y="1016300"/>
            <a:ext cx="432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Zero-shot Behaviors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819300" y="1462700"/>
            <a:ext cx="47586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We designed a series of heuristic solutions that use the underlying generative model to perform tasks without supervised finetuning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Performance of these heuristics is stable and steadily increases over training suggesting that generative pretraining supports the learning of a wide variety of task relevant functionality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LSTM exhibits higher variance in its zero-shot performance suggesting that the inductive bias of the Transformer architecture assists in transfer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5899800" y="3886250"/>
            <a:ext cx="2981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Evolution of zero-shot performance on different tasks as a function of LM pre-training updates. Performance per task is normalized between a random guess baseline and the current state-of-the-art with a single 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900" y="1132038"/>
            <a:ext cx="2998276" cy="263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/>
        </p:nvSpPr>
        <p:spPr>
          <a:xfrm>
            <a:off x="3024750" y="334625"/>
            <a:ext cx="309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alibri"/>
                <a:ea typeface="Calibri"/>
                <a:cs typeface="Calibri"/>
                <a:sym typeface="Calibri"/>
              </a:rPr>
              <a:t>Ablation studies </a:t>
            </a:r>
            <a:endParaRPr/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33850"/>
            <a:ext cx="8534400" cy="1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/>
        </p:nvSpPr>
        <p:spPr>
          <a:xfrm>
            <a:off x="1005900" y="3211850"/>
            <a:ext cx="7132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 Analysis of various model ablations on different tasks. Avg. score is a unweighted average of all the results. (mc= Mathews correlation, acc=Accuracy, pc=Pearson correlation)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819150" y="464600"/>
            <a:ext cx="7505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819150" y="1016300"/>
            <a:ext cx="432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Ablation Studies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819300" y="1462700"/>
            <a:ext cx="75057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Examine the performance of our method without the auxiliary LM objective during fine-tuning shows that the auxiliary objective helps on the NLI tasks and QQP. Overall, the trend suggests that larger datasets benefit from the auxiliary objective but smaller datasets do not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Analyzing the effect of the Transformer by comparing it with a single layer 2048 unit LSTM using the same framework shows a 5.6 average score drop when using the LSTM instead of the Transformer. The LSTM only outperforms the Transformer on one dataset – MRPC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Comparing with our transformer architecture directly trained on supervised target tasks, without pre-training shows that the lack of pre-training hurts performance across all the tasks, resulting in a 14.8% decrease compared to our full 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464600"/>
            <a:ext cx="7505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819000" y="1150750"/>
            <a:ext cx="7505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Introduction and Related Work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Experiment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Analysis and Conclusion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819150" y="464600"/>
            <a:ext cx="7505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819300" y="1394450"/>
            <a:ext cx="7505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A task-agnostic model using generative pre-training and discriminative fine-tuning is introduced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Pre-training on a diverse corpus with long contiguous text for significant world knowledge and handling long-range dependencies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Transferring knowledge to discriminative tasks (e.g., question answering, semantic similarity assessment, entailment determination, text classification)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Improving state-of-the-art performance on 9 of the 12 studied datasets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Demonstrating the effectiveness of unsupervised (pre-)training, addressing a long-standing goal in Machine Learning research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464600"/>
            <a:ext cx="7505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819000" y="1150750"/>
            <a:ext cx="7505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Deep learning methods need a lot of labelled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Labelled Data = Expensive, Time-consuming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819000" y="1990750"/>
            <a:ext cx="750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Alternative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819150" y="2419200"/>
            <a:ext cx="7505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Learning from unlabelled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Models that understand language without labels or use pre-trained word knowledge can perform much better[8, 11, 26, 45].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819075" y="3528100"/>
            <a:ext cx="750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819225" y="3974500"/>
            <a:ext cx="7505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What are best goals for learning useful text meanings?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How to apply them to specific tasks?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819150" y="464600"/>
            <a:ext cx="7505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819000" y="2125200"/>
            <a:ext cx="750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819000" y="2553650"/>
            <a:ext cx="7505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A universal model that works well for various tasks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Requires minimal adjustments,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utilizes a large amount of unlabelled text and several manually annotated training examples datasets.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819075" y="3756700"/>
            <a:ext cx="750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819000" y="4070900"/>
            <a:ext cx="7505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natural language inference, question answering, semantic similarity, and text classification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819150" y="1016300"/>
            <a:ext cx="750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research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19300" y="1462700"/>
            <a:ext cx="7505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Semi-supervised learning using Transformer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228150" y="1713600"/>
            <a:ext cx="7505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❖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mix of unsupervised pre-training and supervised fine-tuning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819150" y="464600"/>
            <a:ext cx="7505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819188" y="2944875"/>
            <a:ext cx="750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work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819113" y="3259075"/>
            <a:ext cx="7505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Using Transformer to capture longer linguistic structures.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Using unsupervised pre-training, aiming to find a good starting point for training deep neural networks.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And supervised fine-tuning for a specific target task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819150" y="1016300"/>
            <a:ext cx="750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Similar research to our work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819300" y="1462700"/>
            <a:ext cx="7505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pre-training a neural network using a language modelling objective and then fine-tuning it on a target task with supervision*.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However, although the pre-training phase helps capture some linguistic information, their usage of LSTM models restricts their prediction ability to a short range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819300" y="4558875"/>
            <a:ext cx="7505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* Dai et al. [ 13] and Howard and Ruder [21] follow this method to improve text classification.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819150" y="481450"/>
            <a:ext cx="7505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819000" y="1150750"/>
            <a:ext cx="7505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training procedure of </a:t>
            </a:r>
            <a:r>
              <a:rPr b="1"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GPT-1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consists of </a:t>
            </a:r>
            <a:r>
              <a:rPr b="1"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two stages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Pre-training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stage for </a:t>
            </a:r>
            <a:r>
              <a:rPr lang="zh-CN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extracting the context features of each single token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Second stage for </a:t>
            </a:r>
            <a:r>
              <a:rPr lang="zh-CN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adapting the model to different downstream task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later become the main paradigm of training the language model.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175" y="2571750"/>
            <a:ext cx="5993650" cy="18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>
            <a:off x="2590499" y="731648"/>
            <a:ext cx="339600" cy="32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3087000" y="2408700"/>
            <a:ext cx="222300" cy="32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3267972" y="3989450"/>
            <a:ext cx="339600" cy="32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3832399" y="3989448"/>
            <a:ext cx="339600" cy="32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4753900" y="312550"/>
            <a:ext cx="3541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Stage 1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Unsupervised pre-training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3">
            <a:alphaModFix/>
          </a:blip>
          <a:srcRect b="0" l="0" r="0" t="13307"/>
          <a:stretch/>
        </p:blipFill>
        <p:spPr>
          <a:xfrm>
            <a:off x="520725" y="1127750"/>
            <a:ext cx="2028625" cy="33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875" y="4498600"/>
            <a:ext cx="339599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9350" y="4048375"/>
            <a:ext cx="1622651" cy="2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9349" y="2177163"/>
            <a:ext cx="1402952" cy="7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 rotWithShape="1">
          <a:blip r:embed="rId7">
            <a:alphaModFix/>
          </a:blip>
          <a:srcRect b="36655" l="0" r="0" t="33567"/>
          <a:stretch/>
        </p:blipFill>
        <p:spPr>
          <a:xfrm>
            <a:off x="4901262" y="3865725"/>
            <a:ext cx="3094077" cy="51822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725" y="228601"/>
            <a:ext cx="2368348" cy="13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/>
        </p:nvSpPr>
        <p:spPr>
          <a:xfrm>
            <a:off x="4753900" y="658000"/>
            <a:ext cx="38478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the context tokens with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token embeddings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position embedding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Then process all the tokens with </a:t>
            </a: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12x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transformer decoder blocks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Finally 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multiply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the hidden states with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token embeddings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and get the probability of next token with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4753900" y="2419350"/>
            <a:ext cx="38478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here is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sum of logarithms of probs on each tokens by using previous tokens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means to make network parameters can extract the generalized context features as much as possible on corpus.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/>
          <p:nvPr/>
        </p:nvSpPr>
        <p:spPr>
          <a:xfrm>
            <a:off x="2667975" y="333650"/>
            <a:ext cx="297000" cy="32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081025" y="2370575"/>
            <a:ext cx="236400" cy="32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3283274" y="4010686"/>
            <a:ext cx="339600" cy="32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3863074" y="4010686"/>
            <a:ext cx="339600" cy="32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23" y="617975"/>
            <a:ext cx="2028625" cy="383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349" y="2139038"/>
            <a:ext cx="1402952" cy="7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 rotWithShape="1">
          <a:blip r:embed="rId5">
            <a:alphaModFix/>
          </a:blip>
          <a:srcRect b="34202" l="0" r="0" t="26785"/>
          <a:stretch/>
        </p:blipFill>
        <p:spPr>
          <a:xfrm>
            <a:off x="5219475" y="3759826"/>
            <a:ext cx="2838927" cy="622999"/>
          </a:xfrm>
          <a:prstGeom prst="rect">
            <a:avLst/>
          </a:prstGeom>
          <a:noFill/>
          <a:ln cap="flat" cmpd="sng" w="9525">
            <a:solidFill>
              <a:srgbClr val="34354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20"/>
          <p:cNvPicPr preferRelativeResize="0"/>
          <p:nvPr/>
        </p:nvPicPr>
        <p:blipFill rotWithShape="1">
          <a:blip r:embed="rId6">
            <a:alphaModFix/>
          </a:blip>
          <a:srcRect b="34318" l="0" r="0" t="35287"/>
          <a:stretch/>
        </p:blipFill>
        <p:spPr>
          <a:xfrm>
            <a:off x="5221975" y="4489180"/>
            <a:ext cx="2368348" cy="404896"/>
          </a:xfrm>
          <a:prstGeom prst="rect">
            <a:avLst/>
          </a:prstGeom>
          <a:noFill/>
          <a:ln cap="flat" cmpd="sng" w="9525">
            <a:solidFill>
              <a:srgbClr val="34354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1976" y="4513138"/>
            <a:ext cx="335375" cy="18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9350" y="3717376"/>
            <a:ext cx="1622651" cy="91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3088" y="-169400"/>
            <a:ext cx="2368348" cy="133219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 txBox="1"/>
          <p:nvPr/>
        </p:nvSpPr>
        <p:spPr>
          <a:xfrm>
            <a:off x="4753900" y="312550"/>
            <a:ext cx="3541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Stage 2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Supervised fine-tuning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4753900" y="658000"/>
            <a:ext cx="37563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teps: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the context tokens with </a:t>
            </a: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learned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token embeddings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position embedding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Then process all the tokens with </a:t>
            </a: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12x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transformer decoder blocks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Finally multiply the hidden states with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task embeddings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and get the probability of next token with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4753900" y="2419350"/>
            <a:ext cx="37563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here includes 2 parts: </a:t>
            </a: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task objective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auxiliary objective with weights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Task objective leads model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 directly to reach the target labels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and auxiliary objective is the same objective as context, which will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generalize the model and accelerate the convergence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1"/>
          <p:cNvPicPr preferRelativeResize="0"/>
          <p:nvPr/>
        </p:nvPicPr>
        <p:blipFill rotWithShape="1">
          <a:blip r:embed="rId3">
            <a:alphaModFix/>
          </a:blip>
          <a:srcRect b="86803" l="0" r="10" t="0"/>
          <a:stretch/>
        </p:blipFill>
        <p:spPr>
          <a:xfrm>
            <a:off x="517425" y="2598575"/>
            <a:ext cx="7296025" cy="5130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70344" l="0" r="0" t="15372"/>
          <a:stretch/>
        </p:blipFill>
        <p:spPr>
          <a:xfrm>
            <a:off x="517425" y="3421625"/>
            <a:ext cx="7296025" cy="55529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1"/>
          <p:cNvSpPr txBox="1"/>
          <p:nvPr/>
        </p:nvSpPr>
        <p:spPr>
          <a:xfrm>
            <a:off x="554125" y="332025"/>
            <a:ext cx="6900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Task-specific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input transformations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517425" y="1526900"/>
            <a:ext cx="72960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instances,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only add the start, and extract.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Entailment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connect the </a:t>
            </a: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Premise 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Hypothesis 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 one delimiter, then add start and extract.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517425" y="804125"/>
            <a:ext cx="6900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Make model compatible for every language task by using some preprocessing techniques: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Delimiter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Extract(End)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tokens to connect the inputs.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GPT-1 uses </a:t>
            </a:r>
            <a:r>
              <a:rPr b="1"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traversal-style approach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convert </a:t>
            </a:r>
            <a:r>
              <a:rPr b="1"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structures inputs</a:t>
            </a:r>
            <a:r>
              <a:rPr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into an </a:t>
            </a:r>
            <a:r>
              <a:rPr b="1" lang="zh-CN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ordered sequence</a:t>
            </a:r>
            <a:r>
              <a:rPr lang="zh-C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