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9" r:id="rId8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0"/>
    <p:restoredTop sz="94633"/>
  </p:normalViewPr>
  <p:slideViewPr>
    <p:cSldViewPr snapToGrid="0">
      <p:cViewPr varScale="1">
        <p:scale>
          <a:sx n="116" d="100"/>
          <a:sy n="116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7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2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6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8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2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7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6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70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psules and pills inside a glass bowl">
            <a:extLst>
              <a:ext uri="{FF2B5EF4-FFF2-40B4-BE49-F238E27FC236}">
                <a16:creationId xmlns:a16="http://schemas.microsoft.com/office/drawing/2014/main" id="{B0E311FE-0C7F-E25A-700A-CC9EC2B1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" r="53788" b="1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9F77F0-5B65-8F4B-D94B-80249298D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680" y="914400"/>
            <a:ext cx="7132212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b="1" dirty="0">
                <a:solidFill>
                  <a:srgbClr val="365C70"/>
                </a:solidFill>
              </a:rPr>
              <a:t>Tracer Commodities NATIONAL STOCK STATUS DASHBOARD</a:t>
            </a:r>
            <a:endParaRPr lang="en-US" sz="2000" b="1" dirty="0">
              <a:solidFill>
                <a:srgbClr val="365C7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DFA7B-F87E-B80A-5B78-1A81C9693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6968" y="2221992"/>
            <a:ext cx="6627924" cy="37398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365C70"/>
                </a:solidFill>
              </a:rPr>
              <a:t>	Prepared and Presented by:</a:t>
            </a:r>
            <a:endParaRPr lang="en-US" dirty="0"/>
          </a:p>
          <a:p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Raphael ABILA         2024/HD05/21912U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Golola CHARLES      2024/HD05/21923U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A339-94CA-69D4-B3A1-AA336639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9152"/>
            <a:ext cx="10691265" cy="561860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365C70"/>
                </a:solidFill>
              </a:rPr>
              <a:t>Introduction</a:t>
            </a:r>
            <a:endParaRPr lang="en-UG" sz="2800" b="1" dirty="0">
              <a:solidFill>
                <a:srgbClr val="365C7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D0F4-F9DC-9924-1590-8CB63769A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021153"/>
            <a:ext cx="10691265" cy="3793217"/>
          </a:xfrm>
        </p:spPr>
        <p:txBody>
          <a:bodyPr>
            <a:normAutofit/>
          </a:bodyPr>
          <a:lstStyle/>
          <a:p>
            <a:r>
              <a:rPr lang="en-GB" dirty="0"/>
              <a:t>Access to essential medicines is a challenge in Uganda.</a:t>
            </a:r>
          </a:p>
          <a:p>
            <a:r>
              <a:rPr lang="en-GB" dirty="0"/>
              <a:t>Supply chain inefficiencies cause stockouts and overstocking.</a:t>
            </a:r>
          </a:p>
          <a:p>
            <a:r>
              <a:rPr lang="en-GB" dirty="0"/>
              <a:t>This project applies data analytics and visualization to monitor supply chain performance.</a:t>
            </a:r>
          </a:p>
          <a:p>
            <a:pPr marL="0" indent="0">
              <a:buNone/>
            </a:pPr>
            <a:r>
              <a:rPr lang="en-US" b="1" dirty="0"/>
              <a:t>Data Source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Health Management Information System (HMIS105) report generated through DHIS2. </a:t>
            </a:r>
          </a:p>
          <a:p>
            <a:pPr marL="0" indent="0">
              <a:buNone/>
            </a:pPr>
            <a:r>
              <a:rPr lang="en-US" b="1" dirty="0"/>
              <a:t>Commodities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Medicines and supplies critical for maternal health, HIV treatment, malaria management, and other public health interventions ( 50 Tracer Commodities)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25084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1368-0F70-2963-459E-697007F7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0"/>
            <a:ext cx="10691265" cy="627961"/>
          </a:xfrm>
        </p:spPr>
        <p:txBody>
          <a:bodyPr>
            <a:normAutofit fontScale="90000"/>
          </a:bodyPr>
          <a:lstStyle/>
          <a:p>
            <a:r>
              <a:rPr lang="en-GB" sz="2800" b="1" dirty="0">
                <a:solidFill>
                  <a:srgbClr val="365C70"/>
                </a:solidFill>
              </a:rPr>
              <a:t>Problem</a:t>
            </a:r>
            <a:r>
              <a:rPr lang="en-GB" dirty="0"/>
              <a:t> </a:t>
            </a:r>
            <a:r>
              <a:rPr lang="en-GB" sz="2800" b="1" dirty="0">
                <a:solidFill>
                  <a:srgbClr val="365C70"/>
                </a:solidFill>
              </a:rPr>
              <a:t>Definition</a:t>
            </a:r>
            <a:endParaRPr lang="en-UG" sz="2800" b="1" dirty="0">
              <a:solidFill>
                <a:srgbClr val="365C7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12D4-D176-0905-006A-F900004A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153356"/>
            <a:ext cx="10691265" cy="3739896"/>
          </a:xfrm>
        </p:spPr>
        <p:txBody>
          <a:bodyPr/>
          <a:lstStyle/>
          <a:p>
            <a:r>
              <a:rPr lang="en-GB" dirty="0"/>
              <a:t>Health facilities face </a:t>
            </a:r>
            <a:r>
              <a:rPr lang="en-GB" b="1" dirty="0"/>
              <a:t>frequent stockouts</a:t>
            </a:r>
            <a:r>
              <a:rPr lang="en-GB" dirty="0"/>
              <a:t> and </a:t>
            </a:r>
            <a:r>
              <a:rPr lang="en-GB" b="1" dirty="0"/>
              <a:t>excessive stock levels</a:t>
            </a:r>
            <a:r>
              <a:rPr lang="en-GB" dirty="0"/>
              <a:t>.</a:t>
            </a:r>
          </a:p>
          <a:p>
            <a:r>
              <a:rPr lang="en-GB" b="1" dirty="0"/>
              <a:t>84%</a:t>
            </a:r>
            <a:r>
              <a:rPr lang="en-GB" dirty="0"/>
              <a:t> of health facilities reported stockouts of essential medicines in the last six months.</a:t>
            </a:r>
          </a:p>
          <a:p>
            <a:r>
              <a:rPr lang="en-GB" dirty="0"/>
              <a:t>Manual, paper-based systems hinder real-time monitoring.</a:t>
            </a:r>
          </a:p>
          <a:p>
            <a:r>
              <a:rPr lang="en-GB" dirty="0"/>
              <a:t>Need for a </a:t>
            </a:r>
            <a:r>
              <a:rPr lang="en-GB" b="1" dirty="0"/>
              <a:t>data-driven approach</a:t>
            </a:r>
            <a:r>
              <a:rPr lang="en-GB" dirty="0"/>
              <a:t> to improve supply chain visibility at national and subnational levels (Districts, subcounty)</a:t>
            </a:r>
          </a:p>
          <a:p>
            <a:r>
              <a:rPr lang="en-US" dirty="0"/>
              <a:t>Lack of a user-friendly visual interface for health officials to track commodity trends.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80704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33CA-12F9-913D-7A13-C6BEE0B0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0"/>
            <a:ext cx="10691265" cy="594910"/>
          </a:xfrm>
        </p:spPr>
        <p:txBody>
          <a:bodyPr>
            <a:normAutofit fontScale="90000"/>
          </a:bodyPr>
          <a:lstStyle/>
          <a:p>
            <a:r>
              <a:rPr lang="en-GB" sz="2500" b="1" dirty="0">
                <a:solidFill>
                  <a:srgbClr val="365C70"/>
                </a:solidFill>
              </a:rPr>
              <a:t>Project</a:t>
            </a:r>
            <a:r>
              <a:rPr lang="en-GB" dirty="0"/>
              <a:t> </a:t>
            </a:r>
            <a:r>
              <a:rPr lang="en-GB" sz="2500" b="1" dirty="0">
                <a:solidFill>
                  <a:srgbClr val="365C70"/>
                </a:solidFill>
              </a:rPr>
              <a:t>Solution</a:t>
            </a:r>
            <a:endParaRPr lang="en-UG" sz="2500" b="1" dirty="0">
              <a:solidFill>
                <a:srgbClr val="365C7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0ADD-56C2-BCBA-92B0-28BA60977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6" y="1252508"/>
            <a:ext cx="10691265" cy="4465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Real-Time Dashboard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Uganda’s 50 tracer commodity status analysis at two levels </a:t>
            </a:r>
            <a:r>
              <a:rPr lang="en-US" dirty="0" err="1"/>
              <a:t>ie</a:t>
            </a:r>
            <a:r>
              <a:rPr lang="en-US" dirty="0"/>
              <a:t> National and sub national (Region, district, facility)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Facility reporting rates visualized (Expected facilities reporting / Actual facilities reporting stock status)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Commodity wastage levels – Expiry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Stock status levels by facility types (Government, Private Not For Profit - PNFPs)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/>
              <a:t>Stock status levels by government programs (MALARIA, RMNCAH, NCD, HIV, LAB, UBTS, TB)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/>
              <a:t>Real-time monitorization of stock levels; consumption rates, expiry rates, out of stock days over time</a:t>
            </a:r>
          </a:p>
        </p:txBody>
      </p:sp>
    </p:spTree>
    <p:extLst>
      <p:ext uri="{BB962C8B-B14F-4D97-AF65-F5344CB8AC3E}">
        <p14:creationId xmlns:p14="http://schemas.microsoft.com/office/powerpoint/2010/main" val="75846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33CA-12F9-913D-7A13-C6BEE0B0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6" y="11151"/>
            <a:ext cx="10691265" cy="594910"/>
          </a:xfrm>
        </p:spPr>
        <p:txBody>
          <a:bodyPr>
            <a:normAutofit/>
          </a:bodyPr>
          <a:lstStyle/>
          <a:p>
            <a:r>
              <a:rPr lang="en-GB" sz="2500" b="1" dirty="0">
                <a:solidFill>
                  <a:srgbClr val="365C70"/>
                </a:solidFill>
              </a:rPr>
              <a:t>RESEARCH QUESTIONS</a:t>
            </a:r>
            <a:endParaRPr lang="en-UG" sz="2500" b="1" dirty="0">
              <a:solidFill>
                <a:srgbClr val="365C7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0ADD-56C2-BCBA-92B0-28BA60977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6" y="1252508"/>
            <a:ext cx="10691265" cy="446524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What are the trends in tracer commodity availability across different healthcare facilities and regions in Uganda?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What commodity baskets have products available, overstocked, understocked across regions?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What is the relationship between reporting rates and commodity availability?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Which regions in Uganda suffer tracer commodity stockouts and expiries?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What is the consumption rates of tracer commodities per </a:t>
            </a:r>
            <a:r>
              <a:rPr lang="en-US" b="1" dirty="0"/>
              <a:t>basket(TB, ARV, LAB,RMNCAH,EMHS1,EMHS2)</a:t>
            </a:r>
            <a:r>
              <a:rPr lang="en-US" dirty="0"/>
              <a:t>, </a:t>
            </a:r>
            <a:r>
              <a:rPr lang="en-US" b="1" dirty="0"/>
              <a:t>region</a:t>
            </a:r>
            <a:r>
              <a:rPr lang="en-US" dirty="0"/>
              <a:t>, </a:t>
            </a:r>
            <a:r>
              <a:rPr lang="en-US" b="1" dirty="0"/>
              <a:t>district</a:t>
            </a:r>
            <a:r>
              <a:rPr lang="en-US" dirty="0"/>
              <a:t>, </a:t>
            </a:r>
            <a:r>
              <a:rPr lang="en-US" b="1" dirty="0"/>
              <a:t>facility</a:t>
            </a:r>
            <a:r>
              <a:rPr lang="en-US" dirty="0"/>
              <a:t> ?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What is the level of Health facility stock reporting in Uganda?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What are the months of stock on hand of </a:t>
            </a:r>
            <a:r>
              <a:rPr lang="en-US"/>
              <a:t>commodities overtime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4771-8E13-9E63-506A-33D1F82C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198304"/>
            <a:ext cx="10691265" cy="484742"/>
          </a:xfrm>
        </p:spPr>
        <p:txBody>
          <a:bodyPr/>
          <a:lstStyle/>
          <a:p>
            <a:r>
              <a:rPr lang="en-GB" sz="2300" b="1" dirty="0">
                <a:solidFill>
                  <a:srgbClr val="365C70"/>
                </a:solidFill>
              </a:rPr>
              <a:t>Methodology (Approach used)</a:t>
            </a:r>
            <a:endParaRPr lang="en-UG" sz="2300" b="1" dirty="0">
              <a:solidFill>
                <a:srgbClr val="365C7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78AD-CD0C-568E-7878-41F753F8E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076237"/>
            <a:ext cx="10691265" cy="373989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Data extraction from </a:t>
            </a:r>
            <a:r>
              <a:rPr lang="en-GB" b="1" dirty="0"/>
              <a:t>DHIS2 </a:t>
            </a:r>
            <a:r>
              <a:rPr lang="en-GB" dirty="0"/>
              <a:t>application.  </a:t>
            </a:r>
            <a:r>
              <a:rPr lang="en-GB" dirty="0">
                <a:solidFill>
                  <a:srgbClr val="00B0F0"/>
                </a:solidFill>
              </a:rPr>
              <a:t>(COMPLETED) - API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Facility shape file – locations details (longitude and latitude)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Commodity profiles – (Baskets, programme, Units)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Facility stock reports (consumption, expiries, stock on hand, days out of stock)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cleaning </a:t>
            </a:r>
            <a:r>
              <a:rPr lang="en-GB" dirty="0">
                <a:solidFill>
                  <a:srgbClr val="00B0F0"/>
                </a:solidFill>
              </a:rPr>
              <a:t>(COMPLETED) - Python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EDA </a:t>
            </a:r>
            <a:r>
              <a:rPr lang="en-GB" dirty="0">
                <a:solidFill>
                  <a:srgbClr val="00B0F0"/>
                </a:solidFill>
              </a:rPr>
              <a:t>(COMPLETED) - Python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Dashboard Development </a:t>
            </a:r>
            <a:r>
              <a:rPr lang="en-GB" dirty="0">
                <a:solidFill>
                  <a:srgbClr val="00B0F0"/>
                </a:solidFill>
              </a:rPr>
              <a:t>(COMPLETED) - </a:t>
            </a:r>
            <a:r>
              <a:rPr lang="en-GB" dirty="0" err="1">
                <a:solidFill>
                  <a:srgbClr val="00B0F0"/>
                </a:solidFill>
              </a:rPr>
              <a:t>PowerBI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Report writeup </a:t>
            </a:r>
            <a:r>
              <a:rPr lang="en-GB" dirty="0">
                <a:solidFill>
                  <a:srgbClr val="FF0000"/>
                </a:solidFill>
              </a:rPr>
              <a:t>(IN PROGRESS)</a:t>
            </a:r>
          </a:p>
        </p:txBody>
      </p:sp>
    </p:spTree>
    <p:extLst>
      <p:ext uri="{BB962C8B-B14F-4D97-AF65-F5344CB8AC3E}">
        <p14:creationId xmlns:p14="http://schemas.microsoft.com/office/powerpoint/2010/main" val="378085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1336-7C83-B7F5-367B-D62907AA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256478"/>
            <a:ext cx="10691265" cy="546410"/>
          </a:xfrm>
        </p:spPr>
        <p:txBody>
          <a:bodyPr/>
          <a:lstStyle/>
          <a:p>
            <a:r>
              <a:rPr lang="en-GB" sz="2100" b="1" dirty="0">
                <a:solidFill>
                  <a:srgbClr val="365C70"/>
                </a:solidFill>
              </a:rPr>
              <a:t>Conclusion</a:t>
            </a:r>
            <a:endParaRPr lang="en-UG" sz="2100" b="1" dirty="0">
              <a:solidFill>
                <a:srgbClr val="365C7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C941-0583-1AE3-A87F-58DD0E13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285290"/>
            <a:ext cx="10691265" cy="373989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b="1" dirty="0"/>
              <a:t>Stockouts and overstocking</a:t>
            </a:r>
            <a:r>
              <a:rPr lang="en-GB" dirty="0"/>
              <a:t> are major challenges in Uganda’s healthcare system.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Data-driven visualization</a:t>
            </a:r>
            <a:r>
              <a:rPr lang="en-GB" dirty="0"/>
              <a:t> can enhance supply chain monitoring. </a:t>
            </a:r>
          </a:p>
          <a:p>
            <a:pPr>
              <a:buFont typeface="Wingdings" pitchFamily="2" charset="2"/>
              <a:buChar char="q"/>
            </a:pPr>
            <a:r>
              <a:rPr lang="en-GB" dirty="0"/>
              <a:t>Implementation can </a:t>
            </a:r>
            <a:r>
              <a:rPr lang="en-GB" b="1" dirty="0"/>
              <a:t>improve healthcare logistics</a:t>
            </a:r>
            <a:r>
              <a:rPr lang="en-GB" dirty="0"/>
              <a:t> and </a:t>
            </a:r>
            <a:r>
              <a:rPr lang="en-GB" b="1" dirty="0"/>
              <a:t>decision-making</a:t>
            </a:r>
            <a:r>
              <a:rPr lang="en-GB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GB" dirty="0"/>
              <a:t>The dashboard can guide procurement and redistribution of stock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7774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Metadata/LabelInfo.xml><?xml version="1.0" encoding="utf-8"?>
<clbl:labelList xmlns:clbl="http://schemas.microsoft.com/office/2020/mipLabelMetadata">
  <clbl:label id="{efead094-560e-463c-bb19-c3c75b05d1f6}" enabled="1" method="Standard" siteId="{7007305e-2664-4e6b-b9a4-c4d5ccfd152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488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Calisto MT</vt:lpstr>
      <vt:lpstr>Univers Condensed</vt:lpstr>
      <vt:lpstr>Wingdings</vt:lpstr>
      <vt:lpstr>ChronicleVTI</vt:lpstr>
      <vt:lpstr>Tracer Commodities NATIONAL STOCK STATUS DASHBOARD</vt:lpstr>
      <vt:lpstr>Introduction</vt:lpstr>
      <vt:lpstr>Problem Definition</vt:lpstr>
      <vt:lpstr>Project Solution</vt:lpstr>
      <vt:lpstr>RESEARCH QUESTIONS</vt:lpstr>
      <vt:lpstr>Methodology (Approach used)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Tracer Commodities NATIONAL STOCK STATUS DASHBOARD</dc:title>
  <dc:creator>charles golola</dc:creator>
  <cp:lastModifiedBy>Raphael Abila</cp:lastModifiedBy>
  <cp:revision>26</cp:revision>
  <dcterms:created xsi:type="dcterms:W3CDTF">2025-03-20T13:47:12Z</dcterms:created>
  <dcterms:modified xsi:type="dcterms:W3CDTF">2025-04-23T15:17:25Z</dcterms:modified>
</cp:coreProperties>
</file>