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72" r:id="rId16"/>
    <p:sldId id="300" r:id="rId17"/>
    <p:sldId id="274" r:id="rId18"/>
    <p:sldId id="301" r:id="rId19"/>
    <p:sldId id="302" r:id="rId20"/>
    <p:sldId id="303" r:id="rId21"/>
  </p:sldIdLst>
  <p:sldSz cx="9144000" cy="6858000" type="screen4x3"/>
  <p:notesSz cx="6858000" cy="9144000"/>
  <p:embeddedFontLst>
    <p:embeddedFont>
      <p:font typeface="Aptos Narrow" panose="020B0004020202020204" pitchFamily="34" charset="0"/>
      <p:regular r:id="rId23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64" autoAdjust="0"/>
    <p:restoredTop sz="94666"/>
  </p:normalViewPr>
  <p:slideViewPr>
    <p:cSldViewPr snapToGrid="0">
      <p:cViewPr varScale="1">
        <p:scale>
          <a:sx n="59" d="100"/>
          <a:sy n="59" d="100"/>
        </p:scale>
        <p:origin x="10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019800" y="6188075"/>
            <a:ext cx="2133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sz="3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7458750" y="6188100"/>
            <a:ext cx="1085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57200" y="274639"/>
            <a:ext cx="8229600" cy="598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642795" y="6099588"/>
            <a:ext cx="717600" cy="6183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77000" y="618700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28600" y="6226635"/>
            <a:ext cx="2133600" cy="59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5240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620946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767684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584434" y="635634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7338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544/estimation+of+obesity+levels+based+on+eating+habits+and+physical+condi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F882-6751-B8E1-5584-79CAF2D0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Obesity Levels Based on Eating Habits and Physical Conditions</a:t>
            </a:r>
            <a:endParaRPr lang="en-U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EB82A-4644-6D1C-B1A8-B59E47932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Classification Dataset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Machine Learning </a:t>
            </a:r>
          </a:p>
          <a:p>
            <a:pPr marL="0" indent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October 24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2024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Golola Charles 2024/HD05/21923U </a:t>
            </a:r>
            <a:r>
              <a:rPr lang="en-U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2400721923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Raphael Abila  2024/HD05/21912U 2400721912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2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0DF0-1332-B208-2819-5C1A32E9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1147448"/>
            <a:ext cx="7549592" cy="973836"/>
          </a:xfrm>
        </p:spPr>
        <p:txBody>
          <a:bodyPr anchor="b">
            <a:norm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BFA3-E6C5-9AEC-4E05-D091D9A2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6" y="2806882"/>
            <a:ext cx="3398174" cy="2729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EDA</a:t>
            </a:r>
          </a:p>
          <a:p>
            <a:pPr marL="385763" indent="-385763">
              <a:buFont typeface="+mj-lt"/>
              <a:buAutoNum type="alphaLcParenR"/>
            </a:pPr>
            <a:r>
              <a:rPr lang="en-US" sz="15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  <a:p>
            <a:pPr marL="385763" indent="-385763">
              <a:buFont typeface="+mj-lt"/>
              <a:buAutoNum type="alphaLcParenR"/>
            </a:pP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A group of blue graphs&#10;&#10;Description automatically generated">
            <a:extLst>
              <a:ext uri="{FF2B5EF4-FFF2-40B4-BE49-F238E27FC236}">
                <a16:creationId xmlns:a16="http://schemas.microsoft.com/office/drawing/2014/main" id="{22BDB05A-C866-25D9-3FB5-48EEA9FE5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" r="628" b="3"/>
          <a:stretch/>
        </p:blipFill>
        <p:spPr bwMode="auto">
          <a:xfrm>
            <a:off x="4433649" y="2720441"/>
            <a:ext cx="3862708" cy="278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70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D203-C71C-7587-799D-9D04EDF4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Cont.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C935-6BC6-E45A-E397-059F71B1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153796"/>
          </a:xfrm>
        </p:spPr>
        <p:txBody>
          <a:bodyPr/>
          <a:lstStyle/>
          <a:p>
            <a:pPr>
              <a:lnSpc>
                <a:spcPts val="1069"/>
              </a:lnSpc>
            </a:pPr>
            <a:endParaRPr lang="en-GB" sz="1800" dirty="0"/>
          </a:p>
          <a:p>
            <a:pPr>
              <a:lnSpc>
                <a:spcPts val="1069"/>
              </a:lnSpc>
            </a:pPr>
            <a:r>
              <a:rPr lang="en-GB" sz="1800" b="1" dirty="0"/>
              <a:t>Findings</a:t>
            </a:r>
            <a:br>
              <a:rPr lang="en-GB" sz="1800" dirty="0"/>
            </a:br>
            <a:endParaRPr lang="en-GB" sz="1800" dirty="0"/>
          </a:p>
          <a:p>
            <a:pPr>
              <a:lnSpc>
                <a:spcPts val="1069"/>
              </a:lnSpc>
            </a:pPr>
            <a:r>
              <a:rPr lang="en-GB" sz="1800" dirty="0"/>
              <a:t>we have maximum number of people between age range of 20-30.</a:t>
            </a:r>
          </a:p>
          <a:p>
            <a:pPr>
              <a:lnSpc>
                <a:spcPts val="1069"/>
              </a:lnSpc>
            </a:pPr>
            <a:r>
              <a:rPr lang="en-GB" sz="1800" dirty="0"/>
              <a:t>Physical activity frequency is varying with very less people working out daily.</a:t>
            </a:r>
          </a:p>
          <a:p>
            <a:pPr>
              <a:lnSpc>
                <a:spcPts val="1069"/>
              </a:lnSpc>
            </a:pPr>
            <a:r>
              <a:rPr lang="en-GB" sz="1800" dirty="0"/>
              <a:t>more than 1200 people prefer three main meals.</a:t>
            </a:r>
          </a:p>
          <a:p>
            <a:pPr>
              <a:lnSpc>
                <a:spcPts val="1069"/>
              </a:lnSpc>
            </a:pPr>
            <a:r>
              <a:rPr lang="en-GB" sz="1800" dirty="0"/>
              <a:t>Frequency of consumption of vegetables is high.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6730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0341-51BA-8F53-35E8-A952F4D3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7" y="3077787"/>
            <a:ext cx="3027251" cy="1790700"/>
          </a:xfr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r>
              <a:rPr lang="en-US" sz="405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23A2-77A6-CB9C-D413-51CAFE02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57" y="1572028"/>
            <a:ext cx="3027250" cy="1282387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marL="0" indent="0">
              <a:buNone/>
            </a:pP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 Bivariate Analysis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4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ECDAFF-9071-04E8-B81A-00B46BE7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869" y="1585277"/>
            <a:ext cx="4152001" cy="364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7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02DF-5542-4F2B-7F98-1C4A2E62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Splitting: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EAA8-6761-C8F9-D522-13D7790E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cleaned and balanced dataset was split into training, and testing sets in a 70:15:15 ratio.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split ensured the model had enough data for training while retaining other data for validation and testing.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8028-28EF-C01A-F27F-F549204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Selection and Optimization</a:t>
            </a:r>
            <a:endParaRPr lang="en-U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EE4B-5584-813D-00D6-F629F3AF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Classification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7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6365-3BC1-0EE8-CF8A-C730A280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10" y="302471"/>
            <a:ext cx="7533017" cy="658297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Scores</a:t>
            </a:r>
            <a:endParaRPr lang="en-UG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2475BA-8E39-5D46-5AC7-0ACF1B8781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910" y="2829552"/>
          <a:ext cx="7218137" cy="2368870"/>
        </p:xfrm>
        <a:graphic>
          <a:graphicData uri="http://schemas.openxmlformats.org/drawingml/2006/table">
            <a:tbl>
              <a:tblPr/>
              <a:tblGrid>
                <a:gridCol w="3665225">
                  <a:extLst>
                    <a:ext uri="{9D8B030D-6E8A-4147-A177-3AD203B41FA5}">
                      <a16:colId xmlns:a16="http://schemas.microsoft.com/office/drawing/2014/main" val="3417911936"/>
                    </a:ext>
                  </a:extLst>
                </a:gridCol>
                <a:gridCol w="3552912">
                  <a:extLst>
                    <a:ext uri="{9D8B030D-6E8A-4147-A177-3AD203B41FA5}">
                      <a16:colId xmlns:a16="http://schemas.microsoft.com/office/drawing/2014/main" val="546360129"/>
                    </a:ext>
                  </a:extLst>
                </a:gridCol>
              </a:tblGrid>
              <a:tr h="4737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GB" sz="4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GB" sz="4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05777"/>
                  </a:ext>
                </a:extLst>
              </a:tr>
              <a:tr h="4737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2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GB" sz="4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G" sz="2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G" sz="4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749936"/>
                  </a:ext>
                </a:extLst>
              </a:tr>
              <a:tr h="4737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2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GB" sz="4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G" sz="2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G" sz="4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12569"/>
                  </a:ext>
                </a:extLst>
              </a:tr>
              <a:tr h="4737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Classifier</a:t>
                      </a:r>
                      <a:endParaRPr lang="en-GB" sz="4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G" sz="2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G" sz="4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58558"/>
                  </a:ext>
                </a:extLst>
              </a:tr>
              <a:tr h="4737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2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GB" sz="4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G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G" sz="4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17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1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15D-57C1-A135-1221-CD9E3B1F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1118899"/>
            <a:ext cx="7533017" cy="658297"/>
          </a:xfrm>
        </p:spPr>
        <p:txBody>
          <a:bodyPr anchor="ctr">
            <a:normAutofit fontScale="90000"/>
          </a:bodyPr>
          <a:lstStyle/>
          <a:p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Metrics (Weighted Average for All Classes)</a:t>
            </a:r>
            <a:endParaRPr lang="en-UG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549BC-04C2-C347-4AEA-6241E38364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3042" y="2703034"/>
          <a:ext cx="8195878" cy="276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485">
                  <a:extLst>
                    <a:ext uri="{9D8B030D-6E8A-4147-A177-3AD203B41FA5}">
                      <a16:colId xmlns:a16="http://schemas.microsoft.com/office/drawing/2014/main" val="3025178085"/>
                    </a:ext>
                  </a:extLst>
                </a:gridCol>
                <a:gridCol w="952199">
                  <a:extLst>
                    <a:ext uri="{9D8B030D-6E8A-4147-A177-3AD203B41FA5}">
                      <a16:colId xmlns:a16="http://schemas.microsoft.com/office/drawing/2014/main" val="1038740715"/>
                    </a:ext>
                  </a:extLst>
                </a:gridCol>
                <a:gridCol w="952199">
                  <a:extLst>
                    <a:ext uri="{9D8B030D-6E8A-4147-A177-3AD203B41FA5}">
                      <a16:colId xmlns:a16="http://schemas.microsoft.com/office/drawing/2014/main" val="687974759"/>
                    </a:ext>
                  </a:extLst>
                </a:gridCol>
                <a:gridCol w="952199">
                  <a:extLst>
                    <a:ext uri="{9D8B030D-6E8A-4147-A177-3AD203B41FA5}">
                      <a16:colId xmlns:a16="http://schemas.microsoft.com/office/drawing/2014/main" val="1714498086"/>
                    </a:ext>
                  </a:extLst>
                </a:gridCol>
                <a:gridCol w="952199">
                  <a:extLst>
                    <a:ext uri="{9D8B030D-6E8A-4147-A177-3AD203B41FA5}">
                      <a16:colId xmlns:a16="http://schemas.microsoft.com/office/drawing/2014/main" val="866501361"/>
                    </a:ext>
                  </a:extLst>
                </a:gridCol>
                <a:gridCol w="952199">
                  <a:extLst>
                    <a:ext uri="{9D8B030D-6E8A-4147-A177-3AD203B41FA5}">
                      <a16:colId xmlns:a16="http://schemas.microsoft.com/office/drawing/2014/main" val="2137709570"/>
                    </a:ext>
                  </a:extLst>
                </a:gridCol>
                <a:gridCol w="952199">
                  <a:extLst>
                    <a:ext uri="{9D8B030D-6E8A-4147-A177-3AD203B41FA5}">
                      <a16:colId xmlns:a16="http://schemas.microsoft.com/office/drawing/2014/main" val="3624631705"/>
                    </a:ext>
                  </a:extLst>
                </a:gridCol>
                <a:gridCol w="952199">
                  <a:extLst>
                    <a:ext uri="{9D8B030D-6E8A-4147-A177-3AD203B41FA5}">
                      <a16:colId xmlns:a16="http://schemas.microsoft.com/office/drawing/2014/main" val="4080442169"/>
                    </a:ext>
                  </a:extLst>
                </a:gridCol>
              </a:tblGrid>
              <a:tr h="20168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Model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Class 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Class 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Class 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Class 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Class 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2215003210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Logistic Regression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Precision: 0.89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852504939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UG" sz="1100" u="none" strike="noStrike" dirty="0">
                          <a:effectLst/>
                        </a:rPr>
                        <a:t> </a:t>
                      </a:r>
                      <a:endParaRPr lang="en-UG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Recall: 1.00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958186794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UG" sz="1100" u="none" strike="noStrike">
                          <a:effectLst/>
                        </a:rPr>
                        <a:t> </a:t>
                      </a:r>
                      <a:endParaRPr lang="en-U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F1-Score: 0.94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461197997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Decision Tree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Precision: 0.88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1337974891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UG" sz="1100" u="none" strike="noStrike">
                          <a:effectLst/>
                        </a:rPr>
                        <a:t> </a:t>
                      </a:r>
                      <a:endParaRPr lang="en-U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Recall: 0.55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Recall: 0.60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Recall: 0.95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2576867632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UG" sz="1100" u="none" strike="noStrike">
                          <a:effectLst/>
                        </a:rPr>
                        <a:t> </a:t>
                      </a:r>
                      <a:endParaRPr lang="en-U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F1-Score: 0.65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3090111216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Support Vector Classifier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Precision: 0.94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Precision: 0.97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135915520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UG" sz="1100" u="none" strike="noStrike">
                          <a:effectLst/>
                        </a:rPr>
                        <a:t> </a:t>
                      </a:r>
                      <a:endParaRPr lang="en-U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Recall: 1.00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4201747242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UG" sz="1100" u="none" strike="noStrike">
                          <a:effectLst/>
                        </a:rPr>
                        <a:t> </a:t>
                      </a:r>
                      <a:endParaRPr lang="en-U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F1-Score: 0.98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1934408770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Random Forest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Precision: 1.00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Precision: 0.94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1122511973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UG" sz="1100" u="none" strike="noStrike">
                          <a:effectLst/>
                        </a:rPr>
                        <a:t> </a:t>
                      </a:r>
                      <a:endParaRPr lang="en-U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Recall: 1.00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Recall: 0.92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Recall: 0.94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3514734089"/>
                  </a:ext>
                </a:extLst>
              </a:tr>
              <a:tr h="201686">
                <a:tc>
                  <a:txBody>
                    <a:bodyPr/>
                    <a:lstStyle/>
                    <a:p>
                      <a:pPr algn="l" fontAlgn="ctr"/>
                      <a:r>
                        <a:rPr lang="en-UG" sz="1100" u="none" strike="noStrike">
                          <a:effectLst/>
                        </a:rPr>
                        <a:t> </a:t>
                      </a:r>
                      <a:endParaRPr lang="en-U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F1-Score: 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F1-Score: 0.94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62" marR="5562" marT="5562" marB="0" anchor="ctr"/>
                </a:tc>
                <a:extLst>
                  <a:ext uri="{0D108BD9-81ED-4DB2-BD59-A6C34878D82A}">
                    <a16:rowId xmlns:a16="http://schemas.microsoft.com/office/drawing/2014/main" val="257858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79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9892-07E7-E204-8B82-EA867380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332700"/>
            <a:ext cx="1971675" cy="1910443"/>
          </a:xfrm>
          <a:noFill/>
        </p:spPr>
        <p:txBody>
          <a:bodyPr spcFirstLastPara="1" vert="horz" wrap="square" lIns="68580" tIns="34290" rIns="68580" bIns="34290" rtlCol="0" anchor="ctr" anchorCtr="0">
            <a:normAutofit fontScale="90000"/>
          </a:bodyPr>
          <a:lstStyle/>
          <a:p>
            <a:pPr algn="ctr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Explainable </a:t>
            </a:r>
            <a:r>
              <a:rPr lang="en-US" sz="2700" dirty="0">
                <a:solidFill>
                  <a:schemeClr val="tx1"/>
                </a:solidFill>
              </a:rPr>
              <a:t>AI – ‘</a:t>
            </a:r>
            <a:r>
              <a:rPr lang="en-US" sz="2700" dirty="0" err="1">
                <a:solidFill>
                  <a:schemeClr val="tx1"/>
                </a:solidFill>
              </a:rPr>
              <a:t>Shap</a:t>
            </a:r>
            <a:r>
              <a:rPr lang="en-US" sz="2700" dirty="0">
                <a:solidFill>
                  <a:schemeClr val="tx1"/>
                </a:solidFill>
              </a:rPr>
              <a:t>’ (</a:t>
            </a:r>
            <a:r>
              <a:rPr lang="en-GB" sz="2700" dirty="0">
                <a:solidFill>
                  <a:schemeClr val="tx1"/>
                </a:solidFill>
              </a:rPr>
              <a:t>Logistic </a:t>
            </a:r>
            <a:br>
              <a:rPr lang="en-GB" sz="2700" dirty="0">
                <a:solidFill>
                  <a:schemeClr val="tx1"/>
                </a:solidFill>
              </a:rPr>
            </a:br>
            <a:r>
              <a:rPr lang="en-GB" sz="2700" dirty="0">
                <a:solidFill>
                  <a:schemeClr val="tx1"/>
                </a:solidFill>
              </a:rPr>
              <a:t>Regression</a:t>
            </a:r>
            <a:r>
              <a:rPr lang="en-US" sz="27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6A0D57-528F-F9A6-FDFA-7DD4DD27C7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775332"/>
            <a:ext cx="5085525" cy="330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8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141F-CBF1-96E7-DDB3-9ECC9CF4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Observations</a:t>
            </a:r>
            <a:endParaRPr lang="en-U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2231E6-BC00-201A-60B2-55E4D1BC8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2719959"/>
            <a:ext cx="8807555" cy="145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G" altLang="en-UG" sz="1800" b="1" dirty="0">
                <a:solidFill>
                  <a:schemeClr val="tx1"/>
                </a:solidFill>
                <a:latin typeface="Arial" panose="020B0604020202020204" pitchFamily="34" charset="0"/>
              </a:rPr>
              <a:t>Weight (-6.04)</a:t>
            </a:r>
            <a:r>
              <a:rPr lang="en-UG" altLang="en-UG" sz="18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endParaRPr lang="en-GB" altLang="en-UG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G" altLang="en-UG" sz="1800" dirty="0">
                <a:solidFill>
                  <a:schemeClr val="tx1"/>
                </a:solidFill>
                <a:latin typeface="Arial" panose="020B0604020202020204" pitchFamily="34" charset="0"/>
              </a:rPr>
              <a:t>This is the most significant feature contributing negatively to the model's prediction for this instance, reducing the predicted value by 6.04 units.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G" altLang="en-UG" sz="1800" b="1" dirty="0">
                <a:solidFill>
                  <a:schemeClr val="tx1"/>
                </a:solidFill>
                <a:latin typeface="Arial" panose="020B0604020202020204" pitchFamily="34" charset="0"/>
              </a:rPr>
              <a:t>Height (+4.66)</a:t>
            </a:r>
            <a:r>
              <a:rPr lang="en-UG" altLang="en-UG" sz="1800" dirty="0">
                <a:solidFill>
                  <a:schemeClr val="tx1"/>
                </a:solidFill>
                <a:latin typeface="Arial" panose="020B0604020202020204" pitchFamily="34" charset="0"/>
              </a:rPr>
              <a:t>: The second most impactful feature, contributing positively to the prediction, increasing the value by 4.66 units. </a:t>
            </a:r>
          </a:p>
        </p:txBody>
      </p:sp>
    </p:spTree>
    <p:extLst>
      <p:ext uri="{BB962C8B-B14F-4D97-AF65-F5344CB8AC3E}">
        <p14:creationId xmlns:p14="http://schemas.microsoft.com/office/powerpoint/2010/main" val="335338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7ABF-C625-FF09-DEE6-76C02D7C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1337310"/>
            <a:ext cx="3614166" cy="1110996"/>
          </a:xfrm>
        </p:spPr>
        <p:txBody>
          <a:bodyPr anchor="b">
            <a:normAutofit/>
          </a:bodyPr>
          <a:lstStyle/>
          <a:p>
            <a:endParaRPr lang="en-UG" sz="40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05F9-A506-D49B-99CD-76E88EEE2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52928"/>
            <a:ext cx="3614166" cy="2660904"/>
          </a:xfrm>
        </p:spPr>
        <p:txBody>
          <a:bodyPr anchor="t">
            <a:normAutofit/>
          </a:bodyPr>
          <a:lstStyle/>
          <a:p>
            <a:r>
              <a:rPr lang="en-GB" sz="1650" dirty="0"/>
              <a:t>Shap explanation of Class 2 </a:t>
            </a:r>
          </a:p>
          <a:p>
            <a:r>
              <a:rPr lang="en-GB" sz="1650" dirty="0"/>
              <a:t>(Normal Weight)</a:t>
            </a:r>
          </a:p>
          <a:p>
            <a:endParaRPr lang="en-UG" sz="1650" dirty="0"/>
          </a:p>
        </p:txBody>
      </p:sp>
      <p:pic>
        <p:nvPicPr>
          <p:cNvPr id="2050" name="Picture 2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A651700D-68DF-7375-0720-7379F4BE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435" y="2083023"/>
            <a:ext cx="5019077" cy="330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7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F94D-6B35-7CDA-BE8D-CECB0677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E41A-BF47-BF6D-52E4-EF971798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 is a global health issue, associated with severe medical complications such as diabetes, hypertension, and cardiovascular diseases. 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comparative analysis of models such as Decision Trees, Support Vector Machines, and Neural Networks, we demonstrate the potential of machine learning to predict obesity levels with high accuracy. </a:t>
            </a:r>
            <a:endParaRPr lang="en-U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7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723A-E19E-C17D-993A-FCFEFDCA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Conclusion</a:t>
            </a:r>
            <a:endParaRPr lang="en-U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E2CB-5AC8-01B8-658D-DD38D4434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Random Forest is the best model.</a:t>
            </a:r>
            <a:br>
              <a:rPr lang="en-GB" dirty="0"/>
            </a:br>
            <a:r>
              <a:rPr lang="en-GB" dirty="0"/>
              <a:t>	The strongest performer across all metrics.</a:t>
            </a:r>
          </a:p>
          <a:p>
            <a:pPr marL="76200" indent="0">
              <a:buNone/>
            </a:pPr>
            <a:r>
              <a:rPr lang="en-GB" dirty="0"/>
              <a:t>	Consistently high precision, recall, and F1-scores for all classes.</a:t>
            </a:r>
          </a:p>
          <a:p>
            <a:pPr marL="76200" indent="0">
              <a:buNone/>
            </a:pPr>
            <a:r>
              <a:rPr lang="en-GB" dirty="0"/>
              <a:t>	No significant weaknesses, making it the most balanced and robust model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72962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3BC8-EC1D-CB7A-501F-D3BE1C55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6A3B-F4DC-568D-AEE5-22562D43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 affects millions of individuals worldwide and has far-reaching health, social, and economic consequences.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obesity estimation rely on manual calculations and expert assessments.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focuses on developing models that use attributes like dietary habits, physical activity levels, and demographic information to estimate obesity levels. </a:t>
            </a:r>
            <a:endParaRPr lang="en-U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5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E0B5-AE19-011D-1226-210AAB95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</a:t>
            </a:r>
            <a:endParaRPr lang="en-U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3390-F6AA-8434-54D8-5361F195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 is influenced by various factors, including diet, physical activity, and genetics.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 sector initiatives often struggle to address these factors collectively due to limitations in manual data analysis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provides tools to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factors simultaneously, enabling precise obesity classification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obesity rates in countries like Mexico, Peru, and Colombia highlight the urgent need for scalable solutions</a:t>
            </a:r>
          </a:p>
        </p:txBody>
      </p:sp>
    </p:spTree>
    <p:extLst>
      <p:ext uri="{BB962C8B-B14F-4D97-AF65-F5344CB8AC3E}">
        <p14:creationId xmlns:p14="http://schemas.microsoft.com/office/powerpoint/2010/main" val="172638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11B6-B359-7F22-6A51-11A4B3C0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C8A2-7959-BAD2-A89C-AF8F4B3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G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Obesity has become a global health crisis</a:t>
            </a:r>
            <a:r>
              <a:rPr lang="en-GB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Despite the problem, </a:t>
            </a:r>
            <a:r>
              <a:rPr lang="en-UG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there is a lack of comprehensive models that can predict obesity level</a:t>
            </a:r>
            <a:r>
              <a:rPr lang="en-GB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a need </a:t>
            </a:r>
            <a:r>
              <a:rPr lang="en-U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learning-based model to classify individuals into various obesity levels (underweight, normal weight, overweight, and obese) using demographic, dietary, and physical condition data</a:t>
            </a:r>
          </a:p>
        </p:txBody>
      </p:sp>
    </p:spTree>
    <p:extLst>
      <p:ext uri="{BB962C8B-B14F-4D97-AF65-F5344CB8AC3E}">
        <p14:creationId xmlns:p14="http://schemas.microsoft.com/office/powerpoint/2010/main" val="415782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4720-F4C9-A034-D025-048BC2F0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F3F-C188-C540-694A-7B6C3750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 Disease Risk Prediction Using Machine Learning.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predicting obesity risk using ML algorithms, emphasizing the global health implications of obesity and its association with various diseases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did not consider the application of these models within specific populations or regions.</a:t>
            </a: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Machine Learning in Obesity Prediction Across Latin American Countries.</a:t>
            </a:r>
            <a:b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Focuses on dietary patterns and physical activity. </a:t>
            </a: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Review of Machine Learning Applied to the Prediction of Obesity and Overweight.</a:t>
            </a:r>
            <a:b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article has a global Inclusion</a:t>
            </a:r>
          </a:p>
        </p:txBody>
      </p:sp>
    </p:spTree>
    <p:extLst>
      <p:ext uri="{BB962C8B-B14F-4D97-AF65-F5344CB8AC3E}">
        <p14:creationId xmlns:p14="http://schemas.microsoft.com/office/powerpoint/2010/main" val="39880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2519-E315-4896-75BF-FB8CEDCE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BF37-076F-230D-BAD8-659BB639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5951"/>
            <a:ext cx="7886700" cy="360402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UC Irvine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https://archive.ics.uci.edu/dataset/544/estimation+of+obesity+levels+based+on+eating+habits+and+physical+condition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contains 17 attributes related to eating habits, physical activity, and demographics, with 2111 records.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432073-F6FE-A538-FD0D-8D5F17123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68369"/>
              </p:ext>
            </p:extLst>
          </p:nvPr>
        </p:nvGraphicFramePr>
        <p:xfrm>
          <a:off x="1058636" y="4072522"/>
          <a:ext cx="7192736" cy="2380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9140">
                  <a:extLst>
                    <a:ext uri="{9D8B030D-6E8A-4147-A177-3AD203B41FA5}">
                      <a16:colId xmlns:a16="http://schemas.microsoft.com/office/drawing/2014/main" val="3935280147"/>
                    </a:ext>
                  </a:extLst>
                </a:gridCol>
                <a:gridCol w="2223596">
                  <a:extLst>
                    <a:ext uri="{9D8B030D-6E8A-4147-A177-3AD203B41FA5}">
                      <a16:colId xmlns:a16="http://schemas.microsoft.com/office/drawing/2014/main" val="1352900343"/>
                    </a:ext>
                  </a:extLst>
                </a:gridCol>
              </a:tblGrid>
              <a:tr h="235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>
                          <a:effectLst/>
                        </a:rPr>
                        <a:t>Feature</a:t>
                      </a:r>
                      <a:endParaRPr lang="en-UG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 dirty="0">
                          <a:effectLst/>
                        </a:rPr>
                        <a:t>Description</a:t>
                      </a:r>
                      <a:endParaRPr lang="en-UG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b"/>
                </a:tc>
                <a:extLst>
                  <a:ext uri="{0D108BD9-81ED-4DB2-BD59-A6C34878D82A}">
                    <a16:rowId xmlns:a16="http://schemas.microsoft.com/office/drawing/2014/main" val="1045427089"/>
                  </a:ext>
                </a:extLst>
              </a:tr>
              <a:tr h="235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>
                          <a:effectLst/>
                        </a:rPr>
                        <a:t>Gender</a:t>
                      </a:r>
                      <a:endParaRPr lang="en-UG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>
                          <a:effectLst/>
                        </a:rPr>
                        <a:t> </a:t>
                      </a:r>
                      <a:endParaRPr lang="en-UG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extLst>
                  <a:ext uri="{0D108BD9-81ED-4DB2-BD59-A6C34878D82A}">
                    <a16:rowId xmlns:a16="http://schemas.microsoft.com/office/drawing/2014/main" val="348984673"/>
                  </a:ext>
                </a:extLst>
              </a:tr>
              <a:tr h="235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 dirty="0">
                          <a:effectLst/>
                        </a:rPr>
                        <a:t>Age</a:t>
                      </a:r>
                      <a:endParaRPr lang="en-UG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>
                          <a:effectLst/>
                        </a:rPr>
                        <a:t> </a:t>
                      </a:r>
                      <a:endParaRPr lang="en-UG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extLst>
                  <a:ext uri="{0D108BD9-81ED-4DB2-BD59-A6C34878D82A}">
                    <a16:rowId xmlns:a16="http://schemas.microsoft.com/office/drawing/2014/main" val="3798033757"/>
                  </a:ext>
                </a:extLst>
              </a:tr>
              <a:tr h="235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 dirty="0">
                          <a:effectLst/>
                        </a:rPr>
                        <a:t>Height</a:t>
                      </a:r>
                      <a:endParaRPr lang="en-UG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>
                          <a:effectLst/>
                        </a:rPr>
                        <a:t> </a:t>
                      </a:r>
                      <a:endParaRPr lang="en-UG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extLst>
                  <a:ext uri="{0D108BD9-81ED-4DB2-BD59-A6C34878D82A}">
                    <a16:rowId xmlns:a16="http://schemas.microsoft.com/office/drawing/2014/main" val="3936008396"/>
                  </a:ext>
                </a:extLst>
              </a:tr>
              <a:tr h="235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 dirty="0">
                          <a:effectLst/>
                        </a:rPr>
                        <a:t>Weight</a:t>
                      </a:r>
                      <a:endParaRPr lang="en-UG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>
                          <a:effectLst/>
                        </a:rPr>
                        <a:t> </a:t>
                      </a:r>
                      <a:endParaRPr lang="en-UG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extLst>
                  <a:ext uri="{0D108BD9-81ED-4DB2-BD59-A6C34878D82A}">
                    <a16:rowId xmlns:a16="http://schemas.microsoft.com/office/drawing/2014/main" val="3374561000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 dirty="0" err="1">
                          <a:effectLst/>
                        </a:rPr>
                        <a:t>family_history_with_overweight</a:t>
                      </a:r>
                      <a:endParaRPr lang="en-UG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 dirty="0">
                          <a:effectLst/>
                        </a:rPr>
                        <a:t>Has a family member suffered or suffers from overweight?</a:t>
                      </a:r>
                      <a:endParaRPr lang="en-UG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extLst>
                  <a:ext uri="{0D108BD9-81ED-4DB2-BD59-A6C34878D82A}">
                    <a16:rowId xmlns:a16="http://schemas.microsoft.com/office/drawing/2014/main" val="1967145125"/>
                  </a:ext>
                </a:extLst>
              </a:tr>
              <a:tr h="479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 dirty="0">
                          <a:effectLst/>
                        </a:rPr>
                        <a:t>FAVC</a:t>
                      </a:r>
                      <a:endParaRPr lang="en-UG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G" sz="1500" kern="0" dirty="0">
                          <a:effectLst/>
                        </a:rPr>
                        <a:t>Do you eat high caloric food frequently?</a:t>
                      </a:r>
                      <a:endParaRPr lang="en-UG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06" marR="14606" marT="0" marB="0" anchor="ctr"/>
                </a:tc>
                <a:extLst>
                  <a:ext uri="{0D108BD9-81ED-4DB2-BD59-A6C34878D82A}">
                    <a16:rowId xmlns:a16="http://schemas.microsoft.com/office/drawing/2014/main" val="104104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62A2-285A-100A-523D-0AF9DAF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77DD83-F062-0D36-1EEF-92EECC28EA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2226469"/>
          <a:ext cx="7723415" cy="3559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4662">
                  <a:extLst>
                    <a:ext uri="{9D8B030D-6E8A-4147-A177-3AD203B41FA5}">
                      <a16:colId xmlns:a16="http://schemas.microsoft.com/office/drawing/2014/main" val="1893500413"/>
                    </a:ext>
                  </a:extLst>
                </a:gridCol>
                <a:gridCol w="4158753">
                  <a:extLst>
                    <a:ext uri="{9D8B030D-6E8A-4147-A177-3AD203B41FA5}">
                      <a16:colId xmlns:a16="http://schemas.microsoft.com/office/drawing/2014/main" val="3266764948"/>
                    </a:ext>
                  </a:extLst>
                </a:gridCol>
              </a:tblGrid>
              <a:tr h="346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FCVC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you usually eat vegetables in your meals?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12574323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NCP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many main meals do you have daily?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4183089438"/>
                  </a:ext>
                </a:extLst>
              </a:tr>
              <a:tr h="24723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CAEC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you eat any food between meals?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384930633"/>
                  </a:ext>
                </a:extLst>
              </a:tr>
              <a:tr h="2303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SMOKE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you smoke?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2192622169"/>
                  </a:ext>
                </a:extLst>
              </a:tr>
              <a:tr h="24723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CH2O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much water do you drink daily?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1880873703"/>
                  </a:ext>
                </a:extLst>
              </a:tr>
              <a:tr h="29668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SCC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you monitor the calories you eat daily?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4206046653"/>
                  </a:ext>
                </a:extLst>
              </a:tr>
              <a:tr h="24723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FAF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often do you have physical activity?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3710715238"/>
                  </a:ext>
                </a:extLst>
              </a:tr>
              <a:tr h="8405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much time do you use technological devices such as cell phone, videogames, television, computer and others?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2337865851"/>
                  </a:ext>
                </a:extLst>
              </a:tr>
              <a:tr h="2303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often do you drink alcohol?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2384148669"/>
                  </a:ext>
                </a:extLst>
              </a:tr>
              <a:tr h="29668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MTRANS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transportation do you usually use?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4203313492"/>
                  </a:ext>
                </a:extLst>
              </a:tr>
              <a:tr h="2303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NObeyesdad</a:t>
                      </a:r>
                      <a:endParaRPr lang="en-GB" sz="15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Obesity level</a:t>
                      </a:r>
                      <a:endParaRPr lang="en-GB" sz="15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6" marR="1766" marT="1766" marB="0" anchor="ctr"/>
                </a:tc>
                <a:extLst>
                  <a:ext uri="{0D108BD9-81ED-4DB2-BD59-A6C34878D82A}">
                    <a16:rowId xmlns:a16="http://schemas.microsoft.com/office/drawing/2014/main" val="338667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26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32F-9C75-489E-7793-367634F0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1147448"/>
            <a:ext cx="7549592" cy="973836"/>
          </a:xfrm>
        </p:spPr>
        <p:txBody>
          <a:bodyPr anchor="b">
            <a:norm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8D0C-F088-77D4-71C1-1FF3AD9F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6" y="2806882"/>
            <a:ext cx="3398174" cy="2729588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360"/>
              </a:spcBef>
              <a:buNone/>
            </a:pPr>
            <a:r>
              <a:rPr lang="en-US" sz="1500" b="1"/>
              <a:t>1. Data cleaning</a:t>
            </a:r>
          </a:p>
          <a:p>
            <a:pPr marL="257175" indent="-257175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500"/>
              <a:t>Checking for duplicates</a:t>
            </a:r>
          </a:p>
          <a:p>
            <a:pPr marL="257175" indent="-257175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500"/>
              <a:t>- No duplicates</a:t>
            </a:r>
          </a:p>
          <a:p>
            <a:pPr marL="257175" indent="-257175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500"/>
              <a:t>Filling missing values.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numerical fields.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pic>
        <p:nvPicPr>
          <p:cNvPr id="4100" name="Picture 4" descr="A diagram of a person and person&#10;&#10;Description automatically generated">
            <a:extLst>
              <a:ext uri="{FF2B5EF4-FFF2-40B4-BE49-F238E27FC236}">
                <a16:creationId xmlns:a16="http://schemas.microsoft.com/office/drawing/2014/main" id="{B7262644-3F27-5F8E-BF34-10F349AD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226" y="2720441"/>
            <a:ext cx="3629553" cy="278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3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fead094-560e-463c-bb19-c3c75b05d1f6}" enabled="1" method="Standard" siteId="{7007305e-2664-4e6b-b9a4-c4d5ccfd152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662</TotalTime>
  <Words>1140</Words>
  <Application>Microsoft Office PowerPoint</Application>
  <PresentationFormat>On-screen Show (4:3)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Lato</vt:lpstr>
      <vt:lpstr>Times New Roman</vt:lpstr>
      <vt:lpstr>Aptos Narrow</vt:lpstr>
      <vt:lpstr>Arial</vt:lpstr>
      <vt:lpstr>Calibri</vt:lpstr>
      <vt:lpstr>Office Theme</vt:lpstr>
      <vt:lpstr>Predicting Obesity Levels Based on Eating Habits and Physical Conditions</vt:lpstr>
      <vt:lpstr>Abstract</vt:lpstr>
      <vt:lpstr>Introduction</vt:lpstr>
      <vt:lpstr>Background and Motivation</vt:lpstr>
      <vt:lpstr>Problem Statement</vt:lpstr>
      <vt:lpstr>Literature Review</vt:lpstr>
      <vt:lpstr>Dataset Description</vt:lpstr>
      <vt:lpstr>Dataset Description</vt:lpstr>
      <vt:lpstr>Methodology</vt:lpstr>
      <vt:lpstr>Cont.</vt:lpstr>
      <vt:lpstr>Cont.</vt:lpstr>
      <vt:lpstr>Cont.</vt:lpstr>
      <vt:lpstr>Dataset Splitting:</vt:lpstr>
      <vt:lpstr>ML Model Selection and Optimization</vt:lpstr>
      <vt:lpstr>Accuracy Scores</vt:lpstr>
      <vt:lpstr>Classification Report Metrics (Weighted Average for All Classes)</vt:lpstr>
      <vt:lpstr>Explainable AI – ‘Shap’ (Logistic  Regression)</vt:lpstr>
      <vt:lpstr>Observations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charles golola</cp:lastModifiedBy>
  <cp:revision>25</cp:revision>
  <dcterms:modified xsi:type="dcterms:W3CDTF">2024-12-10T08:33:09Z</dcterms:modified>
</cp:coreProperties>
</file>