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4ef66b3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4ef66b3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4ef66b38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4ef66b38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Priya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4ef66b3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4ef66b3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4ef66b38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4ef66b38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4f5f1aaa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4f5f1aaa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4f5f1aa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4f5f1aa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Janson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4ef66b38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4ef66b38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Priya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4ef66b38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4ef66b38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585200"/>
            <a:ext cx="3054600" cy="159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Slug Study</a:t>
            </a:r>
            <a:endParaRPr/>
          </a:p>
        </p:txBody>
      </p:sp>
      <p:sp>
        <p:nvSpPr>
          <p:cNvPr id="63" name="Google Shape;63;p13"/>
          <p:cNvSpPr txBox="1"/>
          <p:nvPr>
            <p:ph idx="1" type="subTitle"/>
          </p:nvPr>
        </p:nvSpPr>
        <p:spPr>
          <a:xfrm>
            <a:off x="2752350" y="2194900"/>
            <a:ext cx="3675600" cy="147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Austin Yuan</a:t>
            </a:r>
            <a:endParaRPr/>
          </a:p>
          <a:p>
            <a:pPr indent="0" lvl="0" marL="0" rtl="0" algn="ctr">
              <a:spcBef>
                <a:spcPts val="0"/>
              </a:spcBef>
              <a:spcAft>
                <a:spcPts val="0"/>
              </a:spcAft>
              <a:buNone/>
            </a:pPr>
            <a:r>
              <a:rPr lang="en"/>
              <a:t>Guangyang Chen (Project Owner)</a:t>
            </a:r>
            <a:endParaRPr/>
          </a:p>
          <a:p>
            <a:pPr indent="0" lvl="0" marL="0" rtl="0" algn="ctr">
              <a:spcBef>
                <a:spcPts val="0"/>
              </a:spcBef>
              <a:spcAft>
                <a:spcPts val="0"/>
              </a:spcAft>
              <a:buNone/>
            </a:pPr>
            <a:r>
              <a:rPr lang="en"/>
              <a:t>Janson Chiu</a:t>
            </a:r>
            <a:endParaRPr/>
          </a:p>
          <a:p>
            <a:pPr indent="0" lvl="0" marL="0" rtl="0" algn="ctr">
              <a:spcBef>
                <a:spcPts val="0"/>
              </a:spcBef>
              <a:spcAft>
                <a:spcPts val="0"/>
              </a:spcAft>
              <a:buClr>
                <a:schemeClr val="dk1"/>
              </a:buClr>
              <a:buSzPts val="1100"/>
              <a:buFont typeface="Arial"/>
              <a:buNone/>
            </a:pPr>
            <a:r>
              <a:rPr lang="en"/>
              <a:t>Kevin Zhang</a:t>
            </a:r>
            <a:endParaRPr/>
          </a:p>
          <a:p>
            <a:pPr indent="0" lvl="0" marL="0" rtl="0" algn="ctr">
              <a:spcBef>
                <a:spcPts val="0"/>
              </a:spcBef>
              <a:spcAft>
                <a:spcPts val="0"/>
              </a:spcAft>
              <a:buNone/>
            </a:pPr>
            <a:r>
              <a:rPr lang="en"/>
              <a:t>Priya Rajarathinam (Scrum Master)</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64" name="Google Shape;64;p13"/>
          <p:cNvPicPr preferRelativeResize="0"/>
          <p:nvPr/>
        </p:nvPicPr>
        <p:blipFill>
          <a:blip r:embed="rId3">
            <a:alphaModFix/>
          </a:blip>
          <a:stretch>
            <a:fillRect/>
          </a:stretch>
        </p:blipFill>
        <p:spPr>
          <a:xfrm>
            <a:off x="0" y="0"/>
            <a:ext cx="1514825" cy="1514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Slug Study</a:t>
            </a:r>
            <a:endParaRPr/>
          </a:p>
        </p:txBody>
      </p:sp>
      <p:sp>
        <p:nvSpPr>
          <p:cNvPr id="70" name="Google Shape;70;p14"/>
          <p:cNvSpPr txBox="1"/>
          <p:nvPr>
            <p:ph idx="1" type="body"/>
          </p:nvPr>
        </p:nvSpPr>
        <p:spPr>
          <a:xfrm>
            <a:off x="311700" y="1069850"/>
            <a:ext cx="8520600" cy="35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Problem/ Opportunity</a:t>
            </a:r>
            <a:endParaRPr sz="1600"/>
          </a:p>
          <a:p>
            <a:pPr indent="0" lvl="0" marL="0" rtl="0" algn="l">
              <a:spcBef>
                <a:spcPts val="1600"/>
              </a:spcBef>
              <a:spcAft>
                <a:spcPts val="0"/>
              </a:spcAft>
              <a:buNone/>
            </a:pPr>
            <a:r>
              <a:rPr lang="en" sz="1600"/>
              <a:t>The learning resources provided by schools are limited, fixed, and inconvenient, that many students aren’t able to benefit from them. Students need extra learning helps to acquire better academic performance, and students who took the course before would tutor more effectively.</a:t>
            </a:r>
            <a:endParaRPr sz="1600"/>
          </a:p>
          <a:p>
            <a:pPr indent="0" lvl="0" marL="0" rtl="0" algn="l">
              <a:spcBef>
                <a:spcPts val="1600"/>
              </a:spcBef>
              <a:spcAft>
                <a:spcPts val="0"/>
              </a:spcAft>
              <a:buNone/>
            </a:pPr>
            <a:r>
              <a:rPr lang="en" sz="1600"/>
              <a:t>High Level Goals</a:t>
            </a:r>
            <a:endParaRPr sz="1600"/>
          </a:p>
          <a:p>
            <a:pPr indent="0" lvl="0" marL="0" rtl="0" algn="l">
              <a:spcBef>
                <a:spcPts val="1600"/>
              </a:spcBef>
              <a:spcAft>
                <a:spcPts val="0"/>
              </a:spcAft>
              <a:buNone/>
            </a:pPr>
            <a:r>
              <a:rPr lang="en" sz="1600"/>
              <a:t>	Students and tutors from the same school can get matched.</a:t>
            </a:r>
            <a:endParaRPr sz="1600"/>
          </a:p>
          <a:p>
            <a:pPr indent="0" lvl="0" marL="0" rtl="0" algn="l">
              <a:spcBef>
                <a:spcPts val="1600"/>
              </a:spcBef>
              <a:spcAft>
                <a:spcPts val="0"/>
              </a:spcAft>
              <a:buNone/>
            </a:pPr>
            <a:r>
              <a:rPr lang="en" sz="1600"/>
              <a:t>	Generate an order containing meet-up info: time, locations, tutoring fees.</a:t>
            </a:r>
            <a:endParaRPr sz="1600"/>
          </a:p>
          <a:p>
            <a:pPr indent="0" lvl="0" marL="0" rtl="0" algn="l">
              <a:spcBef>
                <a:spcPts val="1600"/>
              </a:spcBef>
              <a:spcAft>
                <a:spcPts val="0"/>
              </a:spcAft>
              <a:buNone/>
            </a:pPr>
            <a:r>
              <a:rPr lang="en" sz="1600"/>
              <a:t>	Students and users can rate each other after the tutoring session.</a:t>
            </a:r>
            <a:endParaRPr sz="1600"/>
          </a:p>
          <a:p>
            <a:pPr indent="0" lvl="0" marL="0" rtl="0" algn="l">
              <a:spcBef>
                <a:spcPts val="1600"/>
              </a:spcBef>
              <a:spcAft>
                <a:spcPts val="1600"/>
              </a:spcAft>
              <a:buNone/>
            </a:pPr>
            <a:r>
              <a:rPr lang="en" sz="1600"/>
              <a:t>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1</a:t>
            </a:r>
            <a:endParaRPr/>
          </a:p>
        </p:txBody>
      </p:sp>
      <p:sp>
        <p:nvSpPr>
          <p:cNvPr id="76" name="Google Shape;76;p15"/>
          <p:cNvSpPr txBox="1"/>
          <p:nvPr>
            <p:ph idx="1" type="body"/>
          </p:nvPr>
        </p:nvSpPr>
        <p:spPr>
          <a:xfrm>
            <a:off x="311700" y="1060700"/>
            <a:ext cx="8520600" cy="35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Onboard users and allow students to view tutors and for tutors to view student requests.</a:t>
            </a:r>
            <a:endParaRPr/>
          </a:p>
          <a:p>
            <a:pPr indent="-342900" lvl="0" marL="457200" rtl="0" algn="l">
              <a:spcBef>
                <a:spcPts val="1600"/>
              </a:spcBef>
              <a:spcAft>
                <a:spcPts val="0"/>
              </a:spcAft>
              <a:buSzPts val="1800"/>
              <a:buChar char="●"/>
            </a:pPr>
            <a:r>
              <a:rPr lang="en"/>
              <a:t>User stories</a:t>
            </a:r>
            <a:endParaRPr/>
          </a:p>
          <a:p>
            <a:pPr indent="-317500" lvl="1" marL="914400" rtl="0" algn="l">
              <a:spcBef>
                <a:spcPts val="0"/>
              </a:spcBef>
              <a:spcAft>
                <a:spcPts val="0"/>
              </a:spcAft>
              <a:buSzPts val="1400"/>
              <a:buChar char="○"/>
            </a:pPr>
            <a:r>
              <a:rPr lang="en"/>
              <a:t>As a user, I want to sign up and sign in so that I can see tutor information or find tutors</a:t>
            </a:r>
            <a:endParaRPr/>
          </a:p>
          <a:p>
            <a:pPr indent="-317500" lvl="1" marL="914400" rtl="0" algn="l">
              <a:spcBef>
                <a:spcPts val="0"/>
              </a:spcBef>
              <a:spcAft>
                <a:spcPts val="0"/>
              </a:spcAft>
              <a:buSzPts val="1400"/>
              <a:buChar char="○"/>
            </a:pPr>
            <a:r>
              <a:rPr lang="en"/>
              <a:t>As a tutor, I want to see students who request me</a:t>
            </a:r>
            <a:endParaRPr/>
          </a:p>
          <a:p>
            <a:pPr indent="-342900" lvl="0" marL="457200" rtl="0" algn="l">
              <a:spcBef>
                <a:spcPts val="0"/>
              </a:spcBef>
              <a:spcAft>
                <a:spcPts val="0"/>
              </a:spcAft>
              <a:buSzPts val="1800"/>
              <a:buChar char="●"/>
            </a:pPr>
            <a:r>
              <a:rPr lang="en"/>
              <a:t>Spikes</a:t>
            </a:r>
            <a:endParaRPr/>
          </a:p>
          <a:p>
            <a:pPr indent="-317500" lvl="1" marL="914400" rtl="0" algn="l">
              <a:spcBef>
                <a:spcPts val="0"/>
              </a:spcBef>
              <a:spcAft>
                <a:spcPts val="0"/>
              </a:spcAft>
              <a:buSzPts val="1400"/>
              <a:buChar char="○"/>
            </a:pPr>
            <a:r>
              <a:rPr lang="en"/>
              <a:t>Researching options technologies</a:t>
            </a:r>
            <a:endParaRPr/>
          </a:p>
          <a:p>
            <a:pPr indent="-317500" lvl="1" marL="914400" rtl="0" algn="l">
              <a:spcBef>
                <a:spcPts val="0"/>
              </a:spcBef>
              <a:spcAft>
                <a:spcPts val="0"/>
              </a:spcAft>
              <a:buSzPts val="1400"/>
              <a:buChar char="○"/>
            </a:pPr>
            <a:r>
              <a:rPr lang="en"/>
              <a:t>Determining user needs</a:t>
            </a:r>
            <a:endParaRPr/>
          </a:p>
          <a:p>
            <a:pPr indent="-317500" lvl="1" marL="914400" rtl="0" algn="l">
              <a:spcBef>
                <a:spcPts val="0"/>
              </a:spcBef>
              <a:spcAft>
                <a:spcPts val="0"/>
              </a:spcAft>
              <a:buSzPts val="1400"/>
              <a:buChar char="○"/>
            </a:pPr>
            <a:r>
              <a:rPr lang="en"/>
              <a:t>Planning system architecture</a:t>
            </a:r>
            <a:endParaRPr/>
          </a:p>
          <a:p>
            <a:pPr indent="-342900" lvl="0" marL="457200" rtl="0" algn="l">
              <a:spcBef>
                <a:spcPts val="0"/>
              </a:spcBef>
              <a:spcAft>
                <a:spcPts val="0"/>
              </a:spcAft>
              <a:buSzPts val="1800"/>
              <a:buChar char="●"/>
            </a:pPr>
            <a:r>
              <a:rPr lang="en"/>
              <a:t>Infrastructure Tasks</a:t>
            </a:r>
            <a:endParaRPr/>
          </a:p>
          <a:p>
            <a:pPr indent="-298450" lvl="1" marL="914400" rtl="0" algn="l">
              <a:spcBef>
                <a:spcPts val="0"/>
              </a:spcBef>
              <a:spcAft>
                <a:spcPts val="0"/>
              </a:spcAft>
              <a:buSzPts val="1100"/>
              <a:buChar char="○"/>
            </a:pPr>
            <a:r>
              <a:rPr lang="en"/>
              <a:t>Set up database</a:t>
            </a:r>
            <a:endParaRPr/>
          </a:p>
          <a:p>
            <a:pPr indent="-298450" lvl="1" marL="914400" rtl="0" algn="l">
              <a:spcBef>
                <a:spcPts val="0"/>
              </a:spcBef>
              <a:spcAft>
                <a:spcPts val="0"/>
              </a:spcAft>
              <a:buSzPts val="1100"/>
              <a:buChar char="○"/>
            </a:pPr>
            <a:r>
              <a:rPr lang="en"/>
              <a:t>Set up Git repository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sz="1100">
              <a:solidFill>
                <a:schemeClr val="dk1"/>
              </a:solidFill>
            </a:endParaRPr>
          </a:p>
          <a:p>
            <a:pPr indent="0" lvl="0" marL="914400" rtl="0" algn="l">
              <a:spcBef>
                <a:spcPts val="0"/>
              </a:spcBef>
              <a:spcAft>
                <a:spcPts val="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2 </a:t>
            </a:r>
            <a:endParaRPr/>
          </a:p>
        </p:txBody>
      </p:sp>
      <p:sp>
        <p:nvSpPr>
          <p:cNvPr id="82" name="Google Shape;82;p16"/>
          <p:cNvSpPr txBox="1"/>
          <p:nvPr>
            <p:ph idx="1" type="body"/>
          </p:nvPr>
        </p:nvSpPr>
        <p:spPr>
          <a:xfrm>
            <a:off x="311700" y="1042425"/>
            <a:ext cx="8520600" cy="3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Match students with tutors and set up meeting time. </a:t>
            </a:r>
            <a:endParaRPr/>
          </a:p>
          <a:p>
            <a:pPr indent="-342900" lvl="0" marL="457200" rtl="0" algn="l">
              <a:spcBef>
                <a:spcPts val="1600"/>
              </a:spcBef>
              <a:spcAft>
                <a:spcPts val="0"/>
              </a:spcAft>
              <a:buSzPts val="1800"/>
              <a:buChar char="●"/>
            </a:pPr>
            <a:r>
              <a:rPr lang="en"/>
              <a:t>User Stories</a:t>
            </a:r>
            <a:endParaRPr/>
          </a:p>
          <a:p>
            <a:pPr indent="-317500" lvl="1" marL="914400" rtl="0" algn="l">
              <a:spcBef>
                <a:spcPts val="0"/>
              </a:spcBef>
              <a:spcAft>
                <a:spcPts val="0"/>
              </a:spcAft>
              <a:buSzPts val="1400"/>
              <a:buChar char="○"/>
            </a:pPr>
            <a:r>
              <a:rPr lang="en"/>
              <a:t>As a student, I want to be able to filter tutors by my availability so that I can save time browsing</a:t>
            </a:r>
            <a:endParaRPr/>
          </a:p>
          <a:p>
            <a:pPr indent="-317500" lvl="1" marL="914400" rtl="0" algn="l">
              <a:spcBef>
                <a:spcPts val="0"/>
              </a:spcBef>
              <a:spcAft>
                <a:spcPts val="0"/>
              </a:spcAft>
              <a:buSzPts val="1400"/>
              <a:buChar char="○"/>
            </a:pPr>
            <a:r>
              <a:rPr lang="en"/>
              <a:t>As a user, I want to be able to schedule tutoring sessions so that I can coordinate meetings with my student/tutor</a:t>
            </a:r>
            <a:endParaRPr/>
          </a:p>
          <a:p>
            <a:pPr indent="-342900" lvl="0" marL="457200" rtl="0" algn="l">
              <a:spcBef>
                <a:spcPts val="0"/>
              </a:spcBef>
              <a:spcAft>
                <a:spcPts val="0"/>
              </a:spcAft>
              <a:buSzPts val="1800"/>
              <a:buChar char="●"/>
            </a:pPr>
            <a:r>
              <a:rPr lang="en"/>
              <a:t>Spikes</a:t>
            </a:r>
            <a:endParaRPr/>
          </a:p>
          <a:p>
            <a:pPr indent="-317500" lvl="1" marL="914400" rtl="0" algn="l">
              <a:spcBef>
                <a:spcPts val="0"/>
              </a:spcBef>
              <a:spcAft>
                <a:spcPts val="0"/>
              </a:spcAft>
              <a:buSzPts val="1400"/>
              <a:buChar char="○"/>
            </a:pPr>
            <a:r>
              <a:rPr lang="en"/>
              <a:t>Researching options for notifying users of scheduled session</a:t>
            </a:r>
            <a:endParaRPr/>
          </a:p>
          <a:p>
            <a:pPr indent="-342900" lvl="0" marL="457200" rtl="0" algn="l">
              <a:spcBef>
                <a:spcPts val="0"/>
              </a:spcBef>
              <a:spcAft>
                <a:spcPts val="0"/>
              </a:spcAft>
              <a:buSzPts val="1800"/>
              <a:buChar char="●"/>
            </a:pPr>
            <a:r>
              <a:rPr lang="en"/>
              <a:t>Infrastructure Tasks</a:t>
            </a:r>
            <a:endParaRPr/>
          </a:p>
          <a:p>
            <a:pPr indent="-317500" lvl="1" marL="914400" rtl="0" algn="l">
              <a:spcBef>
                <a:spcPts val="0"/>
              </a:spcBef>
              <a:spcAft>
                <a:spcPts val="0"/>
              </a:spcAft>
              <a:buSzPts val="1400"/>
              <a:buChar char="○"/>
            </a:pPr>
            <a:r>
              <a:rPr lang="en"/>
              <a:t>Set up web server, *integrate Google Calendar API</a:t>
            </a:r>
            <a:endParaRPr/>
          </a:p>
          <a:p>
            <a:pPr indent="0" lvl="0" marL="0" rtl="0" algn="l">
              <a:spcBef>
                <a:spcPts val="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3</a:t>
            </a:r>
            <a:endParaRPr/>
          </a:p>
        </p:txBody>
      </p:sp>
      <p:sp>
        <p:nvSpPr>
          <p:cNvPr id="88" name="Google Shape;88;p17"/>
          <p:cNvSpPr txBox="1"/>
          <p:nvPr>
            <p:ph idx="1" type="body"/>
          </p:nvPr>
        </p:nvSpPr>
        <p:spPr>
          <a:xfrm>
            <a:off x="311700" y="1060700"/>
            <a:ext cx="8520600" cy="3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students and tutors can rate each other after the tutoring session</a:t>
            </a:r>
            <a:endParaRPr/>
          </a:p>
          <a:p>
            <a:pPr indent="-342900" lvl="0" marL="457200" rtl="0" algn="l">
              <a:spcBef>
                <a:spcPts val="1600"/>
              </a:spcBef>
              <a:spcAft>
                <a:spcPts val="0"/>
              </a:spcAft>
              <a:buSzPts val="1800"/>
              <a:buChar char="●"/>
            </a:pPr>
            <a:r>
              <a:rPr lang="en"/>
              <a:t>User Stories</a:t>
            </a:r>
            <a:endParaRPr/>
          </a:p>
          <a:p>
            <a:pPr indent="-317500" lvl="1" marL="914400" rtl="0" algn="l">
              <a:spcBef>
                <a:spcPts val="0"/>
              </a:spcBef>
              <a:spcAft>
                <a:spcPts val="0"/>
              </a:spcAft>
              <a:buSzPts val="1400"/>
              <a:buChar char="○"/>
            </a:pPr>
            <a:r>
              <a:rPr lang="en"/>
              <a:t>As a student, I want to be able to make sure the tutor I have fits my needs and learning style. </a:t>
            </a:r>
            <a:endParaRPr/>
          </a:p>
          <a:p>
            <a:pPr indent="-317500" lvl="1" marL="914400" rtl="0" algn="l">
              <a:spcBef>
                <a:spcPts val="0"/>
              </a:spcBef>
              <a:spcAft>
                <a:spcPts val="0"/>
              </a:spcAft>
              <a:buSzPts val="1400"/>
              <a:buChar char="○"/>
            </a:pPr>
            <a:r>
              <a:rPr lang="en"/>
              <a:t>As a student I want to make sure that the tutor I’m paying for is worth the money.</a:t>
            </a:r>
            <a:endParaRPr/>
          </a:p>
          <a:p>
            <a:pPr indent="-317500" lvl="1" marL="914400" rtl="0" algn="l">
              <a:spcBef>
                <a:spcPts val="0"/>
              </a:spcBef>
              <a:spcAft>
                <a:spcPts val="0"/>
              </a:spcAft>
              <a:buSzPts val="1400"/>
              <a:buChar char="○"/>
            </a:pPr>
            <a:r>
              <a:rPr lang="en"/>
              <a:t>As a tutor I want to make sure that the student I’m tutoring can pay me for my services on time and in full.</a:t>
            </a:r>
            <a:endParaRPr/>
          </a:p>
          <a:p>
            <a:pPr indent="-317500" lvl="1" marL="914400" rtl="0" algn="l">
              <a:spcBef>
                <a:spcPts val="0"/>
              </a:spcBef>
              <a:spcAft>
                <a:spcPts val="0"/>
              </a:spcAft>
              <a:buSzPts val="1400"/>
              <a:buChar char="○"/>
            </a:pPr>
            <a:r>
              <a:rPr lang="en"/>
              <a:t>As a tutor, I want to make sure the student I’m tutoring will come in with realistic expectations and will make good use of my time and effort.</a:t>
            </a:r>
            <a:endParaRPr/>
          </a:p>
          <a:p>
            <a:pPr indent="-342900" lvl="0" marL="457200" rtl="0" algn="l">
              <a:spcBef>
                <a:spcPts val="0"/>
              </a:spcBef>
              <a:spcAft>
                <a:spcPts val="0"/>
              </a:spcAft>
              <a:buSzPts val="1800"/>
              <a:buChar char="●"/>
            </a:pPr>
            <a:r>
              <a:rPr lang="en"/>
              <a:t>Spikes</a:t>
            </a:r>
            <a:endParaRPr/>
          </a:p>
          <a:p>
            <a:pPr indent="-317500" lvl="1" marL="914400" rtl="0" algn="l">
              <a:spcBef>
                <a:spcPts val="0"/>
              </a:spcBef>
              <a:spcAft>
                <a:spcPts val="0"/>
              </a:spcAft>
              <a:buSzPts val="1400"/>
              <a:buChar char="○"/>
            </a:pPr>
            <a:r>
              <a:rPr lang="en"/>
              <a:t>Determining the most effective system for rating both tutors and students</a:t>
            </a:r>
            <a:endParaRPr/>
          </a:p>
          <a:p>
            <a:pPr indent="-342900" lvl="0" marL="457200" rtl="0" algn="l">
              <a:spcBef>
                <a:spcPts val="0"/>
              </a:spcBef>
              <a:spcAft>
                <a:spcPts val="0"/>
              </a:spcAft>
              <a:buSzPts val="1800"/>
              <a:buChar char="●"/>
            </a:pPr>
            <a:r>
              <a:rPr lang="en"/>
              <a:t>Infrastructure Tasks</a:t>
            </a:r>
            <a:endParaRPr/>
          </a:p>
          <a:p>
            <a:pPr indent="-317500" lvl="1" marL="914400" rtl="0" algn="l">
              <a:spcBef>
                <a:spcPts val="0"/>
              </a:spcBef>
              <a:spcAft>
                <a:spcPts val="0"/>
              </a:spcAft>
              <a:buSzPts val="1400"/>
              <a:buChar char="○"/>
            </a:pPr>
            <a:r>
              <a:rPr lang="en"/>
              <a:t>No additional infrastructure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4</a:t>
            </a:r>
            <a:endParaRPr/>
          </a:p>
        </p:txBody>
      </p:sp>
      <p:sp>
        <p:nvSpPr>
          <p:cNvPr id="94" name="Google Shape;94;p18"/>
          <p:cNvSpPr txBox="1"/>
          <p:nvPr>
            <p:ph idx="1" type="body"/>
          </p:nvPr>
        </p:nvSpPr>
        <p:spPr>
          <a:xfrm>
            <a:off x="311700" y="109625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Goal: Tutoring sessions can be hold online.</a:t>
            </a:r>
            <a:endParaRPr/>
          </a:p>
          <a:p>
            <a:pPr indent="-342900" lvl="0" marL="457200" rtl="0" algn="l">
              <a:spcBef>
                <a:spcPts val="1600"/>
              </a:spcBef>
              <a:spcAft>
                <a:spcPts val="0"/>
              </a:spcAft>
              <a:buSzPts val="1800"/>
              <a:buChar char="●"/>
            </a:pPr>
            <a:r>
              <a:rPr lang="en"/>
              <a:t>User Stories</a:t>
            </a:r>
            <a:endParaRPr/>
          </a:p>
          <a:p>
            <a:pPr indent="-317500" lvl="1" marL="914400" rtl="0" algn="l">
              <a:spcBef>
                <a:spcPts val="0"/>
              </a:spcBef>
              <a:spcAft>
                <a:spcPts val="0"/>
              </a:spcAft>
              <a:buSzPts val="1400"/>
              <a:buChar char="○"/>
            </a:pPr>
            <a:r>
              <a:rPr lang="en"/>
              <a:t>As a student, I want to have my tutoring session online so that I can get tutor’s help at home in bad weather.</a:t>
            </a:r>
            <a:endParaRPr/>
          </a:p>
          <a:p>
            <a:pPr indent="-317500" lvl="1" marL="914400" rtl="0" algn="l">
              <a:spcBef>
                <a:spcPts val="0"/>
              </a:spcBef>
              <a:spcAft>
                <a:spcPts val="0"/>
              </a:spcAft>
              <a:buSzPts val="1400"/>
              <a:buChar char="○"/>
            </a:pPr>
            <a:r>
              <a:rPr lang="en"/>
              <a:t>As a student, I want to have my tutor teaching me not in person so that I can have more privacy.</a:t>
            </a:r>
            <a:endParaRPr/>
          </a:p>
          <a:p>
            <a:pPr indent="-342900" lvl="0" marL="457200" rtl="0" algn="l">
              <a:spcBef>
                <a:spcPts val="0"/>
              </a:spcBef>
              <a:spcAft>
                <a:spcPts val="0"/>
              </a:spcAft>
              <a:buSzPts val="1800"/>
              <a:buChar char="●"/>
            </a:pPr>
            <a:r>
              <a:rPr lang="en"/>
              <a:t>Spikes</a:t>
            </a:r>
            <a:endParaRPr/>
          </a:p>
          <a:p>
            <a:pPr indent="-317500" lvl="1" marL="914400" rtl="0" algn="l">
              <a:spcBef>
                <a:spcPts val="0"/>
              </a:spcBef>
              <a:spcAft>
                <a:spcPts val="0"/>
              </a:spcAft>
              <a:buSzPts val="1400"/>
              <a:buChar char="○"/>
            </a:pPr>
            <a:r>
              <a:rPr lang="en"/>
              <a:t>Research technologies supporting online video talk and record.</a:t>
            </a:r>
            <a:endParaRPr/>
          </a:p>
          <a:p>
            <a:pPr indent="-342900" lvl="0" marL="457200" rtl="0" algn="l">
              <a:spcBef>
                <a:spcPts val="0"/>
              </a:spcBef>
              <a:spcAft>
                <a:spcPts val="0"/>
              </a:spcAft>
              <a:buSzPts val="1800"/>
              <a:buChar char="●"/>
            </a:pPr>
            <a:r>
              <a:rPr lang="en"/>
              <a:t>Infrastructure Tasks</a:t>
            </a:r>
            <a:endParaRPr/>
          </a:p>
          <a:p>
            <a:pPr indent="-317500" lvl="1" marL="914400" rtl="0" algn="l">
              <a:spcBef>
                <a:spcPts val="0"/>
              </a:spcBef>
              <a:spcAft>
                <a:spcPts val="0"/>
              </a:spcAft>
              <a:buSzPts val="1400"/>
              <a:buChar char="○"/>
            </a:pPr>
            <a:r>
              <a:rPr lang="en"/>
              <a:t>Integrate online video talk APIs.</a:t>
            </a:r>
            <a:endParaRPr/>
          </a:p>
          <a:p>
            <a:pPr indent="0" lvl="0" marL="0" rtl="0" algn="l">
              <a:spcBef>
                <a:spcPts val="0"/>
              </a:spcBef>
              <a:spcAft>
                <a:spcPts val="1600"/>
              </a:spcAft>
              <a:buNone/>
            </a:pPr>
            <a:r>
              <a:t/>
            </a:r>
            <a:endParaRPr>
              <a:highlight>
                <a:srgbClr val="FF99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100" name="Google Shape;100;p19"/>
          <p:cNvSpPr txBox="1"/>
          <p:nvPr>
            <p:ph idx="1" type="body"/>
          </p:nvPr>
        </p:nvSpPr>
        <p:spPr>
          <a:xfrm>
            <a:off x="311700" y="118775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1" name="Google Shape;101;p19"/>
          <p:cNvPicPr preferRelativeResize="0"/>
          <p:nvPr/>
        </p:nvPicPr>
        <p:blipFill>
          <a:blip r:embed="rId3">
            <a:alphaModFix/>
          </a:blip>
          <a:stretch>
            <a:fillRect/>
          </a:stretch>
        </p:blipFill>
        <p:spPr>
          <a:xfrm>
            <a:off x="2900575" y="1862475"/>
            <a:ext cx="2144401" cy="2144399"/>
          </a:xfrm>
          <a:prstGeom prst="rect">
            <a:avLst/>
          </a:prstGeom>
          <a:noFill/>
          <a:ln>
            <a:noFill/>
          </a:ln>
        </p:spPr>
      </p:pic>
      <p:cxnSp>
        <p:nvCxnSpPr>
          <p:cNvPr id="102" name="Google Shape;102;p19"/>
          <p:cNvCxnSpPr/>
          <p:nvPr/>
        </p:nvCxnSpPr>
        <p:spPr>
          <a:xfrm>
            <a:off x="5102500" y="2493850"/>
            <a:ext cx="1139400" cy="0"/>
          </a:xfrm>
          <a:prstGeom prst="straightConnector1">
            <a:avLst/>
          </a:prstGeom>
          <a:noFill/>
          <a:ln cap="flat" cmpd="sng" w="38100">
            <a:solidFill>
              <a:schemeClr val="dk2"/>
            </a:solidFill>
            <a:prstDash val="solid"/>
            <a:round/>
            <a:headEnd len="med" w="med" type="none"/>
            <a:tailEnd len="med" w="med" type="triangle"/>
          </a:ln>
        </p:spPr>
      </p:cxnSp>
      <p:pic>
        <p:nvPicPr>
          <p:cNvPr id="103" name="Google Shape;103;p19"/>
          <p:cNvPicPr preferRelativeResize="0"/>
          <p:nvPr/>
        </p:nvPicPr>
        <p:blipFill>
          <a:blip r:embed="rId4">
            <a:alphaModFix/>
          </a:blip>
          <a:stretch>
            <a:fillRect/>
          </a:stretch>
        </p:blipFill>
        <p:spPr>
          <a:xfrm>
            <a:off x="6177200" y="1826650"/>
            <a:ext cx="2438400" cy="2438400"/>
          </a:xfrm>
          <a:prstGeom prst="rect">
            <a:avLst/>
          </a:prstGeom>
          <a:noFill/>
          <a:ln>
            <a:noFill/>
          </a:ln>
        </p:spPr>
      </p:pic>
      <p:cxnSp>
        <p:nvCxnSpPr>
          <p:cNvPr id="104" name="Google Shape;104;p19"/>
          <p:cNvCxnSpPr/>
          <p:nvPr/>
        </p:nvCxnSpPr>
        <p:spPr>
          <a:xfrm flipH="1">
            <a:off x="5288800" y="3146575"/>
            <a:ext cx="953100" cy="7200"/>
          </a:xfrm>
          <a:prstGeom prst="straightConnector1">
            <a:avLst/>
          </a:prstGeom>
          <a:noFill/>
          <a:ln cap="flat" cmpd="sng" w="38100">
            <a:solidFill>
              <a:schemeClr val="dk2"/>
            </a:solidFill>
            <a:prstDash val="solid"/>
            <a:round/>
            <a:headEnd len="med" w="med" type="none"/>
            <a:tailEnd len="med" w="med" type="triangle"/>
          </a:ln>
        </p:spPr>
      </p:cxnSp>
      <p:pic>
        <p:nvPicPr>
          <p:cNvPr id="105" name="Google Shape;105;p19"/>
          <p:cNvPicPr preferRelativeResize="0"/>
          <p:nvPr/>
        </p:nvPicPr>
        <p:blipFill>
          <a:blip r:embed="rId5">
            <a:alphaModFix/>
          </a:blip>
          <a:stretch>
            <a:fillRect/>
          </a:stretch>
        </p:blipFill>
        <p:spPr>
          <a:xfrm>
            <a:off x="311700" y="1862475"/>
            <a:ext cx="1892250" cy="1892250"/>
          </a:xfrm>
          <a:prstGeom prst="rect">
            <a:avLst/>
          </a:prstGeom>
          <a:noFill/>
          <a:ln>
            <a:noFill/>
          </a:ln>
        </p:spPr>
      </p:pic>
      <p:cxnSp>
        <p:nvCxnSpPr>
          <p:cNvPr id="106" name="Google Shape;106;p19"/>
          <p:cNvCxnSpPr/>
          <p:nvPr/>
        </p:nvCxnSpPr>
        <p:spPr>
          <a:xfrm>
            <a:off x="2228875" y="2652100"/>
            <a:ext cx="551700" cy="0"/>
          </a:xfrm>
          <a:prstGeom prst="straightConnector1">
            <a:avLst/>
          </a:prstGeom>
          <a:noFill/>
          <a:ln cap="flat" cmpd="sng" w="38100">
            <a:solidFill>
              <a:schemeClr val="dk2"/>
            </a:solidFill>
            <a:prstDash val="solid"/>
            <a:round/>
            <a:headEnd len="med" w="med" type="none"/>
            <a:tailEnd len="med" w="med" type="triangle"/>
          </a:ln>
        </p:spPr>
      </p:cxnSp>
      <p:sp>
        <p:nvSpPr>
          <p:cNvPr id="107" name="Google Shape;107;p19"/>
          <p:cNvSpPr txBox="1"/>
          <p:nvPr/>
        </p:nvSpPr>
        <p:spPr>
          <a:xfrm>
            <a:off x="924675" y="1483400"/>
            <a:ext cx="6663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User</a:t>
            </a:r>
            <a:endParaRPr>
              <a:latin typeface="Open Sans"/>
              <a:ea typeface="Open Sans"/>
              <a:cs typeface="Open Sans"/>
              <a:sym typeface="Open Sans"/>
            </a:endParaRPr>
          </a:p>
        </p:txBody>
      </p:sp>
      <p:sp>
        <p:nvSpPr>
          <p:cNvPr id="108" name="Google Shape;108;p19"/>
          <p:cNvSpPr txBox="1"/>
          <p:nvPr/>
        </p:nvSpPr>
        <p:spPr>
          <a:xfrm>
            <a:off x="3370825" y="1447450"/>
            <a:ext cx="12039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Front-end</a:t>
            </a:r>
            <a:endParaRPr>
              <a:latin typeface="Open Sans"/>
              <a:ea typeface="Open Sans"/>
              <a:cs typeface="Open Sans"/>
              <a:sym typeface="Open Sans"/>
            </a:endParaRPr>
          </a:p>
        </p:txBody>
      </p:sp>
      <p:sp>
        <p:nvSpPr>
          <p:cNvPr id="109" name="Google Shape;109;p19"/>
          <p:cNvSpPr txBox="1"/>
          <p:nvPr/>
        </p:nvSpPr>
        <p:spPr>
          <a:xfrm>
            <a:off x="6826700" y="1354375"/>
            <a:ext cx="11394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Backend</a:t>
            </a:r>
            <a:endParaRPr>
              <a:latin typeface="Open Sans"/>
              <a:ea typeface="Open Sans"/>
              <a:cs typeface="Open Sans"/>
              <a:sym typeface="Open Sans"/>
            </a:endParaRPr>
          </a:p>
        </p:txBody>
      </p:sp>
      <p:sp>
        <p:nvSpPr>
          <p:cNvPr id="110" name="Google Shape;110;p19"/>
          <p:cNvSpPr txBox="1"/>
          <p:nvPr/>
        </p:nvSpPr>
        <p:spPr>
          <a:xfrm>
            <a:off x="5123675" y="2488275"/>
            <a:ext cx="12039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Server Connection</a:t>
            </a:r>
            <a:endParaRPr>
              <a:latin typeface="Open Sans"/>
              <a:ea typeface="Open Sans"/>
              <a:cs typeface="Open Sans"/>
              <a:sym typeface="Open Sans"/>
            </a:endParaRPr>
          </a:p>
        </p:txBody>
      </p:sp>
      <p:cxnSp>
        <p:nvCxnSpPr>
          <p:cNvPr id="111" name="Google Shape;111;p19"/>
          <p:cNvCxnSpPr/>
          <p:nvPr/>
        </p:nvCxnSpPr>
        <p:spPr>
          <a:xfrm rot="10800000">
            <a:off x="2204125" y="3205650"/>
            <a:ext cx="502500" cy="0"/>
          </a:xfrm>
          <a:prstGeom prst="straightConnector1">
            <a:avLst/>
          </a:prstGeom>
          <a:noFill/>
          <a:ln cap="flat" cmpd="sng" w="38100">
            <a:solidFill>
              <a:schemeClr val="dk2"/>
            </a:solidFill>
            <a:prstDash val="solid"/>
            <a:round/>
            <a:headEnd len="med" w="med" type="none"/>
            <a:tailEnd len="med" w="med" type="triangle"/>
          </a:ln>
        </p:spPr>
      </p:cxnSp>
      <p:sp>
        <p:nvSpPr>
          <p:cNvPr id="112" name="Google Shape;112;p19"/>
          <p:cNvSpPr txBox="1"/>
          <p:nvPr/>
        </p:nvSpPr>
        <p:spPr>
          <a:xfrm>
            <a:off x="2028175" y="2056150"/>
            <a:ext cx="9531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Request &amp; Post</a:t>
            </a:r>
            <a:endParaRPr>
              <a:latin typeface="Open Sans"/>
              <a:ea typeface="Open Sans"/>
              <a:cs typeface="Open Sans"/>
              <a:sym typeface="Open Sans"/>
            </a:endParaRPr>
          </a:p>
        </p:txBody>
      </p:sp>
      <p:sp>
        <p:nvSpPr>
          <p:cNvPr id="113" name="Google Shape;113;p19"/>
          <p:cNvSpPr txBox="1"/>
          <p:nvPr/>
        </p:nvSpPr>
        <p:spPr>
          <a:xfrm>
            <a:off x="2032375" y="3251025"/>
            <a:ext cx="8727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Return Results</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a:t>
            </a:r>
            <a:endParaRPr/>
          </a:p>
        </p:txBody>
      </p:sp>
      <p:sp>
        <p:nvSpPr>
          <p:cNvPr id="119" name="Google Shape;119;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 End: Javascript, React.js</a:t>
            </a:r>
            <a:endParaRPr/>
          </a:p>
          <a:p>
            <a:pPr indent="0" lvl="0" marL="0" rtl="0" algn="l">
              <a:spcBef>
                <a:spcPts val="1600"/>
              </a:spcBef>
              <a:spcAft>
                <a:spcPts val="0"/>
              </a:spcAft>
              <a:buNone/>
            </a:pPr>
            <a:r>
              <a:rPr lang="en"/>
              <a:t>Back End: Python, Flask</a:t>
            </a:r>
            <a:endParaRPr/>
          </a:p>
          <a:p>
            <a:pPr indent="0" lvl="0" marL="0" rtl="0" algn="l">
              <a:spcBef>
                <a:spcPts val="1600"/>
              </a:spcBef>
              <a:spcAft>
                <a:spcPts val="0"/>
              </a:spcAft>
              <a:buNone/>
            </a:pPr>
            <a:r>
              <a:rPr lang="en"/>
              <a:t>Version Control: Git </a:t>
            </a:r>
            <a:endParaRPr/>
          </a:p>
          <a:p>
            <a:pPr indent="0" lvl="0" marL="0" rtl="0" algn="l">
              <a:spcBef>
                <a:spcPts val="1600"/>
              </a:spcBef>
              <a:spcAft>
                <a:spcPts val="1600"/>
              </a:spcAft>
              <a:buNone/>
            </a:pPr>
            <a:r>
              <a:rPr lang="en"/>
              <a:t>Database: PostgreSQL, AWS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Minimum Viable Product</a:t>
            </a:r>
            <a:endParaRPr/>
          </a:p>
        </p:txBody>
      </p:sp>
      <p:sp>
        <p:nvSpPr>
          <p:cNvPr id="125" name="Google Shape;125;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With our minimum viable product, users should be able to sign up for an account and populate their account with relevant info, such as availability and classes. Students should be able to browse tutors for specific courses, and tutors should be able to sign up to tutor certain classes.</a:t>
            </a:r>
            <a:endParaRPr sz="1400"/>
          </a:p>
          <a:p>
            <a:pPr indent="0" lvl="0" marL="0" rtl="0" algn="l">
              <a:spcBef>
                <a:spcPts val="1600"/>
              </a:spcBef>
              <a:spcAft>
                <a:spcPts val="0"/>
              </a:spcAft>
              <a:buNone/>
            </a:pPr>
            <a:r>
              <a:rPr lang="en" sz="1400"/>
              <a:t>Stories to be completed:</a:t>
            </a:r>
            <a:endParaRPr sz="1400"/>
          </a:p>
          <a:p>
            <a:pPr indent="-317500" lvl="0" marL="457200" rtl="0" algn="l">
              <a:spcBef>
                <a:spcPts val="1600"/>
              </a:spcBef>
              <a:spcAft>
                <a:spcPts val="0"/>
              </a:spcAft>
              <a:buSzPts val="1400"/>
              <a:buChar char="●"/>
            </a:pPr>
            <a:r>
              <a:rPr lang="en" sz="1400"/>
              <a:t>As a user, I want to sign up and sign in so that I can see tutor information or find tutors</a:t>
            </a:r>
            <a:endParaRPr sz="1400"/>
          </a:p>
          <a:p>
            <a:pPr indent="-317500" lvl="0" marL="457200" rtl="0" algn="l">
              <a:spcBef>
                <a:spcPts val="0"/>
              </a:spcBef>
              <a:spcAft>
                <a:spcPts val="0"/>
              </a:spcAft>
              <a:buSzPts val="1400"/>
              <a:buChar char="●"/>
            </a:pPr>
            <a:r>
              <a:rPr lang="en" sz="1400"/>
              <a:t>As a student, I want to browse for a tutor so that I can be matched with a tutor matching my needs</a:t>
            </a:r>
            <a:endParaRPr sz="1400"/>
          </a:p>
          <a:p>
            <a:pPr indent="-317500" lvl="0" marL="457200" rtl="0" algn="l">
              <a:spcBef>
                <a:spcPts val="0"/>
              </a:spcBef>
              <a:spcAft>
                <a:spcPts val="0"/>
              </a:spcAft>
              <a:buSzPts val="1400"/>
              <a:buChar char="●"/>
            </a:pPr>
            <a:r>
              <a:rPr lang="en" sz="1400"/>
              <a:t>As a tutor, I want to receive requests based on classes that I specify</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