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0" r:id="rId8"/>
    <p:sldId id="259" r:id="rId9"/>
    <p:sldId id="262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8"/>
  </p:normalViewPr>
  <p:slideViewPr>
    <p:cSldViewPr snapToGrid="0">
      <p:cViewPr varScale="1">
        <p:scale>
          <a:sx n="84" d="100"/>
          <a:sy n="84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7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9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6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8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8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9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2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-fair.org/fair-princi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dc.edu.au/resources/aboutdata/fair-data/fair-self-assessment-tool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ibrary.arizona.edu/data-manage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data.2016.1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E6048E-D3C5-F59B-8E86-0071DC4F1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Reproducible Research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4393-0A08-9997-C811-7AE998E2B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0" y="3697332"/>
            <a:ext cx="6913429" cy="2389775"/>
          </a:xfrm>
        </p:spPr>
        <p:txBody>
          <a:bodyPr>
            <a:normAutofit/>
          </a:bodyPr>
          <a:lstStyle/>
          <a:p>
            <a:r>
              <a:rPr lang="en-US" sz="4400" dirty="0"/>
              <a:t>FAIR Principles</a:t>
            </a:r>
            <a:endParaRPr lang="en-US" sz="2800" dirty="0"/>
          </a:p>
          <a:p>
            <a:r>
              <a:rPr lang="en-US" sz="2800" dirty="0"/>
              <a:t>(</a:t>
            </a:r>
            <a:r>
              <a:rPr lang="en-US" sz="2800" dirty="0">
                <a:hlinkClick r:id="rId2"/>
              </a:rPr>
              <a:t>https://www.go-fair.org/fair-principles/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E2328592-A537-D068-67BB-36E98C7E0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09" r="32794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5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3FC7-FCF7-8D8C-66F7-49ED0E02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Re-usable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2FB1-237E-F8FC-02F8-469B92A8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R1. (meta)data have a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plurality of accurate and relevant attributes.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R1.1. (meta)data are released with a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 clear and accessible data usage license.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R1.2. (meta)data are associated with their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provenance.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R1.3. (meta)data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meet domain-relevant community standards.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CEA0E-7055-3D8B-D987-920A6071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B5941-2D5A-80E5-5AC7-5C1634D20CB1}"/>
              </a:ext>
            </a:extLst>
          </p:cNvPr>
          <p:cNvSpPr txBox="1"/>
          <p:nvPr/>
        </p:nvSpPr>
        <p:spPr>
          <a:xfrm>
            <a:off x="974651" y="4338701"/>
            <a:ext cx="3039425" cy="1477328"/>
          </a:xfrm>
          <a:custGeom>
            <a:avLst/>
            <a:gdLst>
              <a:gd name="connsiteX0" fmla="*/ 0 w 3039425"/>
              <a:gd name="connsiteY0" fmla="*/ 0 h 1477328"/>
              <a:gd name="connsiteX1" fmla="*/ 476177 w 3039425"/>
              <a:gd name="connsiteY1" fmla="*/ 0 h 1477328"/>
              <a:gd name="connsiteX2" fmla="*/ 891565 w 3039425"/>
              <a:gd name="connsiteY2" fmla="*/ 0 h 1477328"/>
              <a:gd name="connsiteX3" fmla="*/ 1458924 w 3039425"/>
              <a:gd name="connsiteY3" fmla="*/ 0 h 1477328"/>
              <a:gd name="connsiteX4" fmla="*/ 1935101 w 3039425"/>
              <a:gd name="connsiteY4" fmla="*/ 0 h 1477328"/>
              <a:gd name="connsiteX5" fmla="*/ 2411277 w 3039425"/>
              <a:gd name="connsiteY5" fmla="*/ 0 h 1477328"/>
              <a:gd name="connsiteX6" fmla="*/ 3039425 w 3039425"/>
              <a:gd name="connsiteY6" fmla="*/ 0 h 1477328"/>
              <a:gd name="connsiteX7" fmla="*/ 3039425 w 3039425"/>
              <a:gd name="connsiteY7" fmla="*/ 462896 h 1477328"/>
              <a:gd name="connsiteX8" fmla="*/ 3039425 w 3039425"/>
              <a:gd name="connsiteY8" fmla="*/ 955339 h 1477328"/>
              <a:gd name="connsiteX9" fmla="*/ 3039425 w 3039425"/>
              <a:gd name="connsiteY9" fmla="*/ 1477328 h 1477328"/>
              <a:gd name="connsiteX10" fmla="*/ 2593643 w 3039425"/>
              <a:gd name="connsiteY10" fmla="*/ 1477328 h 1477328"/>
              <a:gd name="connsiteX11" fmla="*/ 2087072 w 3039425"/>
              <a:gd name="connsiteY11" fmla="*/ 1477328 h 1477328"/>
              <a:gd name="connsiteX12" fmla="*/ 1610895 w 3039425"/>
              <a:gd name="connsiteY12" fmla="*/ 1477328 h 1477328"/>
              <a:gd name="connsiteX13" fmla="*/ 1043536 w 3039425"/>
              <a:gd name="connsiteY13" fmla="*/ 1477328 h 1477328"/>
              <a:gd name="connsiteX14" fmla="*/ 476177 w 3039425"/>
              <a:gd name="connsiteY14" fmla="*/ 1477328 h 1477328"/>
              <a:gd name="connsiteX15" fmla="*/ 0 w 3039425"/>
              <a:gd name="connsiteY15" fmla="*/ 1477328 h 1477328"/>
              <a:gd name="connsiteX16" fmla="*/ 0 w 3039425"/>
              <a:gd name="connsiteY16" fmla="*/ 984885 h 1477328"/>
              <a:gd name="connsiteX17" fmla="*/ 0 w 3039425"/>
              <a:gd name="connsiteY17" fmla="*/ 507216 h 1477328"/>
              <a:gd name="connsiteX18" fmla="*/ 0 w 3039425"/>
              <a:gd name="connsiteY1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39425" h="1477328" extrusionOk="0">
                <a:moveTo>
                  <a:pt x="0" y="0"/>
                </a:moveTo>
                <a:cubicBezTo>
                  <a:pt x="156171" y="-3245"/>
                  <a:pt x="332856" y="34695"/>
                  <a:pt x="476177" y="0"/>
                </a:cubicBezTo>
                <a:cubicBezTo>
                  <a:pt x="619498" y="-34695"/>
                  <a:pt x="749495" y="10601"/>
                  <a:pt x="891565" y="0"/>
                </a:cubicBezTo>
                <a:cubicBezTo>
                  <a:pt x="1033635" y="-10601"/>
                  <a:pt x="1203805" y="65720"/>
                  <a:pt x="1458924" y="0"/>
                </a:cubicBezTo>
                <a:cubicBezTo>
                  <a:pt x="1714043" y="-65720"/>
                  <a:pt x="1839163" y="4401"/>
                  <a:pt x="1935101" y="0"/>
                </a:cubicBezTo>
                <a:cubicBezTo>
                  <a:pt x="2031039" y="-4401"/>
                  <a:pt x="2288893" y="11847"/>
                  <a:pt x="2411277" y="0"/>
                </a:cubicBezTo>
                <a:cubicBezTo>
                  <a:pt x="2533661" y="-11847"/>
                  <a:pt x="2768206" y="33748"/>
                  <a:pt x="3039425" y="0"/>
                </a:cubicBezTo>
                <a:cubicBezTo>
                  <a:pt x="3066739" y="108949"/>
                  <a:pt x="3031612" y="293481"/>
                  <a:pt x="3039425" y="462896"/>
                </a:cubicBezTo>
                <a:cubicBezTo>
                  <a:pt x="3047238" y="632311"/>
                  <a:pt x="3025808" y="754333"/>
                  <a:pt x="3039425" y="955339"/>
                </a:cubicBezTo>
                <a:cubicBezTo>
                  <a:pt x="3053042" y="1156345"/>
                  <a:pt x="2983183" y="1251853"/>
                  <a:pt x="3039425" y="1477328"/>
                </a:cubicBezTo>
                <a:cubicBezTo>
                  <a:pt x="2937601" y="1509265"/>
                  <a:pt x="2780714" y="1424743"/>
                  <a:pt x="2593643" y="1477328"/>
                </a:cubicBezTo>
                <a:cubicBezTo>
                  <a:pt x="2406572" y="1529913"/>
                  <a:pt x="2324664" y="1438634"/>
                  <a:pt x="2087072" y="1477328"/>
                </a:cubicBezTo>
                <a:cubicBezTo>
                  <a:pt x="1849480" y="1516022"/>
                  <a:pt x="1839437" y="1428271"/>
                  <a:pt x="1610895" y="1477328"/>
                </a:cubicBezTo>
                <a:cubicBezTo>
                  <a:pt x="1382353" y="1526385"/>
                  <a:pt x="1293493" y="1444364"/>
                  <a:pt x="1043536" y="1477328"/>
                </a:cubicBezTo>
                <a:cubicBezTo>
                  <a:pt x="793579" y="1510292"/>
                  <a:pt x="740253" y="1420633"/>
                  <a:pt x="476177" y="1477328"/>
                </a:cubicBezTo>
                <a:cubicBezTo>
                  <a:pt x="212101" y="1534023"/>
                  <a:pt x="198820" y="1471013"/>
                  <a:pt x="0" y="1477328"/>
                </a:cubicBezTo>
                <a:cubicBezTo>
                  <a:pt x="-11745" y="1249424"/>
                  <a:pt x="40301" y="1210974"/>
                  <a:pt x="0" y="984885"/>
                </a:cubicBezTo>
                <a:cubicBezTo>
                  <a:pt x="-40301" y="758796"/>
                  <a:pt x="29732" y="637841"/>
                  <a:pt x="0" y="507216"/>
                </a:cubicBezTo>
                <a:cubicBezTo>
                  <a:pt x="-29732" y="376591"/>
                  <a:pt x="34410" y="149112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Checklist:</a:t>
            </a:r>
          </a:p>
          <a:p>
            <a:pPr marL="285750" indent="-285750">
              <a:buFontTx/>
              <a:buChar char="-"/>
            </a:pPr>
            <a:r>
              <a:rPr lang="en-US" dirty="0"/>
              <a:t>Rich documentation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Clear usage license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9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C492-AE25-96AF-88D3-C9EC6626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FAIR is Your Data?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653C9-39E5-A899-8892-6CDB5E1874DF}"/>
              </a:ext>
            </a:extLst>
          </p:cNvPr>
          <p:cNvSpPr txBox="1"/>
          <p:nvPr/>
        </p:nvSpPr>
        <p:spPr>
          <a:xfrm>
            <a:off x="1127760" y="2377440"/>
            <a:ext cx="9067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2"/>
              </a:rPr>
              <a:t>https://ardc.edu.au/resources/aboutdata/fair-data/fair-self-assessment-tool/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4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37B80F-DC27-F814-AE03-D75EC44C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230" y="1929130"/>
            <a:ext cx="7335835" cy="22009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Management Planning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Data &amp; Project 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8C82D-B2D6-540A-4143-30B8B51324E4}"/>
              </a:ext>
            </a:extLst>
          </p:cNvPr>
          <p:cNvSpPr txBox="1"/>
          <p:nvPr/>
        </p:nvSpPr>
        <p:spPr>
          <a:xfrm>
            <a:off x="1359932" y="4434840"/>
            <a:ext cx="7181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https://data.library.arizona.edu/data-management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5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4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6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7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8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3599C1-2A82-F269-B370-516336CE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027" y="1230506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FAIR Principles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DAAFA4-FA2D-4B48-06D2-E16D0B90E3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148" y="1289876"/>
            <a:ext cx="5347203" cy="417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4E8063-C9D2-EA66-F0BD-06038D7FC227}"/>
              </a:ext>
            </a:extLst>
          </p:cNvPr>
          <p:cNvSpPr txBox="1"/>
          <p:nvPr/>
        </p:nvSpPr>
        <p:spPr>
          <a:xfrm>
            <a:off x="7337517" y="6167918"/>
            <a:ext cx="4584909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Credit: Petros </a:t>
            </a:r>
            <a:r>
              <a:rPr lang="en-US" sz="800" dirty="0" err="1"/>
              <a:t>Kalendralis</a:t>
            </a:r>
            <a:r>
              <a:rPr lang="en-US" sz="800" dirty="0"/>
              <a:t>, et al, Making radiotherapy more efficient with FAIR data,</a:t>
            </a:r>
          </a:p>
          <a:p>
            <a:r>
              <a:rPr lang="en-US" sz="800" dirty="0" err="1"/>
              <a:t>Physica</a:t>
            </a:r>
            <a:r>
              <a:rPr lang="en-US" sz="800" dirty="0"/>
              <a:t> Medica, Volume 82, 2021, Pages 158-162, https://</a:t>
            </a:r>
            <a:r>
              <a:rPr lang="en-US" sz="800" dirty="0" err="1"/>
              <a:t>doi.org</a:t>
            </a:r>
            <a:r>
              <a:rPr lang="en-US" sz="800" dirty="0"/>
              <a:t>/10.1016/j.ejmp.2021.01.083</a:t>
            </a:r>
            <a:r>
              <a:rPr lang="en-US" sz="1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7C4D8-FE80-726C-BE78-50B63841FD32}"/>
              </a:ext>
            </a:extLst>
          </p:cNvPr>
          <p:cNvSpPr txBox="1"/>
          <p:nvPr/>
        </p:nvSpPr>
        <p:spPr>
          <a:xfrm>
            <a:off x="6623606" y="3344080"/>
            <a:ext cx="3934062" cy="188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/>
              <a:t>A set of principles to ensure that </a:t>
            </a:r>
            <a:r>
              <a:rPr lang="en-US" sz="2000" i="1" dirty="0">
                <a:solidFill>
                  <a:schemeClr val="accent1"/>
                </a:solidFill>
              </a:rPr>
              <a:t>data are shared </a:t>
            </a:r>
            <a:r>
              <a:rPr lang="en-US" sz="2000" i="1" dirty="0"/>
              <a:t>in a way that </a:t>
            </a:r>
            <a:r>
              <a:rPr lang="en-US" sz="2000" i="1" dirty="0">
                <a:solidFill>
                  <a:schemeClr val="accent1"/>
                </a:solidFill>
              </a:rPr>
              <a:t>enables &amp; enhances reuse by humans and machines</a:t>
            </a:r>
          </a:p>
        </p:txBody>
      </p:sp>
    </p:spTree>
    <p:extLst>
      <p:ext uri="{BB962C8B-B14F-4D97-AF65-F5344CB8AC3E}">
        <p14:creationId xmlns:p14="http://schemas.microsoft.com/office/powerpoint/2010/main" val="372752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377E-CF05-7BBE-DA55-56386184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FAIR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4CF3-3A70-48A7-037F-C23658F9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74520"/>
            <a:ext cx="7335835" cy="3886708"/>
          </a:xfrm>
        </p:spPr>
        <p:txBody>
          <a:bodyPr>
            <a:normAutofit fontScale="92500"/>
          </a:bodyPr>
          <a:lstStyle/>
          <a:p>
            <a:r>
              <a:rPr lang="en-US" dirty="0"/>
              <a:t>Emerged from life sciences at a workshop in 2014</a:t>
            </a:r>
          </a:p>
          <a:p>
            <a:r>
              <a:rPr lang="en-US" dirty="0"/>
              <a:t>Principles were issued by Force11 Community and published in </a:t>
            </a:r>
            <a:r>
              <a:rPr lang="en-US" i="1" dirty="0"/>
              <a:t>Scientific Data (</a:t>
            </a:r>
            <a:r>
              <a:rPr lang="en-US" dirty="0"/>
              <a:t>by Nature) in 2016</a:t>
            </a:r>
          </a:p>
          <a:p>
            <a:pPr lvl="1"/>
            <a:r>
              <a:rPr lang="en-US" sz="13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US" sz="13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US" sz="13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US" sz="13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sz="13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  <a:r>
              <a:rPr lang="en-US" sz="1300" b="0" i="1" dirty="0">
                <a:solidFill>
                  <a:srgbClr val="222222"/>
                </a:solidFill>
                <a:effectLst/>
                <a:latin typeface="-apple-system"/>
              </a:rPr>
              <a:t>Sci Data</a:t>
            </a:r>
            <a:r>
              <a:rPr lang="en-US" sz="13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sz="1300" b="1" i="0" dirty="0">
                <a:solidFill>
                  <a:srgbClr val="222222"/>
                </a:solidFill>
                <a:effectLst/>
                <a:latin typeface="-apple-system"/>
              </a:rPr>
              <a:t>3</a:t>
            </a:r>
            <a:r>
              <a:rPr lang="en-US" sz="1300" b="0" i="0" dirty="0">
                <a:solidFill>
                  <a:srgbClr val="222222"/>
                </a:solidFill>
                <a:effectLst/>
                <a:latin typeface="-apple-system"/>
              </a:rPr>
              <a:t>, 160018 (2016). </a:t>
            </a:r>
            <a:r>
              <a:rPr lang="en-US" sz="1300" b="0" i="0" dirty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https://doi.org/10.1038/sdata.2016.18</a:t>
            </a:r>
            <a:endParaRPr lang="en-US" sz="2200" dirty="0"/>
          </a:p>
          <a:p>
            <a:r>
              <a:rPr lang="en-US" dirty="0"/>
              <a:t>Echoed prior work:</a:t>
            </a:r>
          </a:p>
          <a:p>
            <a:pPr lvl="1"/>
            <a:r>
              <a:rPr lang="en-US" dirty="0"/>
              <a:t>OECD Principles and </a:t>
            </a:r>
            <a:r>
              <a:rPr lang="en-US" dirty="0" err="1"/>
              <a:t>Guidlines</a:t>
            </a:r>
            <a:r>
              <a:rPr lang="en-US" dirty="0"/>
              <a:t> for Access to Research Data from Public Funding (2007)</a:t>
            </a:r>
          </a:p>
          <a:p>
            <a:pPr lvl="1"/>
            <a:r>
              <a:rPr lang="en-US" dirty="0"/>
              <a:t>Science as an Open Enterprise, Royal Society (2012)</a:t>
            </a:r>
          </a:p>
          <a:p>
            <a:pPr lvl="1"/>
            <a:r>
              <a:rPr lang="en-US" dirty="0"/>
              <a:t>G8 Science Ministers Statement (2013)</a:t>
            </a:r>
          </a:p>
        </p:txBody>
      </p:sp>
    </p:spTree>
    <p:extLst>
      <p:ext uri="{BB962C8B-B14F-4D97-AF65-F5344CB8AC3E}">
        <p14:creationId xmlns:p14="http://schemas.microsoft.com/office/powerpoint/2010/main" val="67685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99C1-2A82-F269-B370-516336CE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FAIR Principles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DAAFA4-FA2D-4B48-06D2-E16D0B90E3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148" y="1289876"/>
            <a:ext cx="5347203" cy="417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E8063-C9D2-EA66-F0BD-06038D7FC227}"/>
              </a:ext>
            </a:extLst>
          </p:cNvPr>
          <p:cNvSpPr txBox="1"/>
          <p:nvPr/>
        </p:nvSpPr>
        <p:spPr>
          <a:xfrm>
            <a:off x="7486648" y="6144673"/>
            <a:ext cx="4584909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Credit: Petros </a:t>
            </a:r>
            <a:r>
              <a:rPr lang="en-US" sz="800" dirty="0" err="1"/>
              <a:t>Kalendralis</a:t>
            </a:r>
            <a:r>
              <a:rPr lang="en-US" sz="800" dirty="0"/>
              <a:t>, et al, Making radiotherapy more efficient with FAIR data,</a:t>
            </a:r>
          </a:p>
          <a:p>
            <a:r>
              <a:rPr lang="en-US" sz="800" dirty="0" err="1"/>
              <a:t>Physica</a:t>
            </a:r>
            <a:r>
              <a:rPr lang="en-US" sz="800" dirty="0"/>
              <a:t> Medica, Volume 82, 2021, Pages 158-162, https://</a:t>
            </a:r>
            <a:r>
              <a:rPr lang="en-US" sz="800" dirty="0" err="1"/>
              <a:t>doi.org</a:t>
            </a:r>
            <a:r>
              <a:rPr lang="en-US" sz="800" dirty="0"/>
              <a:t>/10.1016/j.ejmp.2021.01.083</a:t>
            </a:r>
            <a:r>
              <a:rPr lang="en-US" sz="1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7C4D8-FE80-726C-BE78-50B63841FD32}"/>
              </a:ext>
            </a:extLst>
          </p:cNvPr>
          <p:cNvSpPr txBox="1"/>
          <p:nvPr/>
        </p:nvSpPr>
        <p:spPr>
          <a:xfrm>
            <a:off x="6816087" y="3139439"/>
            <a:ext cx="4187193" cy="142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Not a strict standard or criteria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spectrum/ continuum to be applied</a:t>
            </a:r>
          </a:p>
        </p:txBody>
      </p:sp>
    </p:spTree>
    <p:extLst>
      <p:ext uri="{BB962C8B-B14F-4D97-AF65-F5344CB8AC3E}">
        <p14:creationId xmlns:p14="http://schemas.microsoft.com/office/powerpoint/2010/main" val="140875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5EE2-3B9D-71DA-759D-F12DCBA53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003290" cy="5739146"/>
          </a:xfrm>
        </p:spPr>
        <p:txBody>
          <a:bodyPr>
            <a:normAutofit/>
          </a:bodyPr>
          <a:lstStyle/>
          <a:p>
            <a:r>
              <a:rPr lang="en-US" sz="4800" b="0" i="0" dirty="0">
                <a:solidFill>
                  <a:srgbClr val="333333"/>
                </a:solidFill>
                <a:effectLst/>
                <a:latin typeface="Roboto Condensed" panose="02000000000000000000" pitchFamily="2" charset="0"/>
              </a:rPr>
              <a:t>Applying the FAIR Data Principles starts from good data management and documentation practices used throughout your research.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460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3FF68D-4FF3-92CB-1A20-48C4F6A3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vs Open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16671-1A76-2BF3-A348-D8A34A76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2823464"/>
          </a:xfrm>
        </p:spPr>
        <p:txBody>
          <a:bodyPr/>
          <a:lstStyle/>
          <a:p>
            <a:r>
              <a:rPr lang="en-US" dirty="0"/>
              <a:t>FAIR data does not have to be open</a:t>
            </a:r>
          </a:p>
          <a:p>
            <a:endParaRPr lang="en-US" dirty="0"/>
          </a:p>
          <a:p>
            <a:r>
              <a:rPr lang="en-US" dirty="0"/>
              <a:t>Data can be shared with restrictions and still be FAIR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Data is a subset of all the data shared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751AB-B712-299C-EF2F-EF062BD7B8B4}"/>
              </a:ext>
            </a:extLst>
          </p:cNvPr>
          <p:cNvSpPr txBox="1"/>
          <p:nvPr/>
        </p:nvSpPr>
        <p:spPr>
          <a:xfrm>
            <a:off x="565150" y="5364480"/>
            <a:ext cx="8024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Bradley Hand" pitchFamily="2" charset="77"/>
                <a:cs typeface="Baguet Script" panose="020F0502020204030204" pitchFamily="34" charset="0"/>
              </a:rPr>
              <a:t>”As open as possible, as closed as necessary”</a:t>
            </a:r>
          </a:p>
        </p:txBody>
      </p:sp>
    </p:spTree>
    <p:extLst>
      <p:ext uri="{BB962C8B-B14F-4D97-AF65-F5344CB8AC3E}">
        <p14:creationId xmlns:p14="http://schemas.microsoft.com/office/powerpoint/2010/main" val="201951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99C1-2A82-F269-B370-516336CE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33055"/>
            <a:ext cx="6399530" cy="1045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To be Findable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FDAA-9650-D394-89FA-1EAB86E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19414"/>
            <a:ext cx="7335835" cy="4065106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F1. (meta)data are assigned a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globally unique and eternally persistent identifier.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rgbClr val="222222"/>
                </a:solidFill>
                <a:effectLst/>
                <a:latin typeface="Mulish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F2. data are described with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rich metadata.</a:t>
            </a:r>
            <a:br>
              <a:rPr lang="en-US" b="0" i="0" dirty="0">
                <a:solidFill>
                  <a:srgbClr val="222222"/>
                </a:solidFill>
                <a:effectLst/>
                <a:latin typeface="Mulish"/>
              </a:rPr>
            </a:br>
            <a:endParaRPr lang="en-US" b="0" i="0" dirty="0">
              <a:solidFill>
                <a:srgbClr val="222222"/>
              </a:solidFill>
              <a:effectLst/>
              <a:latin typeface="Mulish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F3. (meta)data clearly and explicitly 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specify the data identifier</a:t>
            </a:r>
            <a:endParaRPr lang="en-US" b="0" i="0" dirty="0">
              <a:solidFill>
                <a:srgbClr val="222222"/>
              </a:solidFill>
              <a:effectLst/>
              <a:latin typeface="Mulish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Mulish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F4. metadata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are registered or indexed in a searchable resource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Google is great in general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Scholarly research data needs more explicit indexing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65835-F78A-B3BE-B6AA-0B649BD572C0}"/>
              </a:ext>
            </a:extLst>
          </p:cNvPr>
          <p:cNvSpPr txBox="1"/>
          <p:nvPr/>
        </p:nvSpPr>
        <p:spPr>
          <a:xfrm>
            <a:off x="7482840" y="4175760"/>
            <a:ext cx="3039425" cy="1477328"/>
          </a:xfrm>
          <a:custGeom>
            <a:avLst/>
            <a:gdLst>
              <a:gd name="connsiteX0" fmla="*/ 0 w 3039425"/>
              <a:gd name="connsiteY0" fmla="*/ 0 h 1477328"/>
              <a:gd name="connsiteX1" fmla="*/ 476177 w 3039425"/>
              <a:gd name="connsiteY1" fmla="*/ 0 h 1477328"/>
              <a:gd name="connsiteX2" fmla="*/ 891565 w 3039425"/>
              <a:gd name="connsiteY2" fmla="*/ 0 h 1477328"/>
              <a:gd name="connsiteX3" fmla="*/ 1458924 w 3039425"/>
              <a:gd name="connsiteY3" fmla="*/ 0 h 1477328"/>
              <a:gd name="connsiteX4" fmla="*/ 1935101 w 3039425"/>
              <a:gd name="connsiteY4" fmla="*/ 0 h 1477328"/>
              <a:gd name="connsiteX5" fmla="*/ 2411277 w 3039425"/>
              <a:gd name="connsiteY5" fmla="*/ 0 h 1477328"/>
              <a:gd name="connsiteX6" fmla="*/ 3039425 w 3039425"/>
              <a:gd name="connsiteY6" fmla="*/ 0 h 1477328"/>
              <a:gd name="connsiteX7" fmla="*/ 3039425 w 3039425"/>
              <a:gd name="connsiteY7" fmla="*/ 462896 h 1477328"/>
              <a:gd name="connsiteX8" fmla="*/ 3039425 w 3039425"/>
              <a:gd name="connsiteY8" fmla="*/ 955339 h 1477328"/>
              <a:gd name="connsiteX9" fmla="*/ 3039425 w 3039425"/>
              <a:gd name="connsiteY9" fmla="*/ 1477328 h 1477328"/>
              <a:gd name="connsiteX10" fmla="*/ 2593643 w 3039425"/>
              <a:gd name="connsiteY10" fmla="*/ 1477328 h 1477328"/>
              <a:gd name="connsiteX11" fmla="*/ 2087072 w 3039425"/>
              <a:gd name="connsiteY11" fmla="*/ 1477328 h 1477328"/>
              <a:gd name="connsiteX12" fmla="*/ 1610895 w 3039425"/>
              <a:gd name="connsiteY12" fmla="*/ 1477328 h 1477328"/>
              <a:gd name="connsiteX13" fmla="*/ 1043536 w 3039425"/>
              <a:gd name="connsiteY13" fmla="*/ 1477328 h 1477328"/>
              <a:gd name="connsiteX14" fmla="*/ 476177 w 3039425"/>
              <a:gd name="connsiteY14" fmla="*/ 1477328 h 1477328"/>
              <a:gd name="connsiteX15" fmla="*/ 0 w 3039425"/>
              <a:gd name="connsiteY15" fmla="*/ 1477328 h 1477328"/>
              <a:gd name="connsiteX16" fmla="*/ 0 w 3039425"/>
              <a:gd name="connsiteY16" fmla="*/ 984885 h 1477328"/>
              <a:gd name="connsiteX17" fmla="*/ 0 w 3039425"/>
              <a:gd name="connsiteY17" fmla="*/ 507216 h 1477328"/>
              <a:gd name="connsiteX18" fmla="*/ 0 w 3039425"/>
              <a:gd name="connsiteY1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39425" h="1477328" extrusionOk="0">
                <a:moveTo>
                  <a:pt x="0" y="0"/>
                </a:moveTo>
                <a:cubicBezTo>
                  <a:pt x="156171" y="-3245"/>
                  <a:pt x="332856" y="34695"/>
                  <a:pt x="476177" y="0"/>
                </a:cubicBezTo>
                <a:cubicBezTo>
                  <a:pt x="619498" y="-34695"/>
                  <a:pt x="749495" y="10601"/>
                  <a:pt x="891565" y="0"/>
                </a:cubicBezTo>
                <a:cubicBezTo>
                  <a:pt x="1033635" y="-10601"/>
                  <a:pt x="1203805" y="65720"/>
                  <a:pt x="1458924" y="0"/>
                </a:cubicBezTo>
                <a:cubicBezTo>
                  <a:pt x="1714043" y="-65720"/>
                  <a:pt x="1839163" y="4401"/>
                  <a:pt x="1935101" y="0"/>
                </a:cubicBezTo>
                <a:cubicBezTo>
                  <a:pt x="2031039" y="-4401"/>
                  <a:pt x="2288893" y="11847"/>
                  <a:pt x="2411277" y="0"/>
                </a:cubicBezTo>
                <a:cubicBezTo>
                  <a:pt x="2533661" y="-11847"/>
                  <a:pt x="2768206" y="33748"/>
                  <a:pt x="3039425" y="0"/>
                </a:cubicBezTo>
                <a:cubicBezTo>
                  <a:pt x="3066739" y="108949"/>
                  <a:pt x="3031612" y="293481"/>
                  <a:pt x="3039425" y="462896"/>
                </a:cubicBezTo>
                <a:cubicBezTo>
                  <a:pt x="3047238" y="632311"/>
                  <a:pt x="3025808" y="754333"/>
                  <a:pt x="3039425" y="955339"/>
                </a:cubicBezTo>
                <a:cubicBezTo>
                  <a:pt x="3053042" y="1156345"/>
                  <a:pt x="2983183" y="1251853"/>
                  <a:pt x="3039425" y="1477328"/>
                </a:cubicBezTo>
                <a:cubicBezTo>
                  <a:pt x="2937601" y="1509265"/>
                  <a:pt x="2780714" y="1424743"/>
                  <a:pt x="2593643" y="1477328"/>
                </a:cubicBezTo>
                <a:cubicBezTo>
                  <a:pt x="2406572" y="1529913"/>
                  <a:pt x="2324664" y="1438634"/>
                  <a:pt x="2087072" y="1477328"/>
                </a:cubicBezTo>
                <a:cubicBezTo>
                  <a:pt x="1849480" y="1516022"/>
                  <a:pt x="1839437" y="1428271"/>
                  <a:pt x="1610895" y="1477328"/>
                </a:cubicBezTo>
                <a:cubicBezTo>
                  <a:pt x="1382353" y="1526385"/>
                  <a:pt x="1293493" y="1444364"/>
                  <a:pt x="1043536" y="1477328"/>
                </a:cubicBezTo>
                <a:cubicBezTo>
                  <a:pt x="793579" y="1510292"/>
                  <a:pt x="740253" y="1420633"/>
                  <a:pt x="476177" y="1477328"/>
                </a:cubicBezTo>
                <a:cubicBezTo>
                  <a:pt x="212101" y="1534023"/>
                  <a:pt x="198820" y="1471013"/>
                  <a:pt x="0" y="1477328"/>
                </a:cubicBezTo>
                <a:cubicBezTo>
                  <a:pt x="-11745" y="1249424"/>
                  <a:pt x="40301" y="1210974"/>
                  <a:pt x="0" y="984885"/>
                </a:cubicBezTo>
                <a:cubicBezTo>
                  <a:pt x="-40301" y="758796"/>
                  <a:pt x="29732" y="637841"/>
                  <a:pt x="0" y="507216"/>
                </a:cubicBezTo>
                <a:cubicBezTo>
                  <a:pt x="-29732" y="376591"/>
                  <a:pt x="34410" y="149112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Checklist: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Persistent ID?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Metadata Online?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0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7D1D-2297-7368-69D7-AE3BD62D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936A-F611-A40B-5522-D4BD09D7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A1  (meta)data are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retrievable by their identifier</a:t>
            </a: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 using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a standardized communications protocol.</a:t>
            </a:r>
            <a:br>
              <a:rPr lang="en-US" b="0" i="0" dirty="0">
                <a:solidFill>
                  <a:srgbClr val="222222"/>
                </a:solidFill>
                <a:effectLst/>
                <a:latin typeface="Mulish"/>
              </a:rPr>
            </a:br>
            <a:endParaRPr lang="en-US" b="0" i="0" dirty="0">
              <a:solidFill>
                <a:srgbClr val="222222"/>
              </a:solidFill>
              <a:effectLst/>
              <a:latin typeface="Mulish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A1.1 the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protocol</a:t>
            </a: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 is open, free, and universally implementable. (e.g. http, ftp, smtp)</a:t>
            </a:r>
            <a:br>
              <a:rPr lang="en-US" b="0" i="0" dirty="0">
                <a:solidFill>
                  <a:srgbClr val="222222"/>
                </a:solidFill>
                <a:effectLst/>
                <a:latin typeface="Mulish"/>
              </a:rPr>
            </a:br>
            <a:endParaRPr lang="en-US" b="0" i="0" dirty="0">
              <a:solidFill>
                <a:srgbClr val="222222"/>
              </a:solidFill>
              <a:effectLst/>
              <a:latin typeface="Mulish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A1.2 the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protocol </a:t>
            </a: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allows for an authentication and authorization procedure, where necessary.</a:t>
            </a:r>
            <a:br>
              <a:rPr lang="en-US" b="0" i="0" dirty="0">
                <a:solidFill>
                  <a:srgbClr val="222222"/>
                </a:solidFill>
                <a:effectLst/>
                <a:latin typeface="Mulish"/>
              </a:rPr>
            </a:br>
            <a:endParaRPr lang="en-US" b="0" i="0" dirty="0">
              <a:solidFill>
                <a:srgbClr val="222222"/>
              </a:solidFill>
              <a:effectLst/>
              <a:latin typeface="Mulish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A2 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Mulish"/>
              </a:rPr>
              <a:t>metadata are accessible</a:t>
            </a: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, even when the data are no longer available.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D823E-9461-1F05-7385-342952C61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1600200"/>
            <a:ext cx="3609983" cy="4268788"/>
          </a:xfrm>
        </p:spPr>
        <p:txBody>
          <a:bodyPr>
            <a:normAutofit/>
          </a:bodyPr>
          <a:lstStyle/>
          <a:p>
            <a:r>
              <a:rPr lang="en-US" sz="1800" i="1" dirty="0"/>
              <a:t>Accessible does not always mean the data is open and free</a:t>
            </a:r>
          </a:p>
          <a:p>
            <a:r>
              <a:rPr lang="en-US" sz="1800" i="1" dirty="0"/>
              <a:t>Rather it means a machine can automatically understand the requirements and either allow a user access or alert a user to the requirements for access.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EE09-78C5-FE07-D3EC-E22B37C10F75}"/>
              </a:ext>
            </a:extLst>
          </p:cNvPr>
          <p:cNvSpPr txBox="1"/>
          <p:nvPr/>
        </p:nvSpPr>
        <p:spPr>
          <a:xfrm>
            <a:off x="974651" y="4338701"/>
            <a:ext cx="3039425" cy="1754326"/>
          </a:xfrm>
          <a:custGeom>
            <a:avLst/>
            <a:gdLst>
              <a:gd name="connsiteX0" fmla="*/ 0 w 3039425"/>
              <a:gd name="connsiteY0" fmla="*/ 0 h 1754326"/>
              <a:gd name="connsiteX1" fmla="*/ 476177 w 3039425"/>
              <a:gd name="connsiteY1" fmla="*/ 0 h 1754326"/>
              <a:gd name="connsiteX2" fmla="*/ 891565 w 3039425"/>
              <a:gd name="connsiteY2" fmla="*/ 0 h 1754326"/>
              <a:gd name="connsiteX3" fmla="*/ 1458924 w 3039425"/>
              <a:gd name="connsiteY3" fmla="*/ 0 h 1754326"/>
              <a:gd name="connsiteX4" fmla="*/ 1935101 w 3039425"/>
              <a:gd name="connsiteY4" fmla="*/ 0 h 1754326"/>
              <a:gd name="connsiteX5" fmla="*/ 2411277 w 3039425"/>
              <a:gd name="connsiteY5" fmla="*/ 0 h 1754326"/>
              <a:gd name="connsiteX6" fmla="*/ 3039425 w 3039425"/>
              <a:gd name="connsiteY6" fmla="*/ 0 h 1754326"/>
              <a:gd name="connsiteX7" fmla="*/ 3039425 w 3039425"/>
              <a:gd name="connsiteY7" fmla="*/ 549689 h 1754326"/>
              <a:gd name="connsiteX8" fmla="*/ 3039425 w 3039425"/>
              <a:gd name="connsiteY8" fmla="*/ 1134464 h 1754326"/>
              <a:gd name="connsiteX9" fmla="*/ 3039425 w 3039425"/>
              <a:gd name="connsiteY9" fmla="*/ 1754326 h 1754326"/>
              <a:gd name="connsiteX10" fmla="*/ 2593643 w 3039425"/>
              <a:gd name="connsiteY10" fmla="*/ 1754326 h 1754326"/>
              <a:gd name="connsiteX11" fmla="*/ 2087072 w 3039425"/>
              <a:gd name="connsiteY11" fmla="*/ 1754326 h 1754326"/>
              <a:gd name="connsiteX12" fmla="*/ 1610895 w 3039425"/>
              <a:gd name="connsiteY12" fmla="*/ 1754326 h 1754326"/>
              <a:gd name="connsiteX13" fmla="*/ 1043536 w 3039425"/>
              <a:gd name="connsiteY13" fmla="*/ 1754326 h 1754326"/>
              <a:gd name="connsiteX14" fmla="*/ 476177 w 3039425"/>
              <a:gd name="connsiteY14" fmla="*/ 1754326 h 1754326"/>
              <a:gd name="connsiteX15" fmla="*/ 0 w 3039425"/>
              <a:gd name="connsiteY15" fmla="*/ 1754326 h 1754326"/>
              <a:gd name="connsiteX16" fmla="*/ 0 w 3039425"/>
              <a:gd name="connsiteY16" fmla="*/ 1169551 h 1754326"/>
              <a:gd name="connsiteX17" fmla="*/ 0 w 3039425"/>
              <a:gd name="connsiteY17" fmla="*/ 602319 h 1754326"/>
              <a:gd name="connsiteX18" fmla="*/ 0 w 3039425"/>
              <a:gd name="connsiteY18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39425" h="1754326" extrusionOk="0">
                <a:moveTo>
                  <a:pt x="0" y="0"/>
                </a:moveTo>
                <a:cubicBezTo>
                  <a:pt x="156171" y="-3245"/>
                  <a:pt x="332856" y="34695"/>
                  <a:pt x="476177" y="0"/>
                </a:cubicBezTo>
                <a:cubicBezTo>
                  <a:pt x="619498" y="-34695"/>
                  <a:pt x="749495" y="10601"/>
                  <a:pt x="891565" y="0"/>
                </a:cubicBezTo>
                <a:cubicBezTo>
                  <a:pt x="1033635" y="-10601"/>
                  <a:pt x="1203805" y="65720"/>
                  <a:pt x="1458924" y="0"/>
                </a:cubicBezTo>
                <a:cubicBezTo>
                  <a:pt x="1714043" y="-65720"/>
                  <a:pt x="1839163" y="4401"/>
                  <a:pt x="1935101" y="0"/>
                </a:cubicBezTo>
                <a:cubicBezTo>
                  <a:pt x="2031039" y="-4401"/>
                  <a:pt x="2288893" y="11847"/>
                  <a:pt x="2411277" y="0"/>
                </a:cubicBezTo>
                <a:cubicBezTo>
                  <a:pt x="2533661" y="-11847"/>
                  <a:pt x="2768206" y="33748"/>
                  <a:pt x="3039425" y="0"/>
                </a:cubicBezTo>
                <a:cubicBezTo>
                  <a:pt x="3087569" y="136794"/>
                  <a:pt x="3014253" y="435709"/>
                  <a:pt x="3039425" y="549689"/>
                </a:cubicBezTo>
                <a:cubicBezTo>
                  <a:pt x="3064597" y="663669"/>
                  <a:pt x="3027111" y="899444"/>
                  <a:pt x="3039425" y="1134464"/>
                </a:cubicBezTo>
                <a:cubicBezTo>
                  <a:pt x="3051739" y="1369484"/>
                  <a:pt x="3018670" y="1578820"/>
                  <a:pt x="3039425" y="1754326"/>
                </a:cubicBezTo>
                <a:cubicBezTo>
                  <a:pt x="2937601" y="1786263"/>
                  <a:pt x="2780714" y="1701741"/>
                  <a:pt x="2593643" y="1754326"/>
                </a:cubicBezTo>
                <a:cubicBezTo>
                  <a:pt x="2406572" y="1806911"/>
                  <a:pt x="2324664" y="1715632"/>
                  <a:pt x="2087072" y="1754326"/>
                </a:cubicBezTo>
                <a:cubicBezTo>
                  <a:pt x="1849480" y="1793020"/>
                  <a:pt x="1839437" y="1705269"/>
                  <a:pt x="1610895" y="1754326"/>
                </a:cubicBezTo>
                <a:cubicBezTo>
                  <a:pt x="1382353" y="1803383"/>
                  <a:pt x="1293493" y="1721362"/>
                  <a:pt x="1043536" y="1754326"/>
                </a:cubicBezTo>
                <a:cubicBezTo>
                  <a:pt x="793579" y="1787290"/>
                  <a:pt x="740253" y="1697631"/>
                  <a:pt x="476177" y="1754326"/>
                </a:cubicBezTo>
                <a:cubicBezTo>
                  <a:pt x="212101" y="1811021"/>
                  <a:pt x="198820" y="1748011"/>
                  <a:pt x="0" y="1754326"/>
                </a:cubicBezTo>
                <a:cubicBezTo>
                  <a:pt x="-37908" y="1617298"/>
                  <a:pt x="53521" y="1403000"/>
                  <a:pt x="0" y="1169551"/>
                </a:cubicBezTo>
                <a:cubicBezTo>
                  <a:pt x="-53521" y="936103"/>
                  <a:pt x="54520" y="773700"/>
                  <a:pt x="0" y="602319"/>
                </a:cubicBezTo>
                <a:cubicBezTo>
                  <a:pt x="-54520" y="430938"/>
                  <a:pt x="38214" y="28883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Checklist: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online?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Restrictions where needed?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1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99C1-2A82-F269-B370-516336CE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33055"/>
            <a:ext cx="6399530" cy="1045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To be Interoperable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FDAA-9650-D394-89FA-1EAB86E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519299"/>
            <a:ext cx="8060690" cy="3367711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4400" b="0" i="0" dirty="0">
                <a:solidFill>
                  <a:srgbClr val="222222"/>
                </a:solidFill>
                <a:effectLst/>
                <a:latin typeface="Mulish"/>
              </a:rPr>
              <a:t>I1. (meta)data use a</a:t>
            </a:r>
            <a:r>
              <a:rPr lang="en-US" sz="4400" b="0" i="0" u="sng" dirty="0">
                <a:solidFill>
                  <a:srgbClr val="222222"/>
                </a:solidFill>
                <a:effectLst/>
                <a:latin typeface="Mulish"/>
              </a:rPr>
              <a:t> formal, accessible, shared, and broadly applicable language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Mulish"/>
              </a:rPr>
              <a:t> for knowledge representation.</a:t>
            </a:r>
            <a:br>
              <a:rPr lang="en-US" sz="4400" b="0" i="0" dirty="0">
                <a:solidFill>
                  <a:srgbClr val="222222"/>
                </a:solidFill>
                <a:effectLst/>
                <a:latin typeface="Mulish"/>
              </a:rPr>
            </a:br>
            <a:endParaRPr lang="en-US" sz="4400" b="0" i="0" dirty="0">
              <a:solidFill>
                <a:srgbClr val="222222"/>
              </a:solidFill>
              <a:effectLst/>
              <a:latin typeface="Mulish"/>
            </a:endParaRPr>
          </a:p>
          <a:p>
            <a:pPr marL="0" indent="0" algn="l">
              <a:buNone/>
            </a:pPr>
            <a:r>
              <a:rPr lang="en-US" sz="4400" b="0" i="0" dirty="0">
                <a:solidFill>
                  <a:srgbClr val="222222"/>
                </a:solidFill>
                <a:effectLst/>
                <a:latin typeface="Mulish"/>
              </a:rPr>
              <a:t>I2. (meta)data use </a:t>
            </a:r>
            <a:r>
              <a:rPr lang="en-US" sz="4400" b="0" i="0" u="sng" dirty="0">
                <a:solidFill>
                  <a:srgbClr val="222222"/>
                </a:solidFill>
                <a:effectLst/>
                <a:latin typeface="Mulish"/>
              </a:rPr>
              <a:t>vocabularies that follow FAIR principles.</a:t>
            </a:r>
            <a:br>
              <a:rPr lang="en-US" sz="4400" b="0" i="0" dirty="0">
                <a:solidFill>
                  <a:srgbClr val="222222"/>
                </a:solidFill>
                <a:effectLst/>
                <a:latin typeface="Mulish"/>
              </a:rPr>
            </a:br>
            <a:endParaRPr lang="en-US" sz="4400" b="0" i="0" dirty="0">
              <a:solidFill>
                <a:srgbClr val="222222"/>
              </a:solidFill>
              <a:effectLst/>
              <a:latin typeface="Mulish"/>
            </a:endParaRPr>
          </a:p>
          <a:p>
            <a:pPr marL="0" indent="0" algn="l">
              <a:buNone/>
            </a:pPr>
            <a:r>
              <a:rPr lang="en-US" sz="4400" b="0" i="0" dirty="0">
                <a:solidFill>
                  <a:srgbClr val="222222"/>
                </a:solidFill>
                <a:effectLst/>
                <a:latin typeface="Mulish"/>
              </a:rPr>
              <a:t>I3. (meta)data include </a:t>
            </a:r>
            <a:r>
              <a:rPr lang="en-US" sz="4400" b="0" i="0" u="sng" dirty="0">
                <a:solidFill>
                  <a:srgbClr val="222222"/>
                </a:solidFill>
                <a:effectLst/>
                <a:latin typeface="Mulish"/>
              </a:rPr>
              <a:t>qualified references</a:t>
            </a:r>
            <a:r>
              <a:rPr lang="en-US" sz="4400" b="0" i="0" dirty="0">
                <a:solidFill>
                  <a:srgbClr val="222222"/>
                </a:solidFill>
                <a:effectLst/>
                <a:latin typeface="Mulish"/>
              </a:rPr>
              <a:t> to other (meta)data.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B6DD5-9654-F9B3-A95A-45C3F802617A}"/>
              </a:ext>
            </a:extLst>
          </p:cNvPr>
          <p:cNvSpPr txBox="1"/>
          <p:nvPr/>
        </p:nvSpPr>
        <p:spPr>
          <a:xfrm>
            <a:off x="7900985" y="4511039"/>
            <a:ext cx="3291132" cy="1754326"/>
          </a:xfrm>
          <a:custGeom>
            <a:avLst/>
            <a:gdLst>
              <a:gd name="connsiteX0" fmla="*/ 0 w 3291132"/>
              <a:gd name="connsiteY0" fmla="*/ 0 h 1754326"/>
              <a:gd name="connsiteX1" fmla="*/ 515611 w 3291132"/>
              <a:gd name="connsiteY1" fmla="*/ 0 h 1754326"/>
              <a:gd name="connsiteX2" fmla="*/ 965399 w 3291132"/>
              <a:gd name="connsiteY2" fmla="*/ 0 h 1754326"/>
              <a:gd name="connsiteX3" fmla="*/ 1579743 w 3291132"/>
              <a:gd name="connsiteY3" fmla="*/ 0 h 1754326"/>
              <a:gd name="connsiteX4" fmla="*/ 2095354 w 3291132"/>
              <a:gd name="connsiteY4" fmla="*/ 0 h 1754326"/>
              <a:gd name="connsiteX5" fmla="*/ 2610965 w 3291132"/>
              <a:gd name="connsiteY5" fmla="*/ 0 h 1754326"/>
              <a:gd name="connsiteX6" fmla="*/ 3291132 w 3291132"/>
              <a:gd name="connsiteY6" fmla="*/ 0 h 1754326"/>
              <a:gd name="connsiteX7" fmla="*/ 3291132 w 3291132"/>
              <a:gd name="connsiteY7" fmla="*/ 549689 h 1754326"/>
              <a:gd name="connsiteX8" fmla="*/ 3291132 w 3291132"/>
              <a:gd name="connsiteY8" fmla="*/ 1134464 h 1754326"/>
              <a:gd name="connsiteX9" fmla="*/ 3291132 w 3291132"/>
              <a:gd name="connsiteY9" fmla="*/ 1754326 h 1754326"/>
              <a:gd name="connsiteX10" fmla="*/ 2808433 w 3291132"/>
              <a:gd name="connsiteY10" fmla="*/ 1754326 h 1754326"/>
              <a:gd name="connsiteX11" fmla="*/ 2259911 w 3291132"/>
              <a:gd name="connsiteY11" fmla="*/ 1754326 h 1754326"/>
              <a:gd name="connsiteX12" fmla="*/ 1744300 w 3291132"/>
              <a:gd name="connsiteY12" fmla="*/ 1754326 h 1754326"/>
              <a:gd name="connsiteX13" fmla="*/ 1129955 w 3291132"/>
              <a:gd name="connsiteY13" fmla="*/ 1754326 h 1754326"/>
              <a:gd name="connsiteX14" fmla="*/ 515611 w 3291132"/>
              <a:gd name="connsiteY14" fmla="*/ 1754326 h 1754326"/>
              <a:gd name="connsiteX15" fmla="*/ 0 w 3291132"/>
              <a:gd name="connsiteY15" fmla="*/ 1754326 h 1754326"/>
              <a:gd name="connsiteX16" fmla="*/ 0 w 3291132"/>
              <a:gd name="connsiteY16" fmla="*/ 1169551 h 1754326"/>
              <a:gd name="connsiteX17" fmla="*/ 0 w 3291132"/>
              <a:gd name="connsiteY17" fmla="*/ 602319 h 1754326"/>
              <a:gd name="connsiteX18" fmla="*/ 0 w 3291132"/>
              <a:gd name="connsiteY18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1132" h="1754326" extrusionOk="0">
                <a:moveTo>
                  <a:pt x="0" y="0"/>
                </a:moveTo>
                <a:cubicBezTo>
                  <a:pt x="168203" y="-26908"/>
                  <a:pt x="296671" y="9668"/>
                  <a:pt x="515611" y="0"/>
                </a:cubicBezTo>
                <a:cubicBezTo>
                  <a:pt x="734551" y="-9668"/>
                  <a:pt x="753983" y="20764"/>
                  <a:pt x="965399" y="0"/>
                </a:cubicBezTo>
                <a:cubicBezTo>
                  <a:pt x="1176815" y="-20764"/>
                  <a:pt x="1341590" y="21756"/>
                  <a:pt x="1579743" y="0"/>
                </a:cubicBezTo>
                <a:cubicBezTo>
                  <a:pt x="1817896" y="-21756"/>
                  <a:pt x="1895561" y="47602"/>
                  <a:pt x="2095354" y="0"/>
                </a:cubicBezTo>
                <a:cubicBezTo>
                  <a:pt x="2295147" y="-47602"/>
                  <a:pt x="2504931" y="58951"/>
                  <a:pt x="2610965" y="0"/>
                </a:cubicBezTo>
                <a:cubicBezTo>
                  <a:pt x="2716999" y="-58951"/>
                  <a:pt x="3062039" y="7596"/>
                  <a:pt x="3291132" y="0"/>
                </a:cubicBezTo>
                <a:cubicBezTo>
                  <a:pt x="3339276" y="136794"/>
                  <a:pt x="3265960" y="435709"/>
                  <a:pt x="3291132" y="549689"/>
                </a:cubicBezTo>
                <a:cubicBezTo>
                  <a:pt x="3316304" y="663669"/>
                  <a:pt x="3278818" y="899444"/>
                  <a:pt x="3291132" y="1134464"/>
                </a:cubicBezTo>
                <a:cubicBezTo>
                  <a:pt x="3303446" y="1369484"/>
                  <a:pt x="3270377" y="1578820"/>
                  <a:pt x="3291132" y="1754326"/>
                </a:cubicBezTo>
                <a:cubicBezTo>
                  <a:pt x="3100621" y="1789286"/>
                  <a:pt x="2938422" y="1735822"/>
                  <a:pt x="2808433" y="1754326"/>
                </a:cubicBezTo>
                <a:cubicBezTo>
                  <a:pt x="2678444" y="1772830"/>
                  <a:pt x="2462998" y="1714425"/>
                  <a:pt x="2259911" y="1754326"/>
                </a:cubicBezTo>
                <a:cubicBezTo>
                  <a:pt x="2056824" y="1794227"/>
                  <a:pt x="1880639" y="1715634"/>
                  <a:pt x="1744300" y="1754326"/>
                </a:cubicBezTo>
                <a:cubicBezTo>
                  <a:pt x="1607961" y="1793018"/>
                  <a:pt x="1357294" y="1700140"/>
                  <a:pt x="1129955" y="1754326"/>
                </a:cubicBezTo>
                <a:cubicBezTo>
                  <a:pt x="902617" y="1808512"/>
                  <a:pt x="816650" y="1714351"/>
                  <a:pt x="515611" y="1754326"/>
                </a:cubicBezTo>
                <a:cubicBezTo>
                  <a:pt x="214572" y="1794301"/>
                  <a:pt x="199358" y="1694276"/>
                  <a:pt x="0" y="1754326"/>
                </a:cubicBezTo>
                <a:cubicBezTo>
                  <a:pt x="-37908" y="1617298"/>
                  <a:pt x="53521" y="1403000"/>
                  <a:pt x="0" y="1169551"/>
                </a:cubicBezTo>
                <a:cubicBezTo>
                  <a:pt x="-53521" y="936103"/>
                  <a:pt x="54520" y="773700"/>
                  <a:pt x="0" y="602319"/>
                </a:cubicBezTo>
                <a:cubicBezTo>
                  <a:pt x="-54520" y="430938"/>
                  <a:pt x="38214" y="28883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Checklist: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standards and controlled vocabularies?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Common (open) formats?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DBDCE-D459-715B-F391-E7E25839529F}"/>
              </a:ext>
            </a:extLst>
          </p:cNvPr>
          <p:cNvSpPr txBox="1"/>
          <p:nvPr/>
        </p:nvSpPr>
        <p:spPr>
          <a:xfrm>
            <a:off x="565150" y="1082369"/>
            <a:ext cx="7335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Condensed" panose="02000000000000000000" pitchFamily="2" charset="0"/>
              </a:rPr>
              <a:t>Data interoperability is the capacity to which data can be analyzed and/or merged with similar data.  Data interoperability relies on data standards, data documentation, and metadata to indicate to researchers which data sets or variables are comparable.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054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728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Bradley Hand</vt:lpstr>
      <vt:lpstr>Mulish</vt:lpstr>
      <vt:lpstr>Neue Haas Grotesk Text Pro</vt:lpstr>
      <vt:lpstr>Roboto Condensed</vt:lpstr>
      <vt:lpstr>PunchcardVTI</vt:lpstr>
      <vt:lpstr>Reproducible Research Essentials</vt:lpstr>
      <vt:lpstr>FAIR Principles</vt:lpstr>
      <vt:lpstr>Origins of FAIR</vt:lpstr>
      <vt:lpstr>FAIR Principles</vt:lpstr>
      <vt:lpstr>Applying the FAIR Data Principles starts from good data management and documentation practices used throughout your research.</vt:lpstr>
      <vt:lpstr>FAIR vs Open</vt:lpstr>
      <vt:lpstr>To be Findable</vt:lpstr>
      <vt:lpstr>To be Accessible</vt:lpstr>
      <vt:lpstr>To be Interoperable</vt:lpstr>
      <vt:lpstr>To be Re-usable</vt:lpstr>
      <vt:lpstr>How FAIR is Your Data?</vt:lpstr>
      <vt:lpstr>Data Management Planning + Data &amp; Project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 Essentials</dc:title>
  <dc:creator>Oxnam, Maliaca G - (maliaca)</dc:creator>
  <cp:lastModifiedBy>Oxnam, Maliaca G - (maliaca)</cp:lastModifiedBy>
  <cp:revision>1</cp:revision>
  <dcterms:created xsi:type="dcterms:W3CDTF">2022-09-06T19:20:27Z</dcterms:created>
  <dcterms:modified xsi:type="dcterms:W3CDTF">2022-09-06T21:45:00Z</dcterms:modified>
</cp:coreProperties>
</file>