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75" r:id="rId5"/>
    <p:sldId id="270" r:id="rId6"/>
    <p:sldId id="271" r:id="rId7"/>
    <p:sldId id="266" r:id="rId8"/>
    <p:sldId id="269" r:id="rId9"/>
    <p:sldId id="274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01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6197"/>
  </p:normalViewPr>
  <p:slideViewPr>
    <p:cSldViewPr snapToGrid="0">
      <p:cViewPr varScale="1">
        <p:scale>
          <a:sx n="84" d="100"/>
          <a:sy n="84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DEF0-4FB2-174C-9E42-C2F641F95CA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09348-1CC7-8143-9B4E-56D541479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1d64709a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7d1d64709a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d1d64709a_13_2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d1d64709a_13_2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15F3-CBE0-8C3E-19D8-B6E1C964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C7C2-8A51-C8B1-C8A5-397D3594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29C2-89FA-85D3-0E5C-387142F4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8629-0989-82D3-3498-CA4BF21F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F823-8E14-49A8-123E-A4344F21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83AB-7D6D-63A6-C62A-DB7D843B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65EA-369A-29C0-A08A-3804F2C6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0361-0DF9-2BAA-68A0-4ED795E0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165A-5C31-073B-D8B6-72FCB93B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CCD0-1536-7A41-CAC5-1904C1C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3238D-502B-CC9C-7136-F5918B17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B2C6-0427-30D0-4CBF-409D68A6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AAF5-E62D-5596-6A7E-0B1A4B5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D7CA-3C51-B89B-F5E4-83698782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F5DB-743B-9968-EC52-F1348AD2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173500" y="461867"/>
            <a:ext cx="10602800" cy="763600"/>
          </a:xfrm>
          <a:prstGeom prst="rect">
            <a:avLst/>
          </a:prstGeom>
        </p:spPr>
        <p:txBody>
          <a:bodyPr spcFirstLastPara="1" wrap="square" lIns="38100" tIns="38100" rIns="38100" bIns="381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1509700"/>
            <a:ext cx="11360800" cy="45552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609585" lvl="0" indent="-474121" rtl="0">
              <a:spcBef>
                <a:spcPts val="1067"/>
              </a:spcBef>
              <a:spcAft>
                <a:spcPts val="0"/>
              </a:spcAft>
              <a:buSzPts val="2000"/>
              <a:buChar char="•"/>
              <a:defRPr/>
            </a:lvl1pPr>
            <a:lvl2pPr marL="1219170" lvl="1" indent="-440256" rtl="0">
              <a:spcBef>
                <a:spcPts val="933"/>
              </a:spcBef>
              <a:spcAft>
                <a:spcPts val="0"/>
              </a:spcAft>
              <a:buSzPts val="1600"/>
              <a:buChar char="•"/>
              <a:defRPr/>
            </a:lvl2pPr>
            <a:lvl3pPr marL="1828754" lvl="2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marL="2438339" lvl="3" indent="-406390" rtl="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 rtl="0">
              <a:spcBef>
                <a:spcPts val="667"/>
              </a:spcBef>
              <a:spcAft>
                <a:spcPts val="0"/>
              </a:spcAft>
              <a:buSzPts val="1200"/>
              <a:buChar char="•"/>
              <a:defRPr/>
            </a:lvl5pPr>
            <a:lvl6pPr marL="3657509" lvl="5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6pPr>
            <a:lvl7pPr marL="4267093" lvl="6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rtl="0">
              <a:spcBef>
                <a:spcPts val="667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594" y="593360"/>
            <a:ext cx="757901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33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889009" y="2360613"/>
            <a:ext cx="5234000" cy="435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03" y="-27543"/>
            <a:ext cx="12268603" cy="11777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519113" y="1590675"/>
            <a:ext cx="4572000" cy="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3"/>
          </p:nvPr>
        </p:nvSpPr>
        <p:spPr>
          <a:xfrm>
            <a:off x="929640" y="2217760"/>
            <a:ext cx="44680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4"/>
          </p:nvPr>
        </p:nvSpPr>
        <p:spPr>
          <a:xfrm>
            <a:off x="930275" y="5681663"/>
            <a:ext cx="44672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0639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 b="1"/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50F-6789-A9D5-B7BC-0F3D8F5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8C84-BF6F-1F79-08BF-521A0EC8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38ED-FA56-3D00-AC41-AC74C9E0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36FE-F7C6-E4BA-F53E-C2642439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5896-D4F4-C30E-093A-7D7A7310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2F6-C4C7-379A-07A1-ED73C275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4331-917E-E65B-C450-0E681085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476-AEE2-D35B-E02A-0CFCCD09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6207-B7E6-6A0F-E317-FA7CAD33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6F36-1018-95B9-428E-2A65F4C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970-3B6E-F20B-9B95-4B08F6F2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C156-D6A2-68E0-0C8A-E9A5AD546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C4C0-151F-A92B-BB7E-622AF831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49A5-7877-B187-2652-8C8771A5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5661-3D65-3AA0-6F3B-FBE4FD01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50AE-CFC5-B082-0519-66FA0733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E2D9-FEB4-2967-8DD0-0E920DC1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8EC9-5B18-27E6-6113-C629D1E9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88926-F8B0-FDDE-8411-D94AF0A0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62184-8D50-E5BC-E5F1-6EDAC50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3B984-8FF3-26DF-FA92-96EF21AC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38DDE-9EA2-1762-6A2D-FCD98D1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7DEC4-8E8E-D224-2B8E-26676539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6D656-B09F-F927-278B-91539BF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AAD8-7484-5DD4-AB66-A5475264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E374C-0FBC-E457-FC9A-A4EC04F6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D4C79-7844-C92D-B44B-86CFF43B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A066-F235-1051-9F69-FB1872BF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D311-B489-E310-0982-18CA43B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48E00-D620-F20B-039C-3F93762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2EED-676F-92AA-14F4-836E603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DE9F-17C7-AB30-4DDA-245B3CFC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98C-0B3D-BA1D-0539-C594365E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22240-B94A-2658-3641-FD47AFBC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FF55-3AD5-3DE0-6CFD-A76BF032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478B-7512-E904-8948-FF486E57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DD7D8-EC94-1E1E-3D99-158E9DF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B4D9-78CF-741F-DFBA-640A4E7B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70570-E8AC-9EBA-BA28-2D40CB46A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859E-F8BA-03DB-A862-4CBB0CF8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9427-637D-AAAF-97E8-04E78CF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9425-625B-71E1-13D6-D10191DA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02609-71ED-A12C-DC7D-AEDFC33A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9E950-1EDE-CCCB-1E8F-251464A9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37EE-FD8C-BA4B-38B6-AD0ECC08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E4B73-A27D-1316-66C7-FF383A73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162E-2604-9F4F-9867-7255F2467D9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38B2-AE22-C7E4-77E7-E6DA674B9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0AC3-53FC-68D8-3F0A-378E140F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C91B-DAF4-1C45-B801-C30CE8D2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74E-D515-F21A-54E9-C9903DCCB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r>
              <a:rPr lang="en-US" dirty="0"/>
              <a:t>Data Science (Junior) Fellows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F36DE-7B6D-929B-F7CC-9800939A7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08/29/2022</a:t>
            </a:r>
          </a:p>
        </p:txBody>
      </p:sp>
    </p:spTree>
    <p:extLst>
      <p:ext uri="{BB962C8B-B14F-4D97-AF65-F5344CB8AC3E}">
        <p14:creationId xmlns:p14="http://schemas.microsoft.com/office/powerpoint/2010/main" val="415165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E21-6FC6-A19E-AA71-DFCE5A0B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Wednesdays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1257-5475-2D43-2AF8-EE870BB9C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Group Discussion: </a:t>
            </a:r>
          </a:p>
          <a:p>
            <a:r>
              <a:rPr lang="en-US" dirty="0"/>
              <a:t>First Hour: What skills do you need to be a data scientist?</a:t>
            </a:r>
          </a:p>
          <a:p>
            <a:pPr lvl="1"/>
            <a:r>
              <a:rPr lang="en-US" dirty="0"/>
              <a:t>What is data science?</a:t>
            </a:r>
          </a:p>
          <a:p>
            <a:pPr lvl="1"/>
            <a:r>
              <a:rPr lang="en-US" dirty="0"/>
              <a:t>Is there a single definition?</a:t>
            </a:r>
          </a:p>
          <a:p>
            <a:r>
              <a:rPr lang="en-US" dirty="0"/>
              <a:t>Second Hour - Skills assessment and self ranking:</a:t>
            </a:r>
          </a:p>
          <a:p>
            <a:pPr lvl="1"/>
            <a:r>
              <a:rPr lang="en-US" dirty="0"/>
              <a:t>X axis skills, y axis people’s names. </a:t>
            </a:r>
          </a:p>
          <a:p>
            <a:pPr lvl="1"/>
            <a:r>
              <a:rPr lang="en-US" dirty="0"/>
              <a:t>Each person puts a color (red, yellow, green) down for their self-assessed level</a:t>
            </a:r>
          </a:p>
          <a:p>
            <a:r>
              <a:rPr lang="en-US" dirty="0"/>
              <a:t>Report out on Thursday</a:t>
            </a:r>
          </a:p>
        </p:txBody>
      </p:sp>
    </p:spTree>
    <p:extLst>
      <p:ext uri="{BB962C8B-B14F-4D97-AF65-F5344CB8AC3E}">
        <p14:creationId xmlns:p14="http://schemas.microsoft.com/office/powerpoint/2010/main" val="29543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BA99-3E95-D5AA-5A50-4075D1DB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0" y="599027"/>
            <a:ext cx="10602800" cy="763600"/>
          </a:xfrm>
        </p:spPr>
        <p:txBody>
          <a:bodyPr/>
          <a:lstStyle/>
          <a:p>
            <a:r>
              <a:rPr lang="en-US" dirty="0"/>
              <a:t>Rest of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3014-DA88-B4D6-687F-07A706D29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Report out on data science discussion/skills assessment</a:t>
            </a:r>
          </a:p>
          <a:p>
            <a:pPr lvl="1"/>
            <a:r>
              <a:rPr lang="en-US" dirty="0"/>
              <a:t>Intro to </a:t>
            </a:r>
            <a:r>
              <a:rPr lang="en-US" dirty="0" err="1"/>
              <a:t>Github</a:t>
            </a:r>
            <a:r>
              <a:rPr lang="en-US" dirty="0"/>
              <a:t> pages/wikis</a:t>
            </a:r>
          </a:p>
          <a:p>
            <a:pPr lvl="2"/>
            <a:r>
              <a:rPr lang="en-US" dirty="0"/>
              <a:t>Joint with Roots for Resilience cohort</a:t>
            </a:r>
          </a:p>
          <a:p>
            <a:r>
              <a:rPr lang="en-US" dirty="0"/>
              <a:t>Friday: </a:t>
            </a:r>
          </a:p>
          <a:p>
            <a:pPr lvl="1"/>
            <a:r>
              <a:rPr lang="en-US" dirty="0"/>
              <a:t>Build your First Learning &amp; Application Notebook Entry:</a:t>
            </a:r>
          </a:p>
          <a:p>
            <a:pPr lvl="1"/>
            <a:r>
              <a:rPr lang="en-US" dirty="0"/>
              <a:t>Introduction</a:t>
            </a:r>
          </a:p>
          <a:p>
            <a:r>
              <a:rPr lang="en-US" dirty="0"/>
              <a:t>Monday – No class</a:t>
            </a:r>
          </a:p>
          <a:p>
            <a:r>
              <a:rPr lang="en-US" dirty="0"/>
              <a:t>Tuesday – Share Introductions</a:t>
            </a:r>
          </a:p>
          <a:p>
            <a:r>
              <a:rPr lang="en-US" dirty="0"/>
              <a:t>Weds/Thurs - Lectures</a:t>
            </a:r>
          </a:p>
        </p:txBody>
      </p:sp>
    </p:spTree>
    <p:extLst>
      <p:ext uri="{BB962C8B-B14F-4D97-AF65-F5344CB8AC3E}">
        <p14:creationId xmlns:p14="http://schemas.microsoft.com/office/powerpoint/2010/main" val="26501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198067" y="2222733"/>
            <a:ext cx="61008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marL="457189" indent="-338658">
              <a:lnSpc>
                <a:spcPct val="116666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data science expertise to solve cutting-edge research problems in health and biomedical sciences</a:t>
            </a:r>
            <a:endParaRPr sz="2400" dirty="0"/>
          </a:p>
          <a:p>
            <a:pPr marL="457189" indent="-338658">
              <a:lnSpc>
                <a:spcPct val="116666"/>
              </a:lnSpc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12-month postdoctoral training program </a:t>
            </a:r>
            <a:endParaRPr sz="2400" dirty="0"/>
          </a:p>
          <a:p>
            <a:pPr marL="914377" lvl="1" indent="-321725">
              <a:lnSpc>
                <a:spcPct val="175000"/>
              </a:lnSpc>
              <a:buClr>
                <a:srgbClr val="434343"/>
              </a:buClr>
              <a:buSzPts val="1200"/>
              <a:buFont typeface="Courier New"/>
              <a:buChar char="o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50% annual salary support</a:t>
            </a:r>
            <a:endParaRPr sz="1600" dirty="0"/>
          </a:p>
          <a:p>
            <a:pPr marL="914377" lvl="1" indent="-321725">
              <a:lnSpc>
                <a:spcPct val="112500"/>
              </a:lnSpc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50% of time spent in co-location with leaders from </a:t>
            </a:r>
            <a:b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 Science Institute (Data7) and </a:t>
            </a:r>
            <a:r>
              <a:rPr lang="en" sz="1600" dirty="0" err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CyVerse</a:t>
            </a:r>
            <a:endParaRPr sz="16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1 – 4: Intensive training on data science, project management, and collaboration skills and technologies</a:t>
            </a:r>
            <a:endParaRPr sz="1600" dirty="0"/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4 – 6: Project execution and laboratory applications</a:t>
            </a:r>
            <a:endParaRPr sz="1600" dirty="0"/>
          </a:p>
          <a:p>
            <a:pPr marL="914377" lvl="1" indent="-321725">
              <a:lnSpc>
                <a:spcPct val="112500"/>
              </a:lnSpc>
              <a:spcBef>
                <a:spcPts val="267"/>
              </a:spcBef>
              <a:spcAft>
                <a:spcPts val="1200"/>
              </a:spcAft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 sz="16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Months 7 – 12: Provides data science training, outreach, mentoring, and support for special projects</a:t>
            </a:r>
            <a:endParaRPr sz="1600" dirty="0"/>
          </a:p>
        </p:txBody>
      </p:sp>
      <p:pic>
        <p:nvPicPr>
          <p:cNvPr id="161" name="Google Shape;161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3089"/>
          <a:stretch/>
        </p:blipFill>
        <p:spPr>
          <a:xfrm>
            <a:off x="9727933" y="5101001"/>
            <a:ext cx="1897200" cy="14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6699528" y="2222731"/>
            <a:ext cx="4636800" cy="3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457189" indent="-338658">
              <a:lnSpc>
                <a:spcPct val="116666"/>
              </a:lnSpc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Cohorts of 6 postdocs; 2 cohorts per year</a:t>
            </a:r>
            <a:endParaRPr sz="2400"/>
          </a:p>
          <a:p>
            <a:pPr marL="457189" indent="-338658"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a project selected by the laboratory PI</a:t>
            </a:r>
            <a:endParaRPr sz="2400"/>
          </a:p>
          <a:p>
            <a:pPr marL="457189" indent="-338658">
              <a:spcBef>
                <a:spcPts val="667"/>
              </a:spcBef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Mentorship provided by data science faculty, specialists </a:t>
            </a:r>
            <a:b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and domain experts throughout campus</a:t>
            </a:r>
            <a:endParaRPr sz="2400"/>
          </a:p>
        </p:txBody>
      </p:sp>
      <p:sp>
        <p:nvSpPr>
          <p:cNvPr id="163" name="Google Shape;163;p19"/>
          <p:cNvSpPr txBox="1"/>
          <p:nvPr/>
        </p:nvSpPr>
        <p:spPr>
          <a:xfrm>
            <a:off x="504981" y="1487055"/>
            <a:ext cx="96180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3600">
                <a:solidFill>
                  <a:schemeClr val="accent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Science Fellows Program</a:t>
            </a:r>
            <a:endParaRPr sz="1467"/>
          </a:p>
          <a:p>
            <a:endParaRPr sz="1867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173500" y="461867"/>
            <a:ext cx="10602800" cy="7636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4800" dirty="0"/>
              <a:t>DS Fellows Program - In Brief</a:t>
            </a: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358333" y="1509700"/>
            <a:ext cx="10418000" cy="4555200"/>
          </a:xfrm>
          <a:prstGeom prst="rect">
            <a:avLst/>
          </a:prstGeom>
        </p:spPr>
        <p:txBody>
          <a:bodyPr spcFirstLastPara="1" vert="horz" wrap="square" lIns="50800" tIns="50800" rIns="50800" bIns="508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First 6 months -- Junior Fellow (Phase I)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Work on a project from your PI lab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ts val="14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Local workspace/activity for 20 hours/week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i="1" dirty="0">
                <a:latin typeface="Cavolini" panose="020B0604020202020204" pitchFamily="34" charset="0"/>
                <a:ea typeface="Arial"/>
                <a:cs typeface="Cavolini" panose="020B0604020202020204" pitchFamily="34" charset="0"/>
                <a:sym typeface="Arial"/>
              </a:rPr>
              <a:t>Applied Practice (1-2 months) (Phase II)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Second 6 months -- Senior Fellow (Phase III)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Available for consultations on special projects [coming to the Data Science Institute and Analytical Powerhouse for Health Science Research]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Mentor future DS Fellows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lvl="1" indent="-423323">
              <a:lnSpc>
                <a:spcPct val="115000"/>
              </a:lnSpc>
              <a:spcBef>
                <a:spcPts val="0"/>
              </a:spcBef>
              <a:buClr>
                <a:srgbClr val="00194E"/>
              </a:buClr>
              <a:buSzPct val="80000"/>
              <a:buFont typeface="Arial"/>
              <a:buChar char="•"/>
            </a:pPr>
            <a:r>
              <a:rPr lang="en" sz="1867" dirty="0">
                <a:latin typeface="Arial"/>
                <a:ea typeface="Arial"/>
                <a:cs typeface="Arial"/>
                <a:sym typeface="Arial"/>
              </a:rPr>
              <a:t>Outreach/Education/Community Building for Data Science</a:t>
            </a:r>
            <a:endParaRPr sz="1867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buNone/>
            </a:pPr>
            <a:endParaRPr sz="24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72E9F3E-C3EB-5CBE-8589-6861C86D5AAE}"/>
              </a:ext>
            </a:extLst>
          </p:cNvPr>
          <p:cNvSpPr/>
          <p:nvPr/>
        </p:nvSpPr>
        <p:spPr>
          <a:xfrm rot="5400000">
            <a:off x="6546566" y="-1347756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455567 h 9248709"/>
              <a:gd name="connsiteX7" fmla="*/ 152402 w 304803"/>
              <a:gd name="connsiteY7" fmla="*/ 3021079 h 9248709"/>
              <a:gd name="connsiteX8" fmla="*/ 152402 w 304803"/>
              <a:gd name="connsiteY8" fmla="*/ 2540855 h 9248709"/>
              <a:gd name="connsiteX9" fmla="*/ 152402 w 304803"/>
              <a:gd name="connsiteY9" fmla="*/ 2014896 h 9248709"/>
              <a:gd name="connsiteX10" fmla="*/ 152402 w 304803"/>
              <a:gd name="connsiteY10" fmla="*/ 1443202 h 9248709"/>
              <a:gd name="connsiteX11" fmla="*/ 152402 w 304803"/>
              <a:gd name="connsiteY11" fmla="*/ 962978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65" y="9250170"/>
                  <a:pt x="151515" y="9234547"/>
                  <a:pt x="152401" y="9223310"/>
                </a:cubicBezTo>
                <a:cubicBezTo>
                  <a:pt x="229132" y="7641156"/>
                  <a:pt x="248448" y="6007520"/>
                  <a:pt x="152402" y="4649754"/>
                </a:cubicBezTo>
                <a:cubicBezTo>
                  <a:pt x="148848" y="4634364"/>
                  <a:pt x="94947" y="4613757"/>
                  <a:pt x="0" y="4624355"/>
                </a:cubicBezTo>
                <a:cubicBezTo>
                  <a:pt x="82463" y="4625311"/>
                  <a:pt x="152880" y="4614277"/>
                  <a:pt x="152402" y="4598956"/>
                </a:cubicBezTo>
                <a:cubicBezTo>
                  <a:pt x="139753" y="4404361"/>
                  <a:pt x="164024" y="4204879"/>
                  <a:pt x="152402" y="3935790"/>
                </a:cubicBezTo>
                <a:cubicBezTo>
                  <a:pt x="140780" y="3666701"/>
                  <a:pt x="176471" y="3600896"/>
                  <a:pt x="152402" y="3455567"/>
                </a:cubicBezTo>
                <a:cubicBezTo>
                  <a:pt x="128333" y="3310238"/>
                  <a:pt x="196283" y="3178695"/>
                  <a:pt x="152402" y="3021079"/>
                </a:cubicBezTo>
                <a:cubicBezTo>
                  <a:pt x="108521" y="2863463"/>
                  <a:pt x="199523" y="2640563"/>
                  <a:pt x="152402" y="2540855"/>
                </a:cubicBezTo>
                <a:cubicBezTo>
                  <a:pt x="105281" y="2441147"/>
                  <a:pt x="202237" y="2249793"/>
                  <a:pt x="152402" y="2014896"/>
                </a:cubicBezTo>
                <a:cubicBezTo>
                  <a:pt x="102567" y="1779999"/>
                  <a:pt x="214136" y="1659979"/>
                  <a:pt x="152402" y="1443202"/>
                </a:cubicBezTo>
                <a:cubicBezTo>
                  <a:pt x="90668" y="1226425"/>
                  <a:pt x="194807" y="1060166"/>
                  <a:pt x="152402" y="962978"/>
                </a:cubicBezTo>
                <a:cubicBezTo>
                  <a:pt x="109997" y="865790"/>
                  <a:pt x="214383" y="228582"/>
                  <a:pt x="152402" y="25399"/>
                </a:cubicBezTo>
                <a:cubicBezTo>
                  <a:pt x="150618" y="8185"/>
                  <a:pt x="217766" y="1333"/>
                  <a:pt x="304804" y="0"/>
                </a:cubicBezTo>
              </a:path>
              <a:path w="304803" h="9248709" fill="none" stroke="0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8F96D5B-6E91-F507-42DD-8C7075A032B3}"/>
              </a:ext>
            </a:extLst>
          </p:cNvPr>
          <p:cNvSpPr/>
          <p:nvPr/>
        </p:nvSpPr>
        <p:spPr>
          <a:xfrm rot="16200000">
            <a:off x="6546565" y="-684653"/>
            <a:ext cx="304803" cy="9248709"/>
          </a:xfrm>
          <a:custGeom>
            <a:avLst/>
            <a:gdLst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4118733 h 9248709"/>
              <a:gd name="connsiteX6" fmla="*/ 152402 w 304803"/>
              <a:gd name="connsiteY6" fmla="*/ 3455567 h 9248709"/>
              <a:gd name="connsiteX7" fmla="*/ 152402 w 304803"/>
              <a:gd name="connsiteY7" fmla="*/ 2975343 h 9248709"/>
              <a:gd name="connsiteX8" fmla="*/ 152402 w 304803"/>
              <a:gd name="connsiteY8" fmla="*/ 2312178 h 9248709"/>
              <a:gd name="connsiteX9" fmla="*/ 152402 w 304803"/>
              <a:gd name="connsiteY9" fmla="*/ 1877690 h 9248709"/>
              <a:gd name="connsiteX10" fmla="*/ 152402 w 304803"/>
              <a:gd name="connsiteY10" fmla="*/ 1305995 h 9248709"/>
              <a:gd name="connsiteX11" fmla="*/ 152402 w 304803"/>
              <a:gd name="connsiteY11" fmla="*/ 734300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  <a:gd name="connsiteX14" fmla="*/ 304803 w 304803"/>
              <a:gd name="connsiteY14" fmla="*/ 9248709 h 9248709"/>
              <a:gd name="connsiteX0" fmla="*/ 304803 w 304803"/>
              <a:gd name="connsiteY0" fmla="*/ 9248709 h 9248709"/>
              <a:gd name="connsiteX1" fmla="*/ 152401 w 304803"/>
              <a:gd name="connsiteY1" fmla="*/ 9223310 h 9248709"/>
              <a:gd name="connsiteX2" fmla="*/ 152402 w 304803"/>
              <a:gd name="connsiteY2" fmla="*/ 4649754 h 9248709"/>
              <a:gd name="connsiteX3" fmla="*/ 0 w 304803"/>
              <a:gd name="connsiteY3" fmla="*/ 4624355 h 9248709"/>
              <a:gd name="connsiteX4" fmla="*/ 152402 w 304803"/>
              <a:gd name="connsiteY4" fmla="*/ 4598956 h 9248709"/>
              <a:gd name="connsiteX5" fmla="*/ 152402 w 304803"/>
              <a:gd name="connsiteY5" fmla="*/ 3935790 h 9248709"/>
              <a:gd name="connsiteX6" fmla="*/ 152402 w 304803"/>
              <a:gd name="connsiteY6" fmla="*/ 3455567 h 9248709"/>
              <a:gd name="connsiteX7" fmla="*/ 152402 w 304803"/>
              <a:gd name="connsiteY7" fmla="*/ 3021079 h 9248709"/>
              <a:gd name="connsiteX8" fmla="*/ 152402 w 304803"/>
              <a:gd name="connsiteY8" fmla="*/ 2540855 h 9248709"/>
              <a:gd name="connsiteX9" fmla="*/ 152402 w 304803"/>
              <a:gd name="connsiteY9" fmla="*/ 2014896 h 9248709"/>
              <a:gd name="connsiteX10" fmla="*/ 152402 w 304803"/>
              <a:gd name="connsiteY10" fmla="*/ 1443202 h 9248709"/>
              <a:gd name="connsiteX11" fmla="*/ 152402 w 304803"/>
              <a:gd name="connsiteY11" fmla="*/ 962978 h 9248709"/>
              <a:gd name="connsiteX12" fmla="*/ 152402 w 304803"/>
              <a:gd name="connsiteY12" fmla="*/ 25399 h 9248709"/>
              <a:gd name="connsiteX13" fmla="*/ 304804 w 304803"/>
              <a:gd name="connsiteY13" fmla="*/ 0 h 924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803" h="9248709" stroke="0" extrusionOk="0">
                <a:moveTo>
                  <a:pt x="304803" y="9248709"/>
                </a:moveTo>
                <a:cubicBezTo>
                  <a:pt x="220228" y="9248459"/>
                  <a:pt x="151448" y="9237695"/>
                  <a:pt x="152401" y="9223310"/>
                </a:cubicBezTo>
                <a:cubicBezTo>
                  <a:pt x="582923" y="7789426"/>
                  <a:pt x="-48628" y="6180665"/>
                  <a:pt x="152402" y="4649754"/>
                </a:cubicBezTo>
                <a:cubicBezTo>
                  <a:pt x="149578" y="4638485"/>
                  <a:pt x="80697" y="4643544"/>
                  <a:pt x="0" y="4624355"/>
                </a:cubicBezTo>
                <a:cubicBezTo>
                  <a:pt x="81447" y="4622866"/>
                  <a:pt x="154354" y="4613916"/>
                  <a:pt x="152402" y="4598956"/>
                </a:cubicBezTo>
                <a:cubicBezTo>
                  <a:pt x="104621" y="4383231"/>
                  <a:pt x="183877" y="4263381"/>
                  <a:pt x="152402" y="4118733"/>
                </a:cubicBezTo>
                <a:cubicBezTo>
                  <a:pt x="120927" y="3974085"/>
                  <a:pt x="207190" y="3592205"/>
                  <a:pt x="152402" y="3455567"/>
                </a:cubicBezTo>
                <a:cubicBezTo>
                  <a:pt x="97614" y="3318929"/>
                  <a:pt x="174526" y="3106820"/>
                  <a:pt x="152402" y="2975343"/>
                </a:cubicBezTo>
                <a:cubicBezTo>
                  <a:pt x="130278" y="2843866"/>
                  <a:pt x="207639" y="2582717"/>
                  <a:pt x="152402" y="2312178"/>
                </a:cubicBezTo>
                <a:cubicBezTo>
                  <a:pt x="97165" y="2041640"/>
                  <a:pt x="201163" y="2092058"/>
                  <a:pt x="152402" y="1877690"/>
                </a:cubicBezTo>
                <a:cubicBezTo>
                  <a:pt x="103641" y="1663322"/>
                  <a:pt x="199788" y="1579767"/>
                  <a:pt x="152402" y="1305995"/>
                </a:cubicBezTo>
                <a:cubicBezTo>
                  <a:pt x="105016" y="1032223"/>
                  <a:pt x="189674" y="919411"/>
                  <a:pt x="152402" y="734300"/>
                </a:cubicBezTo>
                <a:cubicBezTo>
                  <a:pt x="115130" y="549190"/>
                  <a:pt x="182561" y="297702"/>
                  <a:pt x="152402" y="25399"/>
                </a:cubicBezTo>
                <a:cubicBezTo>
                  <a:pt x="157980" y="18204"/>
                  <a:pt x="226139" y="-4819"/>
                  <a:pt x="304804" y="0"/>
                </a:cubicBezTo>
                <a:cubicBezTo>
                  <a:pt x="467239" y="2318856"/>
                  <a:pt x="31981" y="6210607"/>
                  <a:pt x="304803" y="9248709"/>
                </a:cubicBezTo>
                <a:close/>
              </a:path>
              <a:path w="304803" h="9248709" fill="none" extrusionOk="0">
                <a:moveTo>
                  <a:pt x="304803" y="9248709"/>
                </a:moveTo>
                <a:cubicBezTo>
                  <a:pt x="220165" y="9250170"/>
                  <a:pt x="151515" y="9234547"/>
                  <a:pt x="152401" y="9223310"/>
                </a:cubicBezTo>
                <a:cubicBezTo>
                  <a:pt x="229132" y="7641156"/>
                  <a:pt x="248448" y="6007520"/>
                  <a:pt x="152402" y="4649754"/>
                </a:cubicBezTo>
                <a:cubicBezTo>
                  <a:pt x="148848" y="4634364"/>
                  <a:pt x="94947" y="4613757"/>
                  <a:pt x="0" y="4624355"/>
                </a:cubicBezTo>
                <a:cubicBezTo>
                  <a:pt x="82463" y="4625311"/>
                  <a:pt x="152880" y="4614277"/>
                  <a:pt x="152402" y="4598956"/>
                </a:cubicBezTo>
                <a:cubicBezTo>
                  <a:pt x="139753" y="4404361"/>
                  <a:pt x="164024" y="4204879"/>
                  <a:pt x="152402" y="3935790"/>
                </a:cubicBezTo>
                <a:cubicBezTo>
                  <a:pt x="140780" y="3666701"/>
                  <a:pt x="176471" y="3600896"/>
                  <a:pt x="152402" y="3455567"/>
                </a:cubicBezTo>
                <a:cubicBezTo>
                  <a:pt x="128333" y="3310238"/>
                  <a:pt x="196283" y="3178695"/>
                  <a:pt x="152402" y="3021079"/>
                </a:cubicBezTo>
                <a:cubicBezTo>
                  <a:pt x="108521" y="2863463"/>
                  <a:pt x="199523" y="2640563"/>
                  <a:pt x="152402" y="2540855"/>
                </a:cubicBezTo>
                <a:cubicBezTo>
                  <a:pt x="105281" y="2441147"/>
                  <a:pt x="202237" y="2249793"/>
                  <a:pt x="152402" y="2014896"/>
                </a:cubicBezTo>
                <a:cubicBezTo>
                  <a:pt x="102567" y="1779999"/>
                  <a:pt x="214136" y="1659979"/>
                  <a:pt x="152402" y="1443202"/>
                </a:cubicBezTo>
                <a:cubicBezTo>
                  <a:pt x="90668" y="1226425"/>
                  <a:pt x="194807" y="1060166"/>
                  <a:pt x="152402" y="962978"/>
                </a:cubicBezTo>
                <a:cubicBezTo>
                  <a:pt x="109997" y="865790"/>
                  <a:pt x="214383" y="228582"/>
                  <a:pt x="152402" y="25399"/>
                </a:cubicBezTo>
                <a:cubicBezTo>
                  <a:pt x="150618" y="8185"/>
                  <a:pt x="217766" y="1333"/>
                  <a:pt x="304804" y="0"/>
                </a:cubicBezTo>
              </a:path>
              <a:path w="304803" h="9248709" fill="none" stroke="0" extrusionOk="0">
                <a:moveTo>
                  <a:pt x="304803" y="9248709"/>
                </a:moveTo>
                <a:cubicBezTo>
                  <a:pt x="220128" y="9248360"/>
                  <a:pt x="152032" y="9237311"/>
                  <a:pt x="152401" y="9223310"/>
                </a:cubicBezTo>
                <a:cubicBezTo>
                  <a:pt x="97855" y="7587602"/>
                  <a:pt x="172695" y="5899782"/>
                  <a:pt x="152402" y="4649754"/>
                </a:cubicBezTo>
                <a:cubicBezTo>
                  <a:pt x="145582" y="4639710"/>
                  <a:pt x="78567" y="4634372"/>
                  <a:pt x="0" y="4624355"/>
                </a:cubicBezTo>
                <a:cubicBezTo>
                  <a:pt x="87003" y="4626461"/>
                  <a:pt x="152272" y="4616081"/>
                  <a:pt x="152402" y="4598956"/>
                </a:cubicBezTo>
                <a:cubicBezTo>
                  <a:pt x="81495" y="4444026"/>
                  <a:pt x="174711" y="4178768"/>
                  <a:pt x="152402" y="3935790"/>
                </a:cubicBezTo>
                <a:cubicBezTo>
                  <a:pt x="130093" y="3692812"/>
                  <a:pt x="157846" y="3579526"/>
                  <a:pt x="152402" y="3272624"/>
                </a:cubicBezTo>
                <a:cubicBezTo>
                  <a:pt x="146958" y="2965722"/>
                  <a:pt x="164084" y="2866468"/>
                  <a:pt x="152402" y="2700930"/>
                </a:cubicBezTo>
                <a:cubicBezTo>
                  <a:pt x="140720" y="2535392"/>
                  <a:pt x="179596" y="2359346"/>
                  <a:pt x="152402" y="2174971"/>
                </a:cubicBezTo>
                <a:cubicBezTo>
                  <a:pt x="125208" y="1990596"/>
                  <a:pt x="197145" y="1957254"/>
                  <a:pt x="152402" y="1740483"/>
                </a:cubicBezTo>
                <a:cubicBezTo>
                  <a:pt x="107659" y="1523712"/>
                  <a:pt x="157402" y="1461537"/>
                  <a:pt x="152402" y="1305995"/>
                </a:cubicBezTo>
                <a:cubicBezTo>
                  <a:pt x="147402" y="1150453"/>
                  <a:pt x="221329" y="885213"/>
                  <a:pt x="152402" y="688565"/>
                </a:cubicBezTo>
                <a:cubicBezTo>
                  <a:pt x="83475" y="491917"/>
                  <a:pt x="228921" y="342069"/>
                  <a:pt x="152402" y="25399"/>
                </a:cubicBezTo>
                <a:cubicBezTo>
                  <a:pt x="168786" y="21694"/>
                  <a:pt x="216542" y="898"/>
                  <a:pt x="304804" y="0"/>
                </a:cubicBezTo>
              </a:path>
            </a:pathLst>
          </a:custGeom>
          <a:ln w="38100" cap="rnd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AC85-1B98-CCD4-48D7-EEC9B2AB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40" y="553307"/>
            <a:ext cx="10602800" cy="763600"/>
          </a:xfrm>
        </p:spPr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0901-1282-13F4-88D8-38166EB1F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Communications – Slack</a:t>
            </a:r>
          </a:p>
          <a:p>
            <a:pPr lvl="1"/>
            <a:r>
              <a:rPr lang="en-US" dirty="0"/>
              <a:t>Emails from Tina</a:t>
            </a:r>
          </a:p>
          <a:p>
            <a:r>
              <a:rPr lang="en-US" dirty="0"/>
              <a:t>Meetings held via Zoom</a:t>
            </a:r>
          </a:p>
          <a:p>
            <a:pPr lvl="1"/>
            <a:r>
              <a:rPr lang="en-US" dirty="0"/>
              <a:t>Small Group meetings can be arranged in person/zoom</a:t>
            </a:r>
          </a:p>
          <a:p>
            <a:r>
              <a:rPr lang="en-US" dirty="0"/>
              <a:t>Recommend having a quiet workstation with a second monitor available for most sessions.</a:t>
            </a:r>
          </a:p>
          <a:p>
            <a:pPr lvl="1"/>
            <a:r>
              <a:rPr lang="en-US" dirty="0"/>
              <a:t>3 Workstations can be reserved in the BSRL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8333-A48F-B53D-B584-4D60B0BC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40" y="603984"/>
            <a:ext cx="10465660" cy="763600"/>
          </a:xfrm>
        </p:spPr>
        <p:txBody>
          <a:bodyPr/>
          <a:lstStyle/>
          <a:p>
            <a:r>
              <a:rPr lang="en-US" dirty="0"/>
              <a:t>Building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D362-E696-6996-2145-015C8371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Bsrl.Arizona.edu</a:t>
            </a:r>
            <a:endParaRPr lang="en-US" dirty="0"/>
          </a:p>
          <a:p>
            <a:r>
              <a:rPr lang="en-US" dirty="0"/>
              <a:t>Click on “Building Access”</a:t>
            </a:r>
          </a:p>
          <a:p>
            <a:r>
              <a:rPr lang="en-US" dirty="0"/>
              <a:t>Log in  -- Look for lab called “Data7”</a:t>
            </a:r>
          </a:p>
          <a:p>
            <a:r>
              <a:rPr lang="en-US" dirty="0"/>
              <a:t>Click to request access</a:t>
            </a:r>
          </a:p>
          <a:p>
            <a:endParaRPr lang="en-US" dirty="0"/>
          </a:p>
          <a:p>
            <a:r>
              <a:rPr lang="en-US" dirty="0"/>
              <a:t>Building Access approvals take about half a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AD0C0-814C-A913-454D-7AA574501499}"/>
              </a:ext>
            </a:extLst>
          </p:cNvPr>
          <p:cNvSpPr txBox="1"/>
          <p:nvPr/>
        </p:nvSpPr>
        <p:spPr>
          <a:xfrm>
            <a:off x="7992451" y="1028343"/>
            <a:ext cx="3502094" cy="4801314"/>
          </a:xfrm>
          <a:custGeom>
            <a:avLst/>
            <a:gdLst>
              <a:gd name="connsiteX0" fmla="*/ 0 w 3502094"/>
              <a:gd name="connsiteY0" fmla="*/ 0 h 4801314"/>
              <a:gd name="connsiteX1" fmla="*/ 3502094 w 3502094"/>
              <a:gd name="connsiteY1" fmla="*/ 0 h 4801314"/>
              <a:gd name="connsiteX2" fmla="*/ 3502094 w 3502094"/>
              <a:gd name="connsiteY2" fmla="*/ 4801314 h 4801314"/>
              <a:gd name="connsiteX3" fmla="*/ 0 w 3502094"/>
              <a:gd name="connsiteY3" fmla="*/ 4801314 h 4801314"/>
              <a:gd name="connsiteX4" fmla="*/ 0 w 3502094"/>
              <a:gd name="connsiteY4" fmla="*/ 0 h 480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094" h="4801314" extrusionOk="0">
                <a:moveTo>
                  <a:pt x="0" y="0"/>
                </a:moveTo>
                <a:cubicBezTo>
                  <a:pt x="707558" y="118645"/>
                  <a:pt x="2735511" y="116012"/>
                  <a:pt x="3502094" y="0"/>
                </a:cubicBezTo>
                <a:cubicBezTo>
                  <a:pt x="3369212" y="1662718"/>
                  <a:pt x="3587045" y="3666884"/>
                  <a:pt x="3502094" y="4801314"/>
                </a:cubicBezTo>
                <a:cubicBezTo>
                  <a:pt x="1785422" y="4935914"/>
                  <a:pt x="1022554" y="4644118"/>
                  <a:pt x="0" y="4801314"/>
                </a:cubicBezTo>
                <a:cubicBezTo>
                  <a:pt x="-20187" y="3271552"/>
                  <a:pt x="-152480" y="96595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There are three workstations available to be reserved in BSRL, Room 241. </a:t>
            </a:r>
          </a:p>
          <a:p>
            <a:pPr marL="757238" lvl="1" indent="-285750">
              <a:buFont typeface="Arial" panose="020B0604020202020204" pitchFamily="34" charset="0"/>
              <a:buChar char="•"/>
            </a:pPr>
            <a:r>
              <a:rPr lang="en-US" dirty="0"/>
              <a:t>Morning (8-12), Afternoon (12-5), Evening (5-11:30)</a:t>
            </a:r>
          </a:p>
          <a:p>
            <a:pPr marL="471488"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Workstations have a ultrawide (49”) curved monitor with HDI and USB-C display ports available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Reservations have first priority – link bookmarked on SLACK channel, also on website page (“Join Us”)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3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8738-2DF2-AB67-5355-9A1C15A4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70" y="3047200"/>
            <a:ext cx="10313260" cy="763600"/>
          </a:xfrm>
        </p:spPr>
        <p:txBody>
          <a:bodyPr/>
          <a:lstStyle/>
          <a:p>
            <a:pPr algn="ctr"/>
            <a:r>
              <a:rPr lang="en-US" dirty="0"/>
              <a:t>Photo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35F4-0BCD-6D36-F519-7442CE089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BB-9844-0279-E64A-5B42926E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00" y="614267"/>
            <a:ext cx="10602800" cy="763600"/>
          </a:xfrm>
        </p:spPr>
        <p:txBody>
          <a:bodyPr/>
          <a:lstStyle/>
          <a:p>
            <a:r>
              <a:rPr lang="en-US" dirty="0"/>
              <a:t>Fall 2022 Junior Cohort Expectations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3919E-7B3B-2DD7-9530-09D0CE6D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60568"/>
              </p:ext>
            </p:extLst>
          </p:nvPr>
        </p:nvGraphicFramePr>
        <p:xfrm>
          <a:off x="952500" y="1954106"/>
          <a:ext cx="10287000" cy="241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189948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62157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08672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09087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93056496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31142"/>
                  </a:ext>
                </a:extLst>
              </a:tr>
              <a:tr h="804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Journal Club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Discussion/Lecture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Group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Lectures (as needed)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27953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9-11</a:t>
                      </a:r>
                    </a:p>
                    <a:p>
                      <a:pPr algn="ctr"/>
                      <a:r>
                        <a:rPr lang="en-US" sz="1600" i="1" dirty="0"/>
                        <a:t>8-10 (Coffee &amp;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3:30-5</a:t>
                      </a:r>
                    </a:p>
                    <a:p>
                      <a:pPr algn="ctr"/>
                      <a:r>
                        <a:rPr lang="en-US" sz="1600" i="1" dirty="0"/>
                        <a:t>4-7 (Hacky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32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088A53-0465-3D65-6AED-BBB18DBBF54C}"/>
              </a:ext>
            </a:extLst>
          </p:cNvPr>
          <p:cNvSpPr txBox="1"/>
          <p:nvPr/>
        </p:nvSpPr>
        <p:spPr>
          <a:xfrm>
            <a:off x="1390240" y="4272677"/>
            <a:ext cx="8163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&amp; Application Notebooks – Posted every Monday </a:t>
            </a:r>
            <a:r>
              <a:rPr lang="en-US" b="1" i="1" dirty="0"/>
              <a:t>before Journal Club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Posted on GitHub page/wiki in a DSF Repo</a:t>
            </a:r>
          </a:p>
          <a:p>
            <a:pPr marL="285750" indent="-285750">
              <a:buFontTx/>
              <a:buChar char="-"/>
            </a:pPr>
            <a:r>
              <a:rPr lang="en-US" dirty="0"/>
              <a:t>Will usually be in the form of: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What did you learn this week?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How did you apply/try to apply what you learned?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What were your successes? challenges?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What will you do next?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BB-9844-0279-E64A-5B42926E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00" y="614267"/>
            <a:ext cx="10602800" cy="763600"/>
          </a:xfrm>
        </p:spPr>
        <p:txBody>
          <a:bodyPr/>
          <a:lstStyle/>
          <a:p>
            <a:r>
              <a:rPr lang="en-US" dirty="0"/>
              <a:t>Fall 2022 Junior/Sr Cohort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3919E-7B3B-2DD7-9530-09D0CE6D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58384"/>
              </p:ext>
            </p:extLst>
          </p:nvPr>
        </p:nvGraphicFramePr>
        <p:xfrm>
          <a:off x="952500" y="1954106"/>
          <a:ext cx="10287000" cy="28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189948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62157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08672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09087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93056496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31142"/>
                  </a:ext>
                </a:extLst>
              </a:tr>
              <a:tr h="804463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Journal Club</a:t>
                      </a:r>
                    </a:p>
                    <a:p>
                      <a:pPr algn="ctr"/>
                      <a:r>
                        <a:rPr lang="en-US" b="1" dirty="0"/>
                        <a:t>Welcome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Discussion/Lecture</a:t>
                      </a:r>
                    </a:p>
                    <a:p>
                      <a:pPr algn="ctr"/>
                      <a:r>
                        <a:rPr lang="en-US" b="1" dirty="0"/>
                        <a:t>Photos/Tour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 Group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FOSS</a:t>
                      </a:r>
                    </a:p>
                    <a:p>
                      <a:pPr algn="ctr"/>
                      <a:r>
                        <a:rPr lang="en-US" b="1" dirty="0"/>
                        <a:t> Intro to </a:t>
                      </a:r>
                      <a:r>
                        <a:rPr lang="en-US" b="1" dirty="0" err="1"/>
                        <a:t>Github</a:t>
                      </a:r>
                      <a:r>
                        <a:rPr lang="en-US" b="1" dirty="0"/>
                        <a:t> Pages/Wikis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Special Lectures (as needed)</a:t>
                      </a:r>
                    </a:p>
                    <a:p>
                      <a:pPr algn="ctr"/>
                      <a:r>
                        <a:rPr lang="en-US" dirty="0"/>
                        <a:t>Build your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27953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9-11</a:t>
                      </a:r>
                    </a:p>
                    <a:p>
                      <a:pPr algn="ctr"/>
                      <a:r>
                        <a:rPr lang="en-US" sz="1600" i="1" dirty="0"/>
                        <a:t>8-10 (Coffee &amp;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3:30-5</a:t>
                      </a:r>
                    </a:p>
                    <a:p>
                      <a:pPr algn="ctr"/>
                      <a:r>
                        <a:rPr lang="en-US" sz="1600" i="1" dirty="0"/>
                        <a:t>4-7 (Hacky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10:30-Noon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32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E30453-FBE8-D4D0-F3F3-B94E7BF6B6B8}"/>
              </a:ext>
            </a:extLst>
          </p:cNvPr>
          <p:cNvSpPr txBox="1"/>
          <p:nvPr/>
        </p:nvSpPr>
        <p:spPr>
          <a:xfrm>
            <a:off x="5179810" y="1307775"/>
            <a:ext cx="161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6192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BB-9844-0279-E64A-5B42926E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00" y="614267"/>
            <a:ext cx="10602800" cy="763600"/>
          </a:xfrm>
        </p:spPr>
        <p:txBody>
          <a:bodyPr/>
          <a:lstStyle/>
          <a:p>
            <a:r>
              <a:rPr lang="en-US" dirty="0"/>
              <a:t>Fall 2022 Junior/Sr Cohort Schedule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3919E-7B3B-2DD7-9530-09D0CE6D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07065"/>
              </p:ext>
            </p:extLst>
          </p:nvPr>
        </p:nvGraphicFramePr>
        <p:xfrm>
          <a:off x="952500" y="1954106"/>
          <a:ext cx="10287000" cy="2804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1899488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162157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086726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409087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93056496"/>
                    </a:ext>
                  </a:extLst>
                </a:gridCol>
              </a:tblGrid>
              <a:tr h="4660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431142"/>
                  </a:ext>
                </a:extLst>
              </a:tr>
              <a:tr h="804463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Journal Club</a:t>
                      </a:r>
                    </a:p>
                    <a:p>
                      <a:pPr algn="ctr"/>
                      <a:r>
                        <a:rPr lang="en-US" strike="noStrike" dirty="0"/>
                        <a:t>University Holiday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Discussion/Lecture</a:t>
                      </a:r>
                    </a:p>
                    <a:p>
                      <a:pPr algn="ctr"/>
                      <a:r>
                        <a:rPr lang="en-US" b="1" dirty="0"/>
                        <a:t>Intros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Intros</a:t>
                      </a:r>
                    </a:p>
                    <a:p>
                      <a:pPr algn="ctr"/>
                      <a:r>
                        <a:rPr lang="en-US" b="1" dirty="0"/>
                        <a:t>Mentorships/</a:t>
                      </a:r>
                    </a:p>
                    <a:p>
                      <a:pPr algn="ctr"/>
                      <a:r>
                        <a:rPr lang="en-US" b="1" dirty="0"/>
                        <a:t>Sponsorship/</a:t>
                      </a:r>
                    </a:p>
                    <a:p>
                      <a:pPr algn="ctr"/>
                      <a:r>
                        <a:rPr lang="en-US" b="1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FOSS</a:t>
                      </a:r>
                    </a:p>
                    <a:p>
                      <a:pPr algn="ctr"/>
                      <a:r>
                        <a:rPr lang="en-US" b="1" dirty="0"/>
                        <a:t> Intro to Open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Special Lectures (as needed)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927953"/>
                  </a:ext>
                </a:extLst>
              </a:tr>
              <a:tr h="1149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9-11</a:t>
                      </a:r>
                    </a:p>
                    <a:p>
                      <a:pPr algn="ctr"/>
                      <a:r>
                        <a:rPr lang="en-US" sz="1600" i="1" dirty="0"/>
                        <a:t>8-10 (Coffee &amp;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3:30-5</a:t>
                      </a:r>
                    </a:p>
                    <a:p>
                      <a:pPr algn="ctr"/>
                      <a:r>
                        <a:rPr lang="en-US" sz="1600" i="1" dirty="0"/>
                        <a:t>4-7 (Hacky Hour)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32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E30453-FBE8-D4D0-F3F3-B94E7BF6B6B8}"/>
              </a:ext>
            </a:extLst>
          </p:cNvPr>
          <p:cNvSpPr txBox="1"/>
          <p:nvPr/>
        </p:nvSpPr>
        <p:spPr>
          <a:xfrm>
            <a:off x="5179810" y="1307775"/>
            <a:ext cx="161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24424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709</Words>
  <Application>Microsoft Macintosh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Cavolini</vt:lpstr>
      <vt:lpstr>Courier New</vt:lpstr>
      <vt:lpstr>Proxima Nova</vt:lpstr>
      <vt:lpstr>Proxima Nova Extrabold</vt:lpstr>
      <vt:lpstr>Office Theme</vt:lpstr>
      <vt:lpstr>Welcome Data Science (Junior) Fellows</vt:lpstr>
      <vt:lpstr>PowerPoint Presentation</vt:lpstr>
      <vt:lpstr>DS Fellows Program - In Brief</vt:lpstr>
      <vt:lpstr>Logistics</vt:lpstr>
      <vt:lpstr>Building Access</vt:lpstr>
      <vt:lpstr>Photo Details</vt:lpstr>
      <vt:lpstr>Fall 2022 Junior Cohort Expectations</vt:lpstr>
      <vt:lpstr>Fall 2022 Junior/Sr Cohort Schedule</vt:lpstr>
      <vt:lpstr>Fall 2022 Junior/Sr Cohort Schedule</vt:lpstr>
      <vt:lpstr>Wednesdays Assignment</vt:lpstr>
      <vt:lpstr>Rest of the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 DSF Senior Fellows</dc:title>
  <dc:creator>Oxnam, Maliaca G - (maliaca)</dc:creator>
  <cp:lastModifiedBy>Oxnam, Maliaca G - (maliaca)</cp:lastModifiedBy>
  <cp:revision>2</cp:revision>
  <dcterms:created xsi:type="dcterms:W3CDTF">2022-08-21T16:42:59Z</dcterms:created>
  <dcterms:modified xsi:type="dcterms:W3CDTF">2022-08-29T07:07:11Z</dcterms:modified>
</cp:coreProperties>
</file>