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4" r:id="rId4"/>
    <p:sldId id="265" r:id="rId5"/>
    <p:sldId id="268" r:id="rId6"/>
    <p:sldId id="266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001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6197"/>
  </p:normalViewPr>
  <p:slideViewPr>
    <p:cSldViewPr snapToGrid="0">
      <p:cViewPr varScale="1">
        <p:scale>
          <a:sx n="84" d="100"/>
          <a:sy n="84" d="100"/>
        </p:scale>
        <p:origin x="20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DEF0-4FB2-174C-9E42-C2F641F95CA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09348-1CC7-8143-9B4E-56D541479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1d64709a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7d1d64709a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1d64709a_13_2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1d64709a_13_2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1d64709a_13_2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1d64709a_13_2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83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15F3-CBE0-8C3E-19D8-B6E1C964C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0C7C2-8A51-C8B1-C8A5-397D35949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29C2-89FA-85D3-0E5C-387142F4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8629-0989-82D3-3498-CA4BF21F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F823-8E14-49A8-123E-A4344F21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4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83AB-7D6D-63A6-C62A-DB7D843B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C65EA-369A-29C0-A08A-3804F2C6B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0361-0DF9-2BAA-68A0-4ED795E0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C165A-5C31-073B-D8B6-72FCB93B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ECCD0-1536-7A41-CAC5-1904C1C3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3238D-502B-CC9C-7136-F5918B179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B2C6-0427-30D0-4CBF-409D68A6C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DAAF5-E62D-5596-6A7E-0B1A4B5E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D7CA-3C51-B89B-F5E4-83698782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F5DB-743B-9968-EC52-F1348AD2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1173500" y="461867"/>
            <a:ext cx="10602800" cy="763600"/>
          </a:xfrm>
          <a:prstGeom prst="rect">
            <a:avLst/>
          </a:prstGeom>
        </p:spPr>
        <p:txBody>
          <a:bodyPr spcFirstLastPara="1" wrap="square" lIns="38100" tIns="38100" rIns="38100" bIns="381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1509700"/>
            <a:ext cx="11360800" cy="45552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>
            <a:lvl1pPr marL="609585" lvl="0" indent="-474121" rtl="0">
              <a:spcBef>
                <a:spcPts val="1067"/>
              </a:spcBef>
              <a:spcAft>
                <a:spcPts val="0"/>
              </a:spcAft>
              <a:buSzPts val="2000"/>
              <a:buChar char="•"/>
              <a:defRPr/>
            </a:lvl1pPr>
            <a:lvl2pPr marL="1219170" lvl="1" indent="-440256" rtl="0">
              <a:spcBef>
                <a:spcPts val="933"/>
              </a:spcBef>
              <a:spcAft>
                <a:spcPts val="0"/>
              </a:spcAft>
              <a:buSzPts val="1600"/>
              <a:buChar char="•"/>
              <a:defRPr/>
            </a:lvl2pPr>
            <a:lvl3pPr marL="1828754" lvl="2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2438339" lvl="3" indent="-406390" rtl="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4pPr>
            <a:lvl5pPr marL="3047924" lvl="4" indent="-406390" rtl="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5pPr>
            <a:lvl6pPr marL="3657509" lvl="5" indent="-304792" rtl="0">
              <a:spcBef>
                <a:spcPts val="667"/>
              </a:spcBef>
              <a:spcAft>
                <a:spcPts val="0"/>
              </a:spcAft>
              <a:buSzPts val="1400"/>
              <a:buNone/>
              <a:defRPr/>
            </a:lvl6pPr>
            <a:lvl7pPr marL="4267093" lvl="6" indent="-304792" rtl="0">
              <a:spcBef>
                <a:spcPts val="667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 rtl="0">
              <a:spcBef>
                <a:spcPts val="667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 rtl="0">
              <a:spcBef>
                <a:spcPts val="667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594" y="593360"/>
            <a:ext cx="757901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330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889009" y="2360613"/>
            <a:ext cx="5234000" cy="435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03" y="-27543"/>
            <a:ext cx="12268603" cy="117778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>
            <a:spLocks noGrp="1"/>
          </p:cNvSpPr>
          <p:nvPr>
            <p:ph type="pic" idx="2"/>
          </p:nvPr>
        </p:nvSpPr>
        <p:spPr>
          <a:xfrm>
            <a:off x="519113" y="1590675"/>
            <a:ext cx="4572000" cy="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3"/>
          </p:nvPr>
        </p:nvSpPr>
        <p:spPr>
          <a:xfrm>
            <a:off x="929640" y="2217760"/>
            <a:ext cx="4468000" cy="3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4"/>
          </p:nvPr>
        </p:nvSpPr>
        <p:spPr>
          <a:xfrm>
            <a:off x="930275" y="5681663"/>
            <a:ext cx="44672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0639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B50F-6789-A9D5-B7BC-0F3D8F5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8C84-BF6F-1F79-08BF-521A0EC8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38ED-FA56-3D00-AC41-AC74C9E0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36FE-F7C6-E4BA-F53E-C2642439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5896-D4F4-C30E-093A-7D7A7310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B2F6-C4C7-379A-07A1-ED73C275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D4331-917E-E65B-C450-0E681085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0476-AEE2-D35B-E02A-0CFCCD09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6207-B7E6-6A0F-E317-FA7CAD33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6F36-1018-95B9-428E-2A65F4CB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5970-3B6E-F20B-9B95-4B08F6F2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C156-D6A2-68E0-0C8A-E9A5AD546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BC4C0-151F-A92B-BB7E-622AF8315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49A5-7877-B187-2652-8C8771A5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85661-3D65-3AA0-6F3B-FBE4FD01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50AE-CFC5-B082-0519-66FA0733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E2D9-FEB4-2967-8DD0-0E920DC1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8EC9-5B18-27E6-6113-C629D1E9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88926-F8B0-FDDE-8411-D94AF0A0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62184-8D50-E5BC-E5F1-6EDAC5008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3B984-8FF3-26DF-FA92-96EF21ACA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38DDE-9EA2-1762-6A2D-FCD98D1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7DEC4-8E8E-D224-2B8E-26676539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6D656-B09F-F927-278B-91539BF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5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AAD8-7484-5DD4-AB66-A5475264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E374C-0FBC-E457-FC9A-A4EC04F6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D4C79-7844-C92D-B44B-86CFF43B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A066-F235-1051-9F69-FB1872BF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9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D311-B489-E310-0982-18CA43B6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48E00-D620-F20B-039C-3F937628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2EED-676F-92AA-14F4-836E6036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DE9F-17C7-AB30-4DDA-245B3CFC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598C-0B3D-BA1D-0539-C594365E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22240-B94A-2658-3641-FD47AFBCF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AFF55-3AD5-3DE0-6CFD-A76BF032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478B-7512-E904-8948-FF486E57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DD7D8-EC94-1E1E-3D99-158E9DF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8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B4D9-78CF-741F-DFBA-640A4E7B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70570-E8AC-9EBA-BA28-2D40CB46A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859E-F8BA-03DB-A862-4CBB0CF83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9427-637D-AAAF-97E8-04E78CF5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79425-625B-71E1-13D6-D10191DA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02609-71ED-A12C-DC7D-AEDFC33A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9E950-1EDE-CCCB-1E8F-251464A9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37EE-FD8C-BA4B-38B6-AD0ECC08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E4B73-A27D-1316-66C7-FF383A736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162E-2604-9F4F-9867-7255F2467D9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38B2-AE22-C7E4-77E7-E6DA674B9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0AC3-53FC-68D8-3F0A-378E140F8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274E-D515-F21A-54E9-C9903DCCB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back </a:t>
            </a:r>
            <a:br>
              <a:rPr lang="en-US" dirty="0"/>
            </a:br>
            <a:r>
              <a:rPr lang="en-US" dirty="0"/>
              <a:t>DSF Senior Fellows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F36DE-7B6D-929B-F7CC-9800939A7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08/22/2022</a:t>
            </a:r>
          </a:p>
        </p:txBody>
      </p:sp>
    </p:spTree>
    <p:extLst>
      <p:ext uri="{BB962C8B-B14F-4D97-AF65-F5344CB8AC3E}">
        <p14:creationId xmlns:p14="http://schemas.microsoft.com/office/powerpoint/2010/main" val="41516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198067" y="2222733"/>
            <a:ext cx="61008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marL="457189" indent="-338658">
              <a:lnSpc>
                <a:spcPct val="116666"/>
              </a:lnSpc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24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 data science expertise to solve cutting-edge research problems in health and biomedical sciences</a:t>
            </a:r>
            <a:endParaRPr sz="2400" dirty="0"/>
          </a:p>
          <a:p>
            <a:pPr marL="457189" indent="-338658">
              <a:lnSpc>
                <a:spcPct val="116666"/>
              </a:lnSpc>
              <a:spcBef>
                <a:spcPts val="667"/>
              </a:spcBef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24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12-month postdoctoral training program </a:t>
            </a:r>
            <a:endParaRPr sz="2400" dirty="0"/>
          </a:p>
          <a:p>
            <a:pPr marL="914377" lvl="1" indent="-321725">
              <a:lnSpc>
                <a:spcPct val="175000"/>
              </a:lnSpc>
              <a:buClr>
                <a:srgbClr val="434343"/>
              </a:buClr>
              <a:buSzPts val="1200"/>
              <a:buFont typeface="Courier New"/>
              <a:buChar char="o"/>
            </a:pP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50% annual salary support</a:t>
            </a:r>
            <a:endParaRPr sz="1600" dirty="0"/>
          </a:p>
          <a:p>
            <a:pPr marL="914377" lvl="1" indent="-321725">
              <a:lnSpc>
                <a:spcPct val="112500"/>
              </a:lnSpc>
              <a:buClr>
                <a:srgbClr val="434343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50% of time spent in co-location with leaders from </a:t>
            </a:r>
            <a:b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 Data Science Institute (Data7) and </a:t>
            </a:r>
            <a:r>
              <a:rPr lang="en" sz="1600" dirty="0" err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CyVerse</a:t>
            </a:r>
            <a:endParaRPr sz="16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377" lvl="1" indent="-321725">
              <a:lnSpc>
                <a:spcPct val="112500"/>
              </a:lnSpc>
              <a:spcBef>
                <a:spcPts val="267"/>
              </a:spcBef>
              <a:buClr>
                <a:srgbClr val="434343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Months 1 – 4: Intensive training on data science, project management, and collaboration skills and technologies</a:t>
            </a:r>
            <a:endParaRPr sz="1600" dirty="0"/>
          </a:p>
          <a:p>
            <a:pPr marL="914377" lvl="1" indent="-321725">
              <a:lnSpc>
                <a:spcPct val="112500"/>
              </a:lnSpc>
              <a:spcBef>
                <a:spcPts val="267"/>
              </a:spcBef>
              <a:buClr>
                <a:srgbClr val="434343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Months 4 – 6: Project execution and laboratory applications</a:t>
            </a:r>
            <a:endParaRPr sz="1600" dirty="0"/>
          </a:p>
          <a:p>
            <a:pPr marL="914377" lvl="1" indent="-321725">
              <a:lnSpc>
                <a:spcPct val="112500"/>
              </a:lnSpc>
              <a:spcBef>
                <a:spcPts val="267"/>
              </a:spcBef>
              <a:spcAft>
                <a:spcPts val="1200"/>
              </a:spcAft>
              <a:buClr>
                <a:srgbClr val="434343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Months 7 – 12: Provides data science training, outreach, mentoring, and support for special projects</a:t>
            </a:r>
            <a:endParaRPr sz="1600" dirty="0"/>
          </a:p>
        </p:txBody>
      </p:sp>
      <p:pic>
        <p:nvPicPr>
          <p:cNvPr id="161" name="Google Shape;161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13089"/>
          <a:stretch/>
        </p:blipFill>
        <p:spPr>
          <a:xfrm>
            <a:off x="9727933" y="5101001"/>
            <a:ext cx="1897200" cy="14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6699528" y="2222731"/>
            <a:ext cx="4636800" cy="31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indent="-338658">
              <a:lnSpc>
                <a:spcPct val="116666"/>
              </a:lnSpc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Cohorts of 6 postdocs; 2 cohorts per year</a:t>
            </a:r>
            <a:endParaRPr sz="2400"/>
          </a:p>
          <a:p>
            <a:pPr marL="457189" indent="-338658">
              <a:spcBef>
                <a:spcPts val="667"/>
              </a:spcBef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Focus on a project selected by the laboratory PI</a:t>
            </a:r>
            <a:endParaRPr sz="2400"/>
          </a:p>
          <a:p>
            <a:pPr marL="457189" indent="-338658">
              <a:spcBef>
                <a:spcPts val="667"/>
              </a:spcBef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Mentorship provided by data science faculty, specialists </a:t>
            </a:r>
            <a:b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and domain experts throughout campus</a:t>
            </a:r>
            <a:endParaRPr sz="2400"/>
          </a:p>
        </p:txBody>
      </p:sp>
      <p:sp>
        <p:nvSpPr>
          <p:cNvPr id="163" name="Google Shape;163;p19"/>
          <p:cNvSpPr txBox="1"/>
          <p:nvPr/>
        </p:nvSpPr>
        <p:spPr>
          <a:xfrm>
            <a:off x="504981" y="1487055"/>
            <a:ext cx="96180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3600">
                <a:solidFill>
                  <a:schemeClr val="accent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 Science Fellows Program</a:t>
            </a:r>
            <a:endParaRPr sz="1467"/>
          </a:p>
          <a:p>
            <a:endParaRPr sz="1867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1173500" y="461867"/>
            <a:ext cx="10602800" cy="763600"/>
          </a:xfrm>
          <a:prstGeom prst="rect">
            <a:avLst/>
          </a:prstGeom>
        </p:spPr>
        <p:txBody>
          <a:bodyPr spcFirstLastPara="1" vert="horz" wrap="square" lIns="50800" tIns="50800" rIns="50800" bIns="50800" rtlCol="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4800" dirty="0"/>
              <a:t>DS Fellows Program - In Brief</a:t>
            </a: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1358333" y="1509700"/>
            <a:ext cx="10418000" cy="4555200"/>
          </a:xfrm>
          <a:prstGeom prst="rect">
            <a:avLst/>
          </a:prstGeom>
        </p:spPr>
        <p:txBody>
          <a:bodyPr spcFirstLastPara="1" vert="horz" wrap="square" lIns="50800" tIns="50800" rIns="50800" bIns="50800" rtlCol="0" anchor="t" anchorCtr="0">
            <a:noAutofit/>
          </a:bodyPr>
          <a:lstStyle/>
          <a:p>
            <a:pPr indent="-457189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First 6 months -- Junior Fellow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ts val="14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Training</a:t>
            </a: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ts val="14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Work on a project from your PI lab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ts val="14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Local workspace/activity for 20 hours/week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i="1" dirty="0">
                <a:highlight>
                  <a:srgbClr val="C0C0C0"/>
                </a:highlight>
                <a:latin typeface="Cavolini" panose="020B0604020202020204" pitchFamily="34" charset="0"/>
                <a:ea typeface="Arial"/>
                <a:cs typeface="Cavolini" panose="020B0604020202020204" pitchFamily="34" charset="0"/>
                <a:sym typeface="Arial"/>
              </a:rPr>
              <a:t>Applied Practice (1-2 months)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Second 6 months -- Senior Fellow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ct val="800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Available for consultations on special projects [coming to the Data Science Institute and Analytical Powerhouse for Health Science Research]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ct val="800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Mentor future DS Fellows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ct val="800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Outreach/Education/Community Building for Data Science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buNone/>
            </a:pPr>
            <a:endParaRPr sz="24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72E9F3E-C3EB-5CBE-8589-6861C86D5AAE}"/>
              </a:ext>
            </a:extLst>
          </p:cNvPr>
          <p:cNvSpPr/>
          <p:nvPr/>
        </p:nvSpPr>
        <p:spPr>
          <a:xfrm rot="5400000">
            <a:off x="6546566" y="-1347756"/>
            <a:ext cx="304803" cy="9248709"/>
          </a:xfrm>
          <a:custGeom>
            <a:avLst/>
            <a:gdLst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4118733 h 9248709"/>
              <a:gd name="connsiteX6" fmla="*/ 152402 w 304803"/>
              <a:gd name="connsiteY6" fmla="*/ 3455567 h 9248709"/>
              <a:gd name="connsiteX7" fmla="*/ 152402 w 304803"/>
              <a:gd name="connsiteY7" fmla="*/ 2975343 h 9248709"/>
              <a:gd name="connsiteX8" fmla="*/ 152402 w 304803"/>
              <a:gd name="connsiteY8" fmla="*/ 2312178 h 9248709"/>
              <a:gd name="connsiteX9" fmla="*/ 152402 w 304803"/>
              <a:gd name="connsiteY9" fmla="*/ 1877690 h 9248709"/>
              <a:gd name="connsiteX10" fmla="*/ 152402 w 304803"/>
              <a:gd name="connsiteY10" fmla="*/ 1305995 h 9248709"/>
              <a:gd name="connsiteX11" fmla="*/ 152402 w 304803"/>
              <a:gd name="connsiteY11" fmla="*/ 734300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  <a:gd name="connsiteX14" fmla="*/ 304803 w 304803"/>
              <a:gd name="connsiteY14" fmla="*/ 9248709 h 9248709"/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3935790 h 9248709"/>
              <a:gd name="connsiteX6" fmla="*/ 152402 w 304803"/>
              <a:gd name="connsiteY6" fmla="*/ 3272624 h 9248709"/>
              <a:gd name="connsiteX7" fmla="*/ 152402 w 304803"/>
              <a:gd name="connsiteY7" fmla="*/ 2700930 h 9248709"/>
              <a:gd name="connsiteX8" fmla="*/ 152402 w 304803"/>
              <a:gd name="connsiteY8" fmla="*/ 2174971 h 9248709"/>
              <a:gd name="connsiteX9" fmla="*/ 152402 w 304803"/>
              <a:gd name="connsiteY9" fmla="*/ 1740483 h 9248709"/>
              <a:gd name="connsiteX10" fmla="*/ 152402 w 304803"/>
              <a:gd name="connsiteY10" fmla="*/ 1305995 h 9248709"/>
              <a:gd name="connsiteX11" fmla="*/ 152402 w 304803"/>
              <a:gd name="connsiteY11" fmla="*/ 688565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803" h="9248709" stroke="0" extrusionOk="0">
                <a:moveTo>
                  <a:pt x="304803" y="9248709"/>
                </a:moveTo>
                <a:cubicBezTo>
                  <a:pt x="220228" y="9248459"/>
                  <a:pt x="151448" y="9237695"/>
                  <a:pt x="152401" y="9223310"/>
                </a:cubicBezTo>
                <a:cubicBezTo>
                  <a:pt x="582923" y="7789426"/>
                  <a:pt x="-48628" y="6180665"/>
                  <a:pt x="152402" y="4649754"/>
                </a:cubicBezTo>
                <a:cubicBezTo>
                  <a:pt x="149578" y="4638485"/>
                  <a:pt x="80697" y="4643544"/>
                  <a:pt x="0" y="4624355"/>
                </a:cubicBezTo>
                <a:cubicBezTo>
                  <a:pt x="81447" y="4622866"/>
                  <a:pt x="154354" y="4613916"/>
                  <a:pt x="152402" y="4598956"/>
                </a:cubicBezTo>
                <a:cubicBezTo>
                  <a:pt x="104621" y="4383231"/>
                  <a:pt x="183877" y="4263381"/>
                  <a:pt x="152402" y="4118733"/>
                </a:cubicBezTo>
                <a:cubicBezTo>
                  <a:pt x="120927" y="3974085"/>
                  <a:pt x="207190" y="3592205"/>
                  <a:pt x="152402" y="3455567"/>
                </a:cubicBezTo>
                <a:cubicBezTo>
                  <a:pt x="97614" y="3318929"/>
                  <a:pt x="174526" y="3106820"/>
                  <a:pt x="152402" y="2975343"/>
                </a:cubicBezTo>
                <a:cubicBezTo>
                  <a:pt x="130278" y="2843866"/>
                  <a:pt x="207639" y="2582717"/>
                  <a:pt x="152402" y="2312178"/>
                </a:cubicBezTo>
                <a:cubicBezTo>
                  <a:pt x="97165" y="2041640"/>
                  <a:pt x="201163" y="2092058"/>
                  <a:pt x="152402" y="1877690"/>
                </a:cubicBezTo>
                <a:cubicBezTo>
                  <a:pt x="103641" y="1663322"/>
                  <a:pt x="199788" y="1579767"/>
                  <a:pt x="152402" y="1305995"/>
                </a:cubicBezTo>
                <a:cubicBezTo>
                  <a:pt x="105016" y="1032223"/>
                  <a:pt x="189674" y="919411"/>
                  <a:pt x="152402" y="734300"/>
                </a:cubicBezTo>
                <a:cubicBezTo>
                  <a:pt x="115130" y="549190"/>
                  <a:pt x="182561" y="297702"/>
                  <a:pt x="152402" y="25399"/>
                </a:cubicBezTo>
                <a:cubicBezTo>
                  <a:pt x="157980" y="18204"/>
                  <a:pt x="226139" y="-4819"/>
                  <a:pt x="304804" y="0"/>
                </a:cubicBezTo>
                <a:cubicBezTo>
                  <a:pt x="467239" y="2318856"/>
                  <a:pt x="31981" y="6210607"/>
                  <a:pt x="304803" y="9248709"/>
                </a:cubicBezTo>
                <a:close/>
              </a:path>
              <a:path w="304803" h="9248709" fill="none" extrusionOk="0">
                <a:moveTo>
                  <a:pt x="304803" y="9248709"/>
                </a:moveTo>
                <a:cubicBezTo>
                  <a:pt x="220128" y="9248360"/>
                  <a:pt x="152032" y="9237311"/>
                  <a:pt x="152401" y="9223310"/>
                </a:cubicBezTo>
                <a:cubicBezTo>
                  <a:pt x="97855" y="7587602"/>
                  <a:pt x="172695" y="5899782"/>
                  <a:pt x="152402" y="4649754"/>
                </a:cubicBezTo>
                <a:cubicBezTo>
                  <a:pt x="145582" y="4639710"/>
                  <a:pt x="78567" y="4634372"/>
                  <a:pt x="0" y="4624355"/>
                </a:cubicBezTo>
                <a:cubicBezTo>
                  <a:pt x="87003" y="4626461"/>
                  <a:pt x="152272" y="4616081"/>
                  <a:pt x="152402" y="4598956"/>
                </a:cubicBezTo>
                <a:cubicBezTo>
                  <a:pt x="81495" y="4444026"/>
                  <a:pt x="174711" y="4178768"/>
                  <a:pt x="152402" y="3935790"/>
                </a:cubicBezTo>
                <a:cubicBezTo>
                  <a:pt x="130093" y="3692812"/>
                  <a:pt x="157846" y="3579526"/>
                  <a:pt x="152402" y="3272624"/>
                </a:cubicBezTo>
                <a:cubicBezTo>
                  <a:pt x="146958" y="2965722"/>
                  <a:pt x="164084" y="2866468"/>
                  <a:pt x="152402" y="2700930"/>
                </a:cubicBezTo>
                <a:cubicBezTo>
                  <a:pt x="140720" y="2535392"/>
                  <a:pt x="179596" y="2359346"/>
                  <a:pt x="152402" y="2174971"/>
                </a:cubicBezTo>
                <a:cubicBezTo>
                  <a:pt x="125208" y="1990596"/>
                  <a:pt x="197145" y="1957254"/>
                  <a:pt x="152402" y="1740483"/>
                </a:cubicBezTo>
                <a:cubicBezTo>
                  <a:pt x="107659" y="1523712"/>
                  <a:pt x="157402" y="1461537"/>
                  <a:pt x="152402" y="1305995"/>
                </a:cubicBezTo>
                <a:cubicBezTo>
                  <a:pt x="147402" y="1150453"/>
                  <a:pt x="221329" y="885213"/>
                  <a:pt x="152402" y="688565"/>
                </a:cubicBezTo>
                <a:cubicBezTo>
                  <a:pt x="83475" y="491917"/>
                  <a:pt x="228921" y="342069"/>
                  <a:pt x="152402" y="25399"/>
                </a:cubicBezTo>
                <a:cubicBezTo>
                  <a:pt x="168786" y="21694"/>
                  <a:pt x="216542" y="898"/>
                  <a:pt x="304804" y="0"/>
                </a:cubicBezTo>
              </a:path>
            </a:pathLst>
          </a:custGeom>
          <a:ln w="38100" cap="rnd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8F96D5B-6E91-F507-42DD-8C7075A032B3}"/>
              </a:ext>
            </a:extLst>
          </p:cNvPr>
          <p:cNvSpPr/>
          <p:nvPr/>
        </p:nvSpPr>
        <p:spPr>
          <a:xfrm rot="16200000">
            <a:off x="6546565" y="-684653"/>
            <a:ext cx="304803" cy="9248709"/>
          </a:xfrm>
          <a:custGeom>
            <a:avLst/>
            <a:gdLst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4118733 h 9248709"/>
              <a:gd name="connsiteX6" fmla="*/ 152402 w 304803"/>
              <a:gd name="connsiteY6" fmla="*/ 3455567 h 9248709"/>
              <a:gd name="connsiteX7" fmla="*/ 152402 w 304803"/>
              <a:gd name="connsiteY7" fmla="*/ 2975343 h 9248709"/>
              <a:gd name="connsiteX8" fmla="*/ 152402 w 304803"/>
              <a:gd name="connsiteY8" fmla="*/ 2312178 h 9248709"/>
              <a:gd name="connsiteX9" fmla="*/ 152402 w 304803"/>
              <a:gd name="connsiteY9" fmla="*/ 1877690 h 9248709"/>
              <a:gd name="connsiteX10" fmla="*/ 152402 w 304803"/>
              <a:gd name="connsiteY10" fmla="*/ 1305995 h 9248709"/>
              <a:gd name="connsiteX11" fmla="*/ 152402 w 304803"/>
              <a:gd name="connsiteY11" fmla="*/ 734300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  <a:gd name="connsiteX14" fmla="*/ 304803 w 304803"/>
              <a:gd name="connsiteY14" fmla="*/ 9248709 h 9248709"/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3935790 h 9248709"/>
              <a:gd name="connsiteX6" fmla="*/ 152402 w 304803"/>
              <a:gd name="connsiteY6" fmla="*/ 3272624 h 9248709"/>
              <a:gd name="connsiteX7" fmla="*/ 152402 w 304803"/>
              <a:gd name="connsiteY7" fmla="*/ 2700930 h 9248709"/>
              <a:gd name="connsiteX8" fmla="*/ 152402 w 304803"/>
              <a:gd name="connsiteY8" fmla="*/ 2174971 h 9248709"/>
              <a:gd name="connsiteX9" fmla="*/ 152402 w 304803"/>
              <a:gd name="connsiteY9" fmla="*/ 1740483 h 9248709"/>
              <a:gd name="connsiteX10" fmla="*/ 152402 w 304803"/>
              <a:gd name="connsiteY10" fmla="*/ 1305995 h 9248709"/>
              <a:gd name="connsiteX11" fmla="*/ 152402 w 304803"/>
              <a:gd name="connsiteY11" fmla="*/ 688565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803" h="9248709" stroke="0" extrusionOk="0">
                <a:moveTo>
                  <a:pt x="304803" y="9248709"/>
                </a:moveTo>
                <a:cubicBezTo>
                  <a:pt x="220228" y="9248459"/>
                  <a:pt x="151448" y="9237695"/>
                  <a:pt x="152401" y="9223310"/>
                </a:cubicBezTo>
                <a:cubicBezTo>
                  <a:pt x="582923" y="7789426"/>
                  <a:pt x="-48628" y="6180665"/>
                  <a:pt x="152402" y="4649754"/>
                </a:cubicBezTo>
                <a:cubicBezTo>
                  <a:pt x="149578" y="4638485"/>
                  <a:pt x="80697" y="4643544"/>
                  <a:pt x="0" y="4624355"/>
                </a:cubicBezTo>
                <a:cubicBezTo>
                  <a:pt x="81447" y="4622866"/>
                  <a:pt x="154354" y="4613916"/>
                  <a:pt x="152402" y="4598956"/>
                </a:cubicBezTo>
                <a:cubicBezTo>
                  <a:pt x="104621" y="4383231"/>
                  <a:pt x="183877" y="4263381"/>
                  <a:pt x="152402" y="4118733"/>
                </a:cubicBezTo>
                <a:cubicBezTo>
                  <a:pt x="120927" y="3974085"/>
                  <a:pt x="207190" y="3592205"/>
                  <a:pt x="152402" y="3455567"/>
                </a:cubicBezTo>
                <a:cubicBezTo>
                  <a:pt x="97614" y="3318929"/>
                  <a:pt x="174526" y="3106820"/>
                  <a:pt x="152402" y="2975343"/>
                </a:cubicBezTo>
                <a:cubicBezTo>
                  <a:pt x="130278" y="2843866"/>
                  <a:pt x="207639" y="2582717"/>
                  <a:pt x="152402" y="2312178"/>
                </a:cubicBezTo>
                <a:cubicBezTo>
                  <a:pt x="97165" y="2041640"/>
                  <a:pt x="201163" y="2092058"/>
                  <a:pt x="152402" y="1877690"/>
                </a:cubicBezTo>
                <a:cubicBezTo>
                  <a:pt x="103641" y="1663322"/>
                  <a:pt x="199788" y="1579767"/>
                  <a:pt x="152402" y="1305995"/>
                </a:cubicBezTo>
                <a:cubicBezTo>
                  <a:pt x="105016" y="1032223"/>
                  <a:pt x="189674" y="919411"/>
                  <a:pt x="152402" y="734300"/>
                </a:cubicBezTo>
                <a:cubicBezTo>
                  <a:pt x="115130" y="549190"/>
                  <a:pt x="182561" y="297702"/>
                  <a:pt x="152402" y="25399"/>
                </a:cubicBezTo>
                <a:cubicBezTo>
                  <a:pt x="157980" y="18204"/>
                  <a:pt x="226139" y="-4819"/>
                  <a:pt x="304804" y="0"/>
                </a:cubicBezTo>
                <a:cubicBezTo>
                  <a:pt x="467239" y="2318856"/>
                  <a:pt x="31981" y="6210607"/>
                  <a:pt x="304803" y="9248709"/>
                </a:cubicBezTo>
                <a:close/>
              </a:path>
              <a:path w="304803" h="9248709" fill="none" extrusionOk="0">
                <a:moveTo>
                  <a:pt x="304803" y="9248709"/>
                </a:moveTo>
                <a:cubicBezTo>
                  <a:pt x="220128" y="9248360"/>
                  <a:pt x="152032" y="9237311"/>
                  <a:pt x="152401" y="9223310"/>
                </a:cubicBezTo>
                <a:cubicBezTo>
                  <a:pt x="97855" y="7587602"/>
                  <a:pt x="172695" y="5899782"/>
                  <a:pt x="152402" y="4649754"/>
                </a:cubicBezTo>
                <a:cubicBezTo>
                  <a:pt x="145582" y="4639710"/>
                  <a:pt x="78567" y="4634372"/>
                  <a:pt x="0" y="4624355"/>
                </a:cubicBezTo>
                <a:cubicBezTo>
                  <a:pt x="87003" y="4626461"/>
                  <a:pt x="152272" y="4616081"/>
                  <a:pt x="152402" y="4598956"/>
                </a:cubicBezTo>
                <a:cubicBezTo>
                  <a:pt x="81495" y="4444026"/>
                  <a:pt x="174711" y="4178768"/>
                  <a:pt x="152402" y="3935790"/>
                </a:cubicBezTo>
                <a:cubicBezTo>
                  <a:pt x="130093" y="3692812"/>
                  <a:pt x="157846" y="3579526"/>
                  <a:pt x="152402" y="3272624"/>
                </a:cubicBezTo>
                <a:cubicBezTo>
                  <a:pt x="146958" y="2965722"/>
                  <a:pt x="164084" y="2866468"/>
                  <a:pt x="152402" y="2700930"/>
                </a:cubicBezTo>
                <a:cubicBezTo>
                  <a:pt x="140720" y="2535392"/>
                  <a:pt x="179596" y="2359346"/>
                  <a:pt x="152402" y="2174971"/>
                </a:cubicBezTo>
                <a:cubicBezTo>
                  <a:pt x="125208" y="1990596"/>
                  <a:pt x="197145" y="1957254"/>
                  <a:pt x="152402" y="1740483"/>
                </a:cubicBezTo>
                <a:cubicBezTo>
                  <a:pt x="107659" y="1523712"/>
                  <a:pt x="157402" y="1461537"/>
                  <a:pt x="152402" y="1305995"/>
                </a:cubicBezTo>
                <a:cubicBezTo>
                  <a:pt x="147402" y="1150453"/>
                  <a:pt x="221329" y="885213"/>
                  <a:pt x="152402" y="688565"/>
                </a:cubicBezTo>
                <a:cubicBezTo>
                  <a:pt x="83475" y="491917"/>
                  <a:pt x="228921" y="342069"/>
                  <a:pt x="152402" y="25399"/>
                </a:cubicBezTo>
                <a:cubicBezTo>
                  <a:pt x="168786" y="21694"/>
                  <a:pt x="216542" y="898"/>
                  <a:pt x="304804" y="0"/>
                </a:cubicBezTo>
              </a:path>
            </a:pathLst>
          </a:custGeom>
          <a:ln w="38100" cap="rnd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129C65-97CE-8353-5A29-84428595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684"/>
            <a:ext cx="9144000" cy="3708717"/>
          </a:xfrm>
        </p:spPr>
        <p:txBody>
          <a:bodyPr>
            <a:normAutofit fontScale="90000"/>
          </a:bodyPr>
          <a:lstStyle/>
          <a:p>
            <a:r>
              <a:rPr lang="en-US" dirty="0"/>
              <a:t>Round Robin: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What have you been applying? What new tools/techniques have you tried?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17FFD0-4000-3ECB-13BB-B1AD4864D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5090159"/>
            <a:ext cx="9144000" cy="1396681"/>
          </a:xfrm>
        </p:spPr>
        <p:txBody>
          <a:bodyPr/>
          <a:lstStyle/>
          <a:p>
            <a:r>
              <a:rPr lang="en-US" dirty="0"/>
              <a:t>What worked? What didn’t?</a:t>
            </a:r>
          </a:p>
        </p:txBody>
      </p:sp>
    </p:spTree>
    <p:extLst>
      <p:ext uri="{BB962C8B-B14F-4D97-AF65-F5344CB8AC3E}">
        <p14:creationId xmlns:p14="http://schemas.microsoft.com/office/powerpoint/2010/main" val="372811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1173500" y="461867"/>
            <a:ext cx="10602800" cy="763600"/>
          </a:xfrm>
          <a:prstGeom prst="rect">
            <a:avLst/>
          </a:prstGeom>
        </p:spPr>
        <p:txBody>
          <a:bodyPr spcFirstLastPara="1" vert="horz" wrap="square" lIns="50800" tIns="50800" rIns="50800" bIns="50800" rtlCol="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4800" dirty="0"/>
              <a:t>DS Fellows Program - In Brief</a:t>
            </a: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1358333" y="1509700"/>
            <a:ext cx="10418000" cy="4555200"/>
          </a:xfrm>
          <a:prstGeom prst="rect">
            <a:avLst/>
          </a:prstGeom>
        </p:spPr>
        <p:txBody>
          <a:bodyPr spcFirstLastPara="1" vert="horz" wrap="square" lIns="50800" tIns="50800" rIns="50800" bIns="50800" rtlCol="0" anchor="t" anchorCtr="0">
            <a:noAutofit/>
          </a:bodyPr>
          <a:lstStyle/>
          <a:p>
            <a:pPr indent="-457189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First 6 months -- Junior Fellow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ts val="14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Training</a:t>
            </a: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ts val="14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Work on a project from your PI lab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ts val="14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Local workspace/activity for 20 hours/week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avolini" panose="020B0604020202020204" pitchFamily="34" charset="0"/>
                <a:ea typeface="Arial"/>
                <a:cs typeface="Cavolini" panose="020B0604020202020204" pitchFamily="34" charset="0"/>
                <a:sym typeface="Arial"/>
              </a:rPr>
              <a:t>Applied Practice (1-2 months)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2400" dirty="0"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Second 6 months -- Senior Fellow</a:t>
            </a:r>
            <a:endParaRPr sz="2400" dirty="0"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ct val="80000"/>
              <a:buFont typeface="Arial"/>
              <a:buChar char="•"/>
            </a:pPr>
            <a:r>
              <a:rPr lang="en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data science training, outreach, mentoring, and support for special projects</a:t>
            </a: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ct val="800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Available for consultations on special projects [coming to the Data Science Institute and Analytical Powerhouse for Health Science Research]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ct val="800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Mentor future DS Fellows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ct val="800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Outreach/Education/Community Building for Data Science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buNone/>
            </a:pPr>
            <a:endParaRPr sz="24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72E9F3E-C3EB-5CBE-8589-6861C86D5AAE}"/>
              </a:ext>
            </a:extLst>
          </p:cNvPr>
          <p:cNvSpPr/>
          <p:nvPr/>
        </p:nvSpPr>
        <p:spPr>
          <a:xfrm rot="5400000">
            <a:off x="6546566" y="-1347756"/>
            <a:ext cx="304803" cy="9248709"/>
          </a:xfrm>
          <a:custGeom>
            <a:avLst/>
            <a:gdLst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4118733 h 9248709"/>
              <a:gd name="connsiteX6" fmla="*/ 152402 w 304803"/>
              <a:gd name="connsiteY6" fmla="*/ 3455567 h 9248709"/>
              <a:gd name="connsiteX7" fmla="*/ 152402 w 304803"/>
              <a:gd name="connsiteY7" fmla="*/ 2975343 h 9248709"/>
              <a:gd name="connsiteX8" fmla="*/ 152402 w 304803"/>
              <a:gd name="connsiteY8" fmla="*/ 2312178 h 9248709"/>
              <a:gd name="connsiteX9" fmla="*/ 152402 w 304803"/>
              <a:gd name="connsiteY9" fmla="*/ 1877690 h 9248709"/>
              <a:gd name="connsiteX10" fmla="*/ 152402 w 304803"/>
              <a:gd name="connsiteY10" fmla="*/ 1305995 h 9248709"/>
              <a:gd name="connsiteX11" fmla="*/ 152402 w 304803"/>
              <a:gd name="connsiteY11" fmla="*/ 734300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  <a:gd name="connsiteX14" fmla="*/ 304803 w 304803"/>
              <a:gd name="connsiteY14" fmla="*/ 9248709 h 9248709"/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3935790 h 9248709"/>
              <a:gd name="connsiteX6" fmla="*/ 152402 w 304803"/>
              <a:gd name="connsiteY6" fmla="*/ 3272624 h 9248709"/>
              <a:gd name="connsiteX7" fmla="*/ 152402 w 304803"/>
              <a:gd name="connsiteY7" fmla="*/ 2700930 h 9248709"/>
              <a:gd name="connsiteX8" fmla="*/ 152402 w 304803"/>
              <a:gd name="connsiteY8" fmla="*/ 2174971 h 9248709"/>
              <a:gd name="connsiteX9" fmla="*/ 152402 w 304803"/>
              <a:gd name="connsiteY9" fmla="*/ 1740483 h 9248709"/>
              <a:gd name="connsiteX10" fmla="*/ 152402 w 304803"/>
              <a:gd name="connsiteY10" fmla="*/ 1305995 h 9248709"/>
              <a:gd name="connsiteX11" fmla="*/ 152402 w 304803"/>
              <a:gd name="connsiteY11" fmla="*/ 688565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803" h="9248709" stroke="0" extrusionOk="0">
                <a:moveTo>
                  <a:pt x="304803" y="9248709"/>
                </a:moveTo>
                <a:cubicBezTo>
                  <a:pt x="220228" y="9248459"/>
                  <a:pt x="151448" y="9237695"/>
                  <a:pt x="152401" y="9223310"/>
                </a:cubicBezTo>
                <a:cubicBezTo>
                  <a:pt x="582923" y="7789426"/>
                  <a:pt x="-48628" y="6180665"/>
                  <a:pt x="152402" y="4649754"/>
                </a:cubicBezTo>
                <a:cubicBezTo>
                  <a:pt x="149578" y="4638485"/>
                  <a:pt x="80697" y="4643544"/>
                  <a:pt x="0" y="4624355"/>
                </a:cubicBezTo>
                <a:cubicBezTo>
                  <a:pt x="81447" y="4622866"/>
                  <a:pt x="154354" y="4613916"/>
                  <a:pt x="152402" y="4598956"/>
                </a:cubicBezTo>
                <a:cubicBezTo>
                  <a:pt x="104621" y="4383231"/>
                  <a:pt x="183877" y="4263381"/>
                  <a:pt x="152402" y="4118733"/>
                </a:cubicBezTo>
                <a:cubicBezTo>
                  <a:pt x="120927" y="3974085"/>
                  <a:pt x="207190" y="3592205"/>
                  <a:pt x="152402" y="3455567"/>
                </a:cubicBezTo>
                <a:cubicBezTo>
                  <a:pt x="97614" y="3318929"/>
                  <a:pt x="174526" y="3106820"/>
                  <a:pt x="152402" y="2975343"/>
                </a:cubicBezTo>
                <a:cubicBezTo>
                  <a:pt x="130278" y="2843866"/>
                  <a:pt x="207639" y="2582717"/>
                  <a:pt x="152402" y="2312178"/>
                </a:cubicBezTo>
                <a:cubicBezTo>
                  <a:pt x="97165" y="2041640"/>
                  <a:pt x="201163" y="2092058"/>
                  <a:pt x="152402" y="1877690"/>
                </a:cubicBezTo>
                <a:cubicBezTo>
                  <a:pt x="103641" y="1663322"/>
                  <a:pt x="199788" y="1579767"/>
                  <a:pt x="152402" y="1305995"/>
                </a:cubicBezTo>
                <a:cubicBezTo>
                  <a:pt x="105016" y="1032223"/>
                  <a:pt x="189674" y="919411"/>
                  <a:pt x="152402" y="734300"/>
                </a:cubicBezTo>
                <a:cubicBezTo>
                  <a:pt x="115130" y="549190"/>
                  <a:pt x="182561" y="297702"/>
                  <a:pt x="152402" y="25399"/>
                </a:cubicBezTo>
                <a:cubicBezTo>
                  <a:pt x="157980" y="18204"/>
                  <a:pt x="226139" y="-4819"/>
                  <a:pt x="304804" y="0"/>
                </a:cubicBezTo>
                <a:cubicBezTo>
                  <a:pt x="467239" y="2318856"/>
                  <a:pt x="31981" y="6210607"/>
                  <a:pt x="304803" y="9248709"/>
                </a:cubicBezTo>
                <a:close/>
              </a:path>
              <a:path w="304803" h="9248709" fill="none" extrusionOk="0">
                <a:moveTo>
                  <a:pt x="304803" y="9248709"/>
                </a:moveTo>
                <a:cubicBezTo>
                  <a:pt x="220128" y="9248360"/>
                  <a:pt x="152032" y="9237311"/>
                  <a:pt x="152401" y="9223310"/>
                </a:cubicBezTo>
                <a:cubicBezTo>
                  <a:pt x="97855" y="7587602"/>
                  <a:pt x="172695" y="5899782"/>
                  <a:pt x="152402" y="4649754"/>
                </a:cubicBezTo>
                <a:cubicBezTo>
                  <a:pt x="145582" y="4639710"/>
                  <a:pt x="78567" y="4634372"/>
                  <a:pt x="0" y="4624355"/>
                </a:cubicBezTo>
                <a:cubicBezTo>
                  <a:pt x="87003" y="4626461"/>
                  <a:pt x="152272" y="4616081"/>
                  <a:pt x="152402" y="4598956"/>
                </a:cubicBezTo>
                <a:cubicBezTo>
                  <a:pt x="81495" y="4444026"/>
                  <a:pt x="174711" y="4178768"/>
                  <a:pt x="152402" y="3935790"/>
                </a:cubicBezTo>
                <a:cubicBezTo>
                  <a:pt x="130093" y="3692812"/>
                  <a:pt x="157846" y="3579526"/>
                  <a:pt x="152402" y="3272624"/>
                </a:cubicBezTo>
                <a:cubicBezTo>
                  <a:pt x="146958" y="2965722"/>
                  <a:pt x="164084" y="2866468"/>
                  <a:pt x="152402" y="2700930"/>
                </a:cubicBezTo>
                <a:cubicBezTo>
                  <a:pt x="140720" y="2535392"/>
                  <a:pt x="179596" y="2359346"/>
                  <a:pt x="152402" y="2174971"/>
                </a:cubicBezTo>
                <a:cubicBezTo>
                  <a:pt x="125208" y="1990596"/>
                  <a:pt x="197145" y="1957254"/>
                  <a:pt x="152402" y="1740483"/>
                </a:cubicBezTo>
                <a:cubicBezTo>
                  <a:pt x="107659" y="1523712"/>
                  <a:pt x="157402" y="1461537"/>
                  <a:pt x="152402" y="1305995"/>
                </a:cubicBezTo>
                <a:cubicBezTo>
                  <a:pt x="147402" y="1150453"/>
                  <a:pt x="221329" y="885213"/>
                  <a:pt x="152402" y="688565"/>
                </a:cubicBezTo>
                <a:cubicBezTo>
                  <a:pt x="83475" y="491917"/>
                  <a:pt x="228921" y="342069"/>
                  <a:pt x="152402" y="25399"/>
                </a:cubicBezTo>
                <a:cubicBezTo>
                  <a:pt x="168786" y="21694"/>
                  <a:pt x="216542" y="898"/>
                  <a:pt x="304804" y="0"/>
                </a:cubicBezTo>
              </a:path>
            </a:pathLst>
          </a:custGeom>
          <a:ln w="38100" cap="rnd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8F96D5B-6E91-F507-42DD-8C7075A032B3}"/>
              </a:ext>
            </a:extLst>
          </p:cNvPr>
          <p:cNvSpPr/>
          <p:nvPr/>
        </p:nvSpPr>
        <p:spPr>
          <a:xfrm rot="16200000">
            <a:off x="6546565" y="-684653"/>
            <a:ext cx="304803" cy="9248709"/>
          </a:xfrm>
          <a:custGeom>
            <a:avLst/>
            <a:gdLst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4118733 h 9248709"/>
              <a:gd name="connsiteX6" fmla="*/ 152402 w 304803"/>
              <a:gd name="connsiteY6" fmla="*/ 3455567 h 9248709"/>
              <a:gd name="connsiteX7" fmla="*/ 152402 w 304803"/>
              <a:gd name="connsiteY7" fmla="*/ 2975343 h 9248709"/>
              <a:gd name="connsiteX8" fmla="*/ 152402 w 304803"/>
              <a:gd name="connsiteY8" fmla="*/ 2312178 h 9248709"/>
              <a:gd name="connsiteX9" fmla="*/ 152402 w 304803"/>
              <a:gd name="connsiteY9" fmla="*/ 1877690 h 9248709"/>
              <a:gd name="connsiteX10" fmla="*/ 152402 w 304803"/>
              <a:gd name="connsiteY10" fmla="*/ 1305995 h 9248709"/>
              <a:gd name="connsiteX11" fmla="*/ 152402 w 304803"/>
              <a:gd name="connsiteY11" fmla="*/ 734300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  <a:gd name="connsiteX14" fmla="*/ 304803 w 304803"/>
              <a:gd name="connsiteY14" fmla="*/ 9248709 h 9248709"/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3935790 h 9248709"/>
              <a:gd name="connsiteX6" fmla="*/ 152402 w 304803"/>
              <a:gd name="connsiteY6" fmla="*/ 3272624 h 9248709"/>
              <a:gd name="connsiteX7" fmla="*/ 152402 w 304803"/>
              <a:gd name="connsiteY7" fmla="*/ 2700930 h 9248709"/>
              <a:gd name="connsiteX8" fmla="*/ 152402 w 304803"/>
              <a:gd name="connsiteY8" fmla="*/ 2174971 h 9248709"/>
              <a:gd name="connsiteX9" fmla="*/ 152402 w 304803"/>
              <a:gd name="connsiteY9" fmla="*/ 1740483 h 9248709"/>
              <a:gd name="connsiteX10" fmla="*/ 152402 w 304803"/>
              <a:gd name="connsiteY10" fmla="*/ 1305995 h 9248709"/>
              <a:gd name="connsiteX11" fmla="*/ 152402 w 304803"/>
              <a:gd name="connsiteY11" fmla="*/ 688565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803" h="9248709" stroke="0" extrusionOk="0">
                <a:moveTo>
                  <a:pt x="304803" y="9248709"/>
                </a:moveTo>
                <a:cubicBezTo>
                  <a:pt x="220228" y="9248459"/>
                  <a:pt x="151448" y="9237695"/>
                  <a:pt x="152401" y="9223310"/>
                </a:cubicBezTo>
                <a:cubicBezTo>
                  <a:pt x="582923" y="7789426"/>
                  <a:pt x="-48628" y="6180665"/>
                  <a:pt x="152402" y="4649754"/>
                </a:cubicBezTo>
                <a:cubicBezTo>
                  <a:pt x="149578" y="4638485"/>
                  <a:pt x="80697" y="4643544"/>
                  <a:pt x="0" y="4624355"/>
                </a:cubicBezTo>
                <a:cubicBezTo>
                  <a:pt x="81447" y="4622866"/>
                  <a:pt x="154354" y="4613916"/>
                  <a:pt x="152402" y="4598956"/>
                </a:cubicBezTo>
                <a:cubicBezTo>
                  <a:pt x="104621" y="4383231"/>
                  <a:pt x="183877" y="4263381"/>
                  <a:pt x="152402" y="4118733"/>
                </a:cubicBezTo>
                <a:cubicBezTo>
                  <a:pt x="120927" y="3974085"/>
                  <a:pt x="207190" y="3592205"/>
                  <a:pt x="152402" y="3455567"/>
                </a:cubicBezTo>
                <a:cubicBezTo>
                  <a:pt x="97614" y="3318929"/>
                  <a:pt x="174526" y="3106820"/>
                  <a:pt x="152402" y="2975343"/>
                </a:cubicBezTo>
                <a:cubicBezTo>
                  <a:pt x="130278" y="2843866"/>
                  <a:pt x="207639" y="2582717"/>
                  <a:pt x="152402" y="2312178"/>
                </a:cubicBezTo>
                <a:cubicBezTo>
                  <a:pt x="97165" y="2041640"/>
                  <a:pt x="201163" y="2092058"/>
                  <a:pt x="152402" y="1877690"/>
                </a:cubicBezTo>
                <a:cubicBezTo>
                  <a:pt x="103641" y="1663322"/>
                  <a:pt x="199788" y="1579767"/>
                  <a:pt x="152402" y="1305995"/>
                </a:cubicBezTo>
                <a:cubicBezTo>
                  <a:pt x="105016" y="1032223"/>
                  <a:pt x="189674" y="919411"/>
                  <a:pt x="152402" y="734300"/>
                </a:cubicBezTo>
                <a:cubicBezTo>
                  <a:pt x="115130" y="549190"/>
                  <a:pt x="182561" y="297702"/>
                  <a:pt x="152402" y="25399"/>
                </a:cubicBezTo>
                <a:cubicBezTo>
                  <a:pt x="157980" y="18204"/>
                  <a:pt x="226139" y="-4819"/>
                  <a:pt x="304804" y="0"/>
                </a:cubicBezTo>
                <a:cubicBezTo>
                  <a:pt x="467239" y="2318856"/>
                  <a:pt x="31981" y="6210607"/>
                  <a:pt x="304803" y="9248709"/>
                </a:cubicBezTo>
                <a:close/>
              </a:path>
              <a:path w="304803" h="9248709" fill="none" extrusionOk="0">
                <a:moveTo>
                  <a:pt x="304803" y="9248709"/>
                </a:moveTo>
                <a:cubicBezTo>
                  <a:pt x="220128" y="9248360"/>
                  <a:pt x="152032" y="9237311"/>
                  <a:pt x="152401" y="9223310"/>
                </a:cubicBezTo>
                <a:cubicBezTo>
                  <a:pt x="97855" y="7587602"/>
                  <a:pt x="172695" y="5899782"/>
                  <a:pt x="152402" y="4649754"/>
                </a:cubicBezTo>
                <a:cubicBezTo>
                  <a:pt x="145582" y="4639710"/>
                  <a:pt x="78567" y="4634372"/>
                  <a:pt x="0" y="4624355"/>
                </a:cubicBezTo>
                <a:cubicBezTo>
                  <a:pt x="87003" y="4626461"/>
                  <a:pt x="152272" y="4616081"/>
                  <a:pt x="152402" y="4598956"/>
                </a:cubicBezTo>
                <a:cubicBezTo>
                  <a:pt x="81495" y="4444026"/>
                  <a:pt x="174711" y="4178768"/>
                  <a:pt x="152402" y="3935790"/>
                </a:cubicBezTo>
                <a:cubicBezTo>
                  <a:pt x="130093" y="3692812"/>
                  <a:pt x="157846" y="3579526"/>
                  <a:pt x="152402" y="3272624"/>
                </a:cubicBezTo>
                <a:cubicBezTo>
                  <a:pt x="146958" y="2965722"/>
                  <a:pt x="164084" y="2866468"/>
                  <a:pt x="152402" y="2700930"/>
                </a:cubicBezTo>
                <a:cubicBezTo>
                  <a:pt x="140720" y="2535392"/>
                  <a:pt x="179596" y="2359346"/>
                  <a:pt x="152402" y="2174971"/>
                </a:cubicBezTo>
                <a:cubicBezTo>
                  <a:pt x="125208" y="1990596"/>
                  <a:pt x="197145" y="1957254"/>
                  <a:pt x="152402" y="1740483"/>
                </a:cubicBezTo>
                <a:cubicBezTo>
                  <a:pt x="107659" y="1523712"/>
                  <a:pt x="157402" y="1461537"/>
                  <a:pt x="152402" y="1305995"/>
                </a:cubicBezTo>
                <a:cubicBezTo>
                  <a:pt x="147402" y="1150453"/>
                  <a:pt x="221329" y="885213"/>
                  <a:pt x="152402" y="688565"/>
                </a:cubicBezTo>
                <a:cubicBezTo>
                  <a:pt x="83475" y="491917"/>
                  <a:pt x="228921" y="342069"/>
                  <a:pt x="152402" y="25399"/>
                </a:cubicBezTo>
                <a:cubicBezTo>
                  <a:pt x="168786" y="21694"/>
                  <a:pt x="216542" y="898"/>
                  <a:pt x="304804" y="0"/>
                </a:cubicBezTo>
              </a:path>
            </a:pathLst>
          </a:custGeom>
          <a:ln w="38100" cap="rnd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BB-9844-0279-E64A-5B42926E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300" y="614267"/>
            <a:ext cx="10602800" cy="763600"/>
          </a:xfrm>
        </p:spPr>
        <p:txBody>
          <a:bodyPr/>
          <a:lstStyle/>
          <a:p>
            <a:r>
              <a:rPr lang="en-US" dirty="0"/>
              <a:t>Fall 2022 Junior Cohort Schedule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E3919E-7B3B-2DD7-9530-09D0CE6DC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60568"/>
              </p:ext>
            </p:extLst>
          </p:nvPr>
        </p:nvGraphicFramePr>
        <p:xfrm>
          <a:off x="952500" y="1954106"/>
          <a:ext cx="10287000" cy="241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1899488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1621576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086726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409087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93056496"/>
                    </a:ext>
                  </a:extLst>
                </a:gridCol>
              </a:tblGrid>
              <a:tr h="466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431142"/>
                  </a:ext>
                </a:extLst>
              </a:tr>
              <a:tr h="804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Journal Club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Discussion/Lecture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 Group 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 Lectures (as needed)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927953"/>
                  </a:ext>
                </a:extLst>
              </a:tr>
              <a:tr h="1149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10:30-Noon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9-11</a:t>
                      </a:r>
                    </a:p>
                    <a:p>
                      <a:pPr algn="ctr"/>
                      <a:r>
                        <a:rPr lang="en-US" sz="1600" i="1" dirty="0"/>
                        <a:t>8-10 (Coffee &amp; Code)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3:30-5</a:t>
                      </a:r>
                    </a:p>
                    <a:p>
                      <a:pPr algn="ctr"/>
                      <a:r>
                        <a:rPr lang="en-US" sz="1600" i="1" dirty="0"/>
                        <a:t>4-7 (Hacky Hour)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10:30-Noon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7320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088A53-0465-3D65-6AED-BBB18DBBF54C}"/>
              </a:ext>
            </a:extLst>
          </p:cNvPr>
          <p:cNvSpPr txBox="1"/>
          <p:nvPr/>
        </p:nvSpPr>
        <p:spPr>
          <a:xfrm>
            <a:off x="1072101" y="4648200"/>
            <a:ext cx="9904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*There are three workstations available to be reserved in BSRL, Room 241. </a:t>
            </a:r>
          </a:p>
          <a:p>
            <a:pPr marL="471488" lvl="1"/>
            <a:r>
              <a:rPr lang="en-US" dirty="0"/>
              <a:t>* Morning (8-12), Afternoon (12-5), Evening (5-11:30)</a:t>
            </a:r>
          </a:p>
          <a:p>
            <a:pPr lvl="1"/>
            <a:r>
              <a:rPr lang="en-US" dirty="0"/>
              <a:t>* Workstations have a ultrawide (49”) curved monitor with HDI and USB-C display ports available</a:t>
            </a:r>
          </a:p>
          <a:p>
            <a:pPr lvl="1"/>
            <a:r>
              <a:rPr lang="en-US" dirty="0"/>
              <a:t>* Reservations have first priority – bookmarked on SLACK channel, also on website page (“Join Us”)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0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BB-9844-0279-E64A-5B42926E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300" y="614267"/>
            <a:ext cx="10602800" cy="763600"/>
          </a:xfrm>
        </p:spPr>
        <p:txBody>
          <a:bodyPr/>
          <a:lstStyle/>
          <a:p>
            <a:r>
              <a:rPr lang="en-US" dirty="0"/>
              <a:t>Fall 2022 Junior/Sr Cohort Schedule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E3919E-7B3B-2DD7-9530-09D0CE6DC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99898"/>
              </p:ext>
            </p:extLst>
          </p:nvPr>
        </p:nvGraphicFramePr>
        <p:xfrm>
          <a:off x="952500" y="1954106"/>
          <a:ext cx="10287000" cy="356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1899488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1621576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086726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409087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93056496"/>
                    </a:ext>
                  </a:extLst>
                </a:gridCol>
              </a:tblGrid>
              <a:tr h="466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431142"/>
                  </a:ext>
                </a:extLst>
              </a:tr>
              <a:tr h="804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Journal Club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Discussion/Lecture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 Group 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 Lectures (as needed)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927953"/>
                  </a:ext>
                </a:extLst>
              </a:tr>
              <a:tr h="1149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10:30-Noon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9-11</a:t>
                      </a:r>
                    </a:p>
                    <a:p>
                      <a:pPr algn="ctr"/>
                      <a:r>
                        <a:rPr lang="en-US" sz="1600" i="1" dirty="0"/>
                        <a:t>8-10 (Coffee &amp; Code)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3:30-5</a:t>
                      </a:r>
                    </a:p>
                    <a:p>
                      <a:pPr algn="ctr"/>
                      <a:r>
                        <a:rPr lang="en-US" sz="1600" i="1" dirty="0"/>
                        <a:t>4-7 (Hacky Hour)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10:30-Noon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732050"/>
                  </a:ext>
                </a:extLst>
              </a:tr>
              <a:tr h="1149233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Senior DSF will lead</a:t>
                      </a:r>
                    </a:p>
                  </a:txBody>
                  <a:tcPr anchor="ctr"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Optional</a:t>
                      </a:r>
                    </a:p>
                  </a:txBody>
                  <a:tcPr anchor="ctr"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Available for consult</a:t>
                      </a:r>
                    </a:p>
                  </a:txBody>
                  <a:tcPr anchor="ctr"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Optional</a:t>
                      </a:r>
                    </a:p>
                  </a:txBody>
                  <a:tcPr anchor="ctr"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Optional</a:t>
                      </a:r>
                    </a:p>
                  </a:txBody>
                  <a:tcPr anchor="ctr"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94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0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1C0C-503C-B6F7-2200-4051FCB3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III: Responsibilities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D40D-DDFF-5C0C-7E6B-5CFD1D05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225466"/>
            <a:ext cx="11410640" cy="4946733"/>
          </a:xfrm>
        </p:spPr>
        <p:txBody>
          <a:bodyPr/>
          <a:lstStyle/>
          <a:p>
            <a:r>
              <a:rPr lang="en-US" dirty="0"/>
              <a:t>Sign-up to lead Journal Club sessions </a:t>
            </a:r>
          </a:p>
          <a:p>
            <a:pPr lvl="1"/>
            <a:r>
              <a:rPr lang="en-US" dirty="0"/>
              <a:t>Link is bookmarked at the top of the DSF Slack</a:t>
            </a:r>
          </a:p>
          <a:p>
            <a:pPr lvl="1"/>
            <a:r>
              <a:rPr lang="en-US" dirty="0"/>
              <a:t>First Journal club is on 9/12</a:t>
            </a:r>
          </a:p>
          <a:p>
            <a:endParaRPr lang="en-US" sz="1400" dirty="0"/>
          </a:p>
          <a:p>
            <a:r>
              <a:rPr lang="en-US" dirty="0"/>
              <a:t>Choose if to/not to attend FOSS – Thursdays 3:30-5 (Use code: CYV2022)</a:t>
            </a:r>
          </a:p>
          <a:p>
            <a:pPr lvl="1"/>
            <a:r>
              <a:rPr lang="en-US" dirty="0"/>
              <a:t>Notify Tina of your decision and confirm if registered</a:t>
            </a:r>
          </a:p>
          <a:p>
            <a:endParaRPr lang="en-US" dirty="0"/>
          </a:p>
          <a:p>
            <a:r>
              <a:rPr lang="en-US" dirty="0"/>
              <a:t>Choose if/if not to attend other DSF sessions on Tuesday, Friday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yourselves available to mentor Junior DSF via Slack and in person</a:t>
            </a:r>
          </a:p>
          <a:p>
            <a:endParaRPr lang="en-US" sz="1400" dirty="0"/>
          </a:p>
          <a:p>
            <a:pPr marL="13546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6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1C0C-503C-B6F7-2200-4051FCB3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III: Responsibilities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D40D-DDFF-5C0C-7E6B-5CFD1D05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200" y="1225466"/>
            <a:ext cx="11360800" cy="4961973"/>
          </a:xfrm>
        </p:spPr>
        <p:txBody>
          <a:bodyPr/>
          <a:lstStyle/>
          <a:p>
            <a:pPr marL="135464" indent="0">
              <a:buNone/>
            </a:pPr>
            <a:endParaRPr lang="en-US" sz="1400" dirty="0"/>
          </a:p>
          <a:p>
            <a:r>
              <a:rPr lang="en-US" dirty="0"/>
              <a:t>As a group, design an outreach/workshop schedule</a:t>
            </a:r>
          </a:p>
          <a:p>
            <a:pPr lvl="1"/>
            <a:r>
              <a:rPr lang="en-US" dirty="0"/>
              <a:t>Goal: 1 workshop/event provided by DSF each week</a:t>
            </a:r>
          </a:p>
          <a:p>
            <a:pPr lvl="1"/>
            <a:r>
              <a:rPr lang="en-US" dirty="0"/>
              <a:t>Events can be short or long, very targeted or very broad; should be applicable/directed towards the health/life science community</a:t>
            </a:r>
          </a:p>
          <a:p>
            <a:pPr lvl="2"/>
            <a:r>
              <a:rPr lang="en-US" dirty="0"/>
              <a:t>Schedule posted in a Shared Google Doc (share/pin in Slack)</a:t>
            </a:r>
          </a:p>
          <a:p>
            <a:pPr lvl="2"/>
            <a:r>
              <a:rPr lang="en-US" dirty="0"/>
              <a:t>In schedule, track attendance (# people attending)</a:t>
            </a:r>
          </a:p>
          <a:p>
            <a:pPr lvl="2"/>
            <a:r>
              <a:rPr lang="en-US" dirty="0"/>
              <a:t>Each event submitted to the DSI Events form (under the “Join Us” page on DSI website)</a:t>
            </a:r>
          </a:p>
          <a:p>
            <a:pPr lvl="2"/>
            <a:r>
              <a:rPr lang="en-US" dirty="0"/>
              <a:t>Each teaching event should be open and shared</a:t>
            </a:r>
          </a:p>
          <a:p>
            <a:pPr lvl="3"/>
            <a:r>
              <a:rPr lang="en-US" dirty="0" err="1"/>
              <a:t>Github</a:t>
            </a:r>
            <a:r>
              <a:rPr lang="en-US" dirty="0"/>
              <a:t> Repo for workshops</a:t>
            </a:r>
          </a:p>
          <a:p>
            <a:pPr lvl="3"/>
            <a:r>
              <a:rPr lang="en-US" dirty="0"/>
              <a:t>Repo should have </a:t>
            </a:r>
            <a:r>
              <a:rPr lang="en-US" dirty="0" err="1"/>
              <a:t>slidedeck</a:t>
            </a:r>
            <a:r>
              <a:rPr lang="en-US" dirty="0"/>
              <a:t>(s) and text/.md files with list of event title, dates/times offered and # of attendees</a:t>
            </a:r>
          </a:p>
          <a:p>
            <a:pPr marL="13546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5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698</Words>
  <Application>Microsoft Macintosh PowerPoint</Application>
  <PresentationFormat>Widescreen</PresentationFormat>
  <Paragraphs>106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Cavolini</vt:lpstr>
      <vt:lpstr>Courier New</vt:lpstr>
      <vt:lpstr>Proxima Nova</vt:lpstr>
      <vt:lpstr>Proxima Nova Extrabold</vt:lpstr>
      <vt:lpstr>Office Theme</vt:lpstr>
      <vt:lpstr>Welcome back  DSF Senior Fellows</vt:lpstr>
      <vt:lpstr>PowerPoint Presentation</vt:lpstr>
      <vt:lpstr>DS Fellows Program - In Brief</vt:lpstr>
      <vt:lpstr>Round Robin:   What have you been applying? What new tools/techniques have you tried?</vt:lpstr>
      <vt:lpstr>DS Fellows Program - In Brief</vt:lpstr>
      <vt:lpstr>Fall 2022 Junior Cohort Schedule</vt:lpstr>
      <vt:lpstr>Fall 2022 Junior/Sr Cohort Schedule</vt:lpstr>
      <vt:lpstr>Phase III: Responsibilities</vt:lpstr>
      <vt:lpstr>Phase III: Responsibilities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  DSF Senior Fellows</dc:title>
  <dc:creator>Oxnam, Maliaca G - (maliaca)</dc:creator>
  <cp:lastModifiedBy>Oxnam, Maliaca G - (maliaca)</cp:lastModifiedBy>
  <cp:revision>1</cp:revision>
  <dcterms:created xsi:type="dcterms:W3CDTF">2022-08-21T16:42:59Z</dcterms:created>
  <dcterms:modified xsi:type="dcterms:W3CDTF">2022-08-21T18:40:48Z</dcterms:modified>
</cp:coreProperties>
</file>