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94" r:id="rId1"/>
  </p:sldMasterIdLst>
  <p:notesMasterIdLst>
    <p:notesMasterId r:id="rId14"/>
  </p:notesMasterIdLst>
  <p:sldIdLst>
    <p:sldId id="256" r:id="rId2"/>
    <p:sldId id="257" r:id="rId3"/>
    <p:sldId id="258" r:id="rId4"/>
    <p:sldId id="265" r:id="rId5"/>
    <p:sldId id="260" r:id="rId6"/>
    <p:sldId id="259" r:id="rId7"/>
    <p:sldId id="261" r:id="rId8"/>
    <p:sldId id="262" r:id="rId9"/>
    <p:sldId id="266" r:id="rId10"/>
    <p:sldId id="263"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55"/>
    <p:restoredTop sz="78034"/>
  </p:normalViewPr>
  <p:slideViewPr>
    <p:cSldViewPr snapToGrid="0" snapToObjects="1">
      <p:cViewPr>
        <p:scale>
          <a:sx n="103" d="100"/>
          <a:sy n="103" d="100"/>
        </p:scale>
        <p:origin x="1112" y="-520"/>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65DF9B-F70F-4B2B-AA4D-24BEA120A190}" type="doc">
      <dgm:prSet loTypeId="urn:microsoft.com/office/officeart/2011/layout/HexagonRadial" loCatId="officeonline" qsTypeId="urn:microsoft.com/office/officeart/2005/8/quickstyle/simple1" qsCatId="simple" csTypeId="urn:microsoft.com/office/officeart/2005/8/colors/colorful1" csCatId="colorful" phldr="1"/>
      <dgm:spPr/>
      <dgm:t>
        <a:bodyPr/>
        <a:lstStyle/>
        <a:p>
          <a:endParaRPr lang="en-US"/>
        </a:p>
      </dgm:t>
    </dgm:pt>
    <dgm:pt modelId="{3FA10BB7-8A33-4BBF-AC75-F05FBF91576D}">
      <dgm:prSet phldrT="[Text]" custT="1"/>
      <dgm:spPr>
        <a:solidFill>
          <a:srgbClr val="0070C0"/>
        </a:solidFill>
      </dgm:spPr>
      <dgm:t>
        <a:bodyPr/>
        <a:lstStyle/>
        <a:p>
          <a:r>
            <a:rPr lang="en-US" sz="2400" dirty="0"/>
            <a:t>Prediction</a:t>
          </a:r>
        </a:p>
      </dgm:t>
    </dgm:pt>
    <dgm:pt modelId="{F6393CD5-BBB4-453D-80CE-67D6D717FABB}" type="parTrans" cxnId="{6FF0C9EB-F8CD-4589-9215-56F23C2BEA56}">
      <dgm:prSet/>
      <dgm:spPr/>
      <dgm:t>
        <a:bodyPr/>
        <a:lstStyle/>
        <a:p>
          <a:endParaRPr lang="en-US"/>
        </a:p>
      </dgm:t>
    </dgm:pt>
    <dgm:pt modelId="{61D15FD3-C80B-4EDD-AE8B-8373ABE1AD0E}" type="sibTrans" cxnId="{6FF0C9EB-F8CD-4589-9215-56F23C2BEA56}">
      <dgm:prSet/>
      <dgm:spPr/>
      <dgm:t>
        <a:bodyPr/>
        <a:lstStyle/>
        <a:p>
          <a:endParaRPr lang="en-US"/>
        </a:p>
      </dgm:t>
    </dgm:pt>
    <dgm:pt modelId="{62D92C56-8D5C-4F26-8AE1-BE05F70C836B}">
      <dgm:prSet phldrT="[Text]" custT="1"/>
      <dgm:spPr>
        <a:solidFill>
          <a:schemeClr val="bg2">
            <a:lumMod val="60000"/>
            <a:lumOff val="40000"/>
          </a:schemeClr>
        </a:solidFill>
      </dgm:spPr>
      <dgm:t>
        <a:bodyPr/>
        <a:lstStyle/>
        <a:p>
          <a:r>
            <a:rPr lang="en-US" sz="1300" dirty="0"/>
            <a:t>Recommendation</a:t>
          </a:r>
        </a:p>
      </dgm:t>
    </dgm:pt>
    <dgm:pt modelId="{38F474D3-AF05-409A-825E-3404203878DD}" type="parTrans" cxnId="{9AD9B28D-AEDB-4F0F-B95D-6E55C22D953C}">
      <dgm:prSet/>
      <dgm:spPr/>
      <dgm:t>
        <a:bodyPr/>
        <a:lstStyle/>
        <a:p>
          <a:endParaRPr lang="en-US"/>
        </a:p>
      </dgm:t>
    </dgm:pt>
    <dgm:pt modelId="{68EA9E24-8037-46E3-9FB1-4753DD06B062}" type="sibTrans" cxnId="{9AD9B28D-AEDB-4F0F-B95D-6E55C22D953C}">
      <dgm:prSet/>
      <dgm:spPr/>
      <dgm:t>
        <a:bodyPr/>
        <a:lstStyle/>
        <a:p>
          <a:endParaRPr lang="en-US"/>
        </a:p>
      </dgm:t>
    </dgm:pt>
    <dgm:pt modelId="{D819D0CF-D5E4-4A8B-82A0-B51C5FF136EF}">
      <dgm:prSet phldrT="[Text]" custT="1"/>
      <dgm:spPr>
        <a:solidFill>
          <a:schemeClr val="tx1">
            <a:lumMod val="50000"/>
          </a:schemeClr>
        </a:solidFill>
      </dgm:spPr>
      <dgm:t>
        <a:bodyPr/>
        <a:lstStyle/>
        <a:p>
          <a:r>
            <a:rPr lang="en-US" sz="2400" dirty="0"/>
            <a:t>Insights</a:t>
          </a:r>
        </a:p>
      </dgm:t>
    </dgm:pt>
    <dgm:pt modelId="{EA662C53-D09C-4FF3-A57F-C3953F64313A}" type="parTrans" cxnId="{82E37C16-77F0-4622-BC14-3558D5916995}">
      <dgm:prSet/>
      <dgm:spPr/>
      <dgm:t>
        <a:bodyPr/>
        <a:lstStyle/>
        <a:p>
          <a:endParaRPr lang="en-US"/>
        </a:p>
      </dgm:t>
    </dgm:pt>
    <dgm:pt modelId="{6B350124-689D-461C-B0E3-3E8F8B82AEB2}" type="sibTrans" cxnId="{82E37C16-77F0-4622-BC14-3558D5916995}">
      <dgm:prSet/>
      <dgm:spPr/>
      <dgm:t>
        <a:bodyPr/>
        <a:lstStyle/>
        <a:p>
          <a:endParaRPr lang="en-US"/>
        </a:p>
      </dgm:t>
    </dgm:pt>
    <dgm:pt modelId="{EDE61089-1C46-4291-85D9-487DA65E819C}">
      <dgm:prSet phldrT="[Text]" custT="1"/>
      <dgm:spPr>
        <a:solidFill>
          <a:srgbClr val="FFC000"/>
        </a:solidFill>
      </dgm:spPr>
      <dgm:t>
        <a:bodyPr/>
        <a:lstStyle/>
        <a:p>
          <a:r>
            <a:rPr lang="en-US" sz="2100" dirty="0"/>
            <a:t>Anomaly Detection</a:t>
          </a:r>
        </a:p>
      </dgm:t>
    </dgm:pt>
    <dgm:pt modelId="{0E9EE5B6-C2DB-4C89-B09E-9A2275738D6F}" type="parTrans" cxnId="{11D0842D-1605-4D4D-94A6-BD15A714E365}">
      <dgm:prSet/>
      <dgm:spPr/>
      <dgm:t>
        <a:bodyPr/>
        <a:lstStyle/>
        <a:p>
          <a:endParaRPr lang="en-US"/>
        </a:p>
      </dgm:t>
    </dgm:pt>
    <dgm:pt modelId="{4C718BD6-D2E3-4C5C-B355-B804C3DE1D72}" type="sibTrans" cxnId="{11D0842D-1605-4D4D-94A6-BD15A714E365}">
      <dgm:prSet/>
      <dgm:spPr/>
      <dgm:t>
        <a:bodyPr/>
        <a:lstStyle/>
        <a:p>
          <a:endParaRPr lang="en-US"/>
        </a:p>
      </dgm:t>
    </dgm:pt>
    <dgm:pt modelId="{AA48C738-0211-409E-BED5-C99D89822C71}" type="pres">
      <dgm:prSet presAssocID="{F165DF9B-F70F-4B2B-AA4D-24BEA120A190}" presName="Name0" presStyleCnt="0">
        <dgm:presLayoutVars>
          <dgm:chMax val="1"/>
          <dgm:chPref val="1"/>
          <dgm:dir/>
          <dgm:animOne val="branch"/>
          <dgm:animLvl val="lvl"/>
        </dgm:presLayoutVars>
      </dgm:prSet>
      <dgm:spPr/>
    </dgm:pt>
    <dgm:pt modelId="{0EB2D471-AAAA-4EF4-9A4D-EB3027035477}" type="pres">
      <dgm:prSet presAssocID="{3FA10BB7-8A33-4BBF-AC75-F05FBF91576D}" presName="Parent" presStyleLbl="node0" presStyleIdx="0" presStyleCnt="1" custLinFactNeighborX="-1541" custLinFactNeighborY="-1619">
        <dgm:presLayoutVars>
          <dgm:chMax val="6"/>
          <dgm:chPref val="6"/>
        </dgm:presLayoutVars>
      </dgm:prSet>
      <dgm:spPr/>
    </dgm:pt>
    <dgm:pt modelId="{B4CFF039-6B58-4D6C-AFF3-AE39C38429C0}" type="pres">
      <dgm:prSet presAssocID="{62D92C56-8D5C-4F26-8AE1-BE05F70C836B}" presName="Accent1" presStyleCnt="0"/>
      <dgm:spPr/>
    </dgm:pt>
    <dgm:pt modelId="{E234964A-FEF1-4EA1-85BC-D4CFC42645FB}" type="pres">
      <dgm:prSet presAssocID="{62D92C56-8D5C-4F26-8AE1-BE05F70C836B}" presName="Accent" presStyleLbl="bgShp" presStyleIdx="0" presStyleCnt="3"/>
      <dgm:spPr/>
    </dgm:pt>
    <dgm:pt modelId="{1ADC9B9A-D0AF-4B72-86D1-A77D990F7F33}" type="pres">
      <dgm:prSet presAssocID="{62D92C56-8D5C-4F26-8AE1-BE05F70C836B}" presName="Child1" presStyleLbl="node1" presStyleIdx="0" presStyleCnt="3" custScaleX="107130" custScaleY="112678" custLinFactNeighborX="4214">
        <dgm:presLayoutVars>
          <dgm:chMax val="0"/>
          <dgm:chPref val="0"/>
          <dgm:bulletEnabled val="1"/>
        </dgm:presLayoutVars>
      </dgm:prSet>
      <dgm:spPr/>
    </dgm:pt>
    <dgm:pt modelId="{DE012650-96CD-4AC6-B861-B65F3BE78851}" type="pres">
      <dgm:prSet presAssocID="{D819D0CF-D5E4-4A8B-82A0-B51C5FF136EF}" presName="Accent2" presStyleCnt="0"/>
      <dgm:spPr/>
    </dgm:pt>
    <dgm:pt modelId="{D16D4B90-6DBC-4CC6-A5BE-D4602C1056EC}" type="pres">
      <dgm:prSet presAssocID="{D819D0CF-D5E4-4A8B-82A0-B51C5FF136EF}" presName="Accent" presStyleLbl="bgShp" presStyleIdx="1" presStyleCnt="3" custScaleX="116063" custScaleY="88840" custLinFactNeighborX="8268"/>
      <dgm:spPr>
        <a:solidFill>
          <a:schemeClr val="bg2">
            <a:lumMod val="20000"/>
            <a:lumOff val="80000"/>
          </a:schemeClr>
        </a:solidFill>
      </dgm:spPr>
    </dgm:pt>
    <dgm:pt modelId="{F5BF95D5-5477-4D27-88FA-40EFA125F7E5}" type="pres">
      <dgm:prSet presAssocID="{D819D0CF-D5E4-4A8B-82A0-B51C5FF136EF}" presName="Child2" presStyleLbl="node1" presStyleIdx="1" presStyleCnt="3" custLinFactNeighborX="369" custLinFactNeighborY="-1717">
        <dgm:presLayoutVars>
          <dgm:chMax val="0"/>
          <dgm:chPref val="0"/>
          <dgm:bulletEnabled val="1"/>
        </dgm:presLayoutVars>
      </dgm:prSet>
      <dgm:spPr/>
    </dgm:pt>
    <dgm:pt modelId="{D09DC897-D06E-44B3-950A-E8A9F459C861}" type="pres">
      <dgm:prSet presAssocID="{EDE61089-1C46-4291-85D9-487DA65E819C}" presName="Accent3" presStyleCnt="0"/>
      <dgm:spPr/>
    </dgm:pt>
    <dgm:pt modelId="{BD33C5B3-DBB6-4DA6-8D3B-7E703745577B}" type="pres">
      <dgm:prSet presAssocID="{EDE61089-1C46-4291-85D9-487DA65E819C}" presName="Accent" presStyleLbl="bgShp" presStyleIdx="2" presStyleCnt="3" custScaleX="97412" custScaleY="114756" custLinFactNeighborX="1378" custLinFactNeighborY="-14400"/>
      <dgm:spPr>
        <a:xfrm>
          <a:off x="2939652" y="2734707"/>
          <a:ext cx="850295" cy="862734"/>
        </a:xfrm>
        <a:prstGeom prst="hexagon">
          <a:avLst>
            <a:gd name="adj" fmla="val 28900"/>
            <a:gd name="vf" fmla="val 115470"/>
          </a:avLst>
        </a:prstGeom>
        <a:solidFill>
          <a:srgbClr val="9D360E">
            <a:lumMod val="20000"/>
            <a:lumOff val="80000"/>
          </a:srgbClr>
        </a:solidFill>
        <a:ln>
          <a:noFill/>
        </a:ln>
        <a:effectLst/>
      </dgm:spPr>
    </dgm:pt>
    <dgm:pt modelId="{5017EBFA-F62C-4179-87BA-57FBCC7D0FB4}" type="pres">
      <dgm:prSet presAssocID="{EDE61089-1C46-4291-85D9-487DA65E819C}" presName="Child3" presStyleLbl="node1" presStyleIdx="2" presStyleCnt="3" custLinFactNeighborX="3249" custLinFactNeighborY="-2592">
        <dgm:presLayoutVars>
          <dgm:chMax val="0"/>
          <dgm:chPref val="0"/>
          <dgm:bulletEnabled val="1"/>
        </dgm:presLayoutVars>
      </dgm:prSet>
      <dgm:spPr/>
    </dgm:pt>
  </dgm:ptLst>
  <dgm:cxnLst>
    <dgm:cxn modelId="{0A2F4916-C8E2-480D-B730-7A8E838538B4}" type="presOf" srcId="{62D92C56-8D5C-4F26-8AE1-BE05F70C836B}" destId="{1ADC9B9A-D0AF-4B72-86D1-A77D990F7F33}" srcOrd="0" destOrd="0" presId="urn:microsoft.com/office/officeart/2011/layout/HexagonRadial"/>
    <dgm:cxn modelId="{82E37C16-77F0-4622-BC14-3558D5916995}" srcId="{3FA10BB7-8A33-4BBF-AC75-F05FBF91576D}" destId="{D819D0CF-D5E4-4A8B-82A0-B51C5FF136EF}" srcOrd="1" destOrd="0" parTransId="{EA662C53-D09C-4FF3-A57F-C3953F64313A}" sibTransId="{6B350124-689D-461C-B0E3-3E8F8B82AEB2}"/>
    <dgm:cxn modelId="{EBC82520-C612-4373-A62E-2BDB728EB5BE}" type="presOf" srcId="{3FA10BB7-8A33-4BBF-AC75-F05FBF91576D}" destId="{0EB2D471-AAAA-4EF4-9A4D-EB3027035477}" srcOrd="0" destOrd="0" presId="urn:microsoft.com/office/officeart/2011/layout/HexagonRadial"/>
    <dgm:cxn modelId="{11D0842D-1605-4D4D-94A6-BD15A714E365}" srcId="{3FA10BB7-8A33-4BBF-AC75-F05FBF91576D}" destId="{EDE61089-1C46-4291-85D9-487DA65E819C}" srcOrd="2" destOrd="0" parTransId="{0E9EE5B6-C2DB-4C89-B09E-9A2275738D6F}" sibTransId="{4C718BD6-D2E3-4C5C-B355-B804C3DE1D72}"/>
    <dgm:cxn modelId="{10C8D15E-B2FA-4DED-A455-6EE48B6CA8F8}" type="presOf" srcId="{EDE61089-1C46-4291-85D9-487DA65E819C}" destId="{5017EBFA-F62C-4179-87BA-57FBCC7D0FB4}" srcOrd="0" destOrd="0" presId="urn:microsoft.com/office/officeart/2011/layout/HexagonRadial"/>
    <dgm:cxn modelId="{9AD9B28D-AEDB-4F0F-B95D-6E55C22D953C}" srcId="{3FA10BB7-8A33-4BBF-AC75-F05FBF91576D}" destId="{62D92C56-8D5C-4F26-8AE1-BE05F70C836B}" srcOrd="0" destOrd="0" parTransId="{38F474D3-AF05-409A-825E-3404203878DD}" sibTransId="{68EA9E24-8037-46E3-9FB1-4753DD06B062}"/>
    <dgm:cxn modelId="{8E6C64BD-BE75-43DB-BC3A-E9F77E2F8D21}" type="presOf" srcId="{D819D0CF-D5E4-4A8B-82A0-B51C5FF136EF}" destId="{F5BF95D5-5477-4D27-88FA-40EFA125F7E5}" srcOrd="0" destOrd="0" presId="urn:microsoft.com/office/officeart/2011/layout/HexagonRadial"/>
    <dgm:cxn modelId="{944754CE-DE6B-491B-AF61-BD462DE95F33}" type="presOf" srcId="{F165DF9B-F70F-4B2B-AA4D-24BEA120A190}" destId="{AA48C738-0211-409E-BED5-C99D89822C71}" srcOrd="0" destOrd="0" presId="urn:microsoft.com/office/officeart/2011/layout/HexagonRadial"/>
    <dgm:cxn modelId="{6FF0C9EB-F8CD-4589-9215-56F23C2BEA56}" srcId="{F165DF9B-F70F-4B2B-AA4D-24BEA120A190}" destId="{3FA10BB7-8A33-4BBF-AC75-F05FBF91576D}" srcOrd="0" destOrd="0" parTransId="{F6393CD5-BBB4-453D-80CE-67D6D717FABB}" sibTransId="{61D15FD3-C80B-4EDD-AE8B-8373ABE1AD0E}"/>
    <dgm:cxn modelId="{6332D4AA-85A2-4918-9D9F-58D2388A33C3}" type="presParOf" srcId="{AA48C738-0211-409E-BED5-C99D89822C71}" destId="{0EB2D471-AAAA-4EF4-9A4D-EB3027035477}" srcOrd="0" destOrd="0" presId="urn:microsoft.com/office/officeart/2011/layout/HexagonRadial"/>
    <dgm:cxn modelId="{4FD7DC60-9291-4F26-BCC0-12C7CCCD6372}" type="presParOf" srcId="{AA48C738-0211-409E-BED5-C99D89822C71}" destId="{B4CFF039-6B58-4D6C-AFF3-AE39C38429C0}" srcOrd="1" destOrd="0" presId="urn:microsoft.com/office/officeart/2011/layout/HexagonRadial"/>
    <dgm:cxn modelId="{B0A8AA3C-9D7C-4F74-8194-C22CA514071C}" type="presParOf" srcId="{B4CFF039-6B58-4D6C-AFF3-AE39C38429C0}" destId="{E234964A-FEF1-4EA1-85BC-D4CFC42645FB}" srcOrd="0" destOrd="0" presId="urn:microsoft.com/office/officeart/2011/layout/HexagonRadial"/>
    <dgm:cxn modelId="{77D9A6DC-F733-4BD1-AA1E-C37D460CD615}" type="presParOf" srcId="{AA48C738-0211-409E-BED5-C99D89822C71}" destId="{1ADC9B9A-D0AF-4B72-86D1-A77D990F7F33}" srcOrd="2" destOrd="0" presId="urn:microsoft.com/office/officeart/2011/layout/HexagonRadial"/>
    <dgm:cxn modelId="{0F0803B7-473E-4718-9012-E2ECB3823117}" type="presParOf" srcId="{AA48C738-0211-409E-BED5-C99D89822C71}" destId="{DE012650-96CD-4AC6-B861-B65F3BE78851}" srcOrd="3" destOrd="0" presId="urn:microsoft.com/office/officeart/2011/layout/HexagonRadial"/>
    <dgm:cxn modelId="{70369EED-27E5-415D-8EA7-BDFB85467971}" type="presParOf" srcId="{DE012650-96CD-4AC6-B861-B65F3BE78851}" destId="{D16D4B90-6DBC-4CC6-A5BE-D4602C1056EC}" srcOrd="0" destOrd="0" presId="urn:microsoft.com/office/officeart/2011/layout/HexagonRadial"/>
    <dgm:cxn modelId="{130CA90D-B349-426D-BA85-DCF6C15DBD31}" type="presParOf" srcId="{AA48C738-0211-409E-BED5-C99D89822C71}" destId="{F5BF95D5-5477-4D27-88FA-40EFA125F7E5}" srcOrd="4" destOrd="0" presId="urn:microsoft.com/office/officeart/2011/layout/HexagonRadial"/>
    <dgm:cxn modelId="{735C7EDB-896F-4923-BFCB-2F978F05F658}" type="presParOf" srcId="{AA48C738-0211-409E-BED5-C99D89822C71}" destId="{D09DC897-D06E-44B3-950A-E8A9F459C861}" srcOrd="5" destOrd="0" presId="urn:microsoft.com/office/officeart/2011/layout/HexagonRadial"/>
    <dgm:cxn modelId="{69F2AC08-E93B-4600-A6E8-F5F0E689C732}" type="presParOf" srcId="{D09DC897-D06E-44B3-950A-E8A9F459C861}" destId="{BD33C5B3-DBB6-4DA6-8D3B-7E703745577B}" srcOrd="0" destOrd="0" presId="urn:microsoft.com/office/officeart/2011/layout/HexagonRadial"/>
    <dgm:cxn modelId="{C31A27E6-62FD-4A89-BFE4-C349F9A092E9}" type="presParOf" srcId="{AA48C738-0211-409E-BED5-C99D89822C71}" destId="{5017EBFA-F62C-4179-87BA-57FBCC7D0FB4}" srcOrd="6"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2D471-AAAA-4EF4-9A4D-EB3027035477}">
      <dsp:nvSpPr>
        <dsp:cNvPr id="0" name=""/>
        <dsp:cNvSpPr/>
      </dsp:nvSpPr>
      <dsp:spPr>
        <a:xfrm>
          <a:off x="1121446" y="830673"/>
          <a:ext cx="2313205" cy="2000629"/>
        </a:xfrm>
        <a:prstGeom prst="hexagon">
          <a:avLst>
            <a:gd name="adj" fmla="val 28570"/>
            <a:gd name="vf" fmla="val 115470"/>
          </a:avLst>
        </a:prstGeom>
        <a:solidFill>
          <a:srgbClr val="0070C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Prediction</a:t>
          </a:r>
        </a:p>
      </dsp:txBody>
      <dsp:txXfrm>
        <a:off x="1504740" y="1162173"/>
        <a:ext cx="1546617" cy="1337629"/>
      </dsp:txXfrm>
    </dsp:sp>
    <dsp:sp modelId="{D16D4B90-6DBC-4CC6-A5BE-D4602C1056EC}">
      <dsp:nvSpPr>
        <dsp:cNvPr id="0" name=""/>
        <dsp:cNvSpPr/>
      </dsp:nvSpPr>
      <dsp:spPr>
        <a:xfrm>
          <a:off x="3626242" y="1353407"/>
          <a:ext cx="1013097" cy="667898"/>
        </a:xfrm>
        <a:prstGeom prst="hexagon">
          <a:avLst>
            <a:gd name="adj" fmla="val 28900"/>
            <a:gd name="vf" fmla="val 115470"/>
          </a:avLst>
        </a:prstGeom>
        <a:solidFill>
          <a:schemeClr val="bg2">
            <a:lumMod val="20000"/>
            <a:lumOff val="80000"/>
          </a:schemeClr>
        </a:solidFill>
        <a:ln>
          <a:noFill/>
        </a:ln>
        <a:effectLst/>
      </dsp:spPr>
      <dsp:style>
        <a:lnRef idx="0">
          <a:scrgbClr r="0" g="0" b="0"/>
        </a:lnRef>
        <a:fillRef idx="1">
          <a:scrgbClr r="0" g="0" b="0"/>
        </a:fillRef>
        <a:effectRef idx="0">
          <a:scrgbClr r="0" g="0" b="0"/>
        </a:effectRef>
        <a:fontRef idx="minor"/>
      </dsp:style>
    </dsp:sp>
    <dsp:sp modelId="{1ADC9B9A-D0AF-4B72-86D1-A77D990F7F33}">
      <dsp:nvSpPr>
        <dsp:cNvPr id="0" name=""/>
        <dsp:cNvSpPr/>
      </dsp:nvSpPr>
      <dsp:spPr>
        <a:xfrm>
          <a:off x="3120980" y="-51972"/>
          <a:ext cx="2030563" cy="1847675"/>
        </a:xfrm>
        <a:prstGeom prst="hexagon">
          <a:avLst>
            <a:gd name="adj" fmla="val 28570"/>
            <a:gd name="vf" fmla="val 115470"/>
          </a:avLst>
        </a:prstGeom>
        <a:solidFill>
          <a:schemeClr val="bg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Recommendation</a:t>
          </a:r>
        </a:p>
      </dsp:txBody>
      <dsp:txXfrm>
        <a:off x="3469527" y="265182"/>
        <a:ext cx="1333469" cy="1213367"/>
      </dsp:txXfrm>
    </dsp:sp>
    <dsp:sp modelId="{BD33C5B3-DBB6-4DA6-8D3B-7E703745577B}">
      <dsp:nvSpPr>
        <dsp:cNvPr id="0" name=""/>
        <dsp:cNvSpPr/>
      </dsp:nvSpPr>
      <dsp:spPr>
        <a:xfrm>
          <a:off x="2939652" y="2734707"/>
          <a:ext cx="850295" cy="862734"/>
        </a:xfrm>
        <a:prstGeom prst="hexagon">
          <a:avLst>
            <a:gd name="adj" fmla="val 28900"/>
            <a:gd name="vf" fmla="val 115470"/>
          </a:avLst>
        </a:prstGeom>
        <a:solidFill>
          <a:srgbClr val="9D360E">
            <a:lumMod val="20000"/>
            <a:lumOff val="80000"/>
          </a:srgbClr>
        </a:solidFill>
        <a:ln>
          <a:noFill/>
        </a:ln>
        <a:effectLst/>
      </dsp:spPr>
      <dsp:style>
        <a:lnRef idx="0">
          <a:scrgbClr r="0" g="0" b="0"/>
        </a:lnRef>
        <a:fillRef idx="1">
          <a:scrgbClr r="0" g="0" b="0"/>
        </a:fillRef>
        <a:effectRef idx="0">
          <a:scrgbClr r="0" g="0" b="0"/>
        </a:effectRef>
        <a:fontRef idx="minor"/>
      </dsp:style>
    </dsp:sp>
    <dsp:sp modelId="{F5BF95D5-5477-4D27-88FA-40EFA125F7E5}">
      <dsp:nvSpPr>
        <dsp:cNvPr id="0" name=""/>
        <dsp:cNvSpPr/>
      </dsp:nvSpPr>
      <dsp:spPr>
        <a:xfrm>
          <a:off x="3115673" y="2006381"/>
          <a:ext cx="1895420" cy="1639783"/>
        </a:xfrm>
        <a:prstGeom prst="hexagon">
          <a:avLst>
            <a:gd name="adj" fmla="val 28570"/>
            <a:gd name="vf" fmla="val 115470"/>
          </a:avLst>
        </a:prstGeom>
        <a:solidFill>
          <a:schemeClr val="tx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Insights</a:t>
          </a:r>
        </a:p>
      </dsp:txBody>
      <dsp:txXfrm>
        <a:off x="3429787" y="2278130"/>
        <a:ext cx="1267192" cy="1096285"/>
      </dsp:txXfrm>
    </dsp:sp>
    <dsp:sp modelId="{5017EBFA-F62C-4179-87BA-57FBCC7D0FB4}">
      <dsp:nvSpPr>
        <dsp:cNvPr id="0" name=""/>
        <dsp:cNvSpPr/>
      </dsp:nvSpPr>
      <dsp:spPr>
        <a:xfrm>
          <a:off x="1431798" y="3001843"/>
          <a:ext cx="1895420" cy="1639783"/>
        </a:xfrm>
        <a:prstGeom prst="hexagon">
          <a:avLst>
            <a:gd name="adj" fmla="val 28570"/>
            <a:gd name="vf" fmla="val 115470"/>
          </a:avLst>
        </a:prstGeom>
        <a:solidFill>
          <a:srgbClr val="FFC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Anomaly Detection</a:t>
          </a:r>
        </a:p>
      </dsp:txBody>
      <dsp:txXfrm>
        <a:off x="1745912" y="3273592"/>
        <a:ext cx="1267192" cy="109628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A4DCD-56A0-614A-99B1-32FA1C1463B0}" type="datetimeFigureOut">
              <a:rPr lang="en-US" smtClean="0"/>
              <a:t>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25E6DE-BA72-8E49-B320-F4DE70F2FDF5}" type="slidenum">
              <a:rPr lang="en-US" smtClean="0"/>
              <a:t>‹#›</a:t>
            </a:fld>
            <a:endParaRPr lang="en-US"/>
          </a:p>
        </p:txBody>
      </p:sp>
    </p:spTree>
    <p:extLst>
      <p:ext uri="{BB962C8B-B14F-4D97-AF65-F5344CB8AC3E}">
        <p14:creationId xmlns:p14="http://schemas.microsoft.com/office/powerpoint/2010/main" val="1852462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25E6DE-BA72-8E49-B320-F4DE70F2FDF5}" type="slidenum">
              <a:rPr lang="en-US" smtClean="0"/>
              <a:t>1</a:t>
            </a:fld>
            <a:endParaRPr lang="en-US"/>
          </a:p>
        </p:txBody>
      </p:sp>
    </p:spTree>
    <p:extLst>
      <p:ext uri="{BB962C8B-B14F-4D97-AF65-F5344CB8AC3E}">
        <p14:creationId xmlns:p14="http://schemas.microsoft.com/office/powerpoint/2010/main" val="12707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b="0" i="0" kern="1200" dirty="0">
                <a:solidFill>
                  <a:schemeClr val="tx1"/>
                </a:solidFill>
                <a:effectLst/>
                <a:latin typeface="+mn-lt"/>
                <a:ea typeface="+mn-ea"/>
                <a:cs typeface="+mn-cs"/>
              </a:rPr>
              <a:t>Today, when we claim of solving problems with Data Science, we try to do one of the following things</a:t>
            </a:r>
          </a:p>
          <a:p>
            <a:r>
              <a:rPr lang="en-US" sz="2400" b="1" i="0" kern="1200" dirty="0">
                <a:solidFill>
                  <a:schemeClr val="tx1"/>
                </a:solidFill>
                <a:effectLst/>
                <a:latin typeface="+mn-lt"/>
                <a:ea typeface="+mn-ea"/>
                <a:cs typeface="+mn-cs"/>
              </a:rPr>
              <a:t>Getting out the predictions</a:t>
            </a:r>
            <a:r>
              <a:rPr lang="en-US" sz="2400" b="0" i="0" kern="1200" dirty="0">
                <a:solidFill>
                  <a:schemeClr val="tx1"/>
                </a:solidFill>
                <a:effectLst/>
                <a:latin typeface="+mn-lt"/>
                <a:ea typeface="+mn-ea"/>
                <a:cs typeface="+mn-cs"/>
              </a:rPr>
              <a:t> — This is a golden term in today's world and what most people consider when anyone quotes "Data Science" or "Machine Learning."</a:t>
            </a:r>
          </a:p>
          <a:p>
            <a:r>
              <a:rPr lang="en-US" sz="2400" b="1" i="0" kern="1200" dirty="0">
                <a:solidFill>
                  <a:schemeClr val="tx1"/>
                </a:solidFill>
                <a:effectLst/>
                <a:latin typeface="+mn-lt"/>
                <a:ea typeface="+mn-ea"/>
                <a:cs typeface="+mn-cs"/>
              </a:rPr>
              <a:t>Generating Recommendation</a:t>
            </a:r>
            <a:r>
              <a:rPr lang="en-US" sz="2400" b="0" i="0" kern="1200" dirty="0">
                <a:solidFill>
                  <a:schemeClr val="tx1"/>
                </a:solidFill>
                <a:effectLst/>
                <a:latin typeface="+mn-lt"/>
                <a:ea typeface="+mn-ea"/>
                <a:cs typeface="+mn-cs"/>
              </a:rPr>
              <a:t> — It is the art of suggesting "something" to people. The use cases are like recommending products as we notice in Amazon, suggesting movies as in Netflix or recommending articles to readers.</a:t>
            </a:r>
          </a:p>
          <a:p>
            <a:r>
              <a:rPr lang="en-US" sz="2400" b="1" i="0" kern="1200" dirty="0">
                <a:solidFill>
                  <a:schemeClr val="tx1"/>
                </a:solidFill>
                <a:effectLst/>
                <a:latin typeface="+mn-lt"/>
                <a:ea typeface="+mn-ea"/>
                <a:cs typeface="+mn-cs"/>
              </a:rPr>
              <a:t>Producing Insights </a:t>
            </a:r>
            <a:r>
              <a:rPr lang="en-US" sz="2400" b="0" i="0" kern="1200" dirty="0">
                <a:solidFill>
                  <a:schemeClr val="tx1"/>
                </a:solidFill>
                <a:effectLst/>
                <a:latin typeface="+mn-lt"/>
                <a:ea typeface="+mn-ea"/>
                <a:cs typeface="+mn-cs"/>
              </a:rPr>
              <a:t>— Another serviceable area of Data Science where it serves to uncover relationships and patterns in the data that are not so visible to the wide eyes.</a:t>
            </a:r>
          </a:p>
          <a:p>
            <a:r>
              <a:rPr lang="en-US" sz="2400" b="1" i="0" kern="1200" dirty="0">
                <a:solidFill>
                  <a:schemeClr val="tx1"/>
                </a:solidFill>
                <a:effectLst/>
                <a:latin typeface="+mn-lt"/>
                <a:ea typeface="+mn-ea"/>
                <a:cs typeface="+mn-cs"/>
              </a:rPr>
              <a:t>Detecting Anomalies </a:t>
            </a:r>
            <a:r>
              <a:rPr lang="en-US" sz="2400" b="0" i="0" kern="1200" dirty="0">
                <a:solidFill>
                  <a:schemeClr val="tx1"/>
                </a:solidFill>
                <a:effectLst/>
                <a:latin typeface="+mn-lt"/>
                <a:ea typeface="+mn-ea"/>
                <a:cs typeface="+mn-cs"/>
              </a:rPr>
              <a:t>— It is the method to find out scenarios that are unexpected and are rare events. With the rising demand of connected systems, better security monitoring for smart cities, Server monitoring and agile fraud detections, it has become imperative to detect the anomalies as and when they occur.</a:t>
            </a:r>
          </a:p>
          <a:p>
            <a:endParaRPr lang="ru-RU" sz="2400" dirty="0"/>
          </a:p>
        </p:txBody>
      </p:sp>
      <p:sp>
        <p:nvSpPr>
          <p:cNvPr id="4" name="Slide Number Placeholder 3"/>
          <p:cNvSpPr>
            <a:spLocks noGrp="1"/>
          </p:cNvSpPr>
          <p:nvPr>
            <p:ph type="sldNum" sz="quarter" idx="5"/>
          </p:nvPr>
        </p:nvSpPr>
        <p:spPr/>
        <p:txBody>
          <a:bodyPr/>
          <a:lstStyle/>
          <a:p>
            <a:fld id="{D725E6DE-BA72-8E49-B320-F4DE70F2FDF5}" type="slidenum">
              <a:rPr lang="en-US" smtClean="0"/>
              <a:t>2</a:t>
            </a:fld>
            <a:endParaRPr lang="en-US"/>
          </a:p>
        </p:txBody>
      </p:sp>
    </p:spTree>
    <p:extLst>
      <p:ext uri="{BB962C8B-B14F-4D97-AF65-F5344CB8AC3E}">
        <p14:creationId xmlns:p14="http://schemas.microsoft.com/office/powerpoint/2010/main" val="2337827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Most of the existing surveys on DAD techniques either focus on a particular application domain or specific research area of interest</a:t>
            </a:r>
          </a:p>
          <a:p>
            <a:endParaRPr lang="ru-RU" dirty="0"/>
          </a:p>
        </p:txBody>
      </p:sp>
      <p:sp>
        <p:nvSpPr>
          <p:cNvPr id="4" name="Slide Number Placeholder 3"/>
          <p:cNvSpPr>
            <a:spLocks noGrp="1"/>
          </p:cNvSpPr>
          <p:nvPr>
            <p:ph type="sldNum" sz="quarter" idx="5"/>
          </p:nvPr>
        </p:nvSpPr>
        <p:spPr/>
        <p:txBody>
          <a:bodyPr/>
          <a:lstStyle/>
          <a:p>
            <a:fld id="{D725E6DE-BA72-8E49-B320-F4DE70F2FDF5}" type="slidenum">
              <a:rPr lang="en-US" smtClean="0"/>
              <a:t>4</a:t>
            </a:fld>
            <a:endParaRPr lang="en-US"/>
          </a:p>
        </p:txBody>
      </p:sp>
    </p:spTree>
    <p:extLst>
      <p:ext uri="{BB962C8B-B14F-4D97-AF65-F5344CB8AC3E}">
        <p14:creationId xmlns:p14="http://schemas.microsoft.com/office/powerpoint/2010/main" val="1288439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Competition task was to build a network intrusion detector, a predictive model capable of distinguishing between “bad” connections, called intrusions or attacks, and “good” normal connections. </a:t>
            </a:r>
          </a:p>
          <a:p>
            <a:endParaRPr lang="ru-RU" dirty="0"/>
          </a:p>
        </p:txBody>
      </p:sp>
      <p:sp>
        <p:nvSpPr>
          <p:cNvPr id="4" name="Slide Number Placeholder 3"/>
          <p:cNvSpPr>
            <a:spLocks noGrp="1"/>
          </p:cNvSpPr>
          <p:nvPr>
            <p:ph type="sldNum" sz="quarter" idx="5"/>
          </p:nvPr>
        </p:nvSpPr>
        <p:spPr/>
        <p:txBody>
          <a:bodyPr/>
          <a:lstStyle/>
          <a:p>
            <a:fld id="{D725E6DE-BA72-8E49-B320-F4DE70F2FDF5}" type="slidenum">
              <a:rPr lang="en-US" smtClean="0"/>
              <a:t>5</a:t>
            </a:fld>
            <a:endParaRPr lang="en-US"/>
          </a:p>
        </p:txBody>
      </p:sp>
    </p:spTree>
    <p:extLst>
      <p:ext uri="{BB962C8B-B14F-4D97-AF65-F5344CB8AC3E}">
        <p14:creationId xmlns:p14="http://schemas.microsoft.com/office/powerpoint/2010/main" val="39212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D725E6DE-BA72-8E49-B320-F4DE70F2FDF5}" type="slidenum">
              <a:rPr lang="en-US" smtClean="0"/>
              <a:t>7</a:t>
            </a:fld>
            <a:endParaRPr lang="en-US"/>
          </a:p>
        </p:txBody>
      </p:sp>
    </p:spTree>
    <p:extLst>
      <p:ext uri="{BB962C8B-B14F-4D97-AF65-F5344CB8AC3E}">
        <p14:creationId xmlns:p14="http://schemas.microsoft.com/office/powerpoint/2010/main" val="2786689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Deep learning based anomaly detection is still active research, and a possible future work would be to extend and update this survey as more sophisticated techniques are proposed</a:t>
            </a:r>
          </a:p>
          <a:p>
            <a:endParaRPr lang="ru-RU" dirty="0"/>
          </a:p>
        </p:txBody>
      </p:sp>
      <p:sp>
        <p:nvSpPr>
          <p:cNvPr id="4" name="Slide Number Placeholder 3"/>
          <p:cNvSpPr>
            <a:spLocks noGrp="1"/>
          </p:cNvSpPr>
          <p:nvPr>
            <p:ph type="sldNum" sz="quarter" idx="5"/>
          </p:nvPr>
        </p:nvSpPr>
        <p:spPr/>
        <p:txBody>
          <a:bodyPr/>
          <a:lstStyle/>
          <a:p>
            <a:fld id="{D725E6DE-BA72-8E49-B320-F4DE70F2FDF5}" type="slidenum">
              <a:rPr lang="en-US" smtClean="0"/>
              <a:t>10</a:t>
            </a:fld>
            <a:endParaRPr lang="en-US"/>
          </a:p>
        </p:txBody>
      </p:sp>
    </p:spTree>
    <p:extLst>
      <p:ext uri="{BB962C8B-B14F-4D97-AF65-F5344CB8AC3E}">
        <p14:creationId xmlns:p14="http://schemas.microsoft.com/office/powerpoint/2010/main" val="1898463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727804-D965-644B-A88B-560999276857}" type="datetime1">
              <a:rPr lang="ru-RU" smtClean="0"/>
              <a:t>20.04.2019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2548203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3D338-65CC-884A-B31E-8158240D5B21}"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236615666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3D338-65CC-884A-B31E-8158240D5B21}"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324175900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3D338-65CC-884A-B31E-8158240D5B21}"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CE2BE82-F690-0B4B-8193-E95039B06779}"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75509471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3D338-65CC-884A-B31E-8158240D5B21}"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107330449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233D338-65CC-884A-B31E-8158240D5B21}" type="datetime1">
              <a:rPr lang="ru-RU" smtClean="0"/>
              <a:t>20.04.2019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35058367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233D338-65CC-884A-B31E-8158240D5B21}" type="datetime1">
              <a:rPr lang="ru-RU" smtClean="0"/>
              <a:t>20.04.2019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107823031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3D338-65CC-884A-B31E-8158240D5B21}" type="datetime1">
              <a:rPr lang="ru-RU" smtClean="0"/>
              <a:t>20.04.2019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213054461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33D338-65CC-884A-B31E-8158240D5B21}" type="datetime1">
              <a:rPr lang="ru-RU" smtClean="0"/>
              <a:t>20.04.2019</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CE2BE82-F690-0B4B-8193-E95039B06779}" type="slidenum">
              <a:rPr lang="en-US" smtClean="0"/>
              <a:t>‹#›</a:t>
            </a:fld>
            <a:endParaRPr lang="en-US"/>
          </a:p>
        </p:txBody>
      </p:sp>
    </p:spTree>
    <p:extLst>
      <p:ext uri="{BB962C8B-B14F-4D97-AF65-F5344CB8AC3E}">
        <p14:creationId xmlns:p14="http://schemas.microsoft.com/office/powerpoint/2010/main" val="371352389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3D338-65CC-884A-B31E-8158240D5B21}" type="datetime1">
              <a:rPr lang="ru-RU" smtClean="0"/>
              <a:t>20.04.2019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347222726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5F7CB6-4C1F-654E-A56D-5647A9B6A0C9}" type="datetime1">
              <a:rPr lang="ru-RU" smtClean="0"/>
              <a:t>20.04.2019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172008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3D338-65CC-884A-B31E-8158240D5B21}"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28682745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3D338-65CC-884A-B31E-8158240D5B21}" type="datetime1">
              <a:rPr lang="ru-RU" smtClean="0"/>
              <a:t>20.04.2019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178602846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D6D17A-1FAA-2C42-8BF9-159141A0D1E4}" type="datetime1">
              <a:rPr lang="ru-RU" smtClean="0"/>
              <a:t>20.04.2019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1502629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AD65A25-D534-2748-ABDB-288ED59A75FF}" type="datetime1">
              <a:rPr lang="ru-RU" smtClean="0"/>
              <a:t>20.04.2019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2247298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33D338-65CC-884A-B31E-8158240D5B21}"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3158915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EFE5D4-DF72-8649-B7D3-98319E389002}" type="datetime1">
              <a:rPr lang="ru-RU" smtClean="0"/>
              <a:t>20.04.2019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E2BE82-F690-0B4B-8193-E95039B06779}" type="slidenum">
              <a:rPr lang="en-US" smtClean="0"/>
              <a:t>‹#›</a:t>
            </a:fld>
            <a:endParaRPr lang="en-US"/>
          </a:p>
        </p:txBody>
      </p:sp>
    </p:spTree>
    <p:extLst>
      <p:ext uri="{BB962C8B-B14F-4D97-AF65-F5344CB8AC3E}">
        <p14:creationId xmlns:p14="http://schemas.microsoft.com/office/powerpoint/2010/main" val="2484941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33D338-65CC-884A-B31E-8158240D5B21}" type="datetime1">
              <a:rPr lang="ru-RU" smtClean="0"/>
              <a:t>20.04.2019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CE2BE82-F690-0B4B-8193-E95039B06779}" type="slidenum">
              <a:rPr lang="en-US" smtClean="0"/>
              <a:t>‹#›</a:t>
            </a:fld>
            <a:endParaRPr lang="en-US"/>
          </a:p>
        </p:txBody>
      </p:sp>
    </p:spTree>
    <p:extLst>
      <p:ext uri="{BB962C8B-B14F-4D97-AF65-F5344CB8AC3E}">
        <p14:creationId xmlns:p14="http://schemas.microsoft.com/office/powerpoint/2010/main" val="3773296701"/>
      </p:ext>
    </p:extLst>
  </p:cSld>
  <p:clrMap bg1="dk1" tx1="lt1" bg2="dk2" tx2="lt2" accent1="accent1" accent2="accent2" accent3="accent3" accent4="accent4" accent5="accent5" accent6="accent6" hlink="hlink" folHlink="folHlink"/>
  <p:sldLayoutIdLst>
    <p:sldLayoutId id="2147484095"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7" r:id="rId13"/>
    <p:sldLayoutId id="2147484108" r:id="rId14"/>
    <p:sldLayoutId id="2147484109" r:id="rId15"/>
    <p:sldLayoutId id="2147484110" r:id="rId16"/>
    <p:sldLayoutId id="2147484111" r:id="rId17"/>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papers.nips.cc/paper/5423-generative-adversarial-nets.pdf" TargetMode="External"/><Relationship Id="rId7" Type="http://schemas.openxmlformats.org/officeDocument/2006/relationships/hyperlink" Target="https://scikit-learn.org/stable/modules/generated/sklearn.svm.OneClassSVM.html" TargetMode="External"/><Relationship Id="rId2" Type="http://schemas.openxmlformats.org/officeDocument/2006/relationships/hyperlink" Target="https://dzone.com/articles/fundamentals-of-anomaly-detection" TargetMode="External"/><Relationship Id="rId1" Type="http://schemas.openxmlformats.org/officeDocument/2006/relationships/slideLayout" Target="../slideLayouts/slideLayout2.xml"/><Relationship Id="rId6" Type="http://schemas.openxmlformats.org/officeDocument/2006/relationships/hyperlink" Target="https://towardsdatascience.com/how-to-use-machine-learning-for-anomaly-detection-and-condition-monitoring-6742f82900d7" TargetMode="External"/><Relationship Id="rId5" Type="http://schemas.openxmlformats.org/officeDocument/2006/relationships/hyperlink" Target="https://arxiv.org/pdf/1901.03407.pdf" TargetMode="External"/><Relationship Id="rId4" Type="http://schemas.openxmlformats.org/officeDocument/2006/relationships/hyperlink" Target="http://cucis.ece.northwestern.edu/projects/DMS/publications/AnomalyDetection.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Anomaly Detection</a:t>
            </a:r>
          </a:p>
        </p:txBody>
      </p:sp>
      <p:sp>
        <p:nvSpPr>
          <p:cNvPr id="3" name="Subtitle 2"/>
          <p:cNvSpPr>
            <a:spLocks noGrp="1"/>
          </p:cNvSpPr>
          <p:nvPr>
            <p:ph type="subTitle" idx="1"/>
          </p:nvPr>
        </p:nvSpPr>
        <p:spPr/>
        <p:txBody>
          <a:bodyPr/>
          <a:lstStyle/>
          <a:p>
            <a:pPr algn="r"/>
            <a:r>
              <a:rPr lang="en-US" dirty="0"/>
              <a:t>Rufina </a:t>
            </a:r>
            <a:r>
              <a:rPr lang="en-US" dirty="0" err="1"/>
              <a:t>Galieva</a:t>
            </a:r>
            <a:r>
              <a:rPr lang="en-US" dirty="0"/>
              <a:t> &amp; Gcinizwe Dlamini</a:t>
            </a:r>
          </a:p>
        </p:txBody>
      </p:sp>
      <p:sp>
        <p:nvSpPr>
          <p:cNvPr id="5" name="TextBox 4"/>
          <p:cNvSpPr txBox="1"/>
          <p:nvPr/>
        </p:nvSpPr>
        <p:spPr>
          <a:xfrm>
            <a:off x="150828" y="141402"/>
            <a:ext cx="5347426" cy="369332"/>
          </a:xfrm>
          <a:prstGeom prst="rect">
            <a:avLst/>
          </a:prstGeom>
          <a:noFill/>
        </p:spPr>
        <p:txBody>
          <a:bodyPr wrap="none" rtlCol="0">
            <a:spAutoFit/>
          </a:bodyPr>
          <a:lstStyle/>
          <a:p>
            <a:r>
              <a:rPr lang="en-US" dirty="0"/>
              <a:t>Adv. Machine Learning (Semester Project Presentation)</a:t>
            </a:r>
          </a:p>
        </p:txBody>
      </p:sp>
    </p:spTree>
    <p:extLst>
      <p:ext uri="{BB962C8B-B14F-4D97-AF65-F5344CB8AC3E}">
        <p14:creationId xmlns:p14="http://schemas.microsoft.com/office/powerpoint/2010/main" val="2064579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80321" y="2336873"/>
            <a:ext cx="9613861" cy="3599316"/>
          </a:xfrm>
        </p:spPr>
        <p:txBody>
          <a:bodyPr anchor="ctr">
            <a:noAutofit/>
          </a:bodyPr>
          <a:lstStyle/>
          <a:p>
            <a:r>
              <a:rPr lang="en-US" sz="2600" dirty="0"/>
              <a:t>Deep learning models preform better than traditional machine learning models in terms of accuracy and F1 score </a:t>
            </a:r>
          </a:p>
          <a:p>
            <a:r>
              <a:rPr lang="en-US" sz="2600" dirty="0"/>
              <a:t>AD problem is domain specific and each domain has its own metric for performance </a:t>
            </a:r>
          </a:p>
          <a:p>
            <a:r>
              <a:rPr lang="en-US" sz="2600" dirty="0"/>
              <a:t>Deep learning based anomaly detection is still active research</a:t>
            </a:r>
          </a:p>
          <a:p>
            <a:r>
              <a:rPr lang="en-US" sz="2600" dirty="0"/>
              <a:t>Autoencoders are simple and effective architectures for anomaly detection</a:t>
            </a:r>
          </a:p>
        </p:txBody>
      </p:sp>
      <p:sp>
        <p:nvSpPr>
          <p:cNvPr id="4" name="Slide Number Placeholder 3"/>
          <p:cNvSpPr>
            <a:spLocks noGrp="1"/>
          </p:cNvSpPr>
          <p:nvPr>
            <p:ph type="sldNum" sz="quarter" idx="12"/>
          </p:nvPr>
        </p:nvSpPr>
        <p:spPr/>
        <p:txBody>
          <a:bodyPr/>
          <a:lstStyle/>
          <a:p>
            <a:fld id="{3CE2BE82-F690-0B4B-8193-E95039B06779}" type="slidenum">
              <a:rPr lang="en-US" smtClean="0"/>
              <a:t>10</a:t>
            </a:fld>
            <a:endParaRPr lang="en-US"/>
          </a:p>
        </p:txBody>
      </p:sp>
    </p:spTree>
    <p:extLst>
      <p:ext uri="{BB962C8B-B14F-4D97-AF65-F5344CB8AC3E}">
        <p14:creationId xmlns:p14="http://schemas.microsoft.com/office/powerpoint/2010/main" val="198629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chor="ctr">
            <a:normAutofit/>
          </a:bodyPr>
          <a:lstStyle/>
          <a:p>
            <a:r>
              <a:rPr lang="en-US" dirty="0">
                <a:hlinkClick r:id="rId2"/>
              </a:rPr>
              <a:t>Fundamentals of Anomaly Detection</a:t>
            </a:r>
            <a:endParaRPr lang="en-US" dirty="0">
              <a:hlinkClick r:id="rId3"/>
            </a:endParaRPr>
          </a:p>
          <a:p>
            <a:r>
              <a:rPr lang="en-US" dirty="0">
                <a:hlinkClick r:id="rId3"/>
              </a:rPr>
              <a:t>Generative Adversarial Nets </a:t>
            </a:r>
            <a:endParaRPr lang="en-US" dirty="0"/>
          </a:p>
          <a:p>
            <a:r>
              <a:rPr lang="en-US" dirty="0">
                <a:hlinkClick r:id="rId4"/>
              </a:rPr>
              <a:t>Anomaly Detection : A Survey </a:t>
            </a:r>
            <a:endParaRPr lang="en-US" dirty="0"/>
          </a:p>
          <a:p>
            <a:r>
              <a:rPr lang="en-US" dirty="0">
                <a:hlinkClick r:id="rId5"/>
              </a:rPr>
              <a:t>Deep Learning For Anomaly Detection</a:t>
            </a:r>
            <a:endParaRPr lang="en-US" dirty="0"/>
          </a:p>
          <a:p>
            <a:r>
              <a:rPr lang="en-US" dirty="0">
                <a:hlinkClick r:id="rId6"/>
              </a:rPr>
              <a:t>How to use machine learning for anomaly detection and condition monitoring</a:t>
            </a:r>
            <a:endParaRPr lang="en-US" dirty="0"/>
          </a:p>
          <a:p>
            <a:r>
              <a:rPr lang="en-US" dirty="0">
                <a:hlinkClick r:id="rId7"/>
              </a:rPr>
              <a:t>One-class SVM</a:t>
            </a:r>
            <a:endParaRPr lang="en-US" dirty="0"/>
          </a:p>
        </p:txBody>
      </p:sp>
      <p:sp>
        <p:nvSpPr>
          <p:cNvPr id="4" name="Slide Number Placeholder 3"/>
          <p:cNvSpPr>
            <a:spLocks noGrp="1"/>
          </p:cNvSpPr>
          <p:nvPr>
            <p:ph type="sldNum" sz="quarter" idx="12"/>
          </p:nvPr>
        </p:nvSpPr>
        <p:spPr/>
        <p:txBody>
          <a:bodyPr/>
          <a:lstStyle/>
          <a:p>
            <a:fld id="{3CE2BE82-F690-0B4B-8193-E95039B06779}" type="slidenum">
              <a:rPr lang="en-US" smtClean="0"/>
              <a:t>11</a:t>
            </a:fld>
            <a:endParaRPr lang="en-US"/>
          </a:p>
        </p:txBody>
      </p:sp>
    </p:spTree>
    <p:extLst>
      <p:ext uri="{BB962C8B-B14F-4D97-AF65-F5344CB8AC3E}">
        <p14:creationId xmlns:p14="http://schemas.microsoft.com/office/powerpoint/2010/main" val="117870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FA292A-8533-0D41-BEDC-20EE3B929CF4}"/>
              </a:ext>
            </a:extLst>
          </p:cNvPr>
          <p:cNvSpPr>
            <a:spLocks noGrp="1"/>
          </p:cNvSpPr>
          <p:nvPr>
            <p:ph type="sldNum" sz="quarter" idx="12"/>
          </p:nvPr>
        </p:nvSpPr>
        <p:spPr/>
        <p:txBody>
          <a:bodyPr/>
          <a:lstStyle/>
          <a:p>
            <a:fld id="{3CE2BE82-F690-0B4B-8193-E95039B06779}" type="slidenum">
              <a:rPr lang="en-US" smtClean="0"/>
              <a:t>12</a:t>
            </a:fld>
            <a:endParaRPr lang="en-US"/>
          </a:p>
        </p:txBody>
      </p:sp>
      <p:sp>
        <p:nvSpPr>
          <p:cNvPr id="6" name="Rectangle 5">
            <a:extLst>
              <a:ext uri="{FF2B5EF4-FFF2-40B4-BE49-F238E27FC236}">
                <a16:creationId xmlns:a16="http://schemas.microsoft.com/office/drawing/2014/main" id="{763811D9-3635-CB41-868C-9972C9C13E70}"/>
              </a:ext>
            </a:extLst>
          </p:cNvPr>
          <p:cNvSpPr/>
          <p:nvPr/>
        </p:nvSpPr>
        <p:spPr>
          <a:xfrm>
            <a:off x="2986671" y="1611059"/>
            <a:ext cx="5081840" cy="3416320"/>
          </a:xfrm>
          <a:prstGeom prst="rect">
            <a:avLst/>
          </a:prstGeom>
          <a:noFill/>
        </p:spPr>
        <p:txBody>
          <a:bodyPr wrap="none" lIns="91440" tIns="45720" rIns="91440" bIns="45720">
            <a:spAutoFit/>
          </a:bodyPr>
          <a:lstStyle/>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t>Thank you!</a:t>
            </a:r>
          </a:p>
          <a:p>
            <a:pPr algn="ctr"/>
            <a:endParaRPr lang="en-US" sz="7200" b="1" spc="50" dirty="0">
              <a:ln w="9525" cmpd="sng">
                <a:solidFill>
                  <a:schemeClr val="accent1"/>
                </a:solidFill>
                <a:prstDash val="solid"/>
              </a:ln>
              <a:solidFill>
                <a:srgbClr val="70AD47">
                  <a:tint val="1000"/>
                </a:srgbClr>
              </a:solidFill>
              <a:effectLst>
                <a:glow rad="38100">
                  <a:schemeClr val="accent1">
                    <a:alpha val="40000"/>
                  </a:schemeClr>
                </a:glow>
              </a:effectLst>
            </a:endParaRPr>
          </a:p>
          <a:p>
            <a:pPr algn="ctr"/>
            <a:r>
              <a:rPr lang="en-US" sz="7200" b="1" spc="50" dirty="0">
                <a:ln w="9525" cmpd="sng">
                  <a:solidFill>
                    <a:schemeClr val="accent1"/>
                  </a:solidFill>
                  <a:prstDash val="solid"/>
                </a:ln>
                <a:solidFill>
                  <a:srgbClr val="70AD47">
                    <a:tint val="1000"/>
                  </a:srgbClr>
                </a:solidFill>
                <a:effectLst>
                  <a:glow rad="38100">
                    <a:schemeClr val="accent1">
                      <a:alpha val="40000"/>
                    </a:schemeClr>
                  </a:glow>
                </a:effectLst>
              </a:rPr>
              <a:t>Q&amp;A</a:t>
            </a:r>
          </a:p>
        </p:txBody>
      </p:sp>
    </p:spTree>
    <p:extLst>
      <p:ext uri="{BB962C8B-B14F-4D97-AF65-F5344CB8AC3E}">
        <p14:creationId xmlns:p14="http://schemas.microsoft.com/office/powerpoint/2010/main" val="412865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sz="half" idx="1"/>
          </p:nvPr>
        </p:nvSpPr>
        <p:spPr>
          <a:xfrm>
            <a:off x="680321" y="2719645"/>
            <a:ext cx="5741745" cy="3599316"/>
          </a:xfrm>
        </p:spPr>
        <p:txBody>
          <a:bodyPr anchor="ctr">
            <a:normAutofit/>
          </a:bodyPr>
          <a:lstStyle/>
          <a:p>
            <a:r>
              <a:rPr lang="en-US" sz="2800" dirty="0"/>
              <a:t>Getting out the predictions</a:t>
            </a:r>
          </a:p>
          <a:p>
            <a:r>
              <a:rPr lang="en-US" sz="2800" dirty="0"/>
              <a:t>Generating Recommendation</a:t>
            </a:r>
          </a:p>
          <a:p>
            <a:r>
              <a:rPr lang="en-US" sz="2800" dirty="0"/>
              <a:t>Producing Insights</a:t>
            </a:r>
          </a:p>
          <a:p>
            <a:r>
              <a:rPr lang="en-US" sz="2800" dirty="0"/>
              <a:t>Detecting Anomalies</a:t>
            </a:r>
            <a:endParaRPr lang="en-US" sz="4000" dirty="0"/>
          </a:p>
          <a:p>
            <a:endParaRPr lang="en-US" sz="3600" dirty="0"/>
          </a:p>
        </p:txBody>
      </p:sp>
      <p:sp>
        <p:nvSpPr>
          <p:cNvPr id="4" name="Slide Number Placeholder 3"/>
          <p:cNvSpPr>
            <a:spLocks noGrp="1"/>
          </p:cNvSpPr>
          <p:nvPr>
            <p:ph type="sldNum" sz="quarter" idx="12"/>
          </p:nvPr>
        </p:nvSpPr>
        <p:spPr/>
        <p:txBody>
          <a:bodyPr/>
          <a:lstStyle/>
          <a:p>
            <a:fld id="{3CE2BE82-F690-0B4B-8193-E95039B06779}" type="slidenum">
              <a:rPr lang="en-US" smtClean="0"/>
              <a:t>2</a:t>
            </a:fld>
            <a:endParaRPr lang="en-US"/>
          </a:p>
        </p:txBody>
      </p:sp>
      <p:graphicFrame>
        <p:nvGraphicFramePr>
          <p:cNvPr id="14" name="Content Placeholder 11">
            <a:extLst>
              <a:ext uri="{FF2B5EF4-FFF2-40B4-BE49-F238E27FC236}">
                <a16:creationId xmlns:a16="http://schemas.microsoft.com/office/drawing/2014/main" id="{D3DAEF77-861B-0C44-A028-28A5CB825B69}"/>
              </a:ext>
            </a:extLst>
          </p:cNvPr>
          <p:cNvGraphicFramePr>
            <a:graphicFrameLocks noGrp="1"/>
          </p:cNvGraphicFramePr>
          <p:nvPr>
            <p:ph sz="half" idx="2"/>
            <p:extLst>
              <p:ext uri="{D42A27DB-BD31-4B8C-83A1-F6EECF244321}">
                <p14:modId xmlns:p14="http://schemas.microsoft.com/office/powerpoint/2010/main" val="1776657213"/>
              </p:ext>
            </p:extLst>
          </p:nvPr>
        </p:nvGraphicFramePr>
        <p:xfrm>
          <a:off x="5654842" y="2093495"/>
          <a:ext cx="6228764" cy="46321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730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a:xfrm>
            <a:off x="680321" y="2336873"/>
            <a:ext cx="10424826" cy="3599316"/>
          </a:xfrm>
        </p:spPr>
        <p:txBody>
          <a:bodyPr anchor="ctr">
            <a:normAutofit/>
          </a:bodyPr>
          <a:lstStyle/>
          <a:p>
            <a:r>
              <a:rPr lang="en-US" sz="3600" dirty="0"/>
              <a:t>Analyzing real-world data-sets and determining which instances stand out as being dissimilar to all others</a:t>
            </a:r>
          </a:p>
        </p:txBody>
      </p:sp>
      <p:sp>
        <p:nvSpPr>
          <p:cNvPr id="4" name="Slide Number Placeholder 3"/>
          <p:cNvSpPr>
            <a:spLocks noGrp="1"/>
          </p:cNvSpPr>
          <p:nvPr>
            <p:ph type="sldNum" sz="quarter" idx="12"/>
          </p:nvPr>
        </p:nvSpPr>
        <p:spPr/>
        <p:txBody>
          <a:bodyPr/>
          <a:lstStyle/>
          <a:p>
            <a:fld id="{3CE2BE82-F690-0B4B-8193-E95039B06779}" type="slidenum">
              <a:rPr lang="en-US" smtClean="0"/>
              <a:t>3</a:t>
            </a:fld>
            <a:endParaRPr lang="en-US"/>
          </a:p>
        </p:txBody>
      </p:sp>
    </p:spTree>
    <p:extLst>
      <p:ext uri="{BB962C8B-B14F-4D97-AF65-F5344CB8AC3E}">
        <p14:creationId xmlns:p14="http://schemas.microsoft.com/office/powerpoint/2010/main" val="10867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Work</a:t>
            </a:r>
          </a:p>
        </p:txBody>
      </p:sp>
      <p:sp>
        <p:nvSpPr>
          <p:cNvPr id="3" name="Content Placeholder 2"/>
          <p:cNvSpPr>
            <a:spLocks noGrp="1"/>
          </p:cNvSpPr>
          <p:nvPr>
            <p:ph idx="1"/>
          </p:nvPr>
        </p:nvSpPr>
        <p:spPr/>
        <p:txBody>
          <a:bodyPr/>
          <a:lstStyle/>
          <a:p>
            <a:r>
              <a:rPr lang="en-US" dirty="0"/>
              <a:t>Deep anomaly detection for cyber-intrusion cases</a:t>
            </a:r>
          </a:p>
          <a:p>
            <a:r>
              <a:rPr lang="en-US" dirty="0"/>
              <a:t>Deep learning-based methods for fraud detection.</a:t>
            </a:r>
          </a:p>
          <a:p>
            <a:r>
              <a:rPr lang="en-US" dirty="0"/>
              <a:t>Deep anomaly detection techniques in the medical domain</a:t>
            </a:r>
          </a:p>
          <a:p>
            <a:r>
              <a:rPr lang="en-US" dirty="0"/>
              <a:t>Deep anomaly detection techniques for the Internet of Things (IoT) and big-data anomaly detection</a:t>
            </a:r>
          </a:p>
          <a:p>
            <a:r>
              <a:rPr lang="en-US" dirty="0"/>
              <a:t>Sensor networks anomaly detection</a:t>
            </a:r>
          </a:p>
          <a:p>
            <a:r>
              <a:rPr lang="en-US" dirty="0"/>
              <a:t>State-of-the-art deep learning based methods for video anomaly detection</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3CE2BE82-F690-0B4B-8193-E95039B06779}" type="slidenum">
              <a:rPr lang="en-US" smtClean="0"/>
              <a:t>4</a:t>
            </a:fld>
            <a:endParaRPr lang="en-US"/>
          </a:p>
        </p:txBody>
      </p:sp>
    </p:spTree>
    <p:extLst>
      <p:ext uri="{BB962C8B-B14F-4D97-AF65-F5344CB8AC3E}">
        <p14:creationId xmlns:p14="http://schemas.microsoft.com/office/powerpoint/2010/main" val="177261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Details</a:t>
            </a:r>
          </a:p>
        </p:txBody>
      </p:sp>
      <p:sp>
        <p:nvSpPr>
          <p:cNvPr id="3" name="Content Placeholder 2"/>
          <p:cNvSpPr>
            <a:spLocks noGrp="1"/>
          </p:cNvSpPr>
          <p:nvPr>
            <p:ph idx="1"/>
          </p:nvPr>
        </p:nvSpPr>
        <p:spPr/>
        <p:txBody>
          <a:bodyPr/>
          <a:lstStyle/>
          <a:p>
            <a:r>
              <a:rPr lang="en-US" sz="2800" dirty="0"/>
              <a:t>KDD-99</a:t>
            </a:r>
          </a:p>
          <a:p>
            <a:pPr lvl="1"/>
            <a:r>
              <a:rPr lang="en-US" sz="2200" dirty="0"/>
              <a:t>Dataset used for Third International Knowledge Discovery and Data Mining Tools Competition</a:t>
            </a:r>
          </a:p>
          <a:p>
            <a:pPr lvl="1"/>
            <a:r>
              <a:rPr lang="en-US" sz="2200" dirty="0"/>
              <a:t>1.3M X 122 samples (</a:t>
            </a:r>
            <a:r>
              <a:rPr lang="ru-RU" sz="2200" dirty="0"/>
              <a:t>37</a:t>
            </a:r>
            <a:r>
              <a:rPr lang="en-US" sz="2200" dirty="0"/>
              <a:t>3 000 </a:t>
            </a:r>
            <a:r>
              <a:rPr lang="en-US" sz="2200" dirty="0" err="1"/>
              <a:t>anomal</a:t>
            </a:r>
            <a:r>
              <a:rPr lang="en-US" sz="2200" dirty="0"/>
              <a:t> and 972 000 normal) </a:t>
            </a:r>
          </a:p>
          <a:p>
            <a:pPr lvl="1"/>
            <a:endParaRPr lang="en-US" dirty="0"/>
          </a:p>
          <a:p>
            <a:r>
              <a:rPr lang="en-US" dirty="0"/>
              <a:t> </a:t>
            </a:r>
            <a:r>
              <a:rPr lang="en-US" sz="2800" dirty="0"/>
              <a:t>CIFAR-10</a:t>
            </a:r>
          </a:p>
          <a:p>
            <a:pPr lvl="1"/>
            <a:r>
              <a:rPr lang="en-US" sz="2200" dirty="0"/>
              <a:t>Computer-vision dataset used for object recognition</a:t>
            </a:r>
          </a:p>
          <a:p>
            <a:pPr lvl="1"/>
            <a:r>
              <a:rPr lang="en-US" sz="2200" dirty="0"/>
              <a:t>60 000 color images (32 X 32 X 3). 10 classes</a:t>
            </a:r>
          </a:p>
          <a:p>
            <a:pPr lvl="1"/>
            <a:endParaRPr lang="en-US" dirty="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3CE2BE82-F690-0B4B-8193-E95039B06779}" type="slidenum">
              <a:rPr lang="en-US" smtClean="0"/>
              <a:t>5</a:t>
            </a:fld>
            <a:endParaRPr lang="en-US"/>
          </a:p>
        </p:txBody>
      </p:sp>
    </p:spTree>
    <p:extLst>
      <p:ext uri="{BB962C8B-B14F-4D97-AF65-F5344CB8AC3E}">
        <p14:creationId xmlns:p14="http://schemas.microsoft.com/office/powerpoint/2010/main" val="136406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a:t>
            </a:r>
          </a:p>
        </p:txBody>
      </p:sp>
      <p:sp>
        <p:nvSpPr>
          <p:cNvPr id="9" name="Text Placeholder 8">
            <a:extLst>
              <a:ext uri="{FF2B5EF4-FFF2-40B4-BE49-F238E27FC236}">
                <a16:creationId xmlns:a16="http://schemas.microsoft.com/office/drawing/2014/main" id="{23B8C863-186B-034C-8B3D-9CB25CF988D6}"/>
              </a:ext>
            </a:extLst>
          </p:cNvPr>
          <p:cNvSpPr>
            <a:spLocks noGrp="1"/>
          </p:cNvSpPr>
          <p:nvPr>
            <p:ph type="body" idx="1"/>
          </p:nvPr>
        </p:nvSpPr>
        <p:spPr/>
        <p:txBody>
          <a:bodyPr>
            <a:normAutofit/>
          </a:bodyPr>
          <a:lstStyle/>
          <a:p>
            <a:pPr algn="ctr"/>
            <a:r>
              <a:rPr lang="en-US" sz="2800" dirty="0"/>
              <a:t>KDD-99</a:t>
            </a:r>
            <a:endParaRPr lang="ru-RU" sz="2800" dirty="0"/>
          </a:p>
        </p:txBody>
      </p:sp>
      <p:sp>
        <p:nvSpPr>
          <p:cNvPr id="10" name="Content Placeholder 9">
            <a:extLst>
              <a:ext uri="{FF2B5EF4-FFF2-40B4-BE49-F238E27FC236}">
                <a16:creationId xmlns:a16="http://schemas.microsoft.com/office/drawing/2014/main" id="{A9510B75-D6D7-5847-84DE-02FB66582396}"/>
              </a:ext>
            </a:extLst>
          </p:cNvPr>
          <p:cNvSpPr>
            <a:spLocks noGrp="1"/>
          </p:cNvSpPr>
          <p:nvPr>
            <p:ph sz="half" idx="2"/>
          </p:nvPr>
        </p:nvSpPr>
        <p:spPr>
          <a:xfrm>
            <a:off x="1330098" y="3030008"/>
            <a:ext cx="4698355" cy="2906179"/>
          </a:xfrm>
        </p:spPr>
        <p:txBody>
          <a:bodyPr anchor="ctr">
            <a:normAutofit/>
          </a:bodyPr>
          <a:lstStyle/>
          <a:p>
            <a:r>
              <a:rPr lang="en-US" sz="2800" dirty="0"/>
              <a:t>Hybrid One-class SVM</a:t>
            </a:r>
          </a:p>
          <a:p>
            <a:r>
              <a:rPr lang="en-US" sz="2800" dirty="0"/>
              <a:t>Isolation Forest</a:t>
            </a:r>
          </a:p>
          <a:p>
            <a:r>
              <a:rPr lang="en-US" sz="2800" dirty="0"/>
              <a:t>Auto-encoder</a:t>
            </a:r>
          </a:p>
        </p:txBody>
      </p:sp>
      <p:sp>
        <p:nvSpPr>
          <p:cNvPr id="11" name="Text Placeholder 10">
            <a:extLst>
              <a:ext uri="{FF2B5EF4-FFF2-40B4-BE49-F238E27FC236}">
                <a16:creationId xmlns:a16="http://schemas.microsoft.com/office/drawing/2014/main" id="{CA9A6FF3-16E0-D745-81A7-FC0902630EBE}"/>
              </a:ext>
            </a:extLst>
          </p:cNvPr>
          <p:cNvSpPr>
            <a:spLocks noGrp="1"/>
          </p:cNvSpPr>
          <p:nvPr>
            <p:ph type="body" sz="quarter" idx="3"/>
          </p:nvPr>
        </p:nvSpPr>
        <p:spPr>
          <a:xfrm>
            <a:off x="5998163" y="2337932"/>
            <a:ext cx="4474028" cy="692076"/>
          </a:xfrm>
        </p:spPr>
        <p:txBody>
          <a:bodyPr>
            <a:normAutofit/>
          </a:bodyPr>
          <a:lstStyle/>
          <a:p>
            <a:pPr algn="ctr"/>
            <a:r>
              <a:rPr lang="en-US" sz="2800" dirty="0"/>
              <a:t>Cifar-10</a:t>
            </a:r>
            <a:endParaRPr lang="ru-RU" sz="2800" dirty="0"/>
          </a:p>
        </p:txBody>
      </p:sp>
      <p:sp>
        <p:nvSpPr>
          <p:cNvPr id="12" name="Content Placeholder 11">
            <a:extLst>
              <a:ext uri="{FF2B5EF4-FFF2-40B4-BE49-F238E27FC236}">
                <a16:creationId xmlns:a16="http://schemas.microsoft.com/office/drawing/2014/main" id="{ED936834-E248-B14E-9B34-747A8F3083E6}"/>
              </a:ext>
            </a:extLst>
          </p:cNvPr>
          <p:cNvSpPr>
            <a:spLocks noGrp="1"/>
          </p:cNvSpPr>
          <p:nvPr>
            <p:ph sz="quarter" idx="4"/>
          </p:nvPr>
        </p:nvSpPr>
        <p:spPr>
          <a:xfrm>
            <a:off x="6647939" y="3030008"/>
            <a:ext cx="4700059" cy="2906179"/>
          </a:xfrm>
        </p:spPr>
        <p:txBody>
          <a:bodyPr anchor="ctr">
            <a:normAutofit/>
          </a:bodyPr>
          <a:lstStyle/>
          <a:p>
            <a:r>
              <a:rPr lang="en-US" sz="2800" dirty="0"/>
              <a:t>CNN Auto-encoder</a:t>
            </a:r>
          </a:p>
          <a:p>
            <a:r>
              <a:rPr lang="en-US" sz="2800" dirty="0"/>
              <a:t>Bidirectional GAN</a:t>
            </a:r>
          </a:p>
        </p:txBody>
      </p:sp>
      <p:sp>
        <p:nvSpPr>
          <p:cNvPr id="4" name="Slide Number Placeholder 3"/>
          <p:cNvSpPr>
            <a:spLocks noGrp="1"/>
          </p:cNvSpPr>
          <p:nvPr>
            <p:ph type="sldNum" sz="quarter" idx="12"/>
          </p:nvPr>
        </p:nvSpPr>
        <p:spPr/>
        <p:txBody>
          <a:bodyPr/>
          <a:lstStyle/>
          <a:p>
            <a:fld id="{3CE2BE82-F690-0B4B-8193-E95039B06779}" type="slidenum">
              <a:rPr lang="en-US" smtClean="0"/>
              <a:t>6</a:t>
            </a:fld>
            <a:endParaRPr lang="en-US"/>
          </a:p>
        </p:txBody>
      </p:sp>
    </p:spTree>
    <p:extLst>
      <p:ext uri="{BB962C8B-B14F-4D97-AF65-F5344CB8AC3E}">
        <p14:creationId xmlns:p14="http://schemas.microsoft.com/office/powerpoint/2010/main" val="1470714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Findings (KDD-99) </a:t>
            </a:r>
          </a:p>
        </p:txBody>
      </p:sp>
      <p:sp>
        <p:nvSpPr>
          <p:cNvPr id="4" name="Slide Number Placeholder 3"/>
          <p:cNvSpPr>
            <a:spLocks noGrp="1"/>
          </p:cNvSpPr>
          <p:nvPr>
            <p:ph type="sldNum" sz="quarter" idx="12"/>
          </p:nvPr>
        </p:nvSpPr>
        <p:spPr/>
        <p:txBody>
          <a:bodyPr/>
          <a:lstStyle/>
          <a:p>
            <a:fld id="{3CE2BE82-F690-0B4B-8193-E95039B06779}" type="slidenum">
              <a:rPr lang="en-US" smtClean="0"/>
              <a:t>7</a:t>
            </a:fld>
            <a:endParaRPr lang="en-US"/>
          </a:p>
        </p:txBody>
      </p:sp>
      <p:graphicFrame>
        <p:nvGraphicFramePr>
          <p:cNvPr id="8" name="Content Placeholder 7">
            <a:extLst>
              <a:ext uri="{FF2B5EF4-FFF2-40B4-BE49-F238E27FC236}">
                <a16:creationId xmlns:a16="http://schemas.microsoft.com/office/drawing/2014/main" id="{92429835-CFD0-5A48-85A0-A115C8F97C8E}"/>
              </a:ext>
            </a:extLst>
          </p:cNvPr>
          <p:cNvGraphicFramePr>
            <a:graphicFrameLocks noGrp="1"/>
          </p:cNvGraphicFramePr>
          <p:nvPr>
            <p:ph idx="1"/>
            <p:extLst>
              <p:ext uri="{D42A27DB-BD31-4B8C-83A1-F6EECF244321}">
                <p14:modId xmlns:p14="http://schemas.microsoft.com/office/powerpoint/2010/main" val="3106336189"/>
              </p:ext>
            </p:extLst>
          </p:nvPr>
        </p:nvGraphicFramePr>
        <p:xfrm>
          <a:off x="680321" y="2770932"/>
          <a:ext cx="10967037" cy="1955199"/>
        </p:xfrm>
        <a:graphic>
          <a:graphicData uri="http://schemas.openxmlformats.org/drawingml/2006/table">
            <a:tbl>
              <a:tblPr>
                <a:tableStyleId>{3C2FFA5D-87B4-456A-9821-1D502468CF0F}</a:tableStyleId>
              </a:tblPr>
              <a:tblGrid>
                <a:gridCol w="2183369">
                  <a:extLst>
                    <a:ext uri="{9D8B030D-6E8A-4147-A177-3AD203B41FA5}">
                      <a16:colId xmlns:a16="http://schemas.microsoft.com/office/drawing/2014/main" val="2264455430"/>
                    </a:ext>
                  </a:extLst>
                </a:gridCol>
                <a:gridCol w="2208465">
                  <a:extLst>
                    <a:ext uri="{9D8B030D-6E8A-4147-A177-3AD203B41FA5}">
                      <a16:colId xmlns:a16="http://schemas.microsoft.com/office/drawing/2014/main" val="4050655302"/>
                    </a:ext>
                  </a:extLst>
                </a:gridCol>
                <a:gridCol w="2183369">
                  <a:extLst>
                    <a:ext uri="{9D8B030D-6E8A-4147-A177-3AD203B41FA5}">
                      <a16:colId xmlns:a16="http://schemas.microsoft.com/office/drawing/2014/main" val="2656385417"/>
                    </a:ext>
                  </a:extLst>
                </a:gridCol>
                <a:gridCol w="2183369">
                  <a:extLst>
                    <a:ext uri="{9D8B030D-6E8A-4147-A177-3AD203B41FA5}">
                      <a16:colId xmlns:a16="http://schemas.microsoft.com/office/drawing/2014/main" val="2177709167"/>
                    </a:ext>
                  </a:extLst>
                </a:gridCol>
                <a:gridCol w="2208465">
                  <a:extLst>
                    <a:ext uri="{9D8B030D-6E8A-4147-A177-3AD203B41FA5}">
                      <a16:colId xmlns:a16="http://schemas.microsoft.com/office/drawing/2014/main" val="1596266270"/>
                    </a:ext>
                  </a:extLst>
                </a:gridCol>
              </a:tblGrid>
              <a:tr h="356875">
                <a:tc>
                  <a:txBody>
                    <a:bodyPr/>
                    <a:lstStyle/>
                    <a:p>
                      <a:pPr algn="ctr"/>
                      <a:r>
                        <a:rPr lang="en-US" dirty="0">
                          <a:effectLst/>
                        </a:rPr>
                        <a:t>Model </a:t>
                      </a:r>
                    </a:p>
                  </a:txBody>
                  <a:tcPr marL="38100" marR="38100" marT="38100" marB="38100" anchor="ctr"/>
                </a:tc>
                <a:tc>
                  <a:txBody>
                    <a:bodyPr/>
                    <a:lstStyle/>
                    <a:p>
                      <a:pPr algn="ctr"/>
                      <a:r>
                        <a:rPr lang="en-US">
                          <a:effectLst/>
                        </a:rPr>
                        <a:t>Accuracy </a:t>
                      </a:r>
                    </a:p>
                  </a:txBody>
                  <a:tcPr marL="38100" marR="38100" marT="38100" marB="38100" anchor="ctr"/>
                </a:tc>
                <a:tc>
                  <a:txBody>
                    <a:bodyPr/>
                    <a:lstStyle/>
                    <a:p>
                      <a:pPr algn="ctr"/>
                      <a:r>
                        <a:rPr lang="en-US" dirty="0">
                          <a:effectLst/>
                        </a:rPr>
                        <a:t>F1 Score</a:t>
                      </a:r>
                    </a:p>
                  </a:txBody>
                  <a:tcPr marL="38100" marR="38100" marT="38100" marB="38100" anchor="ctr"/>
                </a:tc>
                <a:tc>
                  <a:txBody>
                    <a:bodyPr/>
                    <a:lstStyle/>
                    <a:p>
                      <a:pPr algn="ctr"/>
                      <a:r>
                        <a:rPr lang="en-US">
                          <a:effectLst/>
                        </a:rPr>
                        <a:t>Predict time</a:t>
                      </a:r>
                    </a:p>
                  </a:txBody>
                  <a:tcPr marL="38100" marR="38100" marT="38100" marB="38100" anchor="ctr"/>
                </a:tc>
                <a:tc>
                  <a:txBody>
                    <a:bodyPr/>
                    <a:lstStyle/>
                    <a:p>
                      <a:pPr algn="ctr"/>
                      <a:r>
                        <a:rPr lang="en-US">
                          <a:effectLst/>
                        </a:rPr>
                        <a:t>Train time</a:t>
                      </a:r>
                    </a:p>
                  </a:txBody>
                  <a:tcPr marL="38100" marR="38100" marT="38100" marB="38100" anchor="ctr"/>
                </a:tc>
                <a:extLst>
                  <a:ext uri="{0D108BD9-81ED-4DB2-BD59-A6C34878D82A}">
                    <a16:rowId xmlns:a16="http://schemas.microsoft.com/office/drawing/2014/main" val="1096318401"/>
                  </a:ext>
                </a:extLst>
              </a:tr>
              <a:tr h="599201">
                <a:tc>
                  <a:txBody>
                    <a:bodyPr/>
                    <a:lstStyle/>
                    <a:p>
                      <a:pPr algn="ctr"/>
                      <a:r>
                        <a:rPr lang="en-US" dirty="0">
                          <a:effectLst/>
                        </a:rPr>
                        <a:t>One-Class SVM</a:t>
                      </a:r>
                    </a:p>
                  </a:txBody>
                  <a:tcPr marL="38100" marR="38100" marT="38100" marB="38100" anchor="ctr"/>
                </a:tc>
                <a:tc>
                  <a:txBody>
                    <a:bodyPr/>
                    <a:lstStyle/>
                    <a:p>
                      <a:pPr algn="ctr"/>
                      <a:r>
                        <a:rPr lang="ru-RU" dirty="0">
                          <a:effectLst/>
                        </a:rPr>
                        <a:t>0.9913</a:t>
                      </a:r>
                    </a:p>
                  </a:txBody>
                  <a:tcPr marL="38100" marR="38100" marT="38100" marB="38100" anchor="ctr"/>
                </a:tc>
                <a:tc>
                  <a:txBody>
                    <a:bodyPr/>
                    <a:lstStyle/>
                    <a:p>
                      <a:pPr algn="ctr"/>
                      <a:r>
                        <a:rPr lang="ru-RU" dirty="0">
                          <a:effectLst/>
                        </a:rPr>
                        <a:t>0.9874</a:t>
                      </a:r>
                    </a:p>
                  </a:txBody>
                  <a:tcPr marL="38100" marR="38100" marT="38100" marB="38100" anchor="ctr"/>
                </a:tc>
                <a:tc>
                  <a:txBody>
                    <a:bodyPr/>
                    <a:lstStyle/>
                    <a:p>
                      <a:pPr algn="ctr"/>
                      <a:r>
                        <a:rPr lang="en-US" dirty="0">
                          <a:effectLst/>
                        </a:rPr>
                        <a:t>1min 53s</a:t>
                      </a:r>
                    </a:p>
                  </a:txBody>
                  <a:tcPr marL="38100" marR="38100" marT="38100" marB="38100" anchor="ctr"/>
                </a:tc>
                <a:tc>
                  <a:txBody>
                    <a:bodyPr/>
                    <a:lstStyle/>
                    <a:p>
                      <a:pPr algn="ctr"/>
                      <a:r>
                        <a:rPr lang="en-US" dirty="0">
                          <a:effectLst/>
                        </a:rPr>
                        <a:t>2h 10min 29s</a:t>
                      </a:r>
                    </a:p>
                  </a:txBody>
                  <a:tcPr marL="38100" marR="38100" marT="38100" marB="38100" anchor="ctr"/>
                </a:tc>
                <a:extLst>
                  <a:ext uri="{0D108BD9-81ED-4DB2-BD59-A6C34878D82A}">
                    <a16:rowId xmlns:a16="http://schemas.microsoft.com/office/drawing/2014/main" val="3274196045"/>
                  </a:ext>
                </a:extLst>
              </a:tr>
              <a:tr h="485571">
                <a:tc>
                  <a:txBody>
                    <a:bodyPr/>
                    <a:lstStyle/>
                    <a:p>
                      <a:pPr algn="ctr"/>
                      <a:r>
                        <a:rPr lang="en-US" dirty="0">
                          <a:effectLst/>
                        </a:rPr>
                        <a:t>Isolation Forest </a:t>
                      </a:r>
                    </a:p>
                  </a:txBody>
                  <a:tcPr marL="38100" marR="38100" marT="38100" marB="38100" anchor="ctr"/>
                </a:tc>
                <a:tc>
                  <a:txBody>
                    <a:bodyPr/>
                    <a:lstStyle/>
                    <a:p>
                      <a:pPr algn="ctr"/>
                      <a:r>
                        <a:rPr lang="ru-RU" sz="1800" kern="1200" dirty="0">
                          <a:solidFill>
                            <a:schemeClr val="dk1"/>
                          </a:solidFill>
                          <a:effectLst/>
                          <a:latin typeface="+mn-lt"/>
                          <a:ea typeface="+mn-ea"/>
                          <a:cs typeface="+mn-cs"/>
                        </a:rPr>
                        <a:t>0.7381</a:t>
                      </a:r>
                    </a:p>
                  </a:txBody>
                  <a:tcPr marL="38100" marR="38100" marT="38100" marB="38100" anchor="ctr"/>
                </a:tc>
                <a:tc>
                  <a:txBody>
                    <a:bodyPr/>
                    <a:lstStyle/>
                    <a:p>
                      <a:pPr algn="ctr"/>
                      <a:r>
                        <a:rPr lang="ru-RU" sz="1800" kern="1200" dirty="0">
                          <a:solidFill>
                            <a:schemeClr val="dk1"/>
                          </a:solidFill>
                          <a:effectLst/>
                          <a:latin typeface="+mn-lt"/>
                          <a:ea typeface="+mn-ea"/>
                          <a:cs typeface="+mn-cs"/>
                        </a:rPr>
                        <a:t>0.838</a:t>
                      </a:r>
                      <a:r>
                        <a:rPr lang="en-US" sz="1800" kern="1200" dirty="0">
                          <a:solidFill>
                            <a:schemeClr val="dk1"/>
                          </a:solidFill>
                          <a:effectLst/>
                          <a:latin typeface="+mn-lt"/>
                          <a:ea typeface="+mn-ea"/>
                          <a:cs typeface="+mn-cs"/>
                        </a:rPr>
                        <a:t>6</a:t>
                      </a:r>
                      <a:endParaRPr lang="ru-RU" sz="1800" kern="1200" dirty="0">
                        <a:solidFill>
                          <a:schemeClr val="dk1"/>
                        </a:solidFill>
                        <a:effectLst/>
                        <a:latin typeface="+mn-lt"/>
                        <a:ea typeface="+mn-ea"/>
                        <a:cs typeface="+mn-cs"/>
                      </a:endParaRPr>
                    </a:p>
                  </a:txBody>
                  <a:tcPr marL="38100" marR="38100" marT="38100" marB="38100" anchor="ctr"/>
                </a:tc>
                <a:tc>
                  <a:txBody>
                    <a:bodyPr/>
                    <a:lstStyle/>
                    <a:p>
                      <a:pPr algn="ctr"/>
                      <a:r>
                        <a:rPr lang="en-US" sz="1800" kern="1200" dirty="0">
                          <a:solidFill>
                            <a:schemeClr val="dk1"/>
                          </a:solidFill>
                          <a:effectLst/>
                          <a:latin typeface="+mn-lt"/>
                          <a:ea typeface="+mn-ea"/>
                          <a:cs typeface="+mn-cs"/>
                        </a:rPr>
                        <a:t>1min 4s</a:t>
                      </a:r>
                      <a:endParaRPr lang="ru-RU" sz="1800" kern="1200" dirty="0">
                        <a:solidFill>
                          <a:schemeClr val="dk1"/>
                        </a:solidFill>
                        <a:effectLst/>
                        <a:latin typeface="+mn-lt"/>
                        <a:ea typeface="+mn-ea"/>
                        <a:cs typeface="+mn-cs"/>
                      </a:endParaRPr>
                    </a:p>
                  </a:txBody>
                  <a:tcPr marL="38100" marR="38100" marT="38100" marB="38100" anchor="ctr"/>
                </a:tc>
                <a:tc>
                  <a:txBody>
                    <a:bodyPr/>
                    <a:lstStyle/>
                    <a:p>
                      <a:pPr algn="ctr"/>
                      <a:r>
                        <a:rPr lang="en-US" sz="1800" kern="1200" dirty="0">
                          <a:solidFill>
                            <a:schemeClr val="dk1"/>
                          </a:solidFill>
                          <a:effectLst/>
                          <a:latin typeface="+mn-lt"/>
                          <a:ea typeface="+mn-ea"/>
                          <a:cs typeface="+mn-cs"/>
                        </a:rPr>
                        <a:t>5min 42s</a:t>
                      </a:r>
                      <a:endParaRPr lang="ru-RU" sz="1800" kern="1200" dirty="0">
                        <a:solidFill>
                          <a:schemeClr val="dk1"/>
                        </a:solidFill>
                        <a:effectLst/>
                        <a:latin typeface="+mn-lt"/>
                        <a:ea typeface="+mn-ea"/>
                        <a:cs typeface="+mn-cs"/>
                      </a:endParaRPr>
                    </a:p>
                  </a:txBody>
                  <a:tcPr marL="38100" marR="38100" marT="38100" marB="38100" anchor="ctr"/>
                </a:tc>
                <a:extLst>
                  <a:ext uri="{0D108BD9-81ED-4DB2-BD59-A6C34878D82A}">
                    <a16:rowId xmlns:a16="http://schemas.microsoft.com/office/drawing/2014/main" val="1260481518"/>
                  </a:ext>
                </a:extLst>
              </a:tr>
              <a:tr h="513552">
                <a:tc>
                  <a:txBody>
                    <a:bodyPr/>
                    <a:lstStyle/>
                    <a:p>
                      <a:pPr algn="ctr"/>
                      <a:r>
                        <a:rPr lang="en-US" b="1" dirty="0">
                          <a:solidFill>
                            <a:schemeClr val="accent3">
                              <a:lumMod val="75000"/>
                            </a:schemeClr>
                          </a:solidFill>
                          <a:effectLst/>
                        </a:rPr>
                        <a:t>Autoencoder</a:t>
                      </a:r>
                    </a:p>
                  </a:txBody>
                  <a:tcPr marL="38100" marR="38100" marT="38100" marB="38100" anchor="ctr"/>
                </a:tc>
                <a:tc>
                  <a:txBody>
                    <a:bodyPr/>
                    <a:lstStyle/>
                    <a:p>
                      <a:pPr algn="ctr"/>
                      <a:r>
                        <a:rPr lang="ru-RU" b="1" dirty="0">
                          <a:solidFill>
                            <a:schemeClr val="accent3">
                              <a:lumMod val="75000"/>
                            </a:schemeClr>
                          </a:solidFill>
                          <a:effectLst/>
                        </a:rPr>
                        <a:t>0.9967</a:t>
                      </a:r>
                    </a:p>
                  </a:txBody>
                  <a:tcPr marL="38100" marR="38100" marT="38100" marB="38100" anchor="ctr"/>
                </a:tc>
                <a:tc>
                  <a:txBody>
                    <a:bodyPr/>
                    <a:lstStyle/>
                    <a:p>
                      <a:pPr algn="ctr"/>
                      <a:r>
                        <a:rPr lang="ru-RU" b="1" dirty="0">
                          <a:solidFill>
                            <a:schemeClr val="accent3">
                              <a:lumMod val="75000"/>
                            </a:schemeClr>
                          </a:solidFill>
                          <a:effectLst/>
                        </a:rPr>
                        <a:t>0.9952</a:t>
                      </a:r>
                    </a:p>
                  </a:txBody>
                  <a:tcPr marL="38100" marR="38100" marT="38100" marB="38100" anchor="ctr"/>
                </a:tc>
                <a:tc>
                  <a:txBody>
                    <a:bodyPr/>
                    <a:lstStyle/>
                    <a:p>
                      <a:pPr algn="ctr"/>
                      <a:r>
                        <a:rPr lang="en-US" b="1" dirty="0">
                          <a:solidFill>
                            <a:schemeClr val="accent3">
                              <a:lumMod val="75000"/>
                            </a:schemeClr>
                          </a:solidFill>
                          <a:effectLst/>
                        </a:rPr>
                        <a:t>27s</a:t>
                      </a:r>
                    </a:p>
                  </a:txBody>
                  <a:tcPr marL="38100" marR="38100" marT="38100" marB="38100" anchor="ctr"/>
                </a:tc>
                <a:tc>
                  <a:txBody>
                    <a:bodyPr/>
                    <a:lstStyle/>
                    <a:p>
                      <a:pPr algn="ctr"/>
                      <a:r>
                        <a:rPr lang="en-US" b="1" dirty="0">
                          <a:solidFill>
                            <a:schemeClr val="accent3">
                              <a:lumMod val="75000"/>
                            </a:schemeClr>
                          </a:solidFill>
                          <a:effectLst/>
                        </a:rPr>
                        <a:t>4min 56s</a:t>
                      </a:r>
                    </a:p>
                  </a:txBody>
                  <a:tcPr marL="38100" marR="38100" marT="38100" marB="38100" anchor="ctr"/>
                </a:tc>
                <a:extLst>
                  <a:ext uri="{0D108BD9-81ED-4DB2-BD59-A6C34878D82A}">
                    <a16:rowId xmlns:a16="http://schemas.microsoft.com/office/drawing/2014/main" val="2066971867"/>
                  </a:ext>
                </a:extLst>
              </a:tr>
            </a:tbl>
          </a:graphicData>
        </a:graphic>
      </p:graphicFrame>
      <p:sp>
        <p:nvSpPr>
          <p:cNvPr id="11" name="TextBox 10">
            <a:extLst>
              <a:ext uri="{FF2B5EF4-FFF2-40B4-BE49-F238E27FC236}">
                <a16:creationId xmlns:a16="http://schemas.microsoft.com/office/drawing/2014/main" id="{5B79E398-9E4A-AE46-9B29-5625BB80F235}"/>
              </a:ext>
            </a:extLst>
          </p:cNvPr>
          <p:cNvSpPr txBox="1"/>
          <p:nvPr/>
        </p:nvSpPr>
        <p:spPr>
          <a:xfrm>
            <a:off x="680321" y="4947866"/>
            <a:ext cx="378116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Train samples : 700 000</a:t>
            </a:r>
          </a:p>
          <a:p>
            <a:pPr marL="285750" indent="-285750">
              <a:buFont typeface="Arial" panose="020B0604020202020204" pitchFamily="34" charset="0"/>
              <a:buChar char="•"/>
            </a:pPr>
            <a:r>
              <a:rPr lang="en-US" dirty="0"/>
              <a:t>Test samples : 500 000</a:t>
            </a:r>
            <a:endParaRPr lang="ru-RU" dirty="0"/>
          </a:p>
        </p:txBody>
      </p:sp>
    </p:spTree>
    <p:extLst>
      <p:ext uri="{BB962C8B-B14F-4D97-AF65-F5344CB8AC3E}">
        <p14:creationId xmlns:p14="http://schemas.microsoft.com/office/powerpoint/2010/main" val="507751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&amp; Findings (CIFAR-10)</a:t>
            </a:r>
          </a:p>
        </p:txBody>
      </p:sp>
      <p:sp>
        <p:nvSpPr>
          <p:cNvPr id="4" name="Slide Number Placeholder 3"/>
          <p:cNvSpPr>
            <a:spLocks noGrp="1"/>
          </p:cNvSpPr>
          <p:nvPr>
            <p:ph type="sldNum" sz="quarter" idx="12"/>
          </p:nvPr>
        </p:nvSpPr>
        <p:spPr/>
        <p:txBody>
          <a:bodyPr/>
          <a:lstStyle/>
          <a:p>
            <a:fld id="{3CE2BE82-F690-0B4B-8193-E95039B06779}" type="slidenum">
              <a:rPr lang="en-US" smtClean="0"/>
              <a:t>8</a:t>
            </a:fld>
            <a:endParaRPr lang="en-US"/>
          </a:p>
        </p:txBody>
      </p:sp>
      <p:graphicFrame>
        <p:nvGraphicFramePr>
          <p:cNvPr id="10" name="Content Placeholder 7">
            <a:extLst>
              <a:ext uri="{FF2B5EF4-FFF2-40B4-BE49-F238E27FC236}">
                <a16:creationId xmlns:a16="http://schemas.microsoft.com/office/drawing/2014/main" id="{287C7103-75CD-D041-B10A-65889938E0C3}"/>
              </a:ext>
            </a:extLst>
          </p:cNvPr>
          <p:cNvGraphicFramePr>
            <a:graphicFrameLocks noGrp="1"/>
          </p:cNvGraphicFramePr>
          <p:nvPr>
            <p:ph idx="1"/>
            <p:extLst>
              <p:ext uri="{D42A27DB-BD31-4B8C-83A1-F6EECF244321}">
                <p14:modId xmlns:p14="http://schemas.microsoft.com/office/powerpoint/2010/main" val="346860460"/>
              </p:ext>
            </p:extLst>
          </p:nvPr>
        </p:nvGraphicFramePr>
        <p:xfrm>
          <a:off x="680321" y="2993358"/>
          <a:ext cx="10967037" cy="1441647"/>
        </p:xfrm>
        <a:graphic>
          <a:graphicData uri="http://schemas.openxmlformats.org/drawingml/2006/table">
            <a:tbl>
              <a:tblPr>
                <a:tableStyleId>{3C2FFA5D-87B4-456A-9821-1D502468CF0F}</a:tableStyleId>
              </a:tblPr>
              <a:tblGrid>
                <a:gridCol w="2183369">
                  <a:extLst>
                    <a:ext uri="{9D8B030D-6E8A-4147-A177-3AD203B41FA5}">
                      <a16:colId xmlns:a16="http://schemas.microsoft.com/office/drawing/2014/main" val="2264455430"/>
                    </a:ext>
                  </a:extLst>
                </a:gridCol>
                <a:gridCol w="2208465">
                  <a:extLst>
                    <a:ext uri="{9D8B030D-6E8A-4147-A177-3AD203B41FA5}">
                      <a16:colId xmlns:a16="http://schemas.microsoft.com/office/drawing/2014/main" val="4050655302"/>
                    </a:ext>
                  </a:extLst>
                </a:gridCol>
                <a:gridCol w="2183369">
                  <a:extLst>
                    <a:ext uri="{9D8B030D-6E8A-4147-A177-3AD203B41FA5}">
                      <a16:colId xmlns:a16="http://schemas.microsoft.com/office/drawing/2014/main" val="2656385417"/>
                    </a:ext>
                  </a:extLst>
                </a:gridCol>
                <a:gridCol w="2183369">
                  <a:extLst>
                    <a:ext uri="{9D8B030D-6E8A-4147-A177-3AD203B41FA5}">
                      <a16:colId xmlns:a16="http://schemas.microsoft.com/office/drawing/2014/main" val="2177709167"/>
                    </a:ext>
                  </a:extLst>
                </a:gridCol>
                <a:gridCol w="2208465">
                  <a:extLst>
                    <a:ext uri="{9D8B030D-6E8A-4147-A177-3AD203B41FA5}">
                      <a16:colId xmlns:a16="http://schemas.microsoft.com/office/drawing/2014/main" val="1596266270"/>
                    </a:ext>
                  </a:extLst>
                </a:gridCol>
              </a:tblGrid>
              <a:tr h="356875">
                <a:tc>
                  <a:txBody>
                    <a:bodyPr/>
                    <a:lstStyle/>
                    <a:p>
                      <a:pPr algn="ctr"/>
                      <a:r>
                        <a:rPr lang="en-US" dirty="0">
                          <a:effectLst/>
                        </a:rPr>
                        <a:t>Model </a:t>
                      </a:r>
                    </a:p>
                  </a:txBody>
                  <a:tcPr marL="38100" marR="38100" marT="38100" marB="38100" anchor="ctr"/>
                </a:tc>
                <a:tc>
                  <a:txBody>
                    <a:bodyPr/>
                    <a:lstStyle/>
                    <a:p>
                      <a:pPr algn="ctr"/>
                      <a:r>
                        <a:rPr lang="en-US">
                          <a:effectLst/>
                        </a:rPr>
                        <a:t>Accuracy </a:t>
                      </a:r>
                    </a:p>
                  </a:txBody>
                  <a:tcPr marL="38100" marR="38100" marT="38100" marB="38100" anchor="ctr"/>
                </a:tc>
                <a:tc>
                  <a:txBody>
                    <a:bodyPr/>
                    <a:lstStyle/>
                    <a:p>
                      <a:pPr algn="ctr"/>
                      <a:r>
                        <a:rPr lang="en-US" dirty="0">
                          <a:effectLst/>
                        </a:rPr>
                        <a:t>F1 Score</a:t>
                      </a:r>
                    </a:p>
                  </a:txBody>
                  <a:tcPr marL="38100" marR="38100" marT="38100" marB="38100" anchor="ctr"/>
                </a:tc>
                <a:tc>
                  <a:txBody>
                    <a:bodyPr/>
                    <a:lstStyle/>
                    <a:p>
                      <a:pPr algn="ctr"/>
                      <a:r>
                        <a:rPr lang="en-US" dirty="0">
                          <a:effectLst/>
                        </a:rPr>
                        <a:t>Predict time</a:t>
                      </a:r>
                    </a:p>
                  </a:txBody>
                  <a:tcPr marL="38100" marR="38100" marT="38100" marB="38100" anchor="ctr"/>
                </a:tc>
                <a:tc>
                  <a:txBody>
                    <a:bodyPr/>
                    <a:lstStyle/>
                    <a:p>
                      <a:pPr algn="ctr"/>
                      <a:r>
                        <a:rPr lang="en-US">
                          <a:effectLst/>
                        </a:rPr>
                        <a:t>Train time</a:t>
                      </a:r>
                    </a:p>
                  </a:txBody>
                  <a:tcPr marL="38100" marR="38100" marT="38100" marB="38100" anchor="ctr"/>
                </a:tc>
                <a:extLst>
                  <a:ext uri="{0D108BD9-81ED-4DB2-BD59-A6C34878D82A}">
                    <a16:rowId xmlns:a16="http://schemas.microsoft.com/office/drawing/2014/main" val="1096318401"/>
                  </a:ext>
                </a:extLst>
              </a:tr>
              <a:tr h="599201">
                <a:tc>
                  <a:txBody>
                    <a:bodyPr/>
                    <a:lstStyle/>
                    <a:p>
                      <a:pPr algn="ctr"/>
                      <a:r>
                        <a:rPr lang="en-US" sz="1800" dirty="0"/>
                        <a:t>CNN Autoencoder</a:t>
                      </a:r>
                      <a:endParaRPr lang="ru-RU" sz="1800" dirty="0"/>
                    </a:p>
                  </a:txBody>
                  <a:tcPr marL="38100" marR="38100" marT="38100" marB="38100" anchor="ctr"/>
                </a:tc>
                <a:tc>
                  <a:txBody>
                    <a:bodyPr/>
                    <a:lstStyle/>
                    <a:p>
                      <a:pPr algn="ctr"/>
                      <a:r>
                        <a:rPr lang="ru-RU" sz="1800" b="0" i="0" kern="1200" dirty="0">
                          <a:solidFill>
                            <a:schemeClr val="dk1"/>
                          </a:solidFill>
                          <a:effectLst/>
                          <a:latin typeface="+mn-lt"/>
                          <a:ea typeface="+mn-ea"/>
                          <a:cs typeface="+mn-cs"/>
                        </a:rPr>
                        <a:t>0.451</a:t>
                      </a:r>
                      <a:endParaRPr lang="ru-RU" dirty="0">
                        <a:effectLst/>
                      </a:endParaRPr>
                    </a:p>
                  </a:txBody>
                  <a:tcPr marL="38100" marR="38100" marT="38100" marB="38100" anchor="ctr"/>
                </a:tc>
                <a:tc>
                  <a:txBody>
                    <a:bodyPr/>
                    <a:lstStyle/>
                    <a:p>
                      <a:pPr algn="ctr"/>
                      <a:r>
                        <a:rPr lang="en-US" sz="1800" b="0" i="0" kern="1200" dirty="0">
                          <a:solidFill>
                            <a:schemeClr val="dk1"/>
                          </a:solidFill>
                          <a:effectLst/>
                          <a:latin typeface="+mn-lt"/>
                          <a:ea typeface="+mn-ea"/>
                          <a:cs typeface="+mn-cs"/>
                        </a:rPr>
                        <a:t>0</a:t>
                      </a:r>
                      <a:r>
                        <a:rPr lang="ru-RU" sz="1800" b="0" i="0" kern="1200" dirty="0">
                          <a:solidFill>
                            <a:schemeClr val="dk1"/>
                          </a:solidFill>
                          <a:effectLst/>
                          <a:latin typeface="+mn-lt"/>
                          <a:ea typeface="+mn-ea"/>
                          <a:cs typeface="+mn-cs"/>
                        </a:rPr>
                        <a:t>.417</a:t>
                      </a:r>
                      <a:endParaRPr lang="ru-RU" dirty="0">
                        <a:effectLst/>
                      </a:endParaRPr>
                    </a:p>
                  </a:txBody>
                  <a:tcPr marL="38100" marR="38100" marT="38100" marB="38100" anchor="ctr"/>
                </a:tc>
                <a:tc>
                  <a:txBody>
                    <a:bodyPr/>
                    <a:lstStyle/>
                    <a:p>
                      <a:pPr algn="ctr"/>
                      <a:r>
                        <a:rPr lang="en-US" sz="1800" b="0" i="0" kern="1200" dirty="0">
                          <a:solidFill>
                            <a:schemeClr val="dk1"/>
                          </a:solidFill>
                          <a:effectLst/>
                          <a:latin typeface="+mn-lt"/>
                          <a:ea typeface="+mn-ea"/>
                          <a:cs typeface="+mn-cs"/>
                        </a:rPr>
                        <a:t>5 sec</a:t>
                      </a:r>
                      <a:endParaRPr lang="en-US" dirty="0">
                        <a:effectLst/>
                      </a:endParaRPr>
                    </a:p>
                  </a:txBody>
                  <a:tcPr marL="38100" marR="38100" marT="38100" marB="38100" anchor="ctr"/>
                </a:tc>
                <a:tc>
                  <a:txBody>
                    <a:bodyPr/>
                    <a:lstStyle/>
                    <a:p>
                      <a:pPr algn="ctr"/>
                      <a:r>
                        <a:rPr lang="en-US" dirty="0">
                          <a:effectLst/>
                        </a:rPr>
                        <a:t>8 min</a:t>
                      </a:r>
                    </a:p>
                  </a:txBody>
                  <a:tcPr marL="38100" marR="38100" marT="38100" marB="38100" anchor="ctr"/>
                </a:tc>
                <a:extLst>
                  <a:ext uri="{0D108BD9-81ED-4DB2-BD59-A6C34878D82A}">
                    <a16:rowId xmlns:a16="http://schemas.microsoft.com/office/drawing/2014/main" val="3274196045"/>
                  </a:ext>
                </a:extLst>
              </a:tr>
              <a:tr h="485571">
                <a:tc>
                  <a:txBody>
                    <a:bodyPr/>
                    <a:lstStyle/>
                    <a:p>
                      <a:pPr algn="ctr"/>
                      <a:r>
                        <a:rPr lang="en-US" sz="1800" dirty="0"/>
                        <a:t>Bidirectional</a:t>
                      </a:r>
                      <a:r>
                        <a:rPr lang="en-US" sz="1800" dirty="0">
                          <a:solidFill>
                            <a:schemeClr val="dk1"/>
                          </a:solidFill>
                        </a:rPr>
                        <a:t> </a:t>
                      </a:r>
                      <a:r>
                        <a:rPr lang="en-US" sz="1800" dirty="0"/>
                        <a:t>GAN</a:t>
                      </a:r>
                      <a:endParaRPr lang="ru-RU" sz="1800" dirty="0"/>
                    </a:p>
                  </a:txBody>
                  <a:tcPr marL="38100" marR="38100" marT="38100" marB="38100" anchor="ctr"/>
                </a:tc>
                <a:tc>
                  <a:txBody>
                    <a:bodyPr/>
                    <a:lstStyle/>
                    <a:p>
                      <a:pPr algn="ctr"/>
                      <a:r>
                        <a:rPr lang="en-US" sz="1800" kern="1200" dirty="0">
                          <a:solidFill>
                            <a:schemeClr val="dk1"/>
                          </a:solidFill>
                          <a:effectLst/>
                          <a:latin typeface="+mn-lt"/>
                          <a:ea typeface="+mn-ea"/>
                          <a:cs typeface="+mn-cs"/>
                        </a:rPr>
                        <a:t>0.634</a:t>
                      </a:r>
                      <a:endParaRPr lang="ru-RU" sz="1800" kern="1200" dirty="0">
                        <a:solidFill>
                          <a:schemeClr val="dk1"/>
                        </a:solidFill>
                        <a:effectLst/>
                        <a:latin typeface="+mn-lt"/>
                        <a:ea typeface="+mn-ea"/>
                        <a:cs typeface="+mn-cs"/>
                      </a:endParaRPr>
                    </a:p>
                  </a:txBody>
                  <a:tcPr marL="38100" marR="38100" marT="38100" marB="38100" anchor="ctr"/>
                </a:tc>
                <a:tc>
                  <a:txBody>
                    <a:bodyPr/>
                    <a:lstStyle/>
                    <a:p>
                      <a:pPr algn="ctr"/>
                      <a:r>
                        <a:rPr lang="en-US" sz="1800" kern="1200" dirty="0">
                          <a:solidFill>
                            <a:schemeClr val="dk1"/>
                          </a:solidFill>
                          <a:effectLst/>
                          <a:latin typeface="+mn-lt"/>
                          <a:ea typeface="+mn-ea"/>
                          <a:cs typeface="+mn-cs"/>
                        </a:rPr>
                        <a:t>0.7536</a:t>
                      </a:r>
                      <a:endParaRPr lang="ru-RU" sz="1800" kern="1200" dirty="0">
                        <a:solidFill>
                          <a:schemeClr val="dk1"/>
                        </a:solidFill>
                        <a:effectLst/>
                        <a:latin typeface="+mn-lt"/>
                        <a:ea typeface="+mn-ea"/>
                        <a:cs typeface="+mn-cs"/>
                      </a:endParaRPr>
                    </a:p>
                  </a:txBody>
                  <a:tcPr marL="38100" marR="38100" marT="38100" marB="38100" anchor="ctr"/>
                </a:tc>
                <a:tc>
                  <a:txBody>
                    <a:bodyPr/>
                    <a:lstStyle/>
                    <a:p>
                      <a:pPr algn="ctr"/>
                      <a:r>
                        <a:rPr lang="en-US" sz="1800" kern="1200" dirty="0">
                          <a:solidFill>
                            <a:schemeClr val="dk1"/>
                          </a:solidFill>
                          <a:effectLst/>
                          <a:latin typeface="+mn-lt"/>
                          <a:ea typeface="+mn-ea"/>
                          <a:cs typeface="+mn-cs"/>
                        </a:rPr>
                        <a:t>24 sec</a:t>
                      </a:r>
                      <a:endParaRPr lang="ru-RU" sz="1800" kern="1200" dirty="0">
                        <a:solidFill>
                          <a:schemeClr val="dk1"/>
                        </a:solidFill>
                        <a:effectLst/>
                        <a:latin typeface="+mn-lt"/>
                        <a:ea typeface="+mn-ea"/>
                        <a:cs typeface="+mn-cs"/>
                      </a:endParaRPr>
                    </a:p>
                  </a:txBody>
                  <a:tcPr marL="38100" marR="38100" marT="38100" marB="38100" anchor="ctr"/>
                </a:tc>
                <a:tc>
                  <a:txBody>
                    <a:bodyPr/>
                    <a:lstStyle/>
                    <a:p>
                      <a:pPr algn="ctr"/>
                      <a:r>
                        <a:rPr lang="en-US" sz="1800" kern="1200" dirty="0">
                          <a:solidFill>
                            <a:schemeClr val="dk1"/>
                          </a:solidFill>
                          <a:effectLst/>
                          <a:latin typeface="+mn-lt"/>
                          <a:ea typeface="+mn-ea"/>
                          <a:cs typeface="+mn-cs"/>
                        </a:rPr>
                        <a:t>4 min</a:t>
                      </a:r>
                      <a:endParaRPr lang="ru-RU" sz="1800" kern="1200" dirty="0">
                        <a:solidFill>
                          <a:schemeClr val="dk1"/>
                        </a:solidFill>
                        <a:effectLst/>
                        <a:latin typeface="+mn-lt"/>
                        <a:ea typeface="+mn-ea"/>
                        <a:cs typeface="+mn-cs"/>
                      </a:endParaRPr>
                    </a:p>
                  </a:txBody>
                  <a:tcPr marL="38100" marR="38100" marT="38100" marB="38100" anchor="ctr"/>
                </a:tc>
                <a:extLst>
                  <a:ext uri="{0D108BD9-81ED-4DB2-BD59-A6C34878D82A}">
                    <a16:rowId xmlns:a16="http://schemas.microsoft.com/office/drawing/2014/main" val="1260481518"/>
                  </a:ext>
                </a:extLst>
              </a:tr>
            </a:tbl>
          </a:graphicData>
        </a:graphic>
      </p:graphicFrame>
      <p:sp>
        <p:nvSpPr>
          <p:cNvPr id="12" name="TextBox 11">
            <a:extLst>
              <a:ext uri="{FF2B5EF4-FFF2-40B4-BE49-F238E27FC236}">
                <a16:creationId xmlns:a16="http://schemas.microsoft.com/office/drawing/2014/main" id="{94721641-6334-4F4F-B559-2E0466D3DAE9}"/>
              </a:ext>
            </a:extLst>
          </p:cNvPr>
          <p:cNvSpPr txBox="1"/>
          <p:nvPr/>
        </p:nvSpPr>
        <p:spPr>
          <a:xfrm>
            <a:off x="680321" y="4947866"/>
            <a:ext cx="3781168" cy="646331"/>
          </a:xfrm>
          <a:prstGeom prst="rect">
            <a:avLst/>
          </a:prstGeom>
          <a:noFill/>
        </p:spPr>
        <p:txBody>
          <a:bodyPr wrap="square" rtlCol="0">
            <a:spAutoFit/>
          </a:bodyPr>
          <a:lstStyle/>
          <a:p>
            <a:pPr marL="285750" indent="-285750">
              <a:buFont typeface="Arial" panose="020B0604020202020204" pitchFamily="34" charset="0"/>
              <a:buChar char="•"/>
            </a:pPr>
            <a:r>
              <a:rPr lang="en-US" dirty="0"/>
              <a:t>Train samples : 5000</a:t>
            </a:r>
          </a:p>
          <a:p>
            <a:pPr marL="285750" indent="-285750">
              <a:buFont typeface="Arial" panose="020B0604020202020204" pitchFamily="34" charset="0"/>
              <a:buChar char="•"/>
            </a:pPr>
            <a:r>
              <a:rPr lang="en-US" dirty="0"/>
              <a:t>Test : 4000</a:t>
            </a:r>
            <a:endParaRPr lang="ru-RU" dirty="0"/>
          </a:p>
        </p:txBody>
      </p:sp>
    </p:spTree>
    <p:extLst>
      <p:ext uri="{BB962C8B-B14F-4D97-AF65-F5344CB8AC3E}">
        <p14:creationId xmlns:p14="http://schemas.microsoft.com/office/powerpoint/2010/main" val="180202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a:t>
            </a:r>
          </a:p>
        </p:txBody>
      </p:sp>
      <p:sp>
        <p:nvSpPr>
          <p:cNvPr id="3" name="Content Placeholder 2"/>
          <p:cNvSpPr>
            <a:spLocks noGrp="1"/>
          </p:cNvSpPr>
          <p:nvPr>
            <p:ph idx="1"/>
          </p:nvPr>
        </p:nvSpPr>
        <p:spPr/>
        <p:txBody>
          <a:bodyPr anchor="ctr">
            <a:normAutofit/>
          </a:bodyPr>
          <a:lstStyle/>
          <a:p>
            <a:r>
              <a:rPr lang="en-US" sz="2800" dirty="0"/>
              <a:t>Hyperparameters tuning CNN Autoencoder</a:t>
            </a:r>
          </a:p>
          <a:p>
            <a:r>
              <a:rPr lang="en-US" sz="2800" dirty="0"/>
              <a:t>Determining threshold for classification</a:t>
            </a:r>
          </a:p>
          <a:p>
            <a:r>
              <a:rPr lang="en-US" sz="2800" dirty="0"/>
              <a:t>Bi-directional GAN implementation </a:t>
            </a:r>
          </a:p>
          <a:p>
            <a:r>
              <a:rPr lang="en-US" sz="2800" dirty="0"/>
              <a:t>One-Class Neural Network implementation</a:t>
            </a:r>
          </a:p>
        </p:txBody>
      </p:sp>
      <p:sp>
        <p:nvSpPr>
          <p:cNvPr id="4" name="Slide Number Placeholder 3"/>
          <p:cNvSpPr>
            <a:spLocks noGrp="1"/>
          </p:cNvSpPr>
          <p:nvPr>
            <p:ph type="sldNum" sz="quarter" idx="12"/>
          </p:nvPr>
        </p:nvSpPr>
        <p:spPr/>
        <p:txBody>
          <a:bodyPr/>
          <a:lstStyle/>
          <a:p>
            <a:fld id="{3CE2BE82-F690-0B4B-8193-E95039B06779}" type="slidenum">
              <a:rPr lang="en-US" smtClean="0"/>
              <a:t>9</a:t>
            </a:fld>
            <a:endParaRPr lang="en-US"/>
          </a:p>
        </p:txBody>
      </p:sp>
    </p:spTree>
    <p:extLst>
      <p:ext uri="{BB962C8B-B14F-4D97-AF65-F5344CB8AC3E}">
        <p14:creationId xmlns:p14="http://schemas.microsoft.com/office/powerpoint/2010/main" val="9576778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{21F351CF-4A03-C64C-8B8A-811B3775FC7F}tf10001057</Template>
  <TotalTime>2470</TotalTime>
  <Words>482</Words>
  <Application>Microsoft Macintosh PowerPoint</Application>
  <PresentationFormat>Widescreen</PresentationFormat>
  <Paragraphs>126</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Trebuchet MS</vt:lpstr>
      <vt:lpstr>Berlin</vt:lpstr>
      <vt:lpstr>Anomaly Detection</vt:lpstr>
      <vt:lpstr>Introduction</vt:lpstr>
      <vt:lpstr>Problem Statement</vt:lpstr>
      <vt:lpstr>Related Work</vt:lpstr>
      <vt:lpstr>Dataset Details</vt:lpstr>
      <vt:lpstr>Machine Learning Model</vt:lpstr>
      <vt:lpstr>Results &amp; Findings (KDD-99) </vt:lpstr>
      <vt:lpstr>Results &amp; Findings (CIFAR-10)</vt:lpstr>
      <vt:lpstr>Challenges</vt:lpstr>
      <vt:lpstr>Summary</vt:lpstr>
      <vt:lpstr>References</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Muhammad Fahim</dc:creator>
  <cp:lastModifiedBy>Gcinizwe Nkhosi</cp:lastModifiedBy>
  <cp:revision>40</cp:revision>
  <dcterms:created xsi:type="dcterms:W3CDTF">2019-04-17T05:50:30Z</dcterms:created>
  <dcterms:modified xsi:type="dcterms:W3CDTF">2019-04-22T11:01:19Z</dcterms:modified>
</cp:coreProperties>
</file>