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94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/>
    <p:restoredTop sz="82335"/>
  </p:normalViewPr>
  <p:slideViewPr>
    <p:cSldViewPr snapToGrid="0" snapToObjects="1">
      <p:cViewPr>
        <p:scale>
          <a:sx n="103" d="100"/>
          <a:sy n="103" d="100"/>
        </p:scale>
        <p:origin x="111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5DF9B-F70F-4B2B-AA4D-24BEA120A190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A10BB7-8A33-4BBF-AC75-F05FBF91576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dirty="0"/>
            <a:t>Prediction</a:t>
          </a:r>
        </a:p>
      </dgm:t>
    </dgm:pt>
    <dgm:pt modelId="{F6393CD5-BBB4-453D-80CE-67D6D717FABB}" type="parTrans" cxnId="{6FF0C9EB-F8CD-4589-9215-56F23C2BEA56}">
      <dgm:prSet/>
      <dgm:spPr/>
      <dgm:t>
        <a:bodyPr/>
        <a:lstStyle/>
        <a:p>
          <a:endParaRPr lang="en-US"/>
        </a:p>
      </dgm:t>
    </dgm:pt>
    <dgm:pt modelId="{61D15FD3-C80B-4EDD-AE8B-8373ABE1AD0E}" type="sibTrans" cxnId="{6FF0C9EB-F8CD-4589-9215-56F23C2BEA56}">
      <dgm:prSet/>
      <dgm:spPr/>
      <dgm:t>
        <a:bodyPr/>
        <a:lstStyle/>
        <a:p>
          <a:endParaRPr lang="en-US"/>
        </a:p>
      </dgm:t>
    </dgm:pt>
    <dgm:pt modelId="{62D92C56-8D5C-4F26-8AE1-BE05F70C836B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300" dirty="0"/>
            <a:t>Recommendation</a:t>
          </a:r>
        </a:p>
      </dgm:t>
    </dgm:pt>
    <dgm:pt modelId="{38F474D3-AF05-409A-825E-3404203878DD}" type="parTrans" cxnId="{9AD9B28D-AEDB-4F0F-B95D-6E55C22D953C}">
      <dgm:prSet/>
      <dgm:spPr/>
      <dgm:t>
        <a:bodyPr/>
        <a:lstStyle/>
        <a:p>
          <a:endParaRPr lang="en-US"/>
        </a:p>
      </dgm:t>
    </dgm:pt>
    <dgm:pt modelId="{68EA9E24-8037-46E3-9FB1-4753DD06B062}" type="sibTrans" cxnId="{9AD9B28D-AEDB-4F0F-B95D-6E55C22D953C}">
      <dgm:prSet/>
      <dgm:spPr/>
      <dgm:t>
        <a:bodyPr/>
        <a:lstStyle/>
        <a:p>
          <a:endParaRPr lang="en-US"/>
        </a:p>
      </dgm:t>
    </dgm:pt>
    <dgm:pt modelId="{D819D0CF-D5E4-4A8B-82A0-B51C5FF136EF}">
      <dgm:prSet phldrT="[Text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2400" dirty="0"/>
            <a:t>Insights</a:t>
          </a:r>
        </a:p>
      </dgm:t>
    </dgm:pt>
    <dgm:pt modelId="{EA662C53-D09C-4FF3-A57F-C3953F64313A}" type="parTrans" cxnId="{82E37C16-77F0-4622-BC14-3558D5916995}">
      <dgm:prSet/>
      <dgm:spPr/>
      <dgm:t>
        <a:bodyPr/>
        <a:lstStyle/>
        <a:p>
          <a:endParaRPr lang="en-US"/>
        </a:p>
      </dgm:t>
    </dgm:pt>
    <dgm:pt modelId="{6B350124-689D-461C-B0E3-3E8F8B82AEB2}" type="sibTrans" cxnId="{82E37C16-77F0-4622-BC14-3558D5916995}">
      <dgm:prSet/>
      <dgm:spPr/>
      <dgm:t>
        <a:bodyPr/>
        <a:lstStyle/>
        <a:p>
          <a:endParaRPr lang="en-US"/>
        </a:p>
      </dgm:t>
    </dgm:pt>
    <dgm:pt modelId="{EDE61089-1C46-4291-85D9-487DA65E819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100" dirty="0"/>
            <a:t>Anomaly Detection</a:t>
          </a:r>
        </a:p>
      </dgm:t>
    </dgm:pt>
    <dgm:pt modelId="{0E9EE5B6-C2DB-4C89-B09E-9A2275738D6F}" type="parTrans" cxnId="{11D0842D-1605-4D4D-94A6-BD15A714E365}">
      <dgm:prSet/>
      <dgm:spPr/>
      <dgm:t>
        <a:bodyPr/>
        <a:lstStyle/>
        <a:p>
          <a:endParaRPr lang="en-US"/>
        </a:p>
      </dgm:t>
    </dgm:pt>
    <dgm:pt modelId="{4C718BD6-D2E3-4C5C-B355-B804C3DE1D72}" type="sibTrans" cxnId="{11D0842D-1605-4D4D-94A6-BD15A714E365}">
      <dgm:prSet/>
      <dgm:spPr/>
      <dgm:t>
        <a:bodyPr/>
        <a:lstStyle/>
        <a:p>
          <a:endParaRPr lang="en-US"/>
        </a:p>
      </dgm:t>
    </dgm:pt>
    <dgm:pt modelId="{AA48C738-0211-409E-BED5-C99D89822C71}" type="pres">
      <dgm:prSet presAssocID="{F165DF9B-F70F-4B2B-AA4D-24BEA120A19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EB2D471-AAAA-4EF4-9A4D-EB3027035477}" type="pres">
      <dgm:prSet presAssocID="{3FA10BB7-8A33-4BBF-AC75-F05FBF91576D}" presName="Parent" presStyleLbl="node0" presStyleIdx="0" presStyleCnt="1" custLinFactNeighborX="-1541" custLinFactNeighborY="-1619">
        <dgm:presLayoutVars>
          <dgm:chMax val="6"/>
          <dgm:chPref val="6"/>
        </dgm:presLayoutVars>
      </dgm:prSet>
      <dgm:spPr/>
    </dgm:pt>
    <dgm:pt modelId="{B4CFF039-6B58-4D6C-AFF3-AE39C38429C0}" type="pres">
      <dgm:prSet presAssocID="{62D92C56-8D5C-4F26-8AE1-BE05F70C836B}" presName="Accent1" presStyleCnt="0"/>
      <dgm:spPr/>
    </dgm:pt>
    <dgm:pt modelId="{E234964A-FEF1-4EA1-85BC-D4CFC42645FB}" type="pres">
      <dgm:prSet presAssocID="{62D92C56-8D5C-4F26-8AE1-BE05F70C836B}" presName="Accent" presStyleLbl="bgShp" presStyleIdx="0" presStyleCnt="3"/>
      <dgm:spPr/>
    </dgm:pt>
    <dgm:pt modelId="{1ADC9B9A-D0AF-4B72-86D1-A77D990F7F33}" type="pres">
      <dgm:prSet presAssocID="{62D92C56-8D5C-4F26-8AE1-BE05F70C836B}" presName="Child1" presStyleLbl="node1" presStyleIdx="0" presStyleCnt="3" custScaleX="107130" custScaleY="112678" custLinFactNeighborX="4214">
        <dgm:presLayoutVars>
          <dgm:chMax val="0"/>
          <dgm:chPref val="0"/>
          <dgm:bulletEnabled val="1"/>
        </dgm:presLayoutVars>
      </dgm:prSet>
      <dgm:spPr/>
    </dgm:pt>
    <dgm:pt modelId="{DE012650-96CD-4AC6-B861-B65F3BE78851}" type="pres">
      <dgm:prSet presAssocID="{D819D0CF-D5E4-4A8B-82A0-B51C5FF136EF}" presName="Accent2" presStyleCnt="0"/>
      <dgm:spPr/>
    </dgm:pt>
    <dgm:pt modelId="{D16D4B90-6DBC-4CC6-A5BE-D4602C1056EC}" type="pres">
      <dgm:prSet presAssocID="{D819D0CF-D5E4-4A8B-82A0-B51C5FF136EF}" presName="Accent" presStyleLbl="bgShp" presStyleIdx="1" presStyleCnt="3" custScaleX="116063" custScaleY="88840" custLinFactNeighborX="8268"/>
      <dgm:spPr>
        <a:solidFill>
          <a:schemeClr val="bg2">
            <a:lumMod val="20000"/>
            <a:lumOff val="80000"/>
          </a:schemeClr>
        </a:solidFill>
      </dgm:spPr>
    </dgm:pt>
    <dgm:pt modelId="{F5BF95D5-5477-4D27-88FA-40EFA125F7E5}" type="pres">
      <dgm:prSet presAssocID="{D819D0CF-D5E4-4A8B-82A0-B51C5FF136EF}" presName="Child2" presStyleLbl="node1" presStyleIdx="1" presStyleCnt="3" custLinFactNeighborX="369" custLinFactNeighborY="-1717">
        <dgm:presLayoutVars>
          <dgm:chMax val="0"/>
          <dgm:chPref val="0"/>
          <dgm:bulletEnabled val="1"/>
        </dgm:presLayoutVars>
      </dgm:prSet>
      <dgm:spPr/>
    </dgm:pt>
    <dgm:pt modelId="{D09DC897-D06E-44B3-950A-E8A9F459C861}" type="pres">
      <dgm:prSet presAssocID="{EDE61089-1C46-4291-85D9-487DA65E819C}" presName="Accent3" presStyleCnt="0"/>
      <dgm:spPr/>
    </dgm:pt>
    <dgm:pt modelId="{BD33C5B3-DBB6-4DA6-8D3B-7E703745577B}" type="pres">
      <dgm:prSet presAssocID="{EDE61089-1C46-4291-85D9-487DA65E819C}" presName="Accent" presStyleLbl="bgShp" presStyleIdx="2" presStyleCnt="3" custScaleX="97412" custScaleY="114756" custLinFactNeighborX="1378" custLinFactNeighborY="-14400"/>
      <dgm:spPr>
        <a:xfrm>
          <a:off x="2939652" y="2734707"/>
          <a:ext cx="850295" cy="862734"/>
        </a:xfrm>
        <a:prstGeom prst="hexagon">
          <a:avLst>
            <a:gd name="adj" fmla="val 28900"/>
            <a:gd name="vf" fmla="val 115470"/>
          </a:avLst>
        </a:prstGeom>
        <a:solidFill>
          <a:srgbClr val="9D360E">
            <a:lumMod val="20000"/>
            <a:lumOff val="80000"/>
          </a:srgbClr>
        </a:solidFill>
        <a:ln>
          <a:noFill/>
        </a:ln>
        <a:effectLst/>
      </dgm:spPr>
    </dgm:pt>
    <dgm:pt modelId="{5017EBFA-F62C-4179-87BA-57FBCC7D0FB4}" type="pres">
      <dgm:prSet presAssocID="{EDE61089-1C46-4291-85D9-487DA65E819C}" presName="Child3" presStyleLbl="node1" presStyleIdx="2" presStyleCnt="3" custLinFactNeighborX="3249" custLinFactNeighborY="-2592">
        <dgm:presLayoutVars>
          <dgm:chMax val="0"/>
          <dgm:chPref val="0"/>
          <dgm:bulletEnabled val="1"/>
        </dgm:presLayoutVars>
      </dgm:prSet>
      <dgm:spPr/>
    </dgm:pt>
  </dgm:ptLst>
  <dgm:cxnLst>
    <dgm:cxn modelId="{0A2F4916-C8E2-480D-B730-7A8E838538B4}" type="presOf" srcId="{62D92C56-8D5C-4F26-8AE1-BE05F70C836B}" destId="{1ADC9B9A-D0AF-4B72-86D1-A77D990F7F33}" srcOrd="0" destOrd="0" presId="urn:microsoft.com/office/officeart/2011/layout/HexagonRadial"/>
    <dgm:cxn modelId="{82E37C16-77F0-4622-BC14-3558D5916995}" srcId="{3FA10BB7-8A33-4BBF-AC75-F05FBF91576D}" destId="{D819D0CF-D5E4-4A8B-82A0-B51C5FF136EF}" srcOrd="1" destOrd="0" parTransId="{EA662C53-D09C-4FF3-A57F-C3953F64313A}" sibTransId="{6B350124-689D-461C-B0E3-3E8F8B82AEB2}"/>
    <dgm:cxn modelId="{EBC82520-C612-4373-A62E-2BDB728EB5BE}" type="presOf" srcId="{3FA10BB7-8A33-4BBF-AC75-F05FBF91576D}" destId="{0EB2D471-AAAA-4EF4-9A4D-EB3027035477}" srcOrd="0" destOrd="0" presId="urn:microsoft.com/office/officeart/2011/layout/HexagonRadial"/>
    <dgm:cxn modelId="{11D0842D-1605-4D4D-94A6-BD15A714E365}" srcId="{3FA10BB7-8A33-4BBF-AC75-F05FBF91576D}" destId="{EDE61089-1C46-4291-85D9-487DA65E819C}" srcOrd="2" destOrd="0" parTransId="{0E9EE5B6-C2DB-4C89-B09E-9A2275738D6F}" sibTransId="{4C718BD6-D2E3-4C5C-B355-B804C3DE1D72}"/>
    <dgm:cxn modelId="{10C8D15E-B2FA-4DED-A455-6EE48B6CA8F8}" type="presOf" srcId="{EDE61089-1C46-4291-85D9-487DA65E819C}" destId="{5017EBFA-F62C-4179-87BA-57FBCC7D0FB4}" srcOrd="0" destOrd="0" presId="urn:microsoft.com/office/officeart/2011/layout/HexagonRadial"/>
    <dgm:cxn modelId="{9AD9B28D-AEDB-4F0F-B95D-6E55C22D953C}" srcId="{3FA10BB7-8A33-4BBF-AC75-F05FBF91576D}" destId="{62D92C56-8D5C-4F26-8AE1-BE05F70C836B}" srcOrd="0" destOrd="0" parTransId="{38F474D3-AF05-409A-825E-3404203878DD}" sibTransId="{68EA9E24-8037-46E3-9FB1-4753DD06B062}"/>
    <dgm:cxn modelId="{8E6C64BD-BE75-43DB-BC3A-E9F77E2F8D21}" type="presOf" srcId="{D819D0CF-D5E4-4A8B-82A0-B51C5FF136EF}" destId="{F5BF95D5-5477-4D27-88FA-40EFA125F7E5}" srcOrd="0" destOrd="0" presId="urn:microsoft.com/office/officeart/2011/layout/HexagonRadial"/>
    <dgm:cxn modelId="{944754CE-DE6B-491B-AF61-BD462DE95F33}" type="presOf" srcId="{F165DF9B-F70F-4B2B-AA4D-24BEA120A190}" destId="{AA48C738-0211-409E-BED5-C99D89822C71}" srcOrd="0" destOrd="0" presId="urn:microsoft.com/office/officeart/2011/layout/HexagonRadial"/>
    <dgm:cxn modelId="{6FF0C9EB-F8CD-4589-9215-56F23C2BEA56}" srcId="{F165DF9B-F70F-4B2B-AA4D-24BEA120A190}" destId="{3FA10BB7-8A33-4BBF-AC75-F05FBF91576D}" srcOrd="0" destOrd="0" parTransId="{F6393CD5-BBB4-453D-80CE-67D6D717FABB}" sibTransId="{61D15FD3-C80B-4EDD-AE8B-8373ABE1AD0E}"/>
    <dgm:cxn modelId="{6332D4AA-85A2-4918-9D9F-58D2388A33C3}" type="presParOf" srcId="{AA48C738-0211-409E-BED5-C99D89822C71}" destId="{0EB2D471-AAAA-4EF4-9A4D-EB3027035477}" srcOrd="0" destOrd="0" presId="urn:microsoft.com/office/officeart/2011/layout/HexagonRadial"/>
    <dgm:cxn modelId="{4FD7DC60-9291-4F26-BCC0-12C7CCCD6372}" type="presParOf" srcId="{AA48C738-0211-409E-BED5-C99D89822C71}" destId="{B4CFF039-6B58-4D6C-AFF3-AE39C38429C0}" srcOrd="1" destOrd="0" presId="urn:microsoft.com/office/officeart/2011/layout/HexagonRadial"/>
    <dgm:cxn modelId="{B0A8AA3C-9D7C-4F74-8194-C22CA514071C}" type="presParOf" srcId="{B4CFF039-6B58-4D6C-AFF3-AE39C38429C0}" destId="{E234964A-FEF1-4EA1-85BC-D4CFC42645FB}" srcOrd="0" destOrd="0" presId="urn:microsoft.com/office/officeart/2011/layout/HexagonRadial"/>
    <dgm:cxn modelId="{77D9A6DC-F733-4BD1-AA1E-C37D460CD615}" type="presParOf" srcId="{AA48C738-0211-409E-BED5-C99D89822C71}" destId="{1ADC9B9A-D0AF-4B72-86D1-A77D990F7F33}" srcOrd="2" destOrd="0" presId="urn:microsoft.com/office/officeart/2011/layout/HexagonRadial"/>
    <dgm:cxn modelId="{0F0803B7-473E-4718-9012-E2ECB3823117}" type="presParOf" srcId="{AA48C738-0211-409E-BED5-C99D89822C71}" destId="{DE012650-96CD-4AC6-B861-B65F3BE78851}" srcOrd="3" destOrd="0" presId="urn:microsoft.com/office/officeart/2011/layout/HexagonRadial"/>
    <dgm:cxn modelId="{70369EED-27E5-415D-8EA7-BDFB85467971}" type="presParOf" srcId="{DE012650-96CD-4AC6-B861-B65F3BE78851}" destId="{D16D4B90-6DBC-4CC6-A5BE-D4602C1056EC}" srcOrd="0" destOrd="0" presId="urn:microsoft.com/office/officeart/2011/layout/HexagonRadial"/>
    <dgm:cxn modelId="{130CA90D-B349-426D-BA85-DCF6C15DBD31}" type="presParOf" srcId="{AA48C738-0211-409E-BED5-C99D89822C71}" destId="{F5BF95D5-5477-4D27-88FA-40EFA125F7E5}" srcOrd="4" destOrd="0" presId="urn:microsoft.com/office/officeart/2011/layout/HexagonRadial"/>
    <dgm:cxn modelId="{735C7EDB-896F-4923-BFCB-2F978F05F658}" type="presParOf" srcId="{AA48C738-0211-409E-BED5-C99D89822C71}" destId="{D09DC897-D06E-44B3-950A-E8A9F459C861}" srcOrd="5" destOrd="0" presId="urn:microsoft.com/office/officeart/2011/layout/HexagonRadial"/>
    <dgm:cxn modelId="{69F2AC08-E93B-4600-A6E8-F5F0E689C732}" type="presParOf" srcId="{D09DC897-D06E-44B3-950A-E8A9F459C861}" destId="{BD33C5B3-DBB6-4DA6-8D3B-7E703745577B}" srcOrd="0" destOrd="0" presId="urn:microsoft.com/office/officeart/2011/layout/HexagonRadial"/>
    <dgm:cxn modelId="{C31A27E6-62FD-4A89-BFE4-C349F9A092E9}" type="presParOf" srcId="{AA48C738-0211-409E-BED5-C99D89822C71}" destId="{5017EBFA-F62C-4179-87BA-57FBCC7D0FB4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2D471-AAAA-4EF4-9A4D-EB3027035477}">
      <dsp:nvSpPr>
        <dsp:cNvPr id="0" name=""/>
        <dsp:cNvSpPr/>
      </dsp:nvSpPr>
      <dsp:spPr>
        <a:xfrm>
          <a:off x="1121446" y="830673"/>
          <a:ext cx="2313205" cy="2000629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Prediction</a:t>
          </a:r>
        </a:p>
      </dsp:txBody>
      <dsp:txXfrm>
        <a:off x="1504740" y="1162173"/>
        <a:ext cx="1546617" cy="1337629"/>
      </dsp:txXfrm>
    </dsp:sp>
    <dsp:sp modelId="{D16D4B90-6DBC-4CC6-A5BE-D4602C1056EC}">
      <dsp:nvSpPr>
        <dsp:cNvPr id="0" name=""/>
        <dsp:cNvSpPr/>
      </dsp:nvSpPr>
      <dsp:spPr>
        <a:xfrm>
          <a:off x="3626242" y="1353407"/>
          <a:ext cx="1013097" cy="667898"/>
        </a:xfrm>
        <a:prstGeom prst="hexagon">
          <a:avLst>
            <a:gd name="adj" fmla="val 28900"/>
            <a:gd name="vf" fmla="val 11547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C9B9A-D0AF-4B72-86D1-A77D990F7F33}">
      <dsp:nvSpPr>
        <dsp:cNvPr id="0" name=""/>
        <dsp:cNvSpPr/>
      </dsp:nvSpPr>
      <dsp:spPr>
        <a:xfrm>
          <a:off x="3120980" y="-51972"/>
          <a:ext cx="2030563" cy="1847675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Recommendation</a:t>
          </a:r>
        </a:p>
      </dsp:txBody>
      <dsp:txXfrm>
        <a:off x="3469527" y="265182"/>
        <a:ext cx="1333469" cy="1213367"/>
      </dsp:txXfrm>
    </dsp:sp>
    <dsp:sp modelId="{BD33C5B3-DBB6-4DA6-8D3B-7E703745577B}">
      <dsp:nvSpPr>
        <dsp:cNvPr id="0" name=""/>
        <dsp:cNvSpPr/>
      </dsp:nvSpPr>
      <dsp:spPr>
        <a:xfrm>
          <a:off x="2939652" y="2734707"/>
          <a:ext cx="850295" cy="862734"/>
        </a:xfrm>
        <a:prstGeom prst="hexagon">
          <a:avLst>
            <a:gd name="adj" fmla="val 28900"/>
            <a:gd name="vf" fmla="val 115470"/>
          </a:avLst>
        </a:prstGeom>
        <a:solidFill>
          <a:srgbClr val="9D360E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F95D5-5477-4D27-88FA-40EFA125F7E5}">
      <dsp:nvSpPr>
        <dsp:cNvPr id="0" name=""/>
        <dsp:cNvSpPr/>
      </dsp:nvSpPr>
      <dsp:spPr>
        <a:xfrm>
          <a:off x="3115673" y="2006381"/>
          <a:ext cx="1895420" cy="1639783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Insights</a:t>
          </a:r>
        </a:p>
      </dsp:txBody>
      <dsp:txXfrm>
        <a:off x="3429787" y="2278130"/>
        <a:ext cx="1267192" cy="1096285"/>
      </dsp:txXfrm>
    </dsp:sp>
    <dsp:sp modelId="{5017EBFA-F62C-4179-87BA-57FBCC7D0FB4}">
      <dsp:nvSpPr>
        <dsp:cNvPr id="0" name=""/>
        <dsp:cNvSpPr/>
      </dsp:nvSpPr>
      <dsp:spPr>
        <a:xfrm>
          <a:off x="1431798" y="3001843"/>
          <a:ext cx="1895420" cy="1639783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Anomaly Detection</a:t>
          </a:r>
        </a:p>
      </dsp:txBody>
      <dsp:txXfrm>
        <a:off x="1745912" y="3273592"/>
        <a:ext cx="1267192" cy="1096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A4DCD-56A0-614A-99B1-32FA1C1463B0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5E6DE-BA72-8E49-B320-F4DE70F2F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5E6DE-BA72-8E49-B320-F4DE70F2F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when we claim of solving problems with Data Science, we try to do one of the following things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E6DE-BA72-8E49-B320-F4DE70F2F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existing surveys on DAD techniques either focus on a particular application domain or specific research area of interest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E6DE-BA72-8E49-B320-F4DE70F2F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Competition task was to build a network intrusion detector, a predictive model capable of distinguishing between “bad” connections, called intrusions or attacks, and “good” normal connections.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5E6DE-BA72-8E49-B320-F4DE70F2F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7804-D965-644B-A88B-560999276857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66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90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0947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44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6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031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46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8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72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7CB6-4C1F-654E-A56D-5647A9B6A0C9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4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84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D17A-1FAA-2C42-8BF9-159141A0D1E4}" type="datetime1">
              <a:rPr lang="ru-RU" smtClean="0"/>
              <a:t>20.04.2019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5A25-D534-2748-ABDB-288ED59A75FF}" type="datetime1">
              <a:rPr lang="ru-RU" smtClean="0"/>
              <a:t>20.04.2019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E5D4-DF72-8649-B7D3-98319E389002}" type="datetime1">
              <a:rPr lang="ru-RU" smtClean="0"/>
              <a:t>20.04.2019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D338-65CC-884A-B31E-8158240D5B21}" type="datetime1">
              <a:rPr lang="ru-RU" smtClean="0"/>
              <a:t>20.04.2019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BE82-F690-0B4B-8193-E95039B0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3407.pdf" TargetMode="External"/><Relationship Id="rId2" Type="http://schemas.openxmlformats.org/officeDocument/2006/relationships/hyperlink" Target="https://towardsdatascience.com/how-to-use-machine-learning-for-anomaly-detection-and-condition-monitoring-6742f82900d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pers.nips.cc/paper/5423-generative-adversarial-net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Rufina </a:t>
            </a:r>
            <a:r>
              <a:rPr lang="en-US" dirty="0" err="1"/>
              <a:t>Galieva</a:t>
            </a:r>
            <a:r>
              <a:rPr lang="en-US" dirty="0"/>
              <a:t> &amp; Gcinizwe Dlamini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828" y="141402"/>
            <a:ext cx="53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Adv. Machine Learning (Semester Project Presentation)</a:t>
            </a:r>
          </a:p>
        </p:txBody>
      </p:sp>
    </p:spTree>
    <p:extLst>
      <p:ext uri="{BB962C8B-B14F-4D97-AF65-F5344CB8AC3E}">
        <p14:creationId xmlns:p14="http://schemas.microsoft.com/office/powerpoint/2010/main" val="206457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Deep learning models preform better than traditional machine learning models in terms of accuracy and F1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https://towardsdatascience.com/how-to-use-machine-learning-for-anomaly-detection-and-condition-monitoring-6742f82900d7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https://arxiv.org/pdf/1901.03407.pdf</a:t>
            </a:r>
            <a:endParaRPr lang="en-US" dirty="0"/>
          </a:p>
          <a:p>
            <a:r>
              <a:rPr lang="en-US" dirty="0">
                <a:hlinkClick r:id="rId4"/>
              </a:rPr>
              <a:t>http://papers.nips.cc/paper/5423-generative-adversarial-nets.pdf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719645"/>
            <a:ext cx="5741745" cy="359931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Getting out the predictions</a:t>
            </a:r>
          </a:p>
          <a:p>
            <a:r>
              <a:rPr lang="en-US" sz="2800" dirty="0"/>
              <a:t>Generating Recommendation</a:t>
            </a:r>
          </a:p>
          <a:p>
            <a:r>
              <a:rPr lang="en-US" sz="2800" dirty="0"/>
              <a:t>Producing Insights</a:t>
            </a:r>
          </a:p>
          <a:p>
            <a:r>
              <a:rPr lang="en-US" sz="2800" dirty="0"/>
              <a:t>Detecting Anomalies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D3DAEF77-861B-0C44-A028-28A5CB825B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6657213"/>
              </p:ext>
            </p:extLst>
          </p:nvPr>
        </p:nvGraphicFramePr>
        <p:xfrm>
          <a:off x="5654842" y="2093495"/>
          <a:ext cx="6228764" cy="46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30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24826" cy="359931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Analyzing real-world data-sets and determining which instances stand out as being dissimilar to all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anomaly detection for cyber-intrusion cases</a:t>
            </a:r>
          </a:p>
          <a:p>
            <a:r>
              <a:rPr lang="en-US" dirty="0"/>
              <a:t>Deep learning-based methods for fraud detection.</a:t>
            </a:r>
          </a:p>
          <a:p>
            <a:r>
              <a:rPr lang="en-US" dirty="0"/>
              <a:t>Deep anomaly detection techniques in the medical domain</a:t>
            </a:r>
          </a:p>
          <a:p>
            <a:r>
              <a:rPr lang="en-US" dirty="0"/>
              <a:t>Deep anomaly detection techniques for the Internet of Things (IoT) and big-data anomaly detection</a:t>
            </a:r>
          </a:p>
          <a:p>
            <a:r>
              <a:rPr lang="en-US" dirty="0"/>
              <a:t>Sensor networks anomaly detection</a:t>
            </a:r>
          </a:p>
          <a:p>
            <a:r>
              <a:rPr lang="en-US" dirty="0"/>
              <a:t>State-of-the-art deep learning based methods for video anomaly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KDD-99</a:t>
            </a:r>
          </a:p>
          <a:p>
            <a:pPr lvl="1"/>
            <a:r>
              <a:rPr lang="en-US" dirty="0"/>
              <a:t>Dataset used for Third International Knowledge Discovery and Data Mining Tools Competition</a:t>
            </a:r>
          </a:p>
          <a:p>
            <a:pPr lvl="1"/>
            <a:r>
              <a:rPr lang="en-US" dirty="0"/>
              <a:t>1.3M X 122 samples (</a:t>
            </a:r>
            <a:r>
              <a:rPr lang="ru-RU" dirty="0"/>
              <a:t>37</a:t>
            </a:r>
            <a:r>
              <a:rPr lang="en-US" dirty="0"/>
              <a:t>3 000 </a:t>
            </a:r>
            <a:r>
              <a:rPr lang="en-US" dirty="0" err="1"/>
              <a:t>anomal</a:t>
            </a:r>
            <a:r>
              <a:rPr lang="en-US" dirty="0"/>
              <a:t> and 972 000 normal) </a:t>
            </a:r>
          </a:p>
          <a:p>
            <a:pPr lvl="1"/>
            <a:endParaRPr lang="en-US" dirty="0"/>
          </a:p>
          <a:p>
            <a:r>
              <a:rPr lang="en-US" dirty="0"/>
              <a:t> CIFAR-10</a:t>
            </a:r>
          </a:p>
          <a:p>
            <a:pPr lvl="1"/>
            <a:r>
              <a:rPr lang="en-US" dirty="0"/>
              <a:t>Computer-vision dataset used for object recognition</a:t>
            </a:r>
          </a:p>
          <a:p>
            <a:pPr lvl="1"/>
            <a:r>
              <a:rPr lang="en-US" dirty="0"/>
              <a:t>60 000 color images (32 X 32 X 3). 10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B8C863-186B-034C-8B3D-9CB25CF98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KDD-99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510B75-D6D7-5847-84DE-02FB66582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0098" y="3030008"/>
            <a:ext cx="4698355" cy="2906179"/>
          </a:xfrm>
        </p:spPr>
        <p:txBody>
          <a:bodyPr anchor="ctr"/>
          <a:lstStyle/>
          <a:p>
            <a:r>
              <a:rPr lang="en-US" dirty="0"/>
              <a:t>Hybrid One-class SVM</a:t>
            </a:r>
          </a:p>
          <a:p>
            <a:r>
              <a:rPr lang="en-US" dirty="0"/>
              <a:t>Isolation Forest</a:t>
            </a:r>
          </a:p>
          <a:p>
            <a:r>
              <a:rPr lang="en-US" dirty="0"/>
              <a:t>Auto-encoder</a:t>
            </a:r>
          </a:p>
          <a:p>
            <a:r>
              <a:rPr lang="en-US" dirty="0"/>
              <a:t>0ne-Class Neural Network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9A6FF3-16E0-D745-81A7-FC0902630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8163" y="2337932"/>
            <a:ext cx="4474028" cy="692076"/>
          </a:xfrm>
        </p:spPr>
        <p:txBody>
          <a:bodyPr/>
          <a:lstStyle/>
          <a:p>
            <a:pPr algn="ctr"/>
            <a:r>
              <a:rPr lang="en-US" dirty="0"/>
              <a:t>Cifar-10</a:t>
            </a:r>
            <a:endParaRPr lang="ru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936834-E248-B14E-9B34-747A8F30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939" y="3030008"/>
            <a:ext cx="4700059" cy="2906179"/>
          </a:xfrm>
        </p:spPr>
        <p:txBody>
          <a:bodyPr anchor="ctr"/>
          <a:lstStyle/>
          <a:p>
            <a:r>
              <a:rPr lang="en-US" dirty="0"/>
              <a:t>CNN Auto-encoder</a:t>
            </a:r>
          </a:p>
          <a:p>
            <a:r>
              <a:rPr lang="en-US" dirty="0"/>
              <a:t>Bidirectional 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2429835-CFD0-5A48-85A0-A115C8F9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675530"/>
              </p:ext>
            </p:extLst>
          </p:nvPr>
        </p:nvGraphicFramePr>
        <p:xfrm>
          <a:off x="671092" y="2301380"/>
          <a:ext cx="10967037" cy="19551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83369">
                  <a:extLst>
                    <a:ext uri="{9D8B030D-6E8A-4147-A177-3AD203B41FA5}">
                      <a16:colId xmlns:a16="http://schemas.microsoft.com/office/drawing/2014/main" val="2264455430"/>
                    </a:ext>
                  </a:extLst>
                </a:gridCol>
                <a:gridCol w="2208465">
                  <a:extLst>
                    <a:ext uri="{9D8B030D-6E8A-4147-A177-3AD203B41FA5}">
                      <a16:colId xmlns:a16="http://schemas.microsoft.com/office/drawing/2014/main" val="4050655302"/>
                    </a:ext>
                  </a:extLst>
                </a:gridCol>
                <a:gridCol w="2183369">
                  <a:extLst>
                    <a:ext uri="{9D8B030D-6E8A-4147-A177-3AD203B41FA5}">
                      <a16:colId xmlns:a16="http://schemas.microsoft.com/office/drawing/2014/main" val="2656385417"/>
                    </a:ext>
                  </a:extLst>
                </a:gridCol>
                <a:gridCol w="2183369">
                  <a:extLst>
                    <a:ext uri="{9D8B030D-6E8A-4147-A177-3AD203B41FA5}">
                      <a16:colId xmlns:a16="http://schemas.microsoft.com/office/drawing/2014/main" val="2177709167"/>
                    </a:ext>
                  </a:extLst>
                </a:gridCol>
                <a:gridCol w="2208465">
                  <a:extLst>
                    <a:ext uri="{9D8B030D-6E8A-4147-A177-3AD203B41FA5}">
                      <a16:colId xmlns:a16="http://schemas.microsoft.com/office/drawing/2014/main" val="1596266270"/>
                    </a:ext>
                  </a:extLst>
                </a:gridCol>
              </a:tblGrid>
              <a:tr h="356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KDD-99 Model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Accuracy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F1 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Predict time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Train time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96318401"/>
                  </a:ext>
                </a:extLst>
              </a:tr>
              <a:tr h="5992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One-Class SVM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0.9913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0.9874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1min 53s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2h 10min 29s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274196045"/>
                  </a:ext>
                </a:extLst>
              </a:tr>
              <a:tr h="4855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Isolation Forest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1min 4s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5min 42s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60481518"/>
                  </a:ext>
                </a:extLst>
              </a:tr>
              <a:tr h="5135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Autoencoder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0.9967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0.9952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27s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4min 56s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66971867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5A58BA0B-CE5A-524F-B478-BE93FCA36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119598"/>
              </p:ext>
            </p:extLst>
          </p:nvPr>
        </p:nvGraphicFramePr>
        <p:xfrm>
          <a:off x="671093" y="4843362"/>
          <a:ext cx="10967037" cy="14416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83369">
                  <a:extLst>
                    <a:ext uri="{9D8B030D-6E8A-4147-A177-3AD203B41FA5}">
                      <a16:colId xmlns:a16="http://schemas.microsoft.com/office/drawing/2014/main" val="2264455430"/>
                    </a:ext>
                  </a:extLst>
                </a:gridCol>
                <a:gridCol w="2208465">
                  <a:extLst>
                    <a:ext uri="{9D8B030D-6E8A-4147-A177-3AD203B41FA5}">
                      <a16:colId xmlns:a16="http://schemas.microsoft.com/office/drawing/2014/main" val="4050655302"/>
                    </a:ext>
                  </a:extLst>
                </a:gridCol>
                <a:gridCol w="2183369">
                  <a:extLst>
                    <a:ext uri="{9D8B030D-6E8A-4147-A177-3AD203B41FA5}">
                      <a16:colId xmlns:a16="http://schemas.microsoft.com/office/drawing/2014/main" val="2656385417"/>
                    </a:ext>
                  </a:extLst>
                </a:gridCol>
                <a:gridCol w="2183369">
                  <a:extLst>
                    <a:ext uri="{9D8B030D-6E8A-4147-A177-3AD203B41FA5}">
                      <a16:colId xmlns:a16="http://schemas.microsoft.com/office/drawing/2014/main" val="2177709167"/>
                    </a:ext>
                  </a:extLst>
                </a:gridCol>
                <a:gridCol w="2208465">
                  <a:extLst>
                    <a:ext uri="{9D8B030D-6E8A-4147-A177-3AD203B41FA5}">
                      <a16:colId xmlns:a16="http://schemas.microsoft.com/office/drawing/2014/main" val="1596266270"/>
                    </a:ext>
                  </a:extLst>
                </a:gridCol>
              </a:tblGrid>
              <a:tr h="3568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CIFAR-10 Model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Accuracy 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F1 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Predict time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Train time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96318401"/>
                  </a:ext>
                </a:extLst>
              </a:tr>
              <a:tr h="599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CNN Autoencoder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0.4514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0.4177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 sec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 min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274196045"/>
                  </a:ext>
                </a:extLst>
              </a:tr>
              <a:tr h="4855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Bi-directional GAN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6048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75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Hyperparameters tuning CNN Autoencoder</a:t>
            </a:r>
          </a:p>
          <a:p>
            <a:r>
              <a:rPr lang="en-US" dirty="0"/>
              <a:t>Determining threshold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BE82-F690-0B4B-8193-E95039B06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78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{21F351CF-4A03-C64C-8B8A-811B3775FC7F}tf10001057</Template>
  <TotalTime>2049</TotalTime>
  <Words>371</Words>
  <Application>Microsoft Macintosh PowerPoint</Application>
  <PresentationFormat>Widescreen</PresentationFormat>
  <Paragraphs>100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Anomaly Detection</vt:lpstr>
      <vt:lpstr>Introduction</vt:lpstr>
      <vt:lpstr>Problem Statement</vt:lpstr>
      <vt:lpstr>Related Work</vt:lpstr>
      <vt:lpstr>Dataset Details</vt:lpstr>
      <vt:lpstr>Machine Learning Model</vt:lpstr>
      <vt:lpstr>Results</vt:lpstr>
      <vt:lpstr>Findings</vt:lpstr>
      <vt:lpstr>Challenges</vt:lpstr>
      <vt:lpstr>Summary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Muhammad Fahim</dc:creator>
  <cp:lastModifiedBy>Gcinizwe Nkhosi</cp:lastModifiedBy>
  <cp:revision>20</cp:revision>
  <dcterms:created xsi:type="dcterms:W3CDTF">2019-04-17T05:50:30Z</dcterms:created>
  <dcterms:modified xsi:type="dcterms:W3CDTF">2019-04-22T04:00:49Z</dcterms:modified>
</cp:coreProperties>
</file>