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71" r:id="rId4"/>
    <p:sldId id="259" r:id="rId5"/>
    <p:sldId id="275" r:id="rId6"/>
    <p:sldId id="269" r:id="rId7"/>
    <p:sldId id="260" r:id="rId8"/>
    <p:sldId id="273" r:id="rId9"/>
    <p:sldId id="274" r:id="rId10"/>
    <p:sldId id="270" r:id="rId11"/>
    <p:sldId id="264" r:id="rId12"/>
    <p:sldId id="258" r:id="rId13"/>
    <p:sldId id="276" r:id="rId14"/>
    <p:sldId id="284" r:id="rId15"/>
    <p:sldId id="261" r:id="rId16"/>
    <p:sldId id="262" r:id="rId17"/>
    <p:sldId id="263" r:id="rId18"/>
    <p:sldId id="272" r:id="rId19"/>
    <p:sldId id="267" r:id="rId20"/>
    <p:sldId id="277" r:id="rId21"/>
    <p:sldId id="285" r:id="rId22"/>
    <p:sldId id="265" r:id="rId23"/>
    <p:sldId id="278" r:id="rId24"/>
    <p:sldId id="279" r:id="rId25"/>
    <p:sldId id="280" r:id="rId26"/>
    <p:sldId id="281" r:id="rId27"/>
    <p:sldId id="282" r:id="rId28"/>
    <p:sldId id="283" r:id="rId29"/>
    <p:sldId id="286" r:id="rId30"/>
    <p:sldId id="287" r:id="rId31"/>
    <p:sldId id="288"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7" autoAdjust="0"/>
    <p:restoredTop sz="69295" autoAdjust="0"/>
  </p:normalViewPr>
  <p:slideViewPr>
    <p:cSldViewPr snapToGrid="0">
      <p:cViewPr varScale="1">
        <p:scale>
          <a:sx n="84" d="100"/>
          <a:sy n="84" d="100"/>
        </p:scale>
        <p:origin x="13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00" b="0" i="0" u="none" strike="noStrike" kern="1200" spc="0" baseline="0">
                <a:solidFill>
                  <a:schemeClr val="tx1">
                    <a:lumMod val="65000"/>
                    <a:lumOff val="35000"/>
                  </a:schemeClr>
                </a:solidFill>
                <a:latin typeface="Elektra Text Pro" panose="02000503030000020004" pitchFamily="2" charset="0"/>
                <a:ea typeface="+mn-ea"/>
                <a:cs typeface="+mn-cs"/>
              </a:defRPr>
            </a:pPr>
            <a:r>
              <a:rPr lang="en-US" sz="4000"/>
              <a:t>Natural vs Synthetic</a:t>
            </a:r>
          </a:p>
        </c:rich>
      </c:tx>
      <c:layout/>
      <c:overlay val="0"/>
      <c:spPr>
        <a:noFill/>
        <a:ln>
          <a:noFill/>
        </a:ln>
        <a:effectLst/>
      </c:spPr>
      <c:txPr>
        <a:bodyPr rot="0" spcFirstLastPara="1" vertOverflow="ellipsis" vert="horz" wrap="square" anchor="ctr" anchorCtr="1"/>
        <a:lstStyle/>
        <a:p>
          <a:pPr>
            <a:defRPr sz="4000" b="0" i="0" u="none" strike="noStrike" kern="1200" spc="0" baseline="0">
              <a:solidFill>
                <a:schemeClr val="tx1">
                  <a:lumMod val="65000"/>
                  <a:lumOff val="35000"/>
                </a:schemeClr>
              </a:solidFill>
              <a:latin typeface="Elektra Text Pro" panose="02000503030000020004" pitchFamily="2" charset="0"/>
              <a:ea typeface="+mn-ea"/>
              <a:cs typeface="+mn-cs"/>
            </a:defRPr>
          </a:pPr>
          <a:endParaRPr lang="ru-RU"/>
        </a:p>
      </c:txPr>
    </c:title>
    <c:autoTitleDeleted val="0"/>
    <c:plotArea>
      <c:layout/>
      <c:lineChart>
        <c:grouping val="standard"/>
        <c:varyColors val="0"/>
        <c:ser>
          <c:idx val="0"/>
          <c:order val="0"/>
          <c:tx>
            <c:strRef>
              <c:f>'Naive - Synthetic'!$D$2</c:f>
              <c:strCache>
                <c:ptCount val="1"/>
                <c:pt idx="0">
                  <c:v>Synthetic (800K)</c:v>
                </c:pt>
              </c:strCache>
            </c:strRef>
          </c:tx>
          <c:spPr>
            <a:ln w="127000" cap="rnd">
              <a:solidFill>
                <a:srgbClr val="00B050"/>
              </a:solidFill>
              <a:round/>
            </a:ln>
            <a:effectLst/>
          </c:spPr>
          <c:marker>
            <c:symbol val="none"/>
          </c:marker>
          <c:cat>
            <c:numRef>
              <c:f>'Naive - Synthetic'!$C$3:$C$8</c:f>
              <c:numCache>
                <c:formatCode>General</c:formatCode>
                <c:ptCount val="6"/>
                <c:pt idx="0">
                  <c:v>4</c:v>
                </c:pt>
                <c:pt idx="1">
                  <c:v>8</c:v>
                </c:pt>
                <c:pt idx="2">
                  <c:v>15</c:v>
                </c:pt>
                <c:pt idx="3">
                  <c:v>32</c:v>
                </c:pt>
                <c:pt idx="4">
                  <c:v>64</c:v>
                </c:pt>
                <c:pt idx="5">
                  <c:v>64</c:v>
                </c:pt>
              </c:numCache>
            </c:numRef>
          </c:cat>
          <c:val>
            <c:numRef>
              <c:f>'Naive - Synthetic'!$D$3:$D$8</c:f>
              <c:numCache>
                <c:formatCode>General</c:formatCode>
                <c:ptCount val="6"/>
                <c:pt idx="0">
                  <c:v>272.35000000000002</c:v>
                </c:pt>
                <c:pt idx="1">
                  <c:v>236.61</c:v>
                </c:pt>
                <c:pt idx="2">
                  <c:v>227.33</c:v>
                </c:pt>
                <c:pt idx="3">
                  <c:v>688.35</c:v>
                </c:pt>
                <c:pt idx="4">
                  <c:v>341.2</c:v>
                </c:pt>
                <c:pt idx="5">
                  <c:v>698.25</c:v>
                </c:pt>
              </c:numCache>
            </c:numRef>
          </c:val>
          <c:smooth val="0"/>
        </c:ser>
        <c:ser>
          <c:idx val="1"/>
          <c:order val="1"/>
          <c:tx>
            <c:strRef>
              <c:f>'Naive - Synthetic'!$J$2</c:f>
              <c:strCache>
                <c:ptCount val="1"/>
                <c:pt idx="0">
                  <c:v>Russian (1MB)</c:v>
                </c:pt>
              </c:strCache>
            </c:strRef>
          </c:tx>
          <c:spPr>
            <a:ln w="127000" cap="rnd">
              <a:solidFill>
                <a:srgbClr val="0070C0"/>
              </a:solidFill>
              <a:round/>
            </a:ln>
            <a:effectLst/>
          </c:spPr>
          <c:marker>
            <c:symbol val="none"/>
          </c:marker>
          <c:cat>
            <c:numRef>
              <c:f>'Naive - Synthetic'!$C$3:$C$8</c:f>
              <c:numCache>
                <c:formatCode>General</c:formatCode>
                <c:ptCount val="6"/>
                <c:pt idx="0">
                  <c:v>4</c:v>
                </c:pt>
                <c:pt idx="1">
                  <c:v>8</c:v>
                </c:pt>
                <c:pt idx="2">
                  <c:v>15</c:v>
                </c:pt>
                <c:pt idx="3">
                  <c:v>32</c:v>
                </c:pt>
                <c:pt idx="4">
                  <c:v>64</c:v>
                </c:pt>
                <c:pt idx="5">
                  <c:v>64</c:v>
                </c:pt>
              </c:numCache>
            </c:numRef>
          </c:cat>
          <c:val>
            <c:numRef>
              <c:f>'Naive - Synthetic'!$J$3:$J$8</c:f>
              <c:numCache>
                <c:formatCode>General</c:formatCode>
                <c:ptCount val="6"/>
                <c:pt idx="0">
                  <c:v>161.41</c:v>
                </c:pt>
                <c:pt idx="1">
                  <c:v>159.31</c:v>
                </c:pt>
                <c:pt idx="2">
                  <c:v>177.97</c:v>
                </c:pt>
                <c:pt idx="3">
                  <c:v>193.82</c:v>
                </c:pt>
                <c:pt idx="4">
                  <c:v>256.86</c:v>
                </c:pt>
                <c:pt idx="5">
                  <c:v>277.14999999999998</c:v>
                </c:pt>
              </c:numCache>
            </c:numRef>
          </c:val>
          <c:smooth val="0"/>
        </c:ser>
        <c:dLbls>
          <c:showLegendKey val="0"/>
          <c:showVal val="0"/>
          <c:showCatName val="0"/>
          <c:showSerName val="0"/>
          <c:showPercent val="0"/>
          <c:showBubbleSize val="0"/>
        </c:dLbls>
        <c:smooth val="0"/>
        <c:axId val="-797409264"/>
        <c:axId val="-797407632"/>
      </c:lineChart>
      <c:catAx>
        <c:axId val="-79740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Elektra Text Pro" panose="02000503030000020004" pitchFamily="2" charset="0"/>
                <a:ea typeface="+mn-ea"/>
                <a:cs typeface="+mn-cs"/>
              </a:defRPr>
            </a:pPr>
            <a:endParaRPr lang="ru-RU"/>
          </a:p>
        </c:txPr>
        <c:crossAx val="-797407632"/>
        <c:crosses val="autoZero"/>
        <c:auto val="1"/>
        <c:lblAlgn val="ctr"/>
        <c:lblOffset val="100"/>
        <c:noMultiLvlLbl val="0"/>
      </c:catAx>
      <c:valAx>
        <c:axId val="-797407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Elektra Text Pro" panose="02000503030000020004" pitchFamily="2" charset="0"/>
                <a:ea typeface="+mn-ea"/>
                <a:cs typeface="+mn-cs"/>
              </a:defRPr>
            </a:pPr>
            <a:endParaRPr lang="ru-RU"/>
          </a:p>
        </c:txPr>
        <c:crossAx val="-797409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Elektra Text Pro" panose="02000503030000020004" pitchFamily="2" charset="0"/>
              <a:ea typeface="+mn-ea"/>
              <a:cs typeface="+mn-cs"/>
            </a:defRPr>
          </a:pPr>
          <a:endParaRPr lang="ru-RU"/>
        </a:p>
      </c:txPr>
    </c:legend>
    <c:plotVisOnly val="1"/>
    <c:dispBlanksAs val="gap"/>
    <c:showDLblsOverMax val="0"/>
  </c:chart>
  <c:spPr>
    <a:solidFill>
      <a:schemeClr val="bg1"/>
    </a:solidFill>
    <a:ln w="9525" cap="flat" cmpd="sng" algn="ctr">
      <a:solidFill>
        <a:schemeClr val="bg1"/>
      </a:solidFill>
      <a:round/>
    </a:ln>
    <a:effectLst/>
  </c:spPr>
  <c:txPr>
    <a:bodyPr/>
    <a:lstStyle/>
    <a:p>
      <a:pPr>
        <a:defRPr sz="1600">
          <a:latin typeface="Elektra Text Pro" panose="02000503030000020004" pitchFamily="2" charset="0"/>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00" b="0" i="0" u="none" strike="noStrike" kern="1200" spc="0" baseline="0">
                <a:solidFill>
                  <a:schemeClr val="tx1">
                    <a:lumMod val="65000"/>
                    <a:lumOff val="35000"/>
                  </a:schemeClr>
                </a:solidFill>
                <a:latin typeface="Elektra Text Pro" panose="02000503030000020004" pitchFamily="2" charset="0"/>
                <a:ea typeface="+mn-ea"/>
                <a:cs typeface="+mn-cs"/>
              </a:defRPr>
            </a:pPr>
            <a:r>
              <a:rPr lang="en-US" sz="4000"/>
              <a:t>Algorithm stability</a:t>
            </a:r>
          </a:p>
        </c:rich>
      </c:tx>
      <c:layout/>
      <c:overlay val="0"/>
      <c:spPr>
        <a:noFill/>
        <a:ln>
          <a:noFill/>
        </a:ln>
        <a:effectLst/>
      </c:spPr>
      <c:txPr>
        <a:bodyPr rot="0" spcFirstLastPara="1" vertOverflow="ellipsis" vert="horz" wrap="square" anchor="ctr" anchorCtr="1"/>
        <a:lstStyle/>
        <a:p>
          <a:pPr>
            <a:defRPr sz="4000" b="0" i="0" u="none" strike="noStrike" kern="1200" spc="0" baseline="0">
              <a:solidFill>
                <a:schemeClr val="tx1">
                  <a:lumMod val="65000"/>
                  <a:lumOff val="35000"/>
                </a:schemeClr>
              </a:solidFill>
              <a:latin typeface="Elektra Text Pro" panose="02000503030000020004" pitchFamily="2" charset="0"/>
              <a:ea typeface="+mn-ea"/>
              <a:cs typeface="+mn-cs"/>
            </a:defRPr>
          </a:pPr>
          <a:endParaRPr lang="ru-RU"/>
        </a:p>
      </c:txPr>
    </c:title>
    <c:autoTitleDeleted val="0"/>
    <c:plotArea>
      <c:layout/>
      <c:barChart>
        <c:barDir val="col"/>
        <c:grouping val="clustered"/>
        <c:varyColors val="0"/>
        <c:ser>
          <c:idx val="0"/>
          <c:order val="0"/>
          <c:tx>
            <c:strRef>
              <c:f>'Search - speed'!$A$2</c:f>
              <c:strCache>
                <c:ptCount val="1"/>
                <c:pt idx="0">
                  <c:v>Natural</c:v>
                </c:pt>
              </c:strCache>
            </c:strRef>
          </c:tx>
          <c:spPr>
            <a:solidFill>
              <a:schemeClr val="accent1"/>
            </a:solidFill>
            <a:ln>
              <a:noFill/>
            </a:ln>
            <a:effectLst/>
          </c:spPr>
          <c:invertIfNegative val="0"/>
          <c:cat>
            <c:strRef>
              <c:f>'Search - speed'!$B$1:$D$1</c:f>
              <c:strCache>
                <c:ptCount val="3"/>
                <c:pt idx="0">
                  <c:v>Naïve</c:v>
                </c:pt>
                <c:pt idx="1">
                  <c:v>KMP</c:v>
                </c:pt>
                <c:pt idx="2">
                  <c:v>Rabin-Karp</c:v>
                </c:pt>
              </c:strCache>
            </c:strRef>
          </c:cat>
          <c:val>
            <c:numRef>
              <c:f>'Search - speed'!$B$2:$D$2</c:f>
              <c:numCache>
                <c:formatCode>General</c:formatCode>
                <c:ptCount val="3"/>
                <c:pt idx="0">
                  <c:v>256.86</c:v>
                </c:pt>
                <c:pt idx="1">
                  <c:v>49.69</c:v>
                </c:pt>
                <c:pt idx="2">
                  <c:v>151.58000000000001</c:v>
                </c:pt>
              </c:numCache>
            </c:numRef>
          </c:val>
        </c:ser>
        <c:ser>
          <c:idx val="1"/>
          <c:order val="1"/>
          <c:tx>
            <c:strRef>
              <c:f>'Search - speed'!$A$3</c:f>
              <c:strCache>
                <c:ptCount val="1"/>
                <c:pt idx="0">
                  <c:v>Synthetic</c:v>
                </c:pt>
              </c:strCache>
            </c:strRef>
          </c:tx>
          <c:spPr>
            <a:solidFill>
              <a:schemeClr val="bg2">
                <a:lumMod val="50000"/>
              </a:schemeClr>
            </a:solidFill>
            <a:ln>
              <a:noFill/>
            </a:ln>
            <a:effectLst/>
          </c:spPr>
          <c:invertIfNegative val="0"/>
          <c:cat>
            <c:strRef>
              <c:f>'Search - speed'!$B$1:$D$1</c:f>
              <c:strCache>
                <c:ptCount val="3"/>
                <c:pt idx="0">
                  <c:v>Naïve</c:v>
                </c:pt>
                <c:pt idx="1">
                  <c:v>KMP</c:v>
                </c:pt>
                <c:pt idx="2">
                  <c:v>Rabin-Karp</c:v>
                </c:pt>
              </c:strCache>
            </c:strRef>
          </c:cat>
          <c:val>
            <c:numRef>
              <c:f>'Search - speed'!$B$3:$D$3</c:f>
              <c:numCache>
                <c:formatCode>General</c:formatCode>
                <c:ptCount val="3"/>
                <c:pt idx="0">
                  <c:v>698.25</c:v>
                </c:pt>
                <c:pt idx="1">
                  <c:v>46.93</c:v>
                </c:pt>
                <c:pt idx="2">
                  <c:v>170.86</c:v>
                </c:pt>
              </c:numCache>
            </c:numRef>
          </c:val>
        </c:ser>
        <c:dLbls>
          <c:showLegendKey val="0"/>
          <c:showVal val="0"/>
          <c:showCatName val="0"/>
          <c:showSerName val="0"/>
          <c:showPercent val="0"/>
          <c:showBubbleSize val="0"/>
        </c:dLbls>
        <c:gapWidth val="219"/>
        <c:overlap val="-27"/>
        <c:axId val="-797406544"/>
        <c:axId val="-797404368"/>
      </c:barChart>
      <c:catAx>
        <c:axId val="-79740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Elektra Text Pro" panose="02000503030000020004" pitchFamily="2" charset="0"/>
                <a:ea typeface="+mn-ea"/>
                <a:cs typeface="+mn-cs"/>
              </a:defRPr>
            </a:pPr>
            <a:endParaRPr lang="ru-RU"/>
          </a:p>
        </c:txPr>
        <c:crossAx val="-797404368"/>
        <c:crosses val="autoZero"/>
        <c:auto val="1"/>
        <c:lblAlgn val="ctr"/>
        <c:lblOffset val="100"/>
        <c:noMultiLvlLbl val="0"/>
      </c:catAx>
      <c:valAx>
        <c:axId val="-797404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Elektra Text Pro" panose="02000503030000020004" pitchFamily="2" charset="0"/>
                <a:ea typeface="+mn-ea"/>
                <a:cs typeface="+mn-cs"/>
              </a:defRPr>
            </a:pPr>
            <a:endParaRPr lang="ru-RU"/>
          </a:p>
        </c:txPr>
        <c:crossAx val="-797406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Elektra Text Pro" panose="02000503030000020004" pitchFamily="2" charset="0"/>
              <a:ea typeface="+mn-ea"/>
              <a:cs typeface="+mn-cs"/>
            </a:defRPr>
          </a:pPr>
          <a:endParaRPr lang="ru-RU"/>
        </a:p>
      </c:txPr>
    </c:legend>
    <c:plotVisOnly val="1"/>
    <c:dispBlanksAs val="gap"/>
    <c:showDLblsOverMax val="0"/>
  </c:chart>
  <c:spPr>
    <a:solidFill>
      <a:schemeClr val="bg1"/>
    </a:solidFill>
    <a:ln>
      <a:noFill/>
    </a:ln>
    <a:effectLst/>
  </c:spPr>
  <c:txPr>
    <a:bodyPr/>
    <a:lstStyle/>
    <a:p>
      <a:pPr>
        <a:defRPr sz="1600">
          <a:latin typeface="Elektra Text Pro" panose="02000503030000020004" pitchFamily="2" charset="0"/>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D668-AD0C-4763-A7AD-A2E99D0299C6}" type="datetimeFigureOut">
              <a:rPr lang="en-US" smtClean="0"/>
              <a:t>11/21/16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B5517-0790-4283-9F90-EDB02EB0872C}" type="slidenum">
              <a:rPr lang="en-US" smtClean="0"/>
              <a:t>‹#›</a:t>
            </a:fld>
            <a:endParaRPr lang="en-US"/>
          </a:p>
        </p:txBody>
      </p:sp>
    </p:spTree>
    <p:extLst>
      <p:ext uri="{BB962C8B-B14F-4D97-AF65-F5344CB8AC3E}">
        <p14:creationId xmlns:p14="http://schemas.microsoft.com/office/powerpoint/2010/main" val="40644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Course</a:t>
            </a:r>
            <a:r>
              <a:rPr lang="en-US" baseline="0" dirty="0" smtClean="0"/>
              <a:t> is based on DS. Overview. Connections with. Parts of </a:t>
            </a:r>
            <a:r>
              <a:rPr lang="en-US" baseline="0" dirty="0" err="1" smtClean="0"/>
              <a:t>Inf</a:t>
            </a:r>
            <a:r>
              <a:rPr lang="en-US" baseline="0" dirty="0" smtClean="0"/>
              <a:t> Theory, </a:t>
            </a:r>
            <a:r>
              <a:rPr lang="en-US" baseline="0" dirty="0" err="1" smtClean="0"/>
              <a:t>Inf</a:t>
            </a:r>
            <a:r>
              <a:rPr lang="en-US" baseline="0" dirty="0" smtClean="0"/>
              <a:t> Retrieval, etc. Other side – complex solutions involving multiple DS.</a:t>
            </a:r>
            <a:endParaRPr lang="ru-RU" dirty="0"/>
          </a:p>
        </p:txBody>
      </p:sp>
      <p:sp>
        <p:nvSpPr>
          <p:cNvPr id="4" name="Номер слайда 3"/>
          <p:cNvSpPr>
            <a:spLocks noGrp="1"/>
          </p:cNvSpPr>
          <p:nvPr>
            <p:ph type="sldNum" sz="quarter" idx="10"/>
          </p:nvPr>
        </p:nvSpPr>
        <p:spPr/>
        <p:txBody>
          <a:bodyPr/>
          <a:lstStyle/>
          <a:p>
            <a:fld id="{E52B5517-0790-4283-9F90-EDB02EB0872C}" type="slidenum">
              <a:rPr lang="en-US" smtClean="0"/>
              <a:t>1</a:t>
            </a:fld>
            <a:endParaRPr lang="en-US"/>
          </a:p>
        </p:txBody>
      </p:sp>
    </p:spTree>
    <p:extLst>
      <p:ext uri="{BB962C8B-B14F-4D97-AF65-F5344CB8AC3E}">
        <p14:creationId xmlns:p14="http://schemas.microsoft.com/office/powerpoint/2010/main" val="193812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Indexing creating </a:t>
            </a:r>
            <a:r>
              <a:rPr lang="en-US" dirty="0" smtClean="0"/>
              <a:t>shortcuts</a:t>
            </a:r>
            <a:r>
              <a:rPr lang="en-US" baseline="0" dirty="0" smtClean="0"/>
              <a:t>,</a:t>
            </a:r>
          </a:p>
          <a:p>
            <a:r>
              <a:rPr lang="en-US" baseline="0" dirty="0" smtClean="0"/>
              <a:t>some </a:t>
            </a:r>
            <a:r>
              <a:rPr lang="en-US" baseline="0" dirty="0" smtClean="0"/>
              <a:t>dictionary where we can ask questions without necessarily accessing the text.</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11</a:t>
            </a:fld>
            <a:endParaRPr lang="en-US"/>
          </a:p>
        </p:txBody>
      </p:sp>
    </p:spTree>
    <p:extLst>
      <p:ext uri="{BB962C8B-B14F-4D97-AF65-F5344CB8AC3E}">
        <p14:creationId xmlns:p14="http://schemas.microsoft.com/office/powerpoint/2010/main" val="166993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a:t>
            </a:r>
            <a:r>
              <a:rPr lang="en-US" baseline="0" dirty="0" smtClean="0"/>
              <a:t> idea is to </a:t>
            </a:r>
            <a:r>
              <a:rPr lang="en-US" b="1" baseline="0" dirty="0" smtClean="0"/>
              <a:t>reduce lexicon </a:t>
            </a:r>
            <a:r>
              <a:rPr lang="en-US" baseline="0" dirty="0" smtClean="0"/>
              <a:t>w/out significant loss of generality.</a:t>
            </a:r>
          </a:p>
          <a:p>
            <a:r>
              <a:rPr lang="en-US" dirty="0" smtClean="0"/>
              <a:t>Stemming</a:t>
            </a:r>
            <a:r>
              <a:rPr lang="en-US" baseline="0" dirty="0" smtClean="0"/>
              <a:t> – searching for stems (</a:t>
            </a:r>
            <a:r>
              <a:rPr lang="ru-RU" baseline="0" dirty="0" smtClean="0"/>
              <a:t>корень)</a:t>
            </a:r>
            <a:endParaRPr lang="ru-RU" dirty="0"/>
          </a:p>
        </p:txBody>
      </p:sp>
      <p:sp>
        <p:nvSpPr>
          <p:cNvPr id="4" name="Номер слайда 3"/>
          <p:cNvSpPr>
            <a:spLocks noGrp="1"/>
          </p:cNvSpPr>
          <p:nvPr>
            <p:ph type="sldNum" sz="quarter" idx="10"/>
          </p:nvPr>
        </p:nvSpPr>
        <p:spPr/>
        <p:txBody>
          <a:bodyPr/>
          <a:lstStyle/>
          <a:p>
            <a:fld id="{E52B5517-0790-4283-9F90-EDB02EB0872C}" type="slidenum">
              <a:rPr lang="en-US" smtClean="0"/>
              <a:t>12</a:t>
            </a:fld>
            <a:endParaRPr lang="en-US"/>
          </a:p>
        </p:txBody>
      </p:sp>
    </p:spTree>
    <p:extLst>
      <p:ext uri="{BB962C8B-B14F-4D97-AF65-F5344CB8AC3E}">
        <p14:creationId xmlns:p14="http://schemas.microsoft.com/office/powerpoint/2010/main" val="1071801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15</a:t>
            </a:fld>
            <a:endParaRPr lang="en-US"/>
          </a:p>
        </p:txBody>
      </p:sp>
    </p:spTree>
    <p:extLst>
      <p:ext uri="{BB962C8B-B14F-4D97-AF65-F5344CB8AC3E}">
        <p14:creationId xmlns:p14="http://schemas.microsoft.com/office/powerpoint/2010/main" val="119203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Subqueries, reverse links ,,….</a:t>
            </a:r>
          </a:p>
          <a:p>
            <a:r>
              <a:rPr lang="en-US" dirty="0" smtClean="0"/>
              <a:t>ALSO</a:t>
            </a:r>
            <a:r>
              <a:rPr lang="en-US" baseline="0" dirty="0" smtClean="0"/>
              <a:t> NOT SREAM</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17</a:t>
            </a:fld>
            <a:endParaRPr lang="en-US"/>
          </a:p>
        </p:txBody>
      </p:sp>
    </p:spTree>
    <p:extLst>
      <p:ext uri="{BB962C8B-B14F-4D97-AF65-F5344CB8AC3E}">
        <p14:creationId xmlns:p14="http://schemas.microsoft.com/office/powerpoint/2010/main" val="709805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52B5517-0790-4283-9F90-EDB02EB0872C}" type="slidenum">
              <a:rPr lang="en-US" smtClean="0"/>
              <a:t>18</a:t>
            </a:fld>
            <a:endParaRPr lang="en-US"/>
          </a:p>
        </p:txBody>
      </p:sp>
    </p:spTree>
    <p:extLst>
      <p:ext uri="{BB962C8B-B14F-4D97-AF65-F5344CB8AC3E}">
        <p14:creationId xmlns:p14="http://schemas.microsoft.com/office/powerpoint/2010/main" val="2792515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20</a:t>
            </a:fld>
            <a:endParaRPr lang="en-US"/>
          </a:p>
        </p:txBody>
      </p:sp>
    </p:spTree>
    <p:extLst>
      <p:ext uri="{BB962C8B-B14F-4D97-AF65-F5344CB8AC3E}">
        <p14:creationId xmlns:p14="http://schemas.microsoft.com/office/powerpoint/2010/main" val="486550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a:t>
            </a:r>
            <a:r>
              <a:rPr lang="en-US" baseline="0" dirty="0" smtClean="0"/>
              <a:t> queries are made with Set intersection</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21</a:t>
            </a:fld>
            <a:endParaRPr lang="en-US"/>
          </a:p>
        </p:txBody>
      </p:sp>
    </p:spTree>
    <p:extLst>
      <p:ext uri="{BB962C8B-B14F-4D97-AF65-F5344CB8AC3E}">
        <p14:creationId xmlns:p14="http://schemas.microsoft.com/office/powerpoint/2010/main" val="391272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 about </a:t>
            </a:r>
            <a:r>
              <a:rPr lang="en-US" b="1" dirty="0" smtClean="0"/>
              <a:t>coding overhead</a:t>
            </a:r>
            <a:endParaRPr lang="en-US" b="1" dirty="0"/>
          </a:p>
        </p:txBody>
      </p:sp>
      <p:sp>
        <p:nvSpPr>
          <p:cNvPr id="4" name="Slide Number Placeholder 3"/>
          <p:cNvSpPr>
            <a:spLocks noGrp="1"/>
          </p:cNvSpPr>
          <p:nvPr>
            <p:ph type="sldNum" sz="quarter" idx="10"/>
          </p:nvPr>
        </p:nvSpPr>
        <p:spPr/>
        <p:txBody>
          <a:bodyPr/>
          <a:lstStyle/>
          <a:p>
            <a:fld id="{E52B5517-0790-4283-9F90-EDB02EB0872C}" type="slidenum">
              <a:rPr lang="en-US" smtClean="0"/>
              <a:t>22</a:t>
            </a:fld>
            <a:endParaRPr lang="en-US"/>
          </a:p>
        </p:txBody>
      </p:sp>
    </p:spTree>
    <p:extLst>
      <p:ext uri="{BB962C8B-B14F-4D97-AF65-F5344CB8AC3E}">
        <p14:creationId xmlns:p14="http://schemas.microsoft.com/office/powerpoint/2010/main" val="194887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the same in CD-DA / WAV files.</a:t>
            </a:r>
          </a:p>
          <a:p>
            <a:r>
              <a:rPr lang="en-US" dirty="0" smtClean="0"/>
              <a:t>Consider</a:t>
            </a:r>
            <a:r>
              <a:rPr lang="en-US" baseline="0" dirty="0" smtClean="0"/>
              <a:t> overheads and </a:t>
            </a:r>
            <a:r>
              <a:rPr lang="en-US" baseline="0" dirty="0" err="1" smtClean="0"/>
              <a:t>num</a:t>
            </a:r>
            <a:r>
              <a:rPr lang="en-US" baseline="0" dirty="0" smtClean="0"/>
              <a:t>/string storing.</a:t>
            </a:r>
            <a:endParaRPr lang="ru-RU" baseline="0" dirty="0" smtClean="0"/>
          </a:p>
          <a:p>
            <a:r>
              <a:rPr lang="en-US" baseline="0" dirty="0" err="1" smtClean="0"/>
              <a:t>PPMd</a:t>
            </a:r>
            <a:r>
              <a:rPr lang="en-US" baseline="0" dirty="0" smtClean="0"/>
              <a:t> which uses stats to guess next symbol, and them coding.</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23</a:t>
            </a:fld>
            <a:endParaRPr lang="en-US"/>
          </a:p>
        </p:txBody>
      </p:sp>
    </p:spTree>
    <p:extLst>
      <p:ext uri="{BB962C8B-B14F-4D97-AF65-F5344CB8AC3E}">
        <p14:creationId xmlns:p14="http://schemas.microsoft.com/office/powerpoint/2010/main" val="305253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24</a:t>
            </a:fld>
            <a:endParaRPr lang="en-US"/>
          </a:p>
        </p:txBody>
      </p:sp>
    </p:spTree>
    <p:extLst>
      <p:ext uri="{BB962C8B-B14F-4D97-AF65-F5344CB8AC3E}">
        <p14:creationId xmlns:p14="http://schemas.microsoft.com/office/powerpoint/2010/main" val="126354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Discrete math approaches</a:t>
            </a:r>
            <a:endParaRPr lang="ru-RU" dirty="0"/>
          </a:p>
        </p:txBody>
      </p:sp>
      <p:sp>
        <p:nvSpPr>
          <p:cNvPr id="4" name="Номер слайда 3"/>
          <p:cNvSpPr>
            <a:spLocks noGrp="1"/>
          </p:cNvSpPr>
          <p:nvPr>
            <p:ph type="sldNum" sz="quarter" idx="10"/>
          </p:nvPr>
        </p:nvSpPr>
        <p:spPr/>
        <p:txBody>
          <a:bodyPr/>
          <a:lstStyle/>
          <a:p>
            <a:fld id="{E52B5517-0790-4283-9F90-EDB02EB0872C}" type="slidenum">
              <a:rPr lang="en-US" smtClean="0"/>
              <a:t>3</a:t>
            </a:fld>
            <a:endParaRPr lang="en-US"/>
          </a:p>
        </p:txBody>
      </p:sp>
    </p:spTree>
    <p:extLst>
      <p:ext uri="{BB962C8B-B14F-4D97-AF65-F5344CB8AC3E}">
        <p14:creationId xmlns:p14="http://schemas.microsoft.com/office/powerpoint/2010/main" val="167856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have to build the tree</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25</a:t>
            </a:fld>
            <a:endParaRPr lang="en-US"/>
          </a:p>
        </p:txBody>
      </p:sp>
    </p:spTree>
    <p:extLst>
      <p:ext uri="{BB962C8B-B14F-4D97-AF65-F5344CB8AC3E}">
        <p14:creationId xmlns:p14="http://schemas.microsoft.com/office/powerpoint/2010/main" val="2207262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COOL_COMPRESSION</a:t>
            </a:r>
          </a:p>
          <a:p>
            <a:r>
              <a:rPr lang="en-US" dirty="0" smtClean="0"/>
              <a:t>O=4</a:t>
            </a:r>
            <a:endParaRPr lang="ru-RU" dirty="0" smtClean="0"/>
          </a:p>
          <a:p>
            <a:r>
              <a:rPr lang="en-US" dirty="0" smtClean="0"/>
              <a:t>C</a:t>
            </a:r>
            <a:r>
              <a:rPr lang="ru-RU" dirty="0" smtClean="0"/>
              <a:t>=2</a:t>
            </a:r>
            <a:endParaRPr lang="en-US" dirty="0" smtClean="0"/>
          </a:p>
          <a:p>
            <a:r>
              <a:rPr lang="en-US" baseline="0" dirty="0" smtClean="0"/>
              <a:t>S=2</a:t>
            </a:r>
          </a:p>
          <a:p>
            <a:r>
              <a:rPr lang="en-US" baseline="0" dirty="0" smtClean="0"/>
              <a:t>	_ </a:t>
            </a:r>
            <a:r>
              <a:rPr lang="en-US" baseline="0" dirty="0" smtClean="0"/>
              <a:t>L M P R E I N = 1</a:t>
            </a:r>
          </a:p>
          <a:p>
            <a:r>
              <a:rPr lang="en-US" dirty="0" smtClean="0"/>
              <a:t>	O</a:t>
            </a:r>
            <a:r>
              <a:rPr lang="en-US" baseline="0" dirty="0" smtClean="0"/>
              <a:t> </a:t>
            </a:r>
            <a:r>
              <a:rPr lang="en-US" baseline="0" dirty="0" smtClean="0"/>
              <a:t>C S</a:t>
            </a:r>
            <a:r>
              <a:rPr lang="en-US" dirty="0" smtClean="0"/>
              <a:t> _L MP RE IN</a:t>
            </a:r>
          </a:p>
          <a:p>
            <a:endParaRPr lang="en-US" dirty="0" smtClean="0"/>
          </a:p>
          <a:p>
            <a:r>
              <a:rPr lang="en-US" dirty="0" smtClean="0"/>
              <a:t>O _LMP REIN C</a:t>
            </a:r>
            <a:r>
              <a:rPr lang="en-US" baseline="0" dirty="0" smtClean="0"/>
              <a:t> 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 _LMP REIN C</a:t>
            </a:r>
            <a:r>
              <a:rPr lang="en-US" baseline="0" dirty="0" smtClean="0"/>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O_LMP REINC</a:t>
            </a:r>
            <a:r>
              <a:rPr lang="en-US" baseline="0" dirty="0" smtClean="0"/>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Join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52B5517-0790-4283-9F90-EDB02EB0872C}" type="slidenum">
              <a:rPr lang="en-US" smtClean="0"/>
              <a:t>26</a:t>
            </a:fld>
            <a:endParaRPr lang="en-US"/>
          </a:p>
        </p:txBody>
      </p:sp>
    </p:spTree>
    <p:extLst>
      <p:ext uri="{BB962C8B-B14F-4D97-AF65-F5344CB8AC3E}">
        <p14:creationId xmlns:p14="http://schemas.microsoft.com/office/powerpoint/2010/main" val="3805604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33000</a:t>
            </a:r>
            <a:r>
              <a:rPr lang="en-US" baseline="0" dirty="0" smtClean="0"/>
              <a:t> – with flexions in all forms. Tolstoy (other big texts – 18000).</a:t>
            </a:r>
            <a:endParaRPr lang="en-US" dirty="0" smtClean="0"/>
          </a:p>
        </p:txBody>
      </p:sp>
      <p:sp>
        <p:nvSpPr>
          <p:cNvPr id="4" name="Slide Number Placeholder 3"/>
          <p:cNvSpPr>
            <a:spLocks noGrp="1"/>
          </p:cNvSpPr>
          <p:nvPr>
            <p:ph type="sldNum" sz="quarter" idx="10"/>
          </p:nvPr>
        </p:nvSpPr>
        <p:spPr/>
        <p:txBody>
          <a:bodyPr/>
          <a:lstStyle/>
          <a:p>
            <a:fld id="{E52B5517-0790-4283-9F90-EDB02EB0872C}" type="slidenum">
              <a:rPr lang="en-US" smtClean="0"/>
              <a:t>27</a:t>
            </a:fld>
            <a:endParaRPr lang="en-US"/>
          </a:p>
        </p:txBody>
      </p:sp>
    </p:spTree>
    <p:extLst>
      <p:ext uri="{BB962C8B-B14F-4D97-AF65-F5344CB8AC3E}">
        <p14:creationId xmlns:p14="http://schemas.microsoft.com/office/powerpoint/2010/main" val="3400625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multiplier normalizes  the weight of the word in dataset, second – weight of word in document</a:t>
            </a:r>
          </a:p>
          <a:p>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28</a:t>
            </a:fld>
            <a:endParaRPr lang="en-US"/>
          </a:p>
        </p:txBody>
      </p:sp>
    </p:spTree>
    <p:extLst>
      <p:ext uri="{BB962C8B-B14F-4D97-AF65-F5344CB8AC3E}">
        <p14:creationId xmlns:p14="http://schemas.microsoft.com/office/powerpoint/2010/main" val="367009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for uniform</a:t>
            </a:r>
            <a:r>
              <a:rPr lang="en-US" baseline="0" dirty="0" smtClean="0"/>
              <a:t> model</a:t>
            </a:r>
            <a:r>
              <a:rPr lang="en-US" dirty="0" smtClean="0"/>
              <a:t>:</a:t>
            </a:r>
            <a:r>
              <a:rPr lang="en-US" baseline="0" dirty="0" smtClean="0"/>
              <a:t> ~1/50 * ~1/50 = 1/2500. Second char even less.</a:t>
            </a:r>
          </a:p>
          <a:p>
            <a:r>
              <a:rPr lang="en-US" dirty="0" smtClean="0"/>
              <a:t>BUT</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4</a:t>
            </a:fld>
            <a:endParaRPr lang="en-US"/>
          </a:p>
        </p:txBody>
      </p:sp>
    </p:spTree>
    <p:extLst>
      <p:ext uri="{BB962C8B-B14F-4D97-AF65-F5344CB8AC3E}">
        <p14:creationId xmlns:p14="http://schemas.microsoft.com/office/powerpoint/2010/main" val="148288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 n + epsilon</a:t>
            </a:r>
          </a:p>
          <a:p>
            <a:r>
              <a:rPr lang="en-US" baseline="0" dirty="0" smtClean="0"/>
              <a:t>O = O(</a:t>
            </a:r>
            <a:r>
              <a:rPr lang="en-US" baseline="0" dirty="0" err="1" smtClean="0"/>
              <a:t>mn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5</a:t>
            </a:fld>
            <a:endParaRPr lang="en-US"/>
          </a:p>
        </p:txBody>
      </p:sp>
    </p:spTree>
    <p:extLst>
      <p:ext uri="{BB962C8B-B14F-4D97-AF65-F5344CB8AC3E}">
        <p14:creationId xmlns:p14="http://schemas.microsoft.com/office/powerpoint/2010/main" val="138201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AAAAAAAAAAAAAAAAAAAAB</a:t>
            </a:r>
            <a:r>
              <a:rPr lang="ru-RU" dirty="0" smtClean="0"/>
              <a:t>.</a:t>
            </a:r>
          </a:p>
          <a:p>
            <a:r>
              <a:rPr lang="en-US" dirty="0" smtClean="0"/>
              <a:t>Matter</a:t>
            </a:r>
            <a:r>
              <a:rPr lang="en-US" baseline="0" dirty="0" smtClean="0"/>
              <a:t> of attack!!!! By simply running search queries (website, …)</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6</a:t>
            </a:fld>
            <a:endParaRPr lang="en-US"/>
          </a:p>
        </p:txBody>
      </p:sp>
    </p:spTree>
    <p:extLst>
      <p:ext uri="{BB962C8B-B14F-4D97-AF65-F5344CB8AC3E}">
        <p14:creationId xmlns:p14="http://schemas.microsoft.com/office/powerpoint/2010/main" val="3487071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 + m). N – length, M – substring.</a:t>
            </a:r>
          </a:p>
          <a:p>
            <a:r>
              <a:rPr lang="en-US" dirty="0" smtClean="0"/>
              <a:t>Assume </a:t>
            </a:r>
            <a:r>
              <a:rPr lang="en-US" dirty="0" smtClean="0"/>
              <a:t>you have all different letters</a:t>
            </a:r>
            <a:r>
              <a:rPr lang="en-US" baseline="0" dirty="0" smtClean="0"/>
              <a:t> in the word – then you can easily skip all!</a:t>
            </a:r>
          </a:p>
          <a:p>
            <a:r>
              <a:rPr lang="en-US" baseline="0" dirty="0" smtClean="0"/>
              <a:t>Otherwise – if string beginning repeat (skip until matching first symbol).</a:t>
            </a:r>
            <a:endParaRPr lang="ru-RU" dirty="0"/>
          </a:p>
        </p:txBody>
      </p:sp>
      <p:sp>
        <p:nvSpPr>
          <p:cNvPr id="4" name="Номер слайда 3"/>
          <p:cNvSpPr>
            <a:spLocks noGrp="1"/>
          </p:cNvSpPr>
          <p:nvPr>
            <p:ph type="sldNum" sz="quarter" idx="10"/>
          </p:nvPr>
        </p:nvSpPr>
        <p:spPr/>
        <p:txBody>
          <a:bodyPr/>
          <a:lstStyle/>
          <a:p>
            <a:fld id="{E52B5517-0790-4283-9F90-EDB02EB0872C}" type="slidenum">
              <a:rPr lang="en-US" smtClean="0"/>
              <a:t>7</a:t>
            </a:fld>
            <a:endParaRPr lang="en-US"/>
          </a:p>
        </p:txBody>
      </p:sp>
    </p:spTree>
    <p:extLst>
      <p:ext uri="{BB962C8B-B14F-4D97-AF65-F5344CB8AC3E}">
        <p14:creationId xmlns:p14="http://schemas.microsoft.com/office/powerpoint/2010/main" val="402052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b="1" dirty="0" smtClean="0"/>
              <a:t>hash function</a:t>
            </a:r>
            <a:r>
              <a:rPr lang="en-US" dirty="0" smtClean="0"/>
              <a:t>?</a:t>
            </a:r>
          </a:p>
          <a:p>
            <a:r>
              <a:rPr lang="en-US" dirty="0" smtClean="0"/>
              <a:t>Can </a:t>
            </a:r>
            <a:r>
              <a:rPr lang="en-US" dirty="0" smtClean="0"/>
              <a:t>we compute hash in a</a:t>
            </a:r>
            <a:r>
              <a:rPr lang="en-US" baseline="0" dirty="0" smtClean="0"/>
              <a:t> </a:t>
            </a:r>
            <a:r>
              <a:rPr lang="en-US" b="1" baseline="0" dirty="0" smtClean="0"/>
              <a:t>constant time for any </a:t>
            </a:r>
            <a:r>
              <a:rPr lang="en-US" b="1" baseline="0" dirty="0" smtClean="0"/>
              <a:t>string</a:t>
            </a:r>
            <a:r>
              <a:rPr lang="en-US" baseline="0" dirty="0" smtClean="0"/>
              <a:t>?</a:t>
            </a:r>
            <a:endParaRPr lang="ru-RU" baseline="0" dirty="0" smtClean="0"/>
          </a:p>
          <a:p>
            <a:r>
              <a:rPr lang="en-US" baseline="0" dirty="0" smtClean="0"/>
              <a:t>Yes</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8</a:t>
            </a:fld>
            <a:endParaRPr lang="en-US"/>
          </a:p>
        </p:txBody>
      </p:sp>
    </p:spTree>
    <p:extLst>
      <p:ext uri="{BB962C8B-B14F-4D97-AF65-F5344CB8AC3E}">
        <p14:creationId xmlns:p14="http://schemas.microsoft.com/office/powerpoint/2010/main" val="152186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Rolling</a:t>
            </a:r>
            <a:r>
              <a:rPr lang="en-US" baseline="0" dirty="0" smtClean="0"/>
              <a:t> hash: initial hash, what is added and what is removed</a:t>
            </a:r>
            <a:endParaRPr lang="ru-RU" dirty="0"/>
          </a:p>
        </p:txBody>
      </p:sp>
      <p:sp>
        <p:nvSpPr>
          <p:cNvPr id="4" name="Номер слайда 3"/>
          <p:cNvSpPr>
            <a:spLocks noGrp="1"/>
          </p:cNvSpPr>
          <p:nvPr>
            <p:ph type="sldNum" sz="quarter" idx="10"/>
          </p:nvPr>
        </p:nvSpPr>
        <p:spPr/>
        <p:txBody>
          <a:bodyPr/>
          <a:lstStyle/>
          <a:p>
            <a:fld id="{E52B5517-0790-4283-9F90-EDB02EB0872C}" type="slidenum">
              <a:rPr lang="en-US" smtClean="0"/>
              <a:t>9</a:t>
            </a:fld>
            <a:endParaRPr lang="en-US"/>
          </a:p>
        </p:txBody>
      </p:sp>
    </p:spTree>
    <p:extLst>
      <p:ext uri="{BB962C8B-B14F-4D97-AF65-F5344CB8AC3E}">
        <p14:creationId xmlns:p14="http://schemas.microsoft.com/office/powerpoint/2010/main" val="110032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a:t>
            </a:r>
            <a:r>
              <a:rPr lang="en-US" baseline="0" dirty="0" smtClean="0"/>
              <a:t> – </a:t>
            </a:r>
            <a:r>
              <a:rPr lang="ru-RU" baseline="0" dirty="0" smtClean="0"/>
              <a:t>коро</a:t>
            </a:r>
            <a:r>
              <a:rPr lang="ru-RU" b="1" baseline="0" dirty="0" smtClean="0"/>
              <a:t>лев</a:t>
            </a:r>
            <a:r>
              <a:rPr lang="ru-RU" baseline="0" dirty="0" smtClean="0"/>
              <a:t>ы, по</a:t>
            </a:r>
            <a:r>
              <a:rPr lang="ru-RU" b="1" baseline="0" dirty="0" smtClean="0"/>
              <a:t>лёв</a:t>
            </a:r>
            <a:r>
              <a:rPr lang="ru-RU" baseline="0" dirty="0" smtClean="0"/>
              <a:t>ки и </a:t>
            </a:r>
            <a:r>
              <a:rPr lang="ru-RU" baseline="0" dirty="0" smtClean="0"/>
              <a:t>прочее</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52B5517-0790-4283-9F90-EDB02EB0872C}" type="slidenum">
              <a:rPr lang="en-US" smtClean="0"/>
              <a:t>10</a:t>
            </a:fld>
            <a:endParaRPr lang="en-US"/>
          </a:p>
        </p:txBody>
      </p:sp>
    </p:spTree>
    <p:extLst>
      <p:ext uri="{BB962C8B-B14F-4D97-AF65-F5344CB8AC3E}">
        <p14:creationId xmlns:p14="http://schemas.microsoft.com/office/powerpoint/2010/main" val="190930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B3DA610-F34F-4D32-90AC-4FCB64AA0B9A}"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AA2683-64A8-4469-A689-DC6AF3BF220C}" type="slidenum">
              <a:rPr lang="ru-RU" smtClean="0"/>
              <a:t>‹#›</a:t>
            </a:fld>
            <a:endParaRPr lang="ru-R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75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B3DA610-F34F-4D32-90AC-4FCB64AA0B9A}"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174943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B3DA610-F34F-4D32-90AC-4FCB64AA0B9A}"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198978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B3DA610-F34F-4D32-90AC-4FCB64AA0B9A}"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214662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B3DA610-F34F-4D32-90AC-4FCB64AA0B9A}"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BAA2683-64A8-4469-A689-DC6AF3BF220C}" type="slidenum">
              <a:rPr lang="ru-RU" smtClean="0"/>
              <a:t>‹#›</a:t>
            </a:fld>
            <a:endParaRPr lang="ru-R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31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B3DA610-F34F-4D32-90AC-4FCB64AA0B9A}"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29386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22960" y="2582334"/>
            <a:ext cx="370332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B3DA610-F34F-4D32-90AC-4FCB64AA0B9A}" type="datetimeFigureOut">
              <a:rPr lang="ru-RU" smtClean="0"/>
              <a:t>21.11.2016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348841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B3DA610-F34F-4D32-90AC-4FCB64AA0B9A}" type="datetimeFigureOut">
              <a:rPr lang="ru-RU" smtClean="0"/>
              <a:t>21.11.2016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381225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3DA610-F34F-4D32-90AC-4FCB64AA0B9A}" type="datetimeFigureOut">
              <a:rPr lang="ru-RU" smtClean="0"/>
              <a:t>21.11.2016</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173951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B3DA610-F34F-4D32-90AC-4FCB64AA0B9A}" type="datetimeFigureOut">
              <a:rPr lang="ru-RU" smtClean="0"/>
              <a:t>21.11.2016</a:t>
            </a:fld>
            <a:endParaRPr lang="ru-RU"/>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AA2683-64A8-4469-A689-DC6AF3BF220C}" type="slidenum">
              <a:rPr lang="ru-RU" smtClean="0"/>
              <a:t>‹#›</a:t>
            </a:fld>
            <a:endParaRPr lang="ru-RU"/>
          </a:p>
        </p:txBody>
      </p:sp>
    </p:spTree>
    <p:extLst>
      <p:ext uri="{BB962C8B-B14F-4D97-AF65-F5344CB8AC3E}">
        <p14:creationId xmlns:p14="http://schemas.microsoft.com/office/powerpoint/2010/main" val="270737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B3DA610-F34F-4D32-90AC-4FCB64AA0B9A}"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BAA2683-64A8-4469-A689-DC6AF3BF220C}" type="slidenum">
              <a:rPr lang="ru-RU" smtClean="0"/>
              <a:t>‹#›</a:t>
            </a:fld>
            <a:endParaRPr lang="ru-RU"/>
          </a:p>
        </p:txBody>
      </p:sp>
    </p:spTree>
    <p:extLst>
      <p:ext uri="{BB962C8B-B14F-4D97-AF65-F5344CB8AC3E}">
        <p14:creationId xmlns:p14="http://schemas.microsoft.com/office/powerpoint/2010/main" val="325889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B3DA610-F34F-4D32-90AC-4FCB64AA0B9A}" type="datetimeFigureOut">
              <a:rPr lang="ru-RU" smtClean="0"/>
              <a:t>21.11.2016</a:t>
            </a:fld>
            <a:endParaRPr lang="ru-RU"/>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BAA2683-64A8-4469-A689-DC6AF3BF220C}" type="slidenum">
              <a:rPr lang="ru-RU" smtClean="0"/>
              <a:t>‹#›</a:t>
            </a:fld>
            <a:endParaRPr lang="ru-RU"/>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1986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voysredychuzih.livejournal.com/119943.html" TargetMode="External"/><Relationship Id="rId7" Type="http://schemas.openxmlformats.org/officeDocument/2006/relationships/hyperlink" Target="http://lurkmore.to/&#1050;&#1072;&#1082;_&#1087;&#1086;&#1081;&#1084;&#1072;&#1090;&#1100;_&#1083;&#1100;&#1074;&#1072;_&#1074;_&#1087;&#1091;&#1089;&#1090;&#1099;&#1085;&#1077;"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komplexify.com/epsilon/category/lion-hunting/" TargetMode="External"/><Relationship Id="rId5" Type="http://schemas.openxmlformats.org/officeDocument/2006/relationships/hyperlink" Target="http://www.columbia.edu/~sss31/rainbow/catch.lion.html" TargetMode="External"/><Relationship Id="rId4" Type="http://schemas.openxmlformats.org/officeDocument/2006/relationships/hyperlink" Target="http://www.gksoft.com/a/fun/catch-lion.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Shannon%E2%80%93Fano_cod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Singular_value_decomposition"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en.wikipedia.org/wiki/Word2vec" TargetMode="External"/><Relationship Id="rId4" Type="http://schemas.openxmlformats.org/officeDocument/2006/relationships/hyperlink" Target="https://en.wikipedia.org/wiki/Latent_semantic_analysis"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oyer%E2%80%93Moore_string_search_algorith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latin typeface="Elektra Text Pro" panose="02000503030000020004" pitchFamily="2" charset="0"/>
              </a:rPr>
              <a:t>Catching a lion in a desert</a:t>
            </a:r>
            <a:endParaRPr lang="ru-RU" dirty="0">
              <a:latin typeface="Elektra Text Pro" panose="02000503030000020004" pitchFamily="2" charset="0"/>
            </a:endParaRPr>
          </a:p>
        </p:txBody>
      </p:sp>
      <p:sp>
        <p:nvSpPr>
          <p:cNvPr id="3" name="Подзаголовок 2"/>
          <p:cNvSpPr>
            <a:spLocks noGrp="1"/>
          </p:cNvSpPr>
          <p:nvPr>
            <p:ph type="subTitle" idx="1"/>
          </p:nvPr>
        </p:nvSpPr>
        <p:spPr/>
        <p:txBody>
          <a:bodyPr>
            <a:normAutofit fontScale="62500" lnSpcReduction="20000"/>
          </a:bodyPr>
          <a:lstStyle/>
          <a:p>
            <a:pPr>
              <a:lnSpc>
                <a:spcPct val="120000"/>
              </a:lnSpc>
              <a:spcBef>
                <a:spcPts val="0"/>
              </a:spcBef>
            </a:pPr>
            <a:r>
              <a:rPr lang="en-US" dirty="0" smtClean="0">
                <a:latin typeface="Elektra Text Pro" panose="02000503030000020004" pitchFamily="2" charset="0"/>
              </a:rPr>
              <a:t>THE </a:t>
            </a:r>
            <a:r>
              <a:rPr lang="en-US" dirty="0">
                <a:latin typeface="Elektra Text Pro" panose="02000503030000020004" pitchFamily="2" charset="0"/>
              </a:rPr>
              <a:t>SOFTWARE </a:t>
            </a:r>
            <a:r>
              <a:rPr lang="en-US" dirty="0" smtClean="0">
                <a:latin typeface="Elektra Text Pro" panose="02000503030000020004" pitchFamily="2" charset="0"/>
              </a:rPr>
              <a:t>METHOD.</a:t>
            </a:r>
          </a:p>
          <a:p>
            <a:pPr>
              <a:lnSpc>
                <a:spcPct val="120000"/>
              </a:lnSpc>
              <a:spcBef>
                <a:spcPts val="0"/>
              </a:spcBef>
            </a:pPr>
            <a:r>
              <a:rPr lang="en-US" dirty="0" smtClean="0">
                <a:latin typeface="Elektra Text Pro" panose="02000503030000020004" pitchFamily="2" charset="0"/>
              </a:rPr>
              <a:t>Make </a:t>
            </a:r>
            <a:r>
              <a:rPr lang="en-US" dirty="0">
                <a:latin typeface="Elektra Text Pro" panose="02000503030000020004" pitchFamily="2" charset="0"/>
              </a:rPr>
              <a:t>a linked list of all objects in the </a:t>
            </a:r>
            <a:r>
              <a:rPr lang="en-US" dirty="0" smtClean="0">
                <a:latin typeface="Elektra Text Pro" panose="02000503030000020004" pitchFamily="2" charset="0"/>
              </a:rPr>
              <a:t>desert.</a:t>
            </a:r>
            <a:br>
              <a:rPr lang="en-US" dirty="0" smtClean="0">
                <a:latin typeface="Elektra Text Pro" panose="02000503030000020004" pitchFamily="2" charset="0"/>
              </a:rPr>
            </a:br>
            <a:r>
              <a:rPr lang="en-US" dirty="0" smtClean="0">
                <a:latin typeface="Elektra Text Pro" panose="02000503030000020004" pitchFamily="2" charset="0"/>
              </a:rPr>
              <a:t>Then </a:t>
            </a:r>
            <a:r>
              <a:rPr lang="en-US" dirty="0">
                <a:latin typeface="Elektra Text Pro" panose="02000503030000020004" pitchFamily="2" charset="0"/>
              </a:rPr>
              <a:t>delete </a:t>
            </a:r>
            <a:r>
              <a:rPr lang="en-US" dirty="0" smtClean="0">
                <a:latin typeface="Elektra Text Pro" panose="02000503030000020004" pitchFamily="2" charset="0"/>
              </a:rPr>
              <a:t>the </a:t>
            </a:r>
            <a:r>
              <a:rPr lang="en-US" dirty="0">
                <a:latin typeface="Elektra Text Pro" panose="02000503030000020004" pitchFamily="2" charset="0"/>
              </a:rPr>
              <a:t>pointers on either side of the lion</a:t>
            </a:r>
            <a:r>
              <a:rPr lang="en-US" dirty="0" smtClean="0">
                <a:latin typeface="Elektra Text Pro" panose="02000503030000020004" pitchFamily="2" charset="0"/>
              </a:rPr>
              <a:t>.</a:t>
            </a:r>
            <a:br>
              <a:rPr lang="en-US" dirty="0" smtClean="0">
                <a:latin typeface="Elektra Text Pro" panose="02000503030000020004" pitchFamily="2" charset="0"/>
              </a:rPr>
            </a:br>
            <a:r>
              <a:rPr lang="en-US" dirty="0" smtClean="0">
                <a:latin typeface="Elektra Text Pro" panose="02000503030000020004" pitchFamily="2" charset="0"/>
              </a:rPr>
              <a:t>(</a:t>
            </a:r>
            <a:r>
              <a:rPr lang="en-US" dirty="0">
                <a:latin typeface="Elektra Text Pro" panose="02000503030000020004" pitchFamily="2" charset="0"/>
              </a:rPr>
              <a:t>Make sure you are not </a:t>
            </a:r>
            <a:r>
              <a:rPr lang="en-US" dirty="0" smtClean="0">
                <a:latin typeface="Elektra Text Pro" panose="02000503030000020004" pitchFamily="2" charset="0"/>
              </a:rPr>
              <a:t>AFTER </a:t>
            </a:r>
            <a:r>
              <a:rPr lang="en-US" dirty="0">
                <a:latin typeface="Elektra Text Pro" panose="02000503030000020004" pitchFamily="2" charset="0"/>
              </a:rPr>
              <a:t>the lion.)</a:t>
            </a:r>
            <a:endParaRPr lang="ru-RU" dirty="0">
              <a:latin typeface="Elektra Text Pro" panose="02000503030000020004" pitchFamily="2" charset="0"/>
            </a:endParaRPr>
          </a:p>
        </p:txBody>
      </p:sp>
    </p:spTree>
    <p:extLst>
      <p:ext uri="{BB962C8B-B14F-4D97-AF65-F5344CB8AC3E}">
        <p14:creationId xmlns:p14="http://schemas.microsoft.com/office/powerpoint/2010/main" val="146938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3046862182"/>
              </p:ext>
            </p:extLst>
          </p:nvPr>
        </p:nvGraphicFramePr>
        <p:xfrm>
          <a:off x="22858" y="0"/>
          <a:ext cx="9121141" cy="6311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4156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sz="6600" dirty="0" smtClean="0">
                <a:latin typeface="Elektra Text Pro" panose="02000503030000020004" pitchFamily="2" charset="0"/>
              </a:rPr>
              <a:t>Indexing</a:t>
            </a:r>
            <a:endParaRPr lang="ru-RU" sz="6600" dirty="0">
              <a:latin typeface="Elektra Text Pro" panose="02000503030000020004" pitchFamily="2" charset="0"/>
            </a:endParaRPr>
          </a:p>
        </p:txBody>
      </p:sp>
      <p:sp>
        <p:nvSpPr>
          <p:cNvPr id="5" name="Текст 4"/>
          <p:cNvSpPr>
            <a:spLocks noGrp="1"/>
          </p:cNvSpPr>
          <p:nvPr>
            <p:ph type="body" idx="1"/>
          </p:nvPr>
        </p:nvSpPr>
        <p:spPr>
          <a:xfrm>
            <a:off x="822960" y="4453128"/>
            <a:ext cx="7543800" cy="1824580"/>
          </a:xfrm>
        </p:spPr>
        <p:txBody>
          <a:bodyPr>
            <a:normAutofit fontScale="70000" lnSpcReduction="20000"/>
          </a:bodyPr>
          <a:lstStyle/>
          <a:p>
            <a:r>
              <a:rPr lang="ru-RU" i="1" dirty="0"/>
              <a:t>Программист на Си</a:t>
            </a:r>
            <a:r>
              <a:rPr lang="ru-RU" i="1" dirty="0" smtClean="0"/>
              <a:t>++</a:t>
            </a:r>
            <a:r>
              <a:rPr lang="ru-RU" dirty="0"/>
              <a:t/>
            </a:r>
            <a:br>
              <a:rPr lang="ru-RU" dirty="0"/>
            </a:br>
            <a:r>
              <a:rPr lang="ru-RU" dirty="0"/>
              <a:t>Проектирует клетку таким образом, чтобы лев был ее составной частью. При инициализации клетки лев автоматически генерируется </a:t>
            </a:r>
            <a:r>
              <a:rPr lang="ru-RU" dirty="0" smtClean="0"/>
              <a:t>внутри</a:t>
            </a:r>
            <a:endParaRPr lang="en-US" dirty="0" smtClean="0"/>
          </a:p>
          <a:p>
            <a:r>
              <a:rPr lang="en-US" i="1" dirty="0"/>
              <a:t>Professors of </a:t>
            </a:r>
            <a:r>
              <a:rPr lang="en-US" i="1" dirty="0" smtClean="0"/>
              <a:t>mathematics</a:t>
            </a:r>
            <a:r>
              <a:rPr lang="en-US" dirty="0"/>
              <a:t/>
            </a:r>
            <a:br>
              <a:rPr lang="en-US" dirty="0"/>
            </a:br>
            <a:r>
              <a:rPr lang="en-US" dirty="0" smtClean="0"/>
              <a:t>will </a:t>
            </a:r>
            <a:r>
              <a:rPr lang="en-US" dirty="0"/>
              <a:t>prove the existence of at least one lion and then leave the detection and capture of an actual lion as an exercise for their graduate students</a:t>
            </a:r>
            <a:endParaRPr lang="ru-RU" dirty="0"/>
          </a:p>
        </p:txBody>
      </p:sp>
    </p:spTree>
    <p:extLst>
      <p:ext uri="{BB962C8B-B14F-4D97-AF65-F5344CB8AC3E}">
        <p14:creationId xmlns:p14="http://schemas.microsoft.com/office/powerpoint/2010/main" val="163828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latin typeface="Elektra Text Pro" panose="02000503030000020004" pitchFamily="2" charset="0"/>
              </a:rPr>
              <a:t>Techniques used across methods</a:t>
            </a:r>
            <a:endParaRPr lang="ru-RU" dirty="0">
              <a:latin typeface="Elektra Text Pro" panose="02000503030000020004" pitchFamily="2" charset="0"/>
            </a:endParaRPr>
          </a:p>
        </p:txBody>
      </p:sp>
      <p:sp>
        <p:nvSpPr>
          <p:cNvPr id="3" name="Объект 2"/>
          <p:cNvSpPr>
            <a:spLocks noGrp="1"/>
          </p:cNvSpPr>
          <p:nvPr>
            <p:ph idx="1"/>
          </p:nvPr>
        </p:nvSpPr>
        <p:spPr/>
        <p:txBody>
          <a:bodyPr>
            <a:noAutofit/>
          </a:bodyPr>
          <a:lstStyle/>
          <a:p>
            <a:pPr>
              <a:buFont typeface="Wingdings" panose="05000000000000000000" pitchFamily="2" charset="2"/>
              <a:buChar char="Ø"/>
            </a:pPr>
            <a:r>
              <a:rPr lang="en-US" sz="2800" dirty="0">
                <a:latin typeface="Elektra Text Pro" panose="02000503030000020004" pitchFamily="2" charset="0"/>
              </a:rPr>
              <a:t> </a:t>
            </a:r>
            <a:r>
              <a:rPr lang="en-US" sz="2800" b="1" dirty="0">
                <a:latin typeface="Elektra Text Pro" panose="02000503030000020004" pitchFamily="2" charset="0"/>
              </a:rPr>
              <a:t>case folding</a:t>
            </a:r>
            <a:r>
              <a:rPr lang="en-US" sz="2800" dirty="0">
                <a:latin typeface="Elektra Text Pro" panose="02000503030000020004" pitchFamily="2" charset="0"/>
              </a:rPr>
              <a:t>: London = </a:t>
            </a:r>
            <a:r>
              <a:rPr lang="en-US" sz="2800" dirty="0" err="1" smtClean="0">
                <a:latin typeface="Elektra Text Pro" panose="02000503030000020004" pitchFamily="2" charset="0"/>
              </a:rPr>
              <a:t>london</a:t>
            </a:r>
            <a:r>
              <a:rPr lang="en-US" sz="2800" dirty="0" smtClean="0">
                <a:latin typeface="Elektra Text Pro" panose="02000503030000020004" pitchFamily="2" charset="0"/>
              </a:rPr>
              <a:t>; </a:t>
            </a:r>
            <a:r>
              <a:rPr lang="ru-RU" sz="2800" dirty="0" smtClean="0">
                <a:latin typeface="Elektra Text Pro" panose="02000503030000020004" pitchFamily="2" charset="0"/>
              </a:rPr>
              <a:t>Лев = лев</a:t>
            </a:r>
            <a:endParaRPr lang="en-US" sz="2800" dirty="0">
              <a:latin typeface="Elektra Text Pro" panose="02000503030000020004" pitchFamily="2" charset="0"/>
            </a:endParaRPr>
          </a:p>
          <a:p>
            <a:pPr>
              <a:buFont typeface="Wingdings" panose="05000000000000000000" pitchFamily="2" charset="2"/>
              <a:buChar char="Ø"/>
            </a:pPr>
            <a:r>
              <a:rPr lang="en-US" sz="2800" dirty="0">
                <a:latin typeface="Elektra Text Pro" panose="02000503030000020004" pitchFamily="2" charset="0"/>
              </a:rPr>
              <a:t> </a:t>
            </a:r>
            <a:r>
              <a:rPr lang="en-US" sz="2800" b="1" dirty="0" smtClean="0">
                <a:latin typeface="Elektra Text Pro" panose="02000503030000020004" pitchFamily="2" charset="0"/>
              </a:rPr>
              <a:t>stemming</a:t>
            </a:r>
            <a:r>
              <a:rPr lang="en-US" sz="2800" dirty="0" smtClean="0">
                <a:latin typeface="Elektra Text Pro" panose="02000503030000020004" pitchFamily="2" charset="0"/>
              </a:rPr>
              <a:t>:</a:t>
            </a:r>
            <a:br>
              <a:rPr lang="en-US" sz="2800" dirty="0" smtClean="0">
                <a:latin typeface="Elektra Text Pro" panose="02000503030000020004" pitchFamily="2" charset="0"/>
              </a:rPr>
            </a:br>
            <a:r>
              <a:rPr lang="en-US" sz="2800" dirty="0" smtClean="0">
                <a:latin typeface="Elektra Text Pro" panose="02000503030000020004" pitchFamily="2" charset="0"/>
              </a:rPr>
              <a:t>	</a:t>
            </a:r>
            <a:r>
              <a:rPr lang="en-US" sz="2800" i="1" u="sng" dirty="0" smtClean="0">
                <a:latin typeface="Elektra Text Pro" panose="02000503030000020004" pitchFamily="2" charset="0"/>
              </a:rPr>
              <a:t>compress</a:t>
            </a:r>
            <a:r>
              <a:rPr lang="en-US" sz="2800" dirty="0" smtClean="0">
                <a:latin typeface="Elektra Text Pro" panose="02000503030000020004" pitchFamily="2" charset="0"/>
              </a:rPr>
              <a:t> = </a:t>
            </a:r>
            <a:r>
              <a:rPr lang="en-US" sz="2800" i="1" u="sng" dirty="0" smtClean="0">
                <a:latin typeface="Elektra Text Pro" panose="02000503030000020004" pitchFamily="2" charset="0"/>
              </a:rPr>
              <a:t>compress</a:t>
            </a:r>
            <a:r>
              <a:rPr lang="en-US" sz="2800" dirty="0" smtClean="0">
                <a:latin typeface="Elektra Text Pro" panose="02000503030000020004" pitchFamily="2" charset="0"/>
              </a:rPr>
              <a:t>ion </a:t>
            </a:r>
            <a:r>
              <a:rPr lang="en-US" sz="2800" dirty="0">
                <a:latin typeface="Elektra Text Pro" panose="02000503030000020004" pitchFamily="2" charset="0"/>
              </a:rPr>
              <a:t>= </a:t>
            </a:r>
            <a:r>
              <a:rPr lang="en-US" sz="2800" i="1" u="sng" dirty="0" smtClean="0">
                <a:latin typeface="Elektra Text Pro" panose="02000503030000020004" pitchFamily="2" charset="0"/>
              </a:rPr>
              <a:t>compress</a:t>
            </a:r>
            <a:r>
              <a:rPr lang="en-US" sz="2800" dirty="0" smtClean="0">
                <a:latin typeface="Elektra Text Pro" panose="02000503030000020004" pitchFamily="2" charset="0"/>
              </a:rPr>
              <a:t>ed</a:t>
            </a:r>
            <a:r>
              <a:rPr lang="ru-RU" sz="2800" dirty="0" smtClean="0">
                <a:latin typeface="Elektra Text Pro" panose="02000503030000020004" pitchFamily="2" charset="0"/>
              </a:rPr>
              <a:t/>
            </a:r>
            <a:br>
              <a:rPr lang="ru-RU" sz="2800" dirty="0" smtClean="0">
                <a:latin typeface="Elektra Text Pro" panose="02000503030000020004" pitchFamily="2" charset="0"/>
              </a:rPr>
            </a:br>
            <a:r>
              <a:rPr lang="ru-RU" sz="2800" dirty="0" smtClean="0">
                <a:latin typeface="Elektra Text Pro" panose="02000503030000020004" pitchFamily="2" charset="0"/>
              </a:rPr>
              <a:t>	лев = льва = львом</a:t>
            </a:r>
            <a:endParaRPr lang="en-US" sz="2400" dirty="0">
              <a:latin typeface="Elektra Text Pro" panose="02000503030000020004" pitchFamily="2" charset="0"/>
            </a:endParaRPr>
          </a:p>
          <a:p>
            <a:pPr>
              <a:buFont typeface="Wingdings" panose="05000000000000000000" pitchFamily="2" charset="2"/>
              <a:buChar char="Ø"/>
            </a:pPr>
            <a:r>
              <a:rPr lang="en-US" sz="2800" dirty="0">
                <a:latin typeface="Elektra Text Pro" panose="02000503030000020004" pitchFamily="2" charset="0"/>
              </a:rPr>
              <a:t> ignore </a:t>
            </a:r>
            <a:r>
              <a:rPr lang="en-US" sz="2800" b="1" dirty="0">
                <a:latin typeface="Elektra Text Pro" panose="02000503030000020004" pitchFamily="2" charset="0"/>
              </a:rPr>
              <a:t>stop words</a:t>
            </a:r>
            <a:r>
              <a:rPr lang="en-US" sz="2800" dirty="0">
                <a:latin typeface="Elektra Text Pro" panose="02000503030000020004" pitchFamily="2" charset="0"/>
              </a:rPr>
              <a:t>: to, the, it, be, or, ...</a:t>
            </a:r>
          </a:p>
          <a:p>
            <a:pPr lvl="1">
              <a:buFont typeface="Wingdings" panose="05000000000000000000" pitchFamily="2" charset="2"/>
              <a:buChar char="Ø"/>
            </a:pPr>
            <a:r>
              <a:rPr lang="en-US" sz="2400" dirty="0">
                <a:latin typeface="Elektra Text Pro" panose="02000503030000020004" pitchFamily="2" charset="0"/>
              </a:rPr>
              <a:t>Problems arise when search on </a:t>
            </a:r>
            <a:r>
              <a:rPr lang="en-US" sz="2400" dirty="0" smtClean="0">
                <a:latin typeface="Elektra Text Pro" panose="02000503030000020004" pitchFamily="2" charset="0"/>
              </a:rPr>
              <a:t>“To </a:t>
            </a:r>
            <a:r>
              <a:rPr lang="en-US" sz="2400" dirty="0">
                <a:latin typeface="Elektra Text Pro" panose="02000503030000020004" pitchFamily="2" charset="0"/>
              </a:rPr>
              <a:t>be or not to </a:t>
            </a:r>
            <a:r>
              <a:rPr lang="en-US" sz="2400" dirty="0" smtClean="0">
                <a:latin typeface="Elektra Text Pro" panose="02000503030000020004" pitchFamily="2" charset="0"/>
              </a:rPr>
              <a:t>be” </a:t>
            </a:r>
            <a:r>
              <a:rPr lang="en-US" sz="2400" dirty="0">
                <a:latin typeface="Elektra Text Pro" panose="02000503030000020004" pitchFamily="2" charset="0"/>
              </a:rPr>
              <a:t>or </a:t>
            </a:r>
            <a:r>
              <a:rPr lang="en-US" sz="2400" dirty="0" smtClean="0">
                <a:latin typeface="Elektra Text Pro" panose="02000503030000020004" pitchFamily="2" charset="0"/>
              </a:rPr>
              <a:t>“the </a:t>
            </a:r>
            <a:r>
              <a:rPr lang="en-US" sz="2400" dirty="0">
                <a:latin typeface="Elektra Text Pro" panose="02000503030000020004" pitchFamily="2" charset="0"/>
              </a:rPr>
              <a:t>month of </a:t>
            </a:r>
            <a:r>
              <a:rPr lang="en-US" sz="2400" dirty="0" smtClean="0">
                <a:latin typeface="Elektra Text Pro" panose="02000503030000020004" pitchFamily="2" charset="0"/>
              </a:rPr>
              <a:t>May”</a:t>
            </a:r>
            <a:endParaRPr lang="en-US" sz="2400" dirty="0">
              <a:latin typeface="Elektra Text Pro" panose="02000503030000020004" pitchFamily="2" charset="0"/>
            </a:endParaRPr>
          </a:p>
          <a:p>
            <a:pPr>
              <a:buFont typeface="Wingdings" panose="05000000000000000000" pitchFamily="2" charset="2"/>
              <a:buChar char="Ø"/>
            </a:pPr>
            <a:r>
              <a:rPr lang="en-US" sz="2800" dirty="0">
                <a:latin typeface="Elektra Text Pro" panose="02000503030000020004" pitchFamily="2" charset="0"/>
              </a:rPr>
              <a:t> </a:t>
            </a:r>
            <a:r>
              <a:rPr lang="en-US" sz="2800" b="1" dirty="0">
                <a:latin typeface="Elektra Text Pro" panose="02000503030000020004" pitchFamily="2" charset="0"/>
              </a:rPr>
              <a:t>Thesaurus</a:t>
            </a:r>
            <a:r>
              <a:rPr lang="en-US" sz="2800" dirty="0">
                <a:latin typeface="Elektra Text Pro" panose="02000503030000020004" pitchFamily="2" charset="0"/>
              </a:rPr>
              <a:t>: fast = </a:t>
            </a:r>
            <a:r>
              <a:rPr lang="en-US" sz="2800" dirty="0" smtClean="0">
                <a:latin typeface="Elektra Text Pro" panose="02000503030000020004" pitchFamily="2" charset="0"/>
              </a:rPr>
              <a:t>rapid; </a:t>
            </a:r>
            <a:r>
              <a:rPr lang="ru-RU" sz="2800" dirty="0" smtClean="0">
                <a:latin typeface="Elektra Text Pro" panose="02000503030000020004" pitchFamily="2" charset="0"/>
              </a:rPr>
              <a:t>лев = </a:t>
            </a:r>
            <a:r>
              <a:rPr lang="ru-RU" sz="2800" dirty="0" err="1" smtClean="0">
                <a:latin typeface="Elektra Text Pro" panose="02000503030000020004" pitchFamily="2" charset="0"/>
              </a:rPr>
              <a:t>лёвушка</a:t>
            </a:r>
            <a:endParaRPr lang="en-US" sz="2800" dirty="0">
              <a:latin typeface="Elektra Text Pro" panose="02000503030000020004" pitchFamily="2" charset="0"/>
            </a:endParaRPr>
          </a:p>
          <a:p>
            <a:pPr lvl="1">
              <a:buFont typeface="Wingdings" panose="05000000000000000000" pitchFamily="2" charset="2"/>
              <a:buChar char="Ø"/>
            </a:pPr>
            <a:r>
              <a:rPr lang="en-US" sz="2400" dirty="0" err="1" smtClean="0">
                <a:latin typeface="Elektra Text Pro" panose="02000503030000020004" pitchFamily="2" charset="0"/>
              </a:rPr>
              <a:t>handbuilt</a:t>
            </a:r>
            <a:r>
              <a:rPr lang="en-US" sz="2400" dirty="0" smtClean="0">
                <a:latin typeface="Elektra Text Pro" panose="02000503030000020004" pitchFamily="2" charset="0"/>
              </a:rPr>
              <a:t> clustering</a:t>
            </a:r>
            <a:endParaRPr lang="ru-RU" sz="2400" dirty="0">
              <a:latin typeface="Elektra Text Pro" panose="02000503030000020004" pitchFamily="2" charset="0"/>
            </a:endParaRPr>
          </a:p>
        </p:txBody>
      </p:sp>
    </p:spTree>
    <p:extLst>
      <p:ext uri="{BB962C8B-B14F-4D97-AF65-F5344CB8AC3E}">
        <p14:creationId xmlns:p14="http://schemas.microsoft.com/office/powerpoint/2010/main" val="3019994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Elektra Text Pro" panose="02000503030000020004" pitchFamily="2" charset="0"/>
              </a:rPr>
              <a:t>Indexing</a:t>
            </a:r>
            <a:endParaRPr lang="en-US" dirty="0">
              <a:latin typeface="Elektra Text Pro" panose="02000503030000020004" pitchFamily="2" charset="0"/>
            </a:endParaRPr>
          </a:p>
        </p:txBody>
      </p:sp>
      <p:sp>
        <p:nvSpPr>
          <p:cNvPr id="5" name="Content Placeholder 4"/>
          <p:cNvSpPr>
            <a:spLocks noGrp="1"/>
          </p:cNvSpPr>
          <p:nvPr>
            <p:ph idx="1"/>
          </p:nvPr>
        </p:nvSpPr>
        <p:spPr/>
        <p:txBody>
          <a:bodyPr>
            <a:noAutofit/>
          </a:bodyPr>
          <a:lstStyle/>
          <a:p>
            <a:pPr>
              <a:buFont typeface="Wingdings" panose="05000000000000000000" pitchFamily="2" charset="2"/>
              <a:buChar char="Ø"/>
            </a:pPr>
            <a:r>
              <a:rPr lang="en-US" sz="3600" u="sng" dirty="0" smtClean="0">
                <a:latin typeface="Elektra Text Pro" panose="02000503030000020004" pitchFamily="2" charset="0"/>
              </a:rPr>
              <a:t>Tokenization</a:t>
            </a:r>
          </a:p>
          <a:p>
            <a:pPr lvl="1">
              <a:buFont typeface="Wingdings" panose="05000000000000000000" pitchFamily="2" charset="2"/>
              <a:buChar char="Ø"/>
            </a:pPr>
            <a:r>
              <a:rPr lang="en-US" sz="3200" dirty="0" smtClean="0">
                <a:latin typeface="Elektra Text Pro" panose="02000503030000020004" pitchFamily="2" charset="0"/>
              </a:rPr>
              <a:t>Stream</a:t>
            </a:r>
          </a:p>
          <a:p>
            <a:pPr lvl="1">
              <a:buFont typeface="Wingdings" panose="05000000000000000000" pitchFamily="2" charset="2"/>
              <a:buChar char="Ø"/>
            </a:pPr>
            <a:r>
              <a:rPr lang="en-US" sz="3200" dirty="0" smtClean="0">
                <a:latin typeface="Elektra Text Pro" panose="02000503030000020004" pitchFamily="2" charset="0"/>
              </a:rPr>
              <a:t>Regex</a:t>
            </a:r>
          </a:p>
          <a:p>
            <a:pPr>
              <a:buFont typeface="Wingdings" panose="05000000000000000000" pitchFamily="2" charset="2"/>
              <a:buChar char="Ø"/>
            </a:pPr>
            <a:r>
              <a:rPr lang="en-US" sz="3600" u="sng" dirty="0" smtClean="0">
                <a:latin typeface="Elektra Text Pro" panose="02000503030000020004" pitchFamily="2" charset="0"/>
              </a:rPr>
              <a:t>Indexing</a:t>
            </a:r>
          </a:p>
          <a:p>
            <a:pPr lvl="1">
              <a:buFont typeface="Wingdings" panose="05000000000000000000" pitchFamily="2" charset="2"/>
              <a:buChar char="Ø"/>
            </a:pPr>
            <a:r>
              <a:rPr lang="en-US" sz="3200" dirty="0" smtClean="0">
                <a:latin typeface="Elektra Text Pro" panose="02000503030000020004" pitchFamily="2" charset="0"/>
              </a:rPr>
              <a:t>Inverted file indexing</a:t>
            </a:r>
          </a:p>
          <a:p>
            <a:pPr lvl="1">
              <a:buFont typeface="Wingdings" panose="05000000000000000000" pitchFamily="2" charset="2"/>
              <a:buChar char="Ø"/>
            </a:pPr>
            <a:r>
              <a:rPr lang="en-US" sz="3200" dirty="0" smtClean="0">
                <a:latin typeface="Elektra Text Pro" panose="02000503030000020004" pitchFamily="2" charset="0"/>
              </a:rPr>
              <a:t>Signature files</a:t>
            </a:r>
          </a:p>
          <a:p>
            <a:pPr lvl="1">
              <a:buFont typeface="Wingdings" panose="05000000000000000000" pitchFamily="2" charset="2"/>
              <a:buChar char="Ø"/>
            </a:pPr>
            <a:r>
              <a:rPr lang="en-US" sz="3200" dirty="0" smtClean="0">
                <a:latin typeface="Elektra Text Pro" panose="02000503030000020004" pitchFamily="2" charset="0"/>
              </a:rPr>
              <a:t>Vector space models</a:t>
            </a:r>
          </a:p>
        </p:txBody>
      </p:sp>
    </p:spTree>
    <p:extLst>
      <p:ext uri="{BB962C8B-B14F-4D97-AF65-F5344CB8AC3E}">
        <p14:creationId xmlns:p14="http://schemas.microsoft.com/office/powerpoint/2010/main" val="3740673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Elektra Text Pro" panose="02000503030000020004" pitchFamily="2" charset="0"/>
              </a:rPr>
              <a:t>Tokenization</a:t>
            </a:r>
            <a:endParaRPr lang="en-US" dirty="0">
              <a:latin typeface="Elektra Text Pro" panose="02000503030000020004" pitchFamily="2" charset="0"/>
            </a:endParaRPr>
          </a:p>
        </p:txBody>
      </p:sp>
      <p:sp>
        <p:nvSpPr>
          <p:cNvPr id="5" name="Text Placeholder 4"/>
          <p:cNvSpPr>
            <a:spLocks noGrp="1"/>
          </p:cNvSpPr>
          <p:nvPr>
            <p:ph type="body" idx="1"/>
          </p:nvPr>
        </p:nvSpPr>
        <p:spPr/>
        <p:txBody>
          <a:bodyPr>
            <a:normAutofit fontScale="92500" lnSpcReduction="10000"/>
          </a:bodyPr>
          <a:lstStyle/>
          <a:p>
            <a:r>
              <a:rPr lang="en-US" i="1" dirty="0" smtClean="0">
                <a:latin typeface="Elektra Text Pro" panose="02000503030000020004" pitchFamily="2" charset="0"/>
              </a:rPr>
              <a:t>Statisticians</a:t>
            </a:r>
            <a:endParaRPr lang="en-US" dirty="0">
              <a:latin typeface="Elektra Text Pro" panose="02000503030000020004" pitchFamily="2" charset="0"/>
            </a:endParaRPr>
          </a:p>
          <a:p>
            <a:r>
              <a:rPr lang="en-US" dirty="0" smtClean="0">
                <a:latin typeface="Elektra Text Pro" panose="02000503030000020004" pitchFamily="2" charset="0"/>
              </a:rPr>
              <a:t>hunt </a:t>
            </a:r>
            <a:r>
              <a:rPr lang="en-US" dirty="0">
                <a:latin typeface="Elektra Text Pro" panose="02000503030000020004" pitchFamily="2" charset="0"/>
              </a:rPr>
              <a:t>the first animal they see </a:t>
            </a:r>
            <a:r>
              <a:rPr lang="en-US" b="1" dirty="0">
                <a:latin typeface="Elektra Text Pro" panose="02000503030000020004" pitchFamily="2" charset="0"/>
              </a:rPr>
              <a:t>N</a:t>
            </a:r>
            <a:r>
              <a:rPr lang="en-US" dirty="0">
                <a:latin typeface="Elektra Text Pro" panose="02000503030000020004" pitchFamily="2" charset="0"/>
              </a:rPr>
              <a:t> times and call it </a:t>
            </a:r>
            <a:r>
              <a:rPr lang="en-US" dirty="0" smtClean="0">
                <a:latin typeface="Elektra Text Pro" panose="02000503030000020004" pitchFamily="2" charset="0"/>
              </a:rPr>
              <a:t>a lion</a:t>
            </a:r>
            <a:endParaRPr lang="en-US" dirty="0">
              <a:latin typeface="Elektra Text Pro" panose="02000503030000020004" pitchFamily="2" charset="0"/>
            </a:endParaRPr>
          </a:p>
        </p:txBody>
      </p:sp>
    </p:spTree>
    <p:extLst>
      <p:ext uri="{BB962C8B-B14F-4D97-AF65-F5344CB8AC3E}">
        <p14:creationId xmlns:p14="http://schemas.microsoft.com/office/powerpoint/2010/main" val="3435861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Elektra Text Pro" panose="02000503030000020004" pitchFamily="2" charset="0"/>
              </a:rPr>
              <a:t>Tokenization: stream</a:t>
            </a:r>
            <a:endParaRPr lang="ru-RU" dirty="0">
              <a:latin typeface="Elektra Text Pro" panose="02000503030000020004" pitchFamily="2" charset="0"/>
            </a:endParaRPr>
          </a:p>
        </p:txBody>
      </p:sp>
      <p:sp>
        <p:nvSpPr>
          <p:cNvPr id="3" name="Объект 2"/>
          <p:cNvSpPr>
            <a:spLocks noGrp="1"/>
          </p:cNvSpPr>
          <p:nvPr>
            <p:ph idx="1"/>
          </p:nvPr>
        </p:nvSpPr>
        <p:spPr/>
        <p:txBody>
          <a:bodyPr>
            <a:normAutofit/>
          </a:bodyPr>
          <a:lstStyle/>
          <a:p>
            <a:r>
              <a:rPr lang="en-US" b="1" dirty="0" smtClean="0">
                <a:latin typeface="Elektra Text Pro" panose="02000503030000020004" pitchFamily="2" charset="0"/>
              </a:rPr>
              <a:t>Lexemes</a:t>
            </a:r>
            <a:r>
              <a:rPr lang="en-US" dirty="0" smtClean="0">
                <a:latin typeface="Elektra Text Pro" panose="02000503030000020004" pitchFamily="2" charset="0"/>
              </a:rPr>
              <a:t> (distinct objects </a:t>
            </a:r>
            <a:r>
              <a:rPr lang="en-US" dirty="0">
                <a:latin typeface="Elektra Text Pro" panose="02000503030000020004" pitchFamily="2" charset="0"/>
              </a:rPr>
              <a:t>of the language)</a:t>
            </a:r>
            <a:r>
              <a:rPr lang="en-US" dirty="0" smtClean="0">
                <a:latin typeface="Elektra Text Pro" panose="02000503030000020004" pitchFamily="2" charset="0"/>
              </a:rPr>
              <a:t> </a:t>
            </a:r>
            <a:r>
              <a:rPr lang="en-US" dirty="0">
                <a:latin typeface="Elektra Text Pro" panose="02000503030000020004" pitchFamily="2" charset="0"/>
              </a:rPr>
              <a:t>are produced by </a:t>
            </a:r>
            <a:r>
              <a:rPr lang="en-US" b="1" dirty="0" smtClean="0">
                <a:latin typeface="Elektra Text Pro" panose="02000503030000020004" pitchFamily="2" charset="0"/>
              </a:rPr>
              <a:t>scanner</a:t>
            </a:r>
            <a:r>
              <a:rPr lang="en-US" dirty="0" smtClean="0">
                <a:latin typeface="Elektra Text Pro" panose="02000503030000020004" pitchFamily="2" charset="0"/>
              </a:rPr>
              <a:t>.</a:t>
            </a:r>
          </a:p>
          <a:p>
            <a:r>
              <a:rPr lang="en-US" b="1" dirty="0" smtClean="0">
                <a:latin typeface="Consolas" panose="020B0609020204030204" pitchFamily="49" charset="0"/>
              </a:rPr>
              <a:t>token </a:t>
            </a:r>
            <a:r>
              <a:rPr lang="en-US" b="1" dirty="0">
                <a:latin typeface="Consolas" panose="020B0609020204030204" pitchFamily="49" charset="0"/>
              </a:rPr>
              <a:t>= (</a:t>
            </a:r>
            <a:r>
              <a:rPr lang="en-US" b="1" dirty="0" smtClean="0">
                <a:latin typeface="Consolas" panose="020B0609020204030204" pitchFamily="49" charset="0"/>
              </a:rPr>
              <a:t>lexeme, </a:t>
            </a:r>
            <a:r>
              <a:rPr lang="en-US" b="1" dirty="0" err="1">
                <a:latin typeface="Consolas" panose="020B0609020204030204" pitchFamily="49" charset="0"/>
              </a:rPr>
              <a:t>token_type</a:t>
            </a:r>
            <a:r>
              <a:rPr lang="en-US" b="1" dirty="0" smtClean="0">
                <a:latin typeface="Consolas" panose="020B0609020204030204" pitchFamily="49" charset="0"/>
              </a:rPr>
              <a:t>)</a:t>
            </a:r>
            <a:endParaRPr lang="en-US" dirty="0" smtClean="0">
              <a:latin typeface="Elektra Text Pro" panose="02000503030000020004" pitchFamily="2" charset="0"/>
            </a:endParaRPr>
          </a:p>
          <a:p>
            <a:r>
              <a:rPr lang="en-US" dirty="0" smtClean="0">
                <a:latin typeface="Elektra Text Pro" panose="02000503030000020004" pitchFamily="2" charset="0"/>
              </a:rPr>
              <a:t>Program, converting stream</a:t>
            </a:r>
            <a:r>
              <a:rPr lang="ru-RU" dirty="0">
                <a:latin typeface="Elektra Text Pro" panose="02000503030000020004" pitchFamily="2" charset="0"/>
              </a:rPr>
              <a:t> </a:t>
            </a:r>
            <a:r>
              <a:rPr lang="en-US" dirty="0" smtClean="0">
                <a:latin typeface="Elektra Text Pro" panose="02000503030000020004" pitchFamily="2" charset="0"/>
              </a:rPr>
              <a:t>of characters into a stream of </a:t>
            </a:r>
            <a:r>
              <a:rPr lang="en-US" b="1" dirty="0" smtClean="0">
                <a:latin typeface="Elektra Text Pro" panose="02000503030000020004" pitchFamily="2" charset="0"/>
              </a:rPr>
              <a:t>tokens</a:t>
            </a:r>
            <a:r>
              <a:rPr lang="en-US" dirty="0" smtClean="0">
                <a:latin typeface="Elektra Text Pro" panose="02000503030000020004" pitchFamily="2" charset="0"/>
              </a:rPr>
              <a:t> is called </a:t>
            </a:r>
            <a:r>
              <a:rPr lang="en-US" b="1" dirty="0" smtClean="0">
                <a:latin typeface="Elektra Text Pro" panose="02000503030000020004" pitchFamily="2" charset="0"/>
              </a:rPr>
              <a:t>lexical analyzer, </a:t>
            </a:r>
            <a:r>
              <a:rPr lang="en-US" b="1" dirty="0" err="1" smtClean="0">
                <a:latin typeface="Elektra Text Pro" panose="02000503030000020004" pitchFamily="2" charset="0"/>
              </a:rPr>
              <a:t>lexer</a:t>
            </a:r>
            <a:r>
              <a:rPr lang="en-US" b="1" dirty="0" smtClean="0">
                <a:latin typeface="Elektra Text Pro" panose="02000503030000020004" pitchFamily="2" charset="0"/>
              </a:rPr>
              <a:t>, tokenizer</a:t>
            </a:r>
            <a:r>
              <a:rPr lang="en-US" dirty="0" smtClean="0">
                <a:latin typeface="Elektra Text Pro" panose="02000503030000020004" pitchFamily="2" charset="0"/>
              </a:rPr>
              <a:t>.</a:t>
            </a:r>
          </a:p>
          <a:p>
            <a:r>
              <a:rPr lang="en-US" dirty="0" smtClean="0">
                <a:latin typeface="Elektra Text Pro" panose="02000503030000020004" pitchFamily="2" charset="0"/>
              </a:rPr>
              <a:t>E.g. for Java:</a:t>
            </a:r>
          </a:p>
          <a:p>
            <a:r>
              <a:rPr lang="en-US" sz="2400" b="1" dirty="0" smtClean="0">
                <a:latin typeface="Consolas" panose="020B0609020204030204" pitchFamily="49" charset="0"/>
              </a:rPr>
              <a:t>T1 = (“Lion123”, “identifier”)</a:t>
            </a:r>
          </a:p>
          <a:p>
            <a:r>
              <a:rPr lang="en-US" sz="2400" b="1" dirty="0" smtClean="0">
                <a:latin typeface="Consolas" panose="020B0609020204030204" pitchFamily="49" charset="0"/>
              </a:rPr>
              <a:t>T2 = (“</a:t>
            </a:r>
            <a:r>
              <a:rPr lang="en-US" sz="2400" b="1" dirty="0">
                <a:latin typeface="Consolas" panose="020B0609020204030204" pitchFamily="49" charset="0"/>
              </a:rPr>
              <a:t>+</a:t>
            </a:r>
            <a:r>
              <a:rPr lang="en-US" sz="2400" b="1" dirty="0" smtClean="0">
                <a:latin typeface="Consolas" panose="020B0609020204030204" pitchFamily="49" charset="0"/>
              </a:rPr>
              <a:t>”, “binary operator”)</a:t>
            </a:r>
          </a:p>
          <a:p>
            <a:r>
              <a:rPr lang="en-US" sz="2400" b="1" dirty="0" smtClean="0">
                <a:latin typeface="Consolas" panose="020B0609020204030204" pitchFamily="49" charset="0"/>
              </a:rPr>
              <a:t>T3 </a:t>
            </a:r>
            <a:r>
              <a:rPr lang="en-US" sz="2400" b="1" dirty="0">
                <a:latin typeface="Consolas" panose="020B0609020204030204" pitchFamily="49" charset="0"/>
              </a:rPr>
              <a:t>= </a:t>
            </a:r>
            <a:r>
              <a:rPr lang="en-US" sz="2400" b="1" dirty="0" smtClean="0">
                <a:latin typeface="Consolas" panose="020B0609020204030204" pitchFamily="49" charset="0"/>
              </a:rPr>
              <a:t>(“++”, “unary </a:t>
            </a:r>
            <a:r>
              <a:rPr lang="en-US" sz="2400" b="1" dirty="0">
                <a:latin typeface="Consolas" panose="020B0609020204030204" pitchFamily="49" charset="0"/>
              </a:rPr>
              <a:t>operator”)</a:t>
            </a:r>
            <a:endParaRPr lang="ru-RU" sz="2400" b="1" dirty="0">
              <a:latin typeface="Consolas" panose="020B0609020204030204" pitchFamily="49" charset="0"/>
            </a:endParaRPr>
          </a:p>
          <a:p>
            <a:endParaRPr lang="ru-RU" dirty="0">
              <a:latin typeface="Elektra Text Pro" panose="02000503030000020004" pitchFamily="2" charset="0"/>
            </a:endParaRPr>
          </a:p>
        </p:txBody>
      </p:sp>
    </p:spTree>
    <p:extLst>
      <p:ext uri="{BB962C8B-B14F-4D97-AF65-F5344CB8AC3E}">
        <p14:creationId xmlns:p14="http://schemas.microsoft.com/office/powerpoint/2010/main" val="4064941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Elektra Text Pro" panose="02000503030000020004" pitchFamily="2" charset="0"/>
              </a:rPr>
              <a:t>Stream tokenization</a:t>
            </a:r>
            <a:endParaRPr lang="ru-RU" dirty="0">
              <a:latin typeface="Elektra Text Pro" panose="02000503030000020004" pitchFamily="2" charset="0"/>
            </a:endParaRPr>
          </a:p>
        </p:txBody>
      </p:sp>
      <p:sp>
        <p:nvSpPr>
          <p:cNvPr id="3" name="Объект 2"/>
          <p:cNvSpPr>
            <a:spLocks noGrp="1"/>
          </p:cNvSpPr>
          <p:nvPr>
            <p:ph idx="1"/>
          </p:nvPr>
        </p:nvSpPr>
        <p:spPr/>
        <p:txBody>
          <a:bodyPr/>
          <a:lstStyle/>
          <a:p>
            <a:r>
              <a:rPr lang="en-US" dirty="0" smtClean="0">
                <a:latin typeface="Elektra Text Pro" panose="02000503030000020004" pitchFamily="2" charset="0"/>
              </a:rPr>
              <a:t>Uses finite-state machine (FSM), where states are token types.</a:t>
            </a:r>
          </a:p>
          <a:p>
            <a:r>
              <a:rPr lang="en-US" dirty="0" smtClean="0">
                <a:latin typeface="Elektra Text Pro" panose="02000503030000020004" pitchFamily="2" charset="0"/>
              </a:rPr>
              <a:t>It can be coded as a giant “switch” operator or as a </a:t>
            </a:r>
            <a:r>
              <a:rPr lang="en-US" b="1" dirty="0" smtClean="0">
                <a:latin typeface="Elektra Text Pro" panose="02000503030000020004" pitchFamily="2" charset="0"/>
              </a:rPr>
              <a:t>transition table</a:t>
            </a:r>
            <a:r>
              <a:rPr lang="en-US" dirty="0" smtClean="0">
                <a:latin typeface="Elektra Text Pro" panose="02000503030000020004" pitchFamily="2" charset="0"/>
              </a:rPr>
              <a:t> (as FSM it is a digraph!).</a:t>
            </a:r>
          </a:p>
          <a:p>
            <a:r>
              <a:rPr lang="en-US" i="1" dirty="0" smtClean="0">
                <a:latin typeface="Elektra Text Pro" panose="02000503030000020004" pitchFamily="2" charset="0"/>
              </a:rPr>
              <a:t>Example of number parsing:</a:t>
            </a:r>
            <a:endParaRPr lang="ru-RU" i="1" dirty="0">
              <a:latin typeface="Elektra Text Pro" panose="02000503030000020004" pitchFamily="2" charset="0"/>
            </a:endParaRPr>
          </a:p>
        </p:txBody>
      </p:sp>
      <p:pic>
        <p:nvPicPr>
          <p:cNvPr id="2050" name="Picture 2" descr="Картинки по запросу lexer transition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25" y="3600925"/>
            <a:ext cx="8186775" cy="237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Elektra Text Pro" panose="02000503030000020004" pitchFamily="2" charset="0"/>
              </a:rPr>
              <a:t>Regex tokenization</a:t>
            </a:r>
            <a:endParaRPr lang="ru-RU" dirty="0">
              <a:latin typeface="Elektra Text Pro" panose="02000503030000020004" pitchFamily="2" charset="0"/>
            </a:endParaRPr>
          </a:p>
        </p:txBody>
      </p:sp>
      <p:sp>
        <p:nvSpPr>
          <p:cNvPr id="3" name="Объект 2"/>
          <p:cNvSpPr>
            <a:spLocks noGrp="1"/>
          </p:cNvSpPr>
          <p:nvPr>
            <p:ph idx="1"/>
          </p:nvPr>
        </p:nvSpPr>
        <p:spPr/>
        <p:txBody>
          <a:bodyPr>
            <a:normAutofit fontScale="92500" lnSpcReduction="10000"/>
          </a:bodyPr>
          <a:lstStyle/>
          <a:p>
            <a:r>
              <a:rPr lang="en-US" dirty="0" smtClean="0">
                <a:latin typeface="Elektra Text Pro" panose="02000503030000020004" pitchFamily="2" charset="0"/>
              </a:rPr>
              <a:t>Regular expressions – specific query language for pattern matching within a string. Patterns can use sophisticated wildcard and rules.</a:t>
            </a:r>
          </a:p>
          <a:p>
            <a:r>
              <a:rPr lang="en-US" dirty="0" smtClean="0">
                <a:latin typeface="Elektra Text Pro" panose="02000503030000020004" pitchFamily="2" charset="0"/>
              </a:rPr>
              <a:t>This language is pretty complicated.</a:t>
            </a:r>
          </a:p>
          <a:p>
            <a:r>
              <a:rPr lang="en-US" dirty="0" smtClean="0">
                <a:latin typeface="Elektra Text Pro" panose="02000503030000020004" pitchFamily="2" charset="0"/>
              </a:rPr>
              <a:t>Has 2 major implementations:</a:t>
            </a:r>
          </a:p>
          <a:p>
            <a:pPr>
              <a:buFont typeface="Wingdings" panose="05000000000000000000" pitchFamily="2" charset="2"/>
              <a:buChar char="Ø"/>
            </a:pPr>
            <a:r>
              <a:rPr lang="en-US" dirty="0" smtClean="0">
                <a:latin typeface="Elektra Text Pro" panose="02000503030000020004" pitchFamily="2" charset="0"/>
              </a:rPr>
              <a:t>NFA – non-deterministic finite-state automata. Use greedy backtracking thus the (a) can find all possible matches (b) can be </a:t>
            </a:r>
            <a:r>
              <a:rPr lang="en-US" b="1" dirty="0" smtClean="0">
                <a:latin typeface="Elektra Text Pro" panose="02000503030000020004" pitchFamily="2" charset="0"/>
              </a:rPr>
              <a:t>sometimes too slow </a:t>
            </a:r>
            <a:r>
              <a:rPr lang="en-US" dirty="0" smtClean="0">
                <a:latin typeface="Elektra Text Pro" panose="02000503030000020004" pitchFamily="2" charset="0"/>
              </a:rPr>
              <a:t>(Perl, .NET)</a:t>
            </a:r>
          </a:p>
          <a:p>
            <a:pPr>
              <a:buFont typeface="Wingdings" panose="05000000000000000000" pitchFamily="2" charset="2"/>
              <a:buChar char="Ø"/>
            </a:pPr>
            <a:r>
              <a:rPr lang="en-US" dirty="0" smtClean="0">
                <a:latin typeface="Elektra Text Pro" panose="02000503030000020004" pitchFamily="2" charset="0"/>
              </a:rPr>
              <a:t>DFA – deterministic finite-state automata. Linear in time, but lack some features</a:t>
            </a:r>
          </a:p>
          <a:p>
            <a:r>
              <a:rPr lang="en-US" dirty="0" smtClean="0">
                <a:latin typeface="Elektra Text Pro" panose="02000503030000020004" pitchFamily="2" charset="0"/>
              </a:rPr>
              <a:t>For the proposed task I suggested:</a:t>
            </a:r>
          </a:p>
          <a:p>
            <a:r>
              <a:rPr lang="en-US" dirty="0">
                <a:solidFill>
                  <a:srgbClr val="FF0000"/>
                </a:solidFill>
                <a:latin typeface="Consolas" panose="020B0609020204030204" pitchFamily="49" charset="0"/>
              </a:rPr>
              <a:t>[\s\.\,\-]*([a-</a:t>
            </a:r>
            <a:r>
              <a:rPr lang="ru-RU" dirty="0" err="1">
                <a:solidFill>
                  <a:srgbClr val="FF0000"/>
                </a:solidFill>
                <a:latin typeface="Consolas" panose="020B0609020204030204" pitchFamily="49" charset="0"/>
              </a:rPr>
              <a:t>яА</a:t>
            </a:r>
            <a:r>
              <a:rPr lang="ru-RU" dirty="0">
                <a:solidFill>
                  <a:srgbClr val="FF0000"/>
                </a:solidFill>
                <a:latin typeface="Consolas" panose="020B0609020204030204" pitchFamily="49" charset="0"/>
              </a:rPr>
              <a:t>-Я</a:t>
            </a:r>
            <a:r>
              <a:rPr lang="en-US" dirty="0">
                <a:solidFill>
                  <a:srgbClr val="FF0000"/>
                </a:solidFill>
                <a:latin typeface="Consolas" panose="020B0609020204030204" pitchFamily="49" charset="0"/>
              </a:rPr>
              <a:t>a-zA-Z0-9]+)[\s\:\.\,\-!\')]+</a:t>
            </a:r>
            <a:endParaRPr lang="ru-RU"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997240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Tokenization stability</a:t>
            </a:r>
            <a:endParaRPr lang="en-US" dirty="0">
              <a:latin typeface="Elektra Text Pro" panose="02000503030000020004" pitchFamily="2"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278441462"/>
              </p:ext>
            </p:extLst>
          </p:nvPr>
        </p:nvGraphicFramePr>
        <p:xfrm>
          <a:off x="977463" y="1986453"/>
          <a:ext cx="7389296" cy="4059626"/>
        </p:xfrm>
        <a:graphic>
          <a:graphicData uri="http://schemas.openxmlformats.org/drawingml/2006/table">
            <a:tbl>
              <a:tblPr/>
              <a:tblGrid>
                <a:gridCol w="1937187"/>
                <a:gridCol w="1485900"/>
                <a:gridCol w="1714500"/>
                <a:gridCol w="2251709"/>
              </a:tblGrid>
              <a:tr h="1008995">
                <a:tc>
                  <a:txBody>
                    <a:bodyPr/>
                    <a:lstStyle/>
                    <a:p>
                      <a:pPr algn="ctr" fontAlgn="b"/>
                      <a:r>
                        <a:rPr lang="en-US" sz="2000" b="0" i="0" u="none" strike="noStrike" dirty="0">
                          <a:solidFill>
                            <a:srgbClr val="000000"/>
                          </a:solidFill>
                          <a:effectLst/>
                          <a:latin typeface="Elektra Text Pro" panose="02000503030000020004" pitchFamily="2" charset="0"/>
                        </a:rPr>
                        <a:t> </a:t>
                      </a:r>
                      <a:r>
                        <a:rPr lang="en-US" sz="2000" b="0" i="0" u="none" strike="noStrike" dirty="0" smtClean="0">
                          <a:solidFill>
                            <a:srgbClr val="000000"/>
                          </a:solidFill>
                          <a:effectLst/>
                          <a:latin typeface="Elektra Text Pro" panose="02000503030000020004" pitchFamily="2" charset="0"/>
                        </a:rPr>
                        <a:t>Text file</a:t>
                      </a:r>
                      <a:endParaRPr lang="en-US" sz="2000" b="0" i="0" u="none" strike="noStrike" dirty="0">
                        <a:solidFill>
                          <a:srgbClr val="000000"/>
                        </a:solidFill>
                        <a:effectLst/>
                        <a:latin typeface="Elektra Text Pro" panose="02000503030000020004" pitchFamily="2"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Elektra Text Pro" panose="02000503030000020004" pitchFamily="2" charset="0"/>
                        </a:rPr>
                        <a:t>Size (B)</a:t>
                      </a:r>
                      <a:endParaRPr lang="en-US" sz="2000" b="0" i="0" u="none" strike="noStrike" dirty="0">
                        <a:solidFill>
                          <a:srgbClr val="000000"/>
                        </a:solidFill>
                        <a:effectLst/>
                        <a:latin typeface="Elektra Text Pro" panose="02000503030000020004" pitchFamily="2"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Elektra Text Pro" panose="02000503030000020004" pitchFamily="2" charset="0"/>
                        </a:rPr>
                        <a:t>Stream</a:t>
                      </a:r>
                      <a:r>
                        <a:rPr lang="en-US" sz="2000" b="0" i="0" u="none" strike="noStrike" dirty="0">
                          <a:solidFill>
                            <a:srgbClr val="000000"/>
                          </a:solidFill>
                          <a:effectLst/>
                          <a:latin typeface="Elektra Text Pro" panose="02000503030000020004" pitchFamily="2" charset="0"/>
                        </a:rPr>
                        <a:t> (</a:t>
                      </a:r>
                      <a:r>
                        <a:rPr lang="en-US" sz="2000" b="0" i="0" u="none" strike="noStrike" dirty="0" err="1">
                          <a:solidFill>
                            <a:srgbClr val="000000"/>
                          </a:solidFill>
                          <a:effectLst/>
                          <a:latin typeface="Elektra Text Pro" panose="02000503030000020004" pitchFamily="2" charset="0"/>
                        </a:rPr>
                        <a:t>ms</a:t>
                      </a:r>
                      <a:r>
                        <a:rPr lang="en-US" sz="2000" b="0" i="0" u="none" strike="noStrike" dirty="0">
                          <a:solidFill>
                            <a:srgbClr val="000000"/>
                          </a:solidFill>
                          <a:effectLst/>
                          <a:latin typeface="Elektra Text Pro" panose="02000503030000020004" pitchFamily="2" charset="0"/>
                        </a:rPr>
                        <a: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Elektra Text Pro" panose="02000503030000020004" pitchFamily="2" charset="0"/>
                        </a:rPr>
                        <a:t>Regex</a:t>
                      </a:r>
                      <a:r>
                        <a:rPr lang="en-US" sz="2000" b="0" i="0" u="none" strike="noStrike" dirty="0">
                          <a:solidFill>
                            <a:srgbClr val="000000"/>
                          </a:solidFill>
                          <a:effectLst/>
                          <a:latin typeface="Elektra Text Pro" panose="02000503030000020004" pitchFamily="2" charset="0"/>
                        </a:rPr>
                        <a:t> (</a:t>
                      </a:r>
                      <a:r>
                        <a:rPr lang="en-US" sz="2000" b="0" i="0" u="none" strike="noStrike" dirty="0" err="1">
                          <a:solidFill>
                            <a:srgbClr val="000000"/>
                          </a:solidFill>
                          <a:effectLst/>
                          <a:latin typeface="Elektra Text Pro" panose="02000503030000020004" pitchFamily="2" charset="0"/>
                        </a:rPr>
                        <a:t>ms</a:t>
                      </a:r>
                      <a:r>
                        <a:rPr lang="en-US" sz="2000" b="0" i="0" u="none" strike="noStrike" dirty="0">
                          <a:solidFill>
                            <a:srgbClr val="000000"/>
                          </a:solidFill>
                          <a:effectLst/>
                          <a:latin typeface="Elektra Text Pro" panose="02000503030000020004" pitchFamily="2" charset="0"/>
                        </a:rPr>
                        <a: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6877">
                <a:tc>
                  <a:txBody>
                    <a:bodyPr/>
                    <a:lstStyle/>
                    <a:p>
                      <a:pPr algn="ctr" fontAlgn="b"/>
                      <a:r>
                        <a:rPr lang="en-US" sz="2000" b="0" i="0" u="none" strike="noStrike">
                          <a:solidFill>
                            <a:srgbClr val="000000"/>
                          </a:solidFill>
                          <a:effectLst/>
                          <a:latin typeface="Elektra Text Pro" panose="02000503030000020004" pitchFamily="2" charset="0"/>
                        </a:rPr>
                        <a:t>ViM-book1.txt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Elektra Text Pro" panose="02000503030000020004" pitchFamily="2" charset="0"/>
                        </a:rPr>
                        <a:t>2 616 453</a:t>
                      </a:r>
                      <a:endParaRPr lang="en-US" sz="2000" b="0" i="0" u="none" strike="noStrike" dirty="0">
                        <a:solidFill>
                          <a:srgbClr val="000000"/>
                        </a:solidFill>
                        <a:effectLst/>
                        <a:latin typeface="Elektra Text Pro" panose="02000503030000020004" pitchFamily="2"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Elektra Text Pro" panose="02000503030000020004" pitchFamily="2" charset="0"/>
                        </a:rPr>
                        <a:t>526.83</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Elektra Text Pro" panose="02000503030000020004" pitchFamily="2" charset="0"/>
                        </a:rPr>
                        <a:t>829.79</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6877">
                <a:tc>
                  <a:txBody>
                    <a:bodyPr/>
                    <a:lstStyle/>
                    <a:p>
                      <a:pPr algn="ctr" fontAlgn="b"/>
                      <a:r>
                        <a:rPr lang="en-US" sz="2000" b="0" i="0" u="none" strike="noStrike">
                          <a:solidFill>
                            <a:srgbClr val="000000"/>
                          </a:solidFill>
                          <a:effectLst/>
                          <a:latin typeface="Elektra Text Pro" panose="02000503030000020004" pitchFamily="2" charset="0"/>
                        </a:rPr>
                        <a:t>ViM-book2.txt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smtClean="0">
                          <a:solidFill>
                            <a:srgbClr val="000000"/>
                          </a:solidFill>
                          <a:effectLst/>
                          <a:latin typeface="Elektra Text Pro" panose="02000503030000020004" pitchFamily="2" charset="0"/>
                        </a:rPr>
                        <a:t>2 712 103</a:t>
                      </a:r>
                      <a:endParaRPr lang="en-US" sz="2000" b="0" i="0" u="none" strike="noStrike" dirty="0">
                        <a:solidFill>
                          <a:srgbClr val="000000"/>
                        </a:solidFill>
                        <a:effectLst/>
                        <a:latin typeface="Elektra Text Pro" panose="02000503030000020004" pitchFamily="2"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Elektra Text Pro" panose="02000503030000020004" pitchFamily="2" charset="0"/>
                        </a:rPr>
                        <a:t>627.14</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Elektra Text Pro" panose="02000503030000020004" pitchFamily="2" charset="0"/>
                        </a:rPr>
                        <a:t>906.13</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6877">
                <a:tc>
                  <a:txBody>
                    <a:bodyPr/>
                    <a:lstStyle/>
                    <a:p>
                      <a:pPr algn="ctr" fontAlgn="b"/>
                      <a:r>
                        <a:rPr lang="en-US" sz="2000" b="0" i="0" u="none" strike="noStrike">
                          <a:solidFill>
                            <a:srgbClr val="000000"/>
                          </a:solidFill>
                          <a:effectLst/>
                          <a:latin typeface="Elektra Text Pro" panose="02000503030000020004" pitchFamily="2" charset="0"/>
                        </a:rPr>
                        <a:t>x-synthetic.txt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ru-RU" sz="2000" b="0" i="0" u="none" strike="noStrike" dirty="0" smtClean="0">
                          <a:solidFill>
                            <a:srgbClr val="000000"/>
                          </a:solidFill>
                          <a:effectLst/>
                          <a:latin typeface="Elektra Text Pro" panose="02000503030000020004" pitchFamily="2" charset="0"/>
                        </a:rPr>
                        <a:t>   </a:t>
                      </a:r>
                      <a:r>
                        <a:rPr lang="en-US" sz="2000" b="0" i="0" u="none" strike="noStrike" dirty="0" smtClean="0">
                          <a:solidFill>
                            <a:srgbClr val="000000"/>
                          </a:solidFill>
                          <a:effectLst/>
                          <a:latin typeface="Elektra Text Pro" panose="02000503030000020004" pitchFamily="2" charset="0"/>
                        </a:rPr>
                        <a:t>876 </a:t>
                      </a:r>
                      <a:r>
                        <a:rPr lang="en-US" sz="2000" b="0" i="0" u="none" strike="noStrike" dirty="0" smtClean="0">
                          <a:solidFill>
                            <a:srgbClr val="000000"/>
                          </a:solidFill>
                          <a:effectLst/>
                          <a:latin typeface="Elektra Text Pro" panose="02000503030000020004" pitchFamily="2" charset="0"/>
                        </a:rPr>
                        <a:t>980</a:t>
                      </a:r>
                      <a:endParaRPr lang="en-US" sz="2000" b="0" i="0" u="none" strike="noStrike" dirty="0">
                        <a:solidFill>
                          <a:srgbClr val="000000"/>
                        </a:solidFill>
                        <a:effectLst/>
                        <a:latin typeface="Elektra Text Pro" panose="02000503030000020004" pitchFamily="2"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Elektra Text Pro" panose="02000503030000020004" pitchFamily="2" charset="0"/>
                        </a:rPr>
                        <a:t>150.17</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Elektra Text Pro" panose="02000503030000020004" pitchFamily="2" charset="0"/>
                        </a:rPr>
                        <a:t>Not finished in 5 minutes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3074" name="Picture 2" descr="Картинки по запросу lion escap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090" y="4745044"/>
            <a:ext cx="2543260" cy="190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9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latin typeface="Elektra Text Pro" panose="02000503030000020004" pitchFamily="2" charset="0"/>
              </a:rPr>
              <a:t>Creating index</a:t>
            </a:r>
            <a:endParaRPr lang="ru-RU" dirty="0">
              <a:latin typeface="Elektra Text Pro" panose="02000503030000020004" pitchFamily="2" charset="0"/>
            </a:endParaRPr>
          </a:p>
        </p:txBody>
      </p:sp>
      <p:sp>
        <p:nvSpPr>
          <p:cNvPr id="5" name="Текст 4"/>
          <p:cNvSpPr>
            <a:spLocks noGrp="1"/>
          </p:cNvSpPr>
          <p:nvPr>
            <p:ph type="body" idx="1"/>
          </p:nvPr>
        </p:nvSpPr>
        <p:spPr/>
        <p:txBody>
          <a:bodyPr>
            <a:normAutofit fontScale="92500" lnSpcReduction="20000"/>
          </a:bodyPr>
          <a:lstStyle/>
          <a:p>
            <a:r>
              <a:rPr lang="ru-RU" i="1" dirty="0" smtClean="0"/>
              <a:t>Программист </a:t>
            </a:r>
            <a:r>
              <a:rPr lang="ru-RU" i="1" dirty="0"/>
              <a:t>на </a:t>
            </a:r>
            <a:r>
              <a:rPr lang="ru-RU" i="1" dirty="0" err="1" smtClean="0"/>
              <a:t>Делфи</a:t>
            </a:r>
            <a:r>
              <a:rPr lang="ru-RU" dirty="0"/>
              <a:t/>
            </a:r>
            <a:br>
              <a:rPr lang="ru-RU" dirty="0"/>
            </a:br>
            <a:r>
              <a:rPr lang="ru-RU" dirty="0"/>
              <a:t>Пишет во все конференции: "Народ, где взять компонент, который ищет в пустыне льва и помещает его в клетку</a:t>
            </a:r>
            <a:r>
              <a:rPr lang="ru-RU" dirty="0" smtClean="0"/>
              <a:t>?"</a:t>
            </a:r>
            <a:endParaRPr lang="ru-RU" dirty="0"/>
          </a:p>
        </p:txBody>
      </p:sp>
    </p:spTree>
    <p:extLst>
      <p:ext uri="{BB962C8B-B14F-4D97-AF65-F5344CB8AC3E}">
        <p14:creationId xmlns:p14="http://schemas.microsoft.com/office/powerpoint/2010/main" val="794416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ртинки по запросу лев в клетке"/>
          <p:cNvPicPr>
            <a:picLocks noChangeAspect="1" noChangeArrowheads="1"/>
          </p:cNvPicPr>
          <p:nvPr/>
        </p:nvPicPr>
        <p:blipFill>
          <a:blip r:embed="rId2">
            <a:lum bright="58000" contrast="-53000"/>
            <a:extLst>
              <a:ext uri="{28A0092B-C50C-407E-A947-70E740481C1C}">
                <a14:useLocalDpi xmlns:a14="http://schemas.microsoft.com/office/drawing/2010/main" val="0"/>
              </a:ext>
            </a:extLst>
          </a:blip>
          <a:srcRect/>
          <a:stretch>
            <a:fillRect/>
          </a:stretch>
        </p:blipFill>
        <p:spPr bwMode="auto">
          <a:xfrm>
            <a:off x="0" y="-540487"/>
            <a:ext cx="9144000" cy="6858002"/>
          </a:xfrm>
          <a:prstGeom prst="rect">
            <a:avLst/>
          </a:prstGeom>
          <a:noFill/>
          <a:effectLst>
            <a:glow rad="127000">
              <a:schemeClr val="accent1"/>
            </a:glow>
          </a:effectLst>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en-US" dirty="0" smtClean="0">
                <a:latin typeface="Elektra Text Pro" panose="02000503030000020004" pitchFamily="2" charset="0"/>
              </a:rPr>
              <a:t>Mandatory reading</a:t>
            </a:r>
            <a:endParaRPr lang="ru-RU" dirty="0">
              <a:latin typeface="Elektra Text Pro" panose="02000503030000020004" pitchFamily="2" charset="0"/>
            </a:endParaRPr>
          </a:p>
        </p:txBody>
      </p:sp>
      <p:sp>
        <p:nvSpPr>
          <p:cNvPr id="3" name="Объект 2"/>
          <p:cNvSpPr>
            <a:spLocks noGrp="1"/>
          </p:cNvSpPr>
          <p:nvPr>
            <p:ph idx="1"/>
          </p:nvPr>
        </p:nvSpPr>
        <p:spPr/>
        <p:txBody>
          <a:bodyPr/>
          <a:lstStyle/>
          <a:p>
            <a:r>
              <a:rPr lang="en-US" dirty="0">
                <a:latin typeface="Elektra Text Pro" panose="02000503030000020004" pitchFamily="2" charset="0"/>
                <a:hlinkClick r:id="rId3"/>
              </a:rPr>
              <a:t>http://svoysredychuzih.livejournal.com/119943.html</a:t>
            </a:r>
            <a:endParaRPr lang="en-US" dirty="0">
              <a:latin typeface="Elektra Text Pro" panose="02000503030000020004" pitchFamily="2" charset="0"/>
            </a:endParaRPr>
          </a:p>
          <a:p>
            <a:r>
              <a:rPr lang="en-US" dirty="0" smtClean="0">
                <a:latin typeface="Elektra Text Pro" panose="02000503030000020004" pitchFamily="2" charset="0"/>
                <a:hlinkClick r:id="rId4"/>
              </a:rPr>
              <a:t>http</a:t>
            </a:r>
            <a:r>
              <a:rPr lang="en-US" dirty="0">
                <a:latin typeface="Elektra Text Pro" panose="02000503030000020004" pitchFamily="2" charset="0"/>
                <a:hlinkClick r:id="rId4"/>
              </a:rPr>
              <a:t>://</a:t>
            </a:r>
            <a:r>
              <a:rPr lang="en-US" dirty="0" smtClean="0">
                <a:latin typeface="Elektra Text Pro" panose="02000503030000020004" pitchFamily="2" charset="0"/>
                <a:hlinkClick r:id="rId4"/>
              </a:rPr>
              <a:t>www.gksoft.com/a/fun/catch-lion.html</a:t>
            </a:r>
            <a:endParaRPr lang="en-US" dirty="0" smtClean="0">
              <a:latin typeface="Elektra Text Pro" panose="02000503030000020004" pitchFamily="2" charset="0"/>
            </a:endParaRPr>
          </a:p>
          <a:p>
            <a:r>
              <a:rPr lang="en-US" dirty="0">
                <a:latin typeface="Elektra Text Pro" panose="02000503030000020004" pitchFamily="2" charset="0"/>
                <a:hlinkClick r:id="rId5"/>
              </a:rPr>
              <a:t>http://www.columbia.edu/~</a:t>
            </a:r>
            <a:r>
              <a:rPr lang="en-US" dirty="0" smtClean="0">
                <a:latin typeface="Elektra Text Pro" panose="02000503030000020004" pitchFamily="2" charset="0"/>
                <a:hlinkClick r:id="rId5"/>
              </a:rPr>
              <a:t>sss31/rainbow/catch.lion.html</a:t>
            </a:r>
            <a:endParaRPr lang="en-US" dirty="0" smtClean="0">
              <a:latin typeface="Elektra Text Pro" panose="02000503030000020004" pitchFamily="2" charset="0"/>
            </a:endParaRPr>
          </a:p>
          <a:p>
            <a:r>
              <a:rPr lang="en-US" dirty="0">
                <a:latin typeface="Elektra Text Pro" panose="02000503030000020004" pitchFamily="2" charset="0"/>
                <a:hlinkClick r:id="rId6"/>
              </a:rPr>
              <a:t>http://komplexify.com/epsilon/category/lion-hunting</a:t>
            </a:r>
            <a:r>
              <a:rPr lang="en-US" dirty="0" smtClean="0">
                <a:latin typeface="Elektra Text Pro" panose="02000503030000020004" pitchFamily="2" charset="0"/>
                <a:hlinkClick r:id="rId6"/>
              </a:rPr>
              <a:t>/</a:t>
            </a:r>
            <a:endParaRPr lang="en-US" dirty="0" smtClean="0">
              <a:latin typeface="Elektra Text Pro" panose="02000503030000020004" pitchFamily="2" charset="0"/>
            </a:endParaRPr>
          </a:p>
          <a:p>
            <a:r>
              <a:rPr lang="en-US" dirty="0">
                <a:latin typeface="Elektra Text Pro" panose="02000503030000020004" pitchFamily="2" charset="0"/>
                <a:hlinkClick r:id="rId7"/>
              </a:rPr>
              <a:t>http://lurkmore.to/</a:t>
            </a:r>
            <a:r>
              <a:rPr lang="ru-RU" dirty="0" err="1" smtClean="0">
                <a:latin typeface="Elektra Text Pro" panose="02000503030000020004" pitchFamily="2" charset="0"/>
                <a:hlinkClick r:id="rId7"/>
              </a:rPr>
              <a:t>Как_поймать_льва_в_пустыне</a:t>
            </a:r>
            <a:endParaRPr lang="ru-RU" dirty="0" smtClean="0">
              <a:latin typeface="Elektra Text Pro" panose="02000503030000020004" pitchFamily="2" charset="0"/>
            </a:endParaRPr>
          </a:p>
        </p:txBody>
      </p:sp>
    </p:spTree>
    <p:extLst>
      <p:ext uri="{BB962C8B-B14F-4D97-AF65-F5344CB8AC3E}">
        <p14:creationId xmlns:p14="http://schemas.microsoft.com/office/powerpoint/2010/main" val="2692994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Elektra Text Pro" panose="02000503030000020004" pitchFamily="2" charset="0"/>
              </a:rPr>
              <a:t>Inverted file index</a:t>
            </a:r>
            <a:endParaRPr lang="en-US" dirty="0">
              <a:latin typeface="Elektra Text Pro" panose="02000503030000020004" pitchFamily="2" charset="0"/>
            </a:endParaRPr>
          </a:p>
        </p:txBody>
      </p:sp>
      <p:sp>
        <p:nvSpPr>
          <p:cNvPr id="5" name="Content Placeholder 4"/>
          <p:cNvSpPr>
            <a:spLocks noGrp="1"/>
          </p:cNvSpPr>
          <p:nvPr>
            <p:ph idx="1"/>
          </p:nvPr>
        </p:nvSpPr>
        <p:spPr>
          <a:xfrm>
            <a:off x="822959" y="1845733"/>
            <a:ext cx="3323773" cy="4331017"/>
          </a:xfrm>
        </p:spPr>
        <p:txBody>
          <a:bodyPr>
            <a:normAutofit/>
          </a:bodyPr>
          <a:lstStyle/>
          <a:p>
            <a:r>
              <a:rPr lang="en-US" b="1" dirty="0" smtClean="0">
                <a:latin typeface="Elektra Text Pro" panose="02000503030000020004" pitchFamily="2" charset="0"/>
              </a:rPr>
              <a:t>Lexicon</a:t>
            </a:r>
            <a:r>
              <a:rPr lang="en-US" dirty="0" smtClean="0">
                <a:latin typeface="Elektra Text Pro" panose="02000503030000020004" pitchFamily="2" charset="0"/>
              </a:rPr>
              <a:t> – all words</a:t>
            </a:r>
          </a:p>
          <a:p>
            <a:r>
              <a:rPr lang="en-US" b="1" dirty="0" smtClean="0">
                <a:latin typeface="Elektra Text Pro" panose="02000503030000020004" pitchFamily="2" charset="0"/>
              </a:rPr>
              <a:t>Posting list </a:t>
            </a:r>
            <a:r>
              <a:rPr lang="en-US" dirty="0" smtClean="0">
                <a:latin typeface="Elektra Text Pro" panose="02000503030000020004" pitchFamily="2" charset="0"/>
              </a:rPr>
              <a:t>– references</a:t>
            </a:r>
          </a:p>
          <a:p>
            <a:r>
              <a:rPr lang="en-US" dirty="0" smtClean="0">
                <a:latin typeface="Elektra Text Pro" panose="02000503030000020004" pitchFamily="2" charset="0"/>
              </a:rPr>
              <a:t>-------------------------------------------</a:t>
            </a:r>
            <a:endParaRPr lang="en-US" dirty="0">
              <a:latin typeface="Elektra Text Pro" panose="02000503030000020004" pitchFamily="2" charset="0"/>
            </a:endParaRPr>
          </a:p>
          <a:p>
            <a:r>
              <a:rPr lang="en-US" i="1" dirty="0">
                <a:latin typeface="Elektra Text Pro" panose="02000503030000020004" pitchFamily="2" charset="0"/>
              </a:rPr>
              <a:t>The geometrical inversion </a:t>
            </a:r>
            <a:r>
              <a:rPr lang="en-US" i="1" dirty="0" smtClean="0">
                <a:latin typeface="Elektra Text Pro" panose="02000503030000020004" pitchFamily="2" charset="0"/>
              </a:rPr>
              <a:t>method</a:t>
            </a:r>
            <a:endParaRPr lang="en-US" i="1" dirty="0">
              <a:latin typeface="Elektra Text Pro" panose="02000503030000020004" pitchFamily="2" charset="0"/>
            </a:endParaRPr>
          </a:p>
          <a:p>
            <a:r>
              <a:rPr lang="en-US" dirty="0">
                <a:latin typeface="Elektra Text Pro" panose="02000503030000020004" pitchFamily="2" charset="0"/>
              </a:rPr>
              <a:t>We place a spherical cage in the desert, enter it and lock it from inside. We then perform an inversion with respect to the cage. Then the lion is inside the cage, and we are outside.</a:t>
            </a:r>
          </a:p>
          <a:p>
            <a:endParaRPr lang="en-US" dirty="0">
              <a:latin typeface="Elektra Text Pro" panose="02000503030000020004" pitchFamily="2" charset="0"/>
            </a:endParaRPr>
          </a:p>
        </p:txBody>
      </p:sp>
      <p:pic>
        <p:nvPicPr>
          <p:cNvPr id="6" name="Picture 5"/>
          <p:cNvPicPr>
            <a:picLocks noChangeAspect="1"/>
          </p:cNvPicPr>
          <p:nvPr/>
        </p:nvPicPr>
        <p:blipFill>
          <a:blip r:embed="rId3"/>
          <a:stretch>
            <a:fillRect/>
          </a:stretch>
        </p:blipFill>
        <p:spPr>
          <a:xfrm>
            <a:off x="4146732" y="2114550"/>
            <a:ext cx="4862964" cy="4062201"/>
          </a:xfrm>
          <a:prstGeom prst="rect">
            <a:avLst/>
          </a:prstGeom>
        </p:spPr>
      </p:pic>
    </p:spTree>
    <p:extLst>
      <p:ext uri="{BB962C8B-B14F-4D97-AF65-F5344CB8AC3E}">
        <p14:creationId xmlns:p14="http://schemas.microsoft.com/office/powerpoint/2010/main" val="376842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So what?</a:t>
            </a:r>
            <a:endParaRPr lang="en-US" dirty="0">
              <a:latin typeface="Elektra Text Pro" panose="02000503030000020004" pitchFamily="2" charset="0"/>
            </a:endParaRPr>
          </a:p>
        </p:txBody>
      </p:sp>
      <p:sp>
        <p:nvSpPr>
          <p:cNvPr id="3" name="Content Placeholder 2"/>
          <p:cNvSpPr>
            <a:spLocks noGrp="1"/>
          </p:cNvSpPr>
          <p:nvPr>
            <p:ph idx="1"/>
          </p:nvPr>
        </p:nvSpPr>
        <p:spPr>
          <a:xfrm>
            <a:off x="457201" y="1845734"/>
            <a:ext cx="7909560" cy="4023360"/>
          </a:xfrm>
        </p:spPr>
        <p:txBody>
          <a:bodyPr>
            <a:normAutofit/>
          </a:bodyPr>
          <a:lstStyle/>
          <a:p>
            <a:endParaRPr lang="en-US" sz="3200" dirty="0" smtClean="0">
              <a:latin typeface="Consolas" panose="020B0609020204030204" pitchFamily="49" charset="0"/>
            </a:endParaRPr>
          </a:p>
          <a:p>
            <a:r>
              <a:rPr lang="en-US" sz="3200" dirty="0" err="1" smtClean="0">
                <a:latin typeface="Consolas" panose="020B0609020204030204" pitchFamily="49" charset="0"/>
              </a:rPr>
              <a:t>Deserialized</a:t>
            </a:r>
            <a:r>
              <a:rPr lang="en-US" sz="3200" dirty="0" smtClean="0">
                <a:latin typeface="Consolas" panose="020B0609020204030204" pitchFamily="49" charset="0"/>
              </a:rPr>
              <a:t> </a:t>
            </a:r>
            <a:r>
              <a:rPr lang="en-US" sz="3200" dirty="0">
                <a:latin typeface="Consolas" panose="020B0609020204030204" pitchFamily="49" charset="0"/>
              </a:rPr>
              <a:t>in 33.86 </a:t>
            </a:r>
            <a:r>
              <a:rPr lang="en-US" sz="3200" dirty="0" err="1">
                <a:latin typeface="Consolas" panose="020B0609020204030204" pitchFamily="49" charset="0"/>
              </a:rPr>
              <a:t>ms</a:t>
            </a:r>
            <a:endParaRPr lang="en-US" sz="3200" dirty="0">
              <a:latin typeface="Consolas" panose="020B0609020204030204" pitchFamily="49" charset="0"/>
            </a:endParaRPr>
          </a:p>
          <a:p>
            <a:r>
              <a:rPr lang="en-US" sz="3200" dirty="0">
                <a:latin typeface="Consolas" panose="020B0609020204030204" pitchFamily="49" charset="0"/>
              </a:rPr>
              <a:t>1-word search in 0.00 </a:t>
            </a:r>
            <a:r>
              <a:rPr lang="en-US" sz="3200" dirty="0" err="1">
                <a:latin typeface="Consolas" panose="020B0609020204030204" pitchFamily="49" charset="0"/>
              </a:rPr>
              <a:t>ms</a:t>
            </a:r>
            <a:endParaRPr lang="en-US" sz="3200" dirty="0">
              <a:latin typeface="Consolas" panose="020B0609020204030204" pitchFamily="49" charset="0"/>
            </a:endParaRPr>
          </a:p>
          <a:p>
            <a:r>
              <a:rPr lang="en-US" sz="3200" dirty="0">
                <a:latin typeface="Consolas" panose="020B0609020204030204" pitchFamily="49" charset="0"/>
              </a:rPr>
              <a:t>2-word search in 1.84 </a:t>
            </a:r>
            <a:r>
              <a:rPr lang="en-US" sz="3200" dirty="0" err="1">
                <a:latin typeface="Consolas" panose="020B0609020204030204" pitchFamily="49" charset="0"/>
              </a:rPr>
              <a:t>ms</a:t>
            </a:r>
            <a:endParaRPr lang="en-US" sz="3200" dirty="0">
              <a:latin typeface="Consolas" panose="020B0609020204030204" pitchFamily="49" charset="0"/>
            </a:endParaRPr>
          </a:p>
          <a:p>
            <a:r>
              <a:rPr lang="en-US" sz="3200" dirty="0">
                <a:latin typeface="Consolas" panose="020B0609020204030204" pitchFamily="49" charset="0"/>
              </a:rPr>
              <a:t>3-word search in 0.18 </a:t>
            </a:r>
            <a:r>
              <a:rPr lang="en-US" sz="3200" dirty="0" err="1">
                <a:latin typeface="Consolas" panose="020B0609020204030204" pitchFamily="49" charset="0"/>
              </a:rPr>
              <a:t>ms</a:t>
            </a:r>
            <a:endParaRPr lang="en-US" sz="3200" dirty="0">
              <a:latin typeface="Consolas" panose="020B0609020204030204" pitchFamily="49" charset="0"/>
            </a:endParaRPr>
          </a:p>
        </p:txBody>
      </p:sp>
      <p:pic>
        <p:nvPicPr>
          <p:cNvPr id="1026" name="Picture 2" descr="Картинки по запросу Lion with 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768" y="2096240"/>
            <a:ext cx="2653627" cy="40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16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latin typeface="Elektra Text Pro" panose="02000503030000020004" pitchFamily="2" charset="0"/>
              </a:rPr>
              <a:t>Granularity </a:t>
            </a:r>
            <a:r>
              <a:rPr lang="en-US" dirty="0">
                <a:latin typeface="Elektra Text Pro" panose="02000503030000020004" pitchFamily="2" charset="0"/>
              </a:rPr>
              <a:t>of Index</a:t>
            </a:r>
            <a:endParaRPr lang="ru-RU" dirty="0">
              <a:latin typeface="Elektra Text Pro" panose="02000503030000020004" pitchFamily="2" charset="0"/>
            </a:endParaRPr>
          </a:p>
        </p:txBody>
      </p:sp>
      <p:sp>
        <p:nvSpPr>
          <p:cNvPr id="3" name="Объект 2"/>
          <p:cNvSpPr>
            <a:spLocks noGrp="1"/>
          </p:cNvSpPr>
          <p:nvPr>
            <p:ph idx="1"/>
          </p:nvPr>
        </p:nvSpPr>
        <p:spPr/>
        <p:txBody>
          <a:bodyPr/>
          <a:lstStyle/>
          <a:p>
            <a:r>
              <a:rPr lang="en-US" dirty="0" smtClean="0">
                <a:latin typeface="Elektra Text Pro" panose="02000503030000020004" pitchFamily="2" charset="0"/>
              </a:rPr>
              <a:t>The </a:t>
            </a:r>
            <a:r>
              <a:rPr lang="en-US" b="1" dirty="0">
                <a:latin typeface="Elektra Text Pro" panose="02000503030000020004" pitchFamily="2" charset="0"/>
              </a:rPr>
              <a:t>g</a:t>
            </a:r>
            <a:r>
              <a:rPr lang="en-US" b="1" dirty="0" smtClean="0">
                <a:latin typeface="Elektra Text Pro" panose="02000503030000020004" pitchFamily="2" charset="0"/>
              </a:rPr>
              <a:t>ranularity</a:t>
            </a:r>
            <a:r>
              <a:rPr lang="en-US" dirty="0" smtClean="0">
                <a:latin typeface="Elektra Text Pro" panose="02000503030000020004" pitchFamily="2" charset="0"/>
              </a:rPr>
              <a:t> </a:t>
            </a:r>
            <a:r>
              <a:rPr lang="en-US" dirty="0">
                <a:latin typeface="Elektra Text Pro" panose="02000503030000020004" pitchFamily="2" charset="0"/>
              </a:rPr>
              <a:t>of the index refers to the resolution to which term locations are </a:t>
            </a:r>
            <a:r>
              <a:rPr lang="en-US" dirty="0" smtClean="0">
                <a:latin typeface="Elektra Text Pro" panose="02000503030000020004" pitchFamily="2" charset="0"/>
              </a:rPr>
              <a:t>recorded within </a:t>
            </a:r>
            <a:r>
              <a:rPr lang="en-US" dirty="0">
                <a:latin typeface="Elektra Text Pro" panose="02000503030000020004" pitchFamily="2" charset="0"/>
              </a:rPr>
              <a:t>each document. This might be at the </a:t>
            </a:r>
            <a:r>
              <a:rPr lang="en-US" b="1" dirty="0">
                <a:latin typeface="Elektra Text Pro" panose="02000503030000020004" pitchFamily="2" charset="0"/>
              </a:rPr>
              <a:t>document level</a:t>
            </a:r>
            <a:r>
              <a:rPr lang="en-US" dirty="0">
                <a:latin typeface="Elektra Text Pro" panose="02000503030000020004" pitchFamily="2" charset="0"/>
              </a:rPr>
              <a:t>, at the </a:t>
            </a:r>
            <a:r>
              <a:rPr lang="en-US" b="1" dirty="0" smtClean="0">
                <a:latin typeface="Elektra Text Pro" panose="02000503030000020004" pitchFamily="2" charset="0"/>
              </a:rPr>
              <a:t>sentence/line </a:t>
            </a:r>
            <a:r>
              <a:rPr lang="en-US" b="1" dirty="0">
                <a:latin typeface="Elektra Text Pro" panose="02000503030000020004" pitchFamily="2" charset="0"/>
              </a:rPr>
              <a:t>level </a:t>
            </a:r>
            <a:r>
              <a:rPr lang="en-US" dirty="0">
                <a:latin typeface="Elektra Text Pro" panose="02000503030000020004" pitchFamily="2" charset="0"/>
              </a:rPr>
              <a:t>or </a:t>
            </a:r>
            <a:r>
              <a:rPr lang="en-US" b="1" dirty="0" smtClean="0">
                <a:latin typeface="Elektra Text Pro" panose="02000503030000020004" pitchFamily="2" charset="0"/>
              </a:rPr>
              <a:t>exact locations</a:t>
            </a:r>
            <a:r>
              <a:rPr lang="en-US" dirty="0" smtClean="0">
                <a:latin typeface="Elektra Text Pro" panose="02000503030000020004" pitchFamily="2" charset="0"/>
              </a:rPr>
              <a:t>.</a:t>
            </a:r>
          </a:p>
          <a:p>
            <a:r>
              <a:rPr lang="en-US" dirty="0" smtClean="0">
                <a:latin typeface="Elektra Text Pro" panose="02000503030000020004" pitchFamily="2" charset="0"/>
              </a:rPr>
              <a:t>For </a:t>
            </a:r>
            <a:r>
              <a:rPr lang="en-US" dirty="0">
                <a:latin typeface="Elektra Text Pro" panose="02000503030000020004" pitchFamily="2" charset="0"/>
              </a:rPr>
              <a:t>proximity searches, the index must know exact (or near exact) locations</a:t>
            </a:r>
            <a:r>
              <a:rPr lang="en-US" dirty="0" smtClean="0">
                <a:latin typeface="Elektra Text Pro" panose="02000503030000020004" pitchFamily="2" charset="0"/>
              </a:rPr>
              <a:t>.</a:t>
            </a:r>
          </a:p>
          <a:p>
            <a:r>
              <a:rPr lang="en-US" dirty="0" smtClean="0">
                <a:latin typeface="Elektra Text Pro" panose="02000503030000020004" pitchFamily="2" charset="0"/>
              </a:rPr>
              <a:t>In this case index size is a </a:t>
            </a:r>
            <a:r>
              <a:rPr lang="en-US" b="1" dirty="0" smtClean="0">
                <a:latin typeface="Elektra Text Pro" panose="02000503030000020004" pitchFamily="2" charset="0"/>
              </a:rPr>
              <a:t>sufficient fraction </a:t>
            </a:r>
            <a:r>
              <a:rPr lang="en-US" dirty="0" smtClean="0">
                <a:latin typeface="Elektra Text Pro" panose="02000503030000020004" pitchFamily="2" charset="0"/>
              </a:rPr>
              <a:t>of initial file.</a:t>
            </a:r>
          </a:p>
          <a:p>
            <a:pPr marL="0" indent="0">
              <a:buNone/>
            </a:pPr>
            <a:endParaRPr lang="ru-RU" dirty="0">
              <a:latin typeface="Elektra Text Pro" panose="02000503030000020004" pitchFamily="2" charset="0"/>
            </a:endParaRPr>
          </a:p>
        </p:txBody>
      </p:sp>
      <p:pic>
        <p:nvPicPr>
          <p:cNvPr id="4" name="Picture 3"/>
          <p:cNvPicPr>
            <a:picLocks noChangeAspect="1"/>
          </p:cNvPicPr>
          <p:nvPr/>
        </p:nvPicPr>
        <p:blipFill>
          <a:blip r:embed="rId3"/>
          <a:stretch>
            <a:fillRect/>
          </a:stretch>
        </p:blipFill>
        <p:spPr>
          <a:xfrm>
            <a:off x="5431159" y="4516544"/>
            <a:ext cx="3508273" cy="1460923"/>
          </a:xfrm>
          <a:prstGeom prst="rect">
            <a:avLst/>
          </a:prstGeom>
        </p:spPr>
      </p:pic>
      <p:pic>
        <p:nvPicPr>
          <p:cNvPr id="5" name="Picture 4"/>
          <p:cNvPicPr>
            <a:picLocks noChangeAspect="1"/>
          </p:cNvPicPr>
          <p:nvPr/>
        </p:nvPicPr>
        <p:blipFill>
          <a:blip r:embed="rId4"/>
          <a:stretch>
            <a:fillRect/>
          </a:stretch>
        </p:blipFill>
        <p:spPr>
          <a:xfrm>
            <a:off x="250287" y="4555068"/>
            <a:ext cx="5104453" cy="691937"/>
          </a:xfrm>
          <a:prstGeom prst="rect">
            <a:avLst/>
          </a:prstGeom>
        </p:spPr>
      </p:pic>
    </p:spTree>
    <p:extLst>
      <p:ext uri="{BB962C8B-B14F-4D97-AF65-F5344CB8AC3E}">
        <p14:creationId xmlns:p14="http://schemas.microsoft.com/office/powerpoint/2010/main" val="1173195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Index compression</a:t>
            </a:r>
            <a:endParaRPr lang="en-US" dirty="0">
              <a:latin typeface="Elektra Text Pro" panose="02000503030000020004" pitchFamily="2" charset="0"/>
            </a:endParaRPr>
          </a:p>
        </p:txBody>
      </p:sp>
      <p:sp>
        <p:nvSpPr>
          <p:cNvPr id="3" name="Content Placeholder 2"/>
          <p:cNvSpPr>
            <a:spLocks noGrp="1"/>
          </p:cNvSpPr>
          <p:nvPr>
            <p:ph idx="1"/>
          </p:nvPr>
        </p:nvSpPr>
        <p:spPr/>
        <p:txBody>
          <a:bodyPr>
            <a:normAutofit/>
          </a:bodyPr>
          <a:lstStyle/>
          <a:p>
            <a:r>
              <a:rPr lang="en-US" sz="2800" dirty="0" smtClean="0">
                <a:latin typeface="Elektra Text Pro" panose="02000503030000020004" pitchFamily="2" charset="0"/>
              </a:rPr>
              <a:t>Line numbers/positions in a file have very high entropy. How can we reduce entropy? Let’s store deltas!</a:t>
            </a:r>
          </a:p>
          <a:p>
            <a:pPr>
              <a:buFont typeface="Wingdings" panose="05000000000000000000" pitchFamily="2" charset="2"/>
              <a:buChar char="Ø"/>
            </a:pPr>
            <a:r>
              <a:rPr lang="en-US" sz="2800" dirty="0" smtClean="0">
                <a:latin typeface="Consolas" panose="020B0609020204030204" pitchFamily="49" charset="0"/>
              </a:rPr>
              <a:t>sort</a:t>
            </a:r>
            <a:r>
              <a:rPr lang="ru-RU" sz="2800" dirty="0" smtClean="0">
                <a:latin typeface="Consolas" panose="020B0609020204030204" pitchFamily="49" charset="0"/>
              </a:rPr>
              <a:t>(</a:t>
            </a:r>
            <a:r>
              <a:rPr lang="en-US" sz="2800" dirty="0" smtClean="0">
                <a:latin typeface="Consolas" panose="020B0609020204030204" pitchFamily="49" charset="0"/>
              </a:rPr>
              <a:t>s)</a:t>
            </a:r>
            <a:endParaRPr lang="en-US" sz="2800" dirty="0" smtClean="0">
              <a:latin typeface="Consolas" panose="020B0609020204030204" pitchFamily="49" charset="0"/>
            </a:endParaRPr>
          </a:p>
          <a:p>
            <a:pPr>
              <a:buFont typeface="Wingdings" panose="05000000000000000000" pitchFamily="2" charset="2"/>
              <a:buChar char="Ø"/>
            </a:pPr>
            <a:r>
              <a:rPr lang="en-US" sz="2800" dirty="0" smtClean="0">
                <a:latin typeface="Consolas" panose="020B0609020204030204" pitchFamily="49" charset="0"/>
              </a:rPr>
              <a:t>delta[</a:t>
            </a:r>
            <a:r>
              <a:rPr lang="en-US" sz="2800" dirty="0" err="1" smtClean="0">
                <a:latin typeface="Consolas" panose="020B0609020204030204" pitchFamily="49" charset="0"/>
              </a:rPr>
              <a:t>i</a:t>
            </a:r>
            <a:r>
              <a:rPr lang="en-US" sz="2800" dirty="0" smtClean="0">
                <a:latin typeface="Consolas" panose="020B0609020204030204" pitchFamily="49" charset="0"/>
              </a:rPr>
              <a:t>] = s[</a:t>
            </a:r>
            <a:r>
              <a:rPr lang="en-US" sz="2800" dirty="0" err="1" smtClean="0">
                <a:latin typeface="Consolas" panose="020B0609020204030204" pitchFamily="49" charset="0"/>
              </a:rPr>
              <a:t>i</a:t>
            </a:r>
            <a:r>
              <a:rPr lang="en-US" sz="2800" dirty="0" smtClean="0">
                <a:latin typeface="Consolas" panose="020B0609020204030204" pitchFamily="49" charset="0"/>
              </a:rPr>
              <a:t>] – s[i-1]</a:t>
            </a:r>
          </a:p>
          <a:p>
            <a:pPr marL="0" indent="0">
              <a:buNone/>
            </a:pPr>
            <a:r>
              <a:rPr lang="en-US" sz="2800" dirty="0" smtClean="0">
                <a:latin typeface="Elektra Text Pro" panose="02000503030000020004" pitchFamily="2" charset="0"/>
              </a:rPr>
              <a:t>… and then compress with some lossless </a:t>
            </a:r>
            <a:r>
              <a:rPr lang="en-US" sz="2800" b="1" dirty="0" smtClean="0">
                <a:latin typeface="Elektra Text Pro" panose="02000503030000020004" pitchFamily="2" charset="0"/>
              </a:rPr>
              <a:t>compression</a:t>
            </a:r>
            <a:r>
              <a:rPr lang="en-US" sz="2800" dirty="0" smtClean="0">
                <a:latin typeface="Elektra Text Pro" panose="02000503030000020004" pitchFamily="2" charset="0"/>
              </a:rPr>
              <a:t> algorithms (arithmetic coding, Huffman coding).</a:t>
            </a:r>
            <a:endParaRPr lang="en-US" sz="2800" dirty="0">
              <a:latin typeface="Elektra Text Pro" panose="02000503030000020004" pitchFamily="2" charset="0"/>
            </a:endParaRPr>
          </a:p>
        </p:txBody>
      </p:sp>
      <p:pic>
        <p:nvPicPr>
          <p:cNvPr id="4" name="Picture 3"/>
          <p:cNvPicPr>
            <a:picLocks noChangeAspect="1"/>
          </p:cNvPicPr>
          <p:nvPr/>
        </p:nvPicPr>
        <p:blipFill>
          <a:blip r:embed="rId3"/>
          <a:stretch>
            <a:fillRect/>
          </a:stretch>
        </p:blipFill>
        <p:spPr>
          <a:xfrm>
            <a:off x="5952171" y="2739460"/>
            <a:ext cx="3191829" cy="1441470"/>
          </a:xfrm>
          <a:prstGeom prst="rect">
            <a:avLst/>
          </a:prstGeom>
        </p:spPr>
      </p:pic>
      <p:pic>
        <p:nvPicPr>
          <p:cNvPr id="5" name="Picture 4"/>
          <p:cNvPicPr>
            <a:picLocks noChangeAspect="1"/>
          </p:cNvPicPr>
          <p:nvPr/>
        </p:nvPicPr>
        <p:blipFill>
          <a:blip r:embed="rId4"/>
          <a:stretch>
            <a:fillRect/>
          </a:stretch>
        </p:blipFill>
        <p:spPr>
          <a:xfrm>
            <a:off x="3711893" y="5243566"/>
            <a:ext cx="4654867" cy="817569"/>
          </a:xfrm>
          <a:prstGeom prst="rect">
            <a:avLst/>
          </a:prstGeom>
        </p:spPr>
      </p:pic>
    </p:spTree>
    <p:extLst>
      <p:ext uri="{BB962C8B-B14F-4D97-AF65-F5344CB8AC3E}">
        <p14:creationId xmlns:p14="http://schemas.microsoft.com/office/powerpoint/2010/main" val="621744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lektra Text Pro" panose="02000503030000020004" pitchFamily="2" charset="0"/>
              </a:rPr>
              <a:t>C</a:t>
            </a:r>
            <a:r>
              <a:rPr lang="en-US" dirty="0" smtClean="0">
                <a:latin typeface="Elektra Text Pro" panose="02000503030000020004" pitchFamily="2" charset="0"/>
              </a:rPr>
              <a:t>oding</a:t>
            </a:r>
            <a:endParaRPr lang="en-US" dirty="0">
              <a:latin typeface="Elektra Text Pro" panose="02000503030000020004" pitchFamily="2" charset="0"/>
            </a:endParaRPr>
          </a:p>
        </p:txBody>
      </p:sp>
      <p:sp>
        <p:nvSpPr>
          <p:cNvPr id="3" name="Content Placeholder 2"/>
          <p:cNvSpPr>
            <a:spLocks noGrp="1"/>
          </p:cNvSpPr>
          <p:nvPr>
            <p:ph idx="1"/>
          </p:nvPr>
        </p:nvSpPr>
        <p:spPr>
          <a:xfrm>
            <a:off x="822959" y="1845734"/>
            <a:ext cx="7543801" cy="4023360"/>
          </a:xfrm>
        </p:spPr>
        <p:txBody>
          <a:bodyPr>
            <a:normAutofit/>
          </a:bodyPr>
          <a:lstStyle/>
          <a:p>
            <a:r>
              <a:rPr lang="en-US" sz="3200" b="1" dirty="0" smtClean="0">
                <a:latin typeface="Elektra Text Pro" panose="02000503030000020004" pitchFamily="2" charset="0"/>
              </a:rPr>
              <a:t>Code</a:t>
            </a:r>
            <a:r>
              <a:rPr lang="en-US" sz="3200" dirty="0" smtClean="0">
                <a:latin typeface="Elektra Text Pro" panose="02000503030000020004" pitchFamily="2" charset="0"/>
              </a:rPr>
              <a:t> – mapping of the dictionaries/alphabets.</a:t>
            </a:r>
          </a:p>
          <a:p>
            <a:pPr lvl="1"/>
            <a:r>
              <a:rPr lang="en-US" sz="2800" dirty="0" smtClean="0">
                <a:latin typeface="Elektra Text Pro" panose="02000503030000020004" pitchFamily="2" charset="0"/>
              </a:rPr>
              <a:t>ASCII (a = 97), Unicode (ß</a:t>
            </a:r>
            <a:r>
              <a:rPr lang="ru-RU" sz="2800" dirty="0" smtClean="0">
                <a:latin typeface="Elektra Text Pro" panose="02000503030000020004" pitchFamily="2" charset="0"/>
              </a:rPr>
              <a:t> </a:t>
            </a:r>
            <a:r>
              <a:rPr lang="ru-RU" sz="2800" b="1" dirty="0" smtClean="0">
                <a:latin typeface="Elektra Text Pro" panose="02000503030000020004" pitchFamily="2" charset="0"/>
              </a:rPr>
              <a:t>= </a:t>
            </a:r>
            <a:r>
              <a:rPr lang="en-US" sz="2800" dirty="0" smtClean="0">
                <a:latin typeface="Elektra Text Pro" panose="02000503030000020004" pitchFamily="2" charset="0"/>
              </a:rPr>
              <a:t>U+00DF</a:t>
            </a:r>
            <a:r>
              <a:rPr lang="ru-RU" sz="2800" dirty="0" smtClean="0">
                <a:latin typeface="Elektra Text Pro" panose="02000503030000020004" pitchFamily="2" charset="0"/>
              </a:rPr>
              <a:t>)</a:t>
            </a:r>
            <a:endParaRPr lang="en-US" sz="2800" dirty="0">
              <a:latin typeface="Elektra Text Pro" panose="02000503030000020004" pitchFamily="2" charset="0"/>
            </a:endParaRPr>
          </a:p>
          <a:p>
            <a:pPr lvl="1"/>
            <a:r>
              <a:rPr lang="en-US" sz="2800" dirty="0" smtClean="0">
                <a:latin typeface="Elektra Text Pro" panose="02000503030000020004" pitchFamily="2" charset="0"/>
              </a:rPr>
              <a:t>transliteration (</a:t>
            </a:r>
            <a:r>
              <a:rPr lang="ru-RU" sz="2800" dirty="0" smtClean="0">
                <a:latin typeface="Elektra Text Pro" panose="02000503030000020004" pitchFamily="2" charset="0"/>
              </a:rPr>
              <a:t>я = </a:t>
            </a:r>
            <a:r>
              <a:rPr lang="en-US" sz="2800" dirty="0" err="1" smtClean="0">
                <a:latin typeface="Elektra Text Pro" panose="02000503030000020004" pitchFamily="2" charset="0"/>
              </a:rPr>
              <a:t>ya</a:t>
            </a:r>
            <a:r>
              <a:rPr lang="en-US" sz="2800" dirty="0" smtClean="0">
                <a:latin typeface="Elektra Text Pro" panose="02000503030000020004" pitchFamily="2" charset="0"/>
              </a:rPr>
              <a:t>), …</a:t>
            </a:r>
          </a:p>
          <a:p>
            <a:pPr lvl="1"/>
            <a:r>
              <a:rPr lang="en-US" sz="2800" dirty="0" smtClean="0">
                <a:latin typeface="Elektra Text Pro" panose="02000503030000020004" pitchFamily="2" charset="0"/>
              </a:rPr>
              <a:t>Morse (a = “● ─ “)</a:t>
            </a:r>
          </a:p>
          <a:p>
            <a:r>
              <a:rPr lang="en-US" sz="3200" b="1" dirty="0" smtClean="0">
                <a:latin typeface="Elektra Text Pro" panose="02000503030000020004" pitchFamily="2" charset="0"/>
              </a:rPr>
              <a:t>Prefix code </a:t>
            </a:r>
            <a:r>
              <a:rPr lang="en-US" sz="3200" dirty="0" smtClean="0">
                <a:latin typeface="Elektra Text Pro" panose="02000503030000020004" pitchFamily="2" charset="0"/>
              </a:rPr>
              <a:t>– none of the code symbols are prefix for the other code.</a:t>
            </a:r>
          </a:p>
          <a:p>
            <a:pPr lvl="1"/>
            <a:r>
              <a:rPr lang="en-US" sz="2800" b="1" strike="sngStrike" dirty="0" smtClean="0">
                <a:solidFill>
                  <a:srgbClr val="FF0000"/>
                </a:solidFill>
                <a:latin typeface="Elektra Text Pro" panose="02000503030000020004" pitchFamily="2" charset="0"/>
              </a:rPr>
              <a:t>A = 0001, B=00010</a:t>
            </a:r>
          </a:p>
        </p:txBody>
      </p:sp>
    </p:spTree>
    <p:extLst>
      <p:ext uri="{BB962C8B-B14F-4D97-AF65-F5344CB8AC3E}">
        <p14:creationId xmlns:p14="http://schemas.microsoft.com/office/powerpoint/2010/main" val="1848666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Compression coding</a:t>
            </a:r>
            <a:endParaRPr lang="en-US" dirty="0">
              <a:latin typeface="Elektra Text Pro" panose="02000503030000020004" pitchFamily="2" charset="0"/>
            </a:endParaRPr>
          </a:p>
        </p:txBody>
      </p:sp>
      <p:sp>
        <p:nvSpPr>
          <p:cNvPr id="3" name="Content Placeholder 2"/>
          <p:cNvSpPr>
            <a:spLocks noGrp="1"/>
          </p:cNvSpPr>
          <p:nvPr>
            <p:ph idx="1"/>
          </p:nvPr>
        </p:nvSpPr>
        <p:spPr/>
        <p:txBody>
          <a:bodyPr/>
          <a:lstStyle/>
          <a:p>
            <a:r>
              <a:rPr lang="en-US" dirty="0" smtClean="0">
                <a:latin typeface="Elektra Text Pro" panose="02000503030000020004" pitchFamily="2" charset="0"/>
              </a:rPr>
              <a:t>Compression is based on the method that more </a:t>
            </a:r>
            <a:r>
              <a:rPr lang="en-US" b="1" dirty="0" smtClean="0">
                <a:latin typeface="Elektra Text Pro" panose="02000503030000020004" pitchFamily="2" charset="0"/>
              </a:rPr>
              <a:t>frequent</a:t>
            </a:r>
            <a:r>
              <a:rPr lang="en-US" dirty="0" smtClean="0">
                <a:latin typeface="Elektra Text Pro" panose="02000503030000020004" pitchFamily="2" charset="0"/>
              </a:rPr>
              <a:t> </a:t>
            </a:r>
            <a:r>
              <a:rPr lang="en-US" b="1" dirty="0" smtClean="0">
                <a:latin typeface="Elektra Text Pro" panose="02000503030000020004" pitchFamily="2" charset="0"/>
              </a:rPr>
              <a:t>symbols</a:t>
            </a:r>
            <a:r>
              <a:rPr lang="en-US" dirty="0" smtClean="0">
                <a:latin typeface="Elektra Text Pro" panose="02000503030000020004" pitchFamily="2" charset="0"/>
              </a:rPr>
              <a:t> are encoded with </a:t>
            </a:r>
            <a:r>
              <a:rPr lang="en-US" b="1" dirty="0" smtClean="0">
                <a:latin typeface="Elektra Text Pro" panose="02000503030000020004" pitchFamily="2" charset="0"/>
              </a:rPr>
              <a:t>shorter codes</a:t>
            </a:r>
            <a:r>
              <a:rPr lang="en-US" dirty="0" smtClean="0">
                <a:latin typeface="Elektra Text Pro" panose="02000503030000020004" pitchFamily="2" charset="0"/>
              </a:rPr>
              <a:t>.</a:t>
            </a:r>
          </a:p>
          <a:p>
            <a:r>
              <a:rPr lang="en-US" dirty="0" smtClean="0">
                <a:latin typeface="Elektra Text Pro" panose="02000503030000020004" pitchFamily="2" charset="0"/>
              </a:rPr>
              <a:t>Thus, code is </a:t>
            </a:r>
            <a:r>
              <a:rPr lang="en-US" b="1" dirty="0" smtClean="0">
                <a:latin typeface="Elektra Text Pro" panose="02000503030000020004" pitchFamily="2" charset="0"/>
              </a:rPr>
              <a:t>variable-length</a:t>
            </a:r>
            <a:r>
              <a:rPr lang="en-US" dirty="0" smtClean="0">
                <a:latin typeface="Elektra Text Pro" panose="02000503030000020004" pitchFamily="2" charset="0"/>
              </a:rPr>
              <a:t>. How we determine symbol borders? Using </a:t>
            </a:r>
            <a:r>
              <a:rPr lang="en-US" b="1" dirty="0" smtClean="0">
                <a:latin typeface="Elektra Text Pro" panose="02000503030000020004" pitchFamily="2" charset="0"/>
              </a:rPr>
              <a:t>prefix properties</a:t>
            </a:r>
            <a:r>
              <a:rPr lang="en-US" dirty="0" smtClean="0">
                <a:latin typeface="Elektra Text Pro" panose="02000503030000020004" pitchFamily="2" charset="0"/>
              </a:rPr>
              <a:t>!</a:t>
            </a:r>
            <a:endParaRPr lang="en-US" dirty="0">
              <a:latin typeface="Elektra Text Pro" panose="02000503030000020004" pitchFamily="2" charset="0"/>
            </a:endParaRPr>
          </a:p>
        </p:txBody>
      </p:sp>
      <p:pic>
        <p:nvPicPr>
          <p:cNvPr id="5122" name="Picture 2" descr="Картинки по запросу prefix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024" y="3327248"/>
            <a:ext cx="5997576" cy="291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059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Huffman coding</a:t>
            </a:r>
            <a:endParaRPr lang="en-US" dirty="0">
              <a:latin typeface="Elektra Text Pro" panose="02000503030000020004" pitchFamily="2" charset="0"/>
            </a:endParaRPr>
          </a:p>
        </p:txBody>
      </p:sp>
      <p:sp>
        <p:nvSpPr>
          <p:cNvPr id="3" name="Content Placeholder 2"/>
          <p:cNvSpPr>
            <a:spLocks noGrp="1"/>
          </p:cNvSpPr>
          <p:nvPr>
            <p:ph idx="1"/>
          </p:nvPr>
        </p:nvSpPr>
        <p:spPr>
          <a:xfrm>
            <a:off x="304800" y="1845734"/>
            <a:ext cx="8061959" cy="4420908"/>
          </a:xfrm>
        </p:spPr>
        <p:txBody>
          <a:bodyPr>
            <a:normAutofit lnSpcReduction="10000"/>
          </a:bodyPr>
          <a:lstStyle/>
          <a:p>
            <a:pPr marL="0" indent="0">
              <a:buNone/>
            </a:pPr>
            <a:r>
              <a:rPr lang="en-US" sz="2400" dirty="0" smtClean="0">
                <a:latin typeface="Elektra Text Pro" panose="02000503030000020004" pitchFamily="2" charset="0"/>
              </a:rPr>
              <a:t>Idea:</a:t>
            </a:r>
          </a:p>
          <a:p>
            <a:pPr>
              <a:buFont typeface="Wingdings" panose="05000000000000000000" pitchFamily="2" charset="2"/>
              <a:buChar char="Ø"/>
            </a:pPr>
            <a:r>
              <a:rPr lang="en-US" sz="2400" dirty="0" smtClean="0">
                <a:latin typeface="Elektra Text Pro" panose="02000503030000020004" pitchFamily="2" charset="0"/>
              </a:rPr>
              <a:t>Construct binary tree where </a:t>
            </a:r>
            <a:r>
              <a:rPr lang="en-US" sz="2400" b="1" dirty="0" smtClean="0">
                <a:latin typeface="Elektra Text Pro" panose="02000503030000020004" pitchFamily="2" charset="0"/>
              </a:rPr>
              <a:t>symbols</a:t>
            </a:r>
            <a:r>
              <a:rPr lang="en-US" sz="2400" dirty="0" smtClean="0">
                <a:latin typeface="Elektra Text Pro" panose="02000503030000020004" pitchFamily="2" charset="0"/>
              </a:rPr>
              <a:t> are leaves.</a:t>
            </a:r>
          </a:p>
          <a:p>
            <a:pPr>
              <a:buFont typeface="Wingdings" panose="05000000000000000000" pitchFamily="2" charset="2"/>
              <a:buChar char="Ø"/>
            </a:pPr>
            <a:r>
              <a:rPr lang="en-US" sz="2400" dirty="0" smtClean="0">
                <a:latin typeface="Elektra Text Pro" panose="02000503030000020004" pitchFamily="2" charset="0"/>
              </a:rPr>
              <a:t>Left branch is 0, right branch is 1. Path from root to leaf – code.</a:t>
            </a:r>
          </a:p>
          <a:p>
            <a:pPr>
              <a:buFont typeface="Wingdings" panose="05000000000000000000" pitchFamily="2" charset="2"/>
              <a:buChar char="Ø"/>
            </a:pPr>
            <a:r>
              <a:rPr lang="en-US" sz="2400" dirty="0" smtClean="0">
                <a:latin typeface="Elektra Text Pro" panose="02000503030000020004" pitchFamily="2" charset="0"/>
              </a:rPr>
              <a:t>Longer the path – smaller the frequency.</a:t>
            </a:r>
          </a:p>
          <a:p>
            <a:pPr>
              <a:buFont typeface="Wingdings" panose="05000000000000000000" pitchFamily="2" charset="2"/>
              <a:buChar char="Ø"/>
            </a:pPr>
            <a:r>
              <a:rPr lang="en-US" sz="2400" dirty="0" smtClean="0">
                <a:latin typeface="Elektra Text Pro" panose="02000503030000020004" pitchFamily="2" charset="0"/>
              </a:rPr>
              <a:t>Bottom-up approach:</a:t>
            </a:r>
          </a:p>
          <a:p>
            <a:pPr lvl="1">
              <a:buFont typeface="Wingdings" panose="05000000000000000000" pitchFamily="2" charset="2"/>
              <a:buChar char="Ø"/>
            </a:pPr>
            <a:r>
              <a:rPr lang="en-US" sz="2000" b="1" dirty="0" smtClean="0">
                <a:latin typeface="Elektra Text Pro" panose="02000503030000020004" pitchFamily="2" charset="0"/>
              </a:rPr>
              <a:t>Take 2 least probable </a:t>
            </a:r>
            <a:r>
              <a:rPr lang="en-US" sz="2000" dirty="0" smtClean="0">
                <a:latin typeface="Elektra Text Pro" panose="02000503030000020004" pitchFamily="2" charset="0"/>
              </a:rPr>
              <a:t>symbols, create </a:t>
            </a:r>
            <a:br>
              <a:rPr lang="en-US" sz="2000" dirty="0" smtClean="0">
                <a:latin typeface="Elektra Text Pro" panose="02000503030000020004" pitchFamily="2" charset="0"/>
              </a:rPr>
            </a:br>
            <a:r>
              <a:rPr lang="en-US" sz="2000" dirty="0" smtClean="0">
                <a:latin typeface="Elektra Text Pro" panose="02000503030000020004" pitchFamily="2" charset="0"/>
              </a:rPr>
              <a:t>parent node for them and </a:t>
            </a:r>
            <a:r>
              <a:rPr lang="en-US" sz="2000" b="1" dirty="0" smtClean="0">
                <a:latin typeface="Elektra Text Pro" panose="02000503030000020004" pitchFamily="2" charset="0"/>
              </a:rPr>
              <a:t>assign sum </a:t>
            </a:r>
            <a:r>
              <a:rPr lang="en-US" sz="2000" dirty="0" smtClean="0">
                <a:latin typeface="Elektra Text Pro" panose="02000503030000020004" pitchFamily="2" charset="0"/>
              </a:rPr>
              <a:t>of </a:t>
            </a:r>
            <a:br>
              <a:rPr lang="en-US" sz="2000" dirty="0" smtClean="0">
                <a:latin typeface="Elektra Text Pro" panose="02000503030000020004" pitchFamily="2" charset="0"/>
              </a:rPr>
            </a:br>
            <a:r>
              <a:rPr lang="en-US" sz="2000" dirty="0" smtClean="0">
                <a:latin typeface="Elektra Text Pro" panose="02000503030000020004" pitchFamily="2" charset="0"/>
              </a:rPr>
              <a:t>probabilities to it. Return new node to </a:t>
            </a:r>
            <a:br>
              <a:rPr lang="en-US" sz="2000" dirty="0" smtClean="0">
                <a:latin typeface="Elektra Text Pro" panose="02000503030000020004" pitchFamily="2" charset="0"/>
              </a:rPr>
            </a:br>
            <a:r>
              <a:rPr lang="en-US" sz="2000" dirty="0" smtClean="0">
                <a:latin typeface="Elektra Text Pro" panose="02000503030000020004" pitchFamily="2" charset="0"/>
              </a:rPr>
              <a:t>collection. </a:t>
            </a:r>
            <a:r>
              <a:rPr lang="en-US" sz="2000" b="1" dirty="0" smtClean="0">
                <a:latin typeface="Elektra Text Pro" panose="02000503030000020004" pitchFamily="2" charset="0"/>
              </a:rPr>
              <a:t>Repeat</a:t>
            </a:r>
            <a:r>
              <a:rPr lang="en-US" sz="2000" dirty="0" smtClean="0">
                <a:latin typeface="Elektra Text Pro" panose="02000503030000020004" pitchFamily="2" charset="0"/>
              </a:rPr>
              <a:t> until you get a tree.</a:t>
            </a:r>
            <a:endParaRPr lang="en-US" sz="2400" dirty="0">
              <a:latin typeface="Elektra Text Pro" panose="02000503030000020004" pitchFamily="2" charset="0"/>
            </a:endParaRPr>
          </a:p>
          <a:p>
            <a:pPr>
              <a:buFont typeface="Wingdings" panose="05000000000000000000" pitchFamily="2" charset="2"/>
              <a:buChar char="Ø"/>
            </a:pPr>
            <a:r>
              <a:rPr lang="en-US" sz="2200" dirty="0" smtClean="0">
                <a:latin typeface="Elektra Text Pro" panose="02000503030000020004" pitchFamily="2" charset="0"/>
              </a:rPr>
              <a:t>See also </a:t>
            </a:r>
            <a:r>
              <a:rPr lang="en-US" sz="2200" dirty="0" smtClean="0">
                <a:latin typeface="Elektra Text Pro" panose="02000503030000020004" pitchFamily="2" charset="0"/>
                <a:hlinkClick r:id="rId3"/>
              </a:rPr>
              <a:t>Shannon-</a:t>
            </a:r>
            <a:r>
              <a:rPr lang="en-US" sz="2200" dirty="0" err="1" smtClean="0">
                <a:latin typeface="Elektra Text Pro" panose="02000503030000020004" pitchFamily="2" charset="0"/>
                <a:hlinkClick r:id="rId3"/>
              </a:rPr>
              <a:t>Fano</a:t>
            </a:r>
            <a:r>
              <a:rPr lang="en-US" sz="2200" dirty="0" smtClean="0">
                <a:latin typeface="Elektra Text Pro" panose="02000503030000020004" pitchFamily="2" charset="0"/>
              </a:rPr>
              <a:t> for top-down</a:t>
            </a:r>
            <a:br>
              <a:rPr lang="en-US" sz="2200" dirty="0" smtClean="0">
                <a:latin typeface="Elektra Text Pro" panose="02000503030000020004" pitchFamily="2" charset="0"/>
              </a:rPr>
            </a:br>
            <a:r>
              <a:rPr lang="en-US" sz="2200" dirty="0" smtClean="0">
                <a:latin typeface="Elektra Text Pro" panose="02000503030000020004" pitchFamily="2" charset="0"/>
              </a:rPr>
              <a:t>  method</a:t>
            </a:r>
          </a:p>
        </p:txBody>
      </p:sp>
      <p:pic>
        <p:nvPicPr>
          <p:cNvPr id="4098" name="Picture 2" descr="https://upload.wikimedia.org/wikipedia/commons/thumb/8/82/Huffman_tree_2.svg/625px-Huffman_tree_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464" y="3868615"/>
            <a:ext cx="3728276" cy="239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230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Signature files</a:t>
            </a:r>
            <a:endParaRPr lang="en-US" dirty="0">
              <a:latin typeface="Elektra Text Pro" panose="02000503030000020004" pitchFamily="2" charset="0"/>
            </a:endParaRPr>
          </a:p>
        </p:txBody>
      </p:sp>
      <p:sp>
        <p:nvSpPr>
          <p:cNvPr id="3" name="Content Placeholder 2"/>
          <p:cNvSpPr>
            <a:spLocks noGrp="1"/>
          </p:cNvSpPr>
          <p:nvPr>
            <p:ph idx="1"/>
          </p:nvPr>
        </p:nvSpPr>
        <p:spPr>
          <a:xfrm>
            <a:off x="805374" y="1737361"/>
            <a:ext cx="7543801" cy="4326466"/>
          </a:xfrm>
        </p:spPr>
        <p:txBody>
          <a:bodyPr>
            <a:noAutofit/>
          </a:bodyPr>
          <a:lstStyle/>
          <a:p>
            <a:pPr marL="0" indent="0">
              <a:buNone/>
            </a:pPr>
            <a:r>
              <a:rPr lang="en-US" sz="1800" dirty="0" smtClean="0">
                <a:latin typeface="Elektra Text Pro" panose="02000503030000020004" pitchFamily="2" charset="0"/>
              </a:rPr>
              <a:t>General idea of </a:t>
            </a:r>
            <a:r>
              <a:rPr lang="en-US" sz="1800" b="1" dirty="0" smtClean="0">
                <a:latin typeface="Elektra Text Pro" panose="02000503030000020004" pitchFamily="2" charset="0"/>
              </a:rPr>
              <a:t>signature</a:t>
            </a:r>
            <a:r>
              <a:rPr lang="en-US" sz="1800" dirty="0" smtClean="0">
                <a:latin typeface="Elektra Text Pro" panose="02000503030000020004" pitchFamily="2" charset="0"/>
              </a:rPr>
              <a:t> for a file is to create small enough set representing word occurrence. </a:t>
            </a:r>
            <a:r>
              <a:rPr lang="en-US" sz="1800" dirty="0" err="1" smtClean="0">
                <a:latin typeface="Elektra Text Pro" panose="02000503030000020004" pitchFamily="2" charset="0"/>
              </a:rPr>
              <a:t>Howto</a:t>
            </a:r>
            <a:r>
              <a:rPr lang="en-US" sz="1800" dirty="0" smtClean="0">
                <a:latin typeface="Elektra Text Pro" panose="02000503030000020004" pitchFamily="2" charset="0"/>
              </a:rPr>
              <a:t>:</a:t>
            </a:r>
          </a:p>
          <a:p>
            <a:pPr>
              <a:buFont typeface="Wingdings" panose="05000000000000000000" pitchFamily="2" charset="2"/>
              <a:buChar char="q"/>
            </a:pPr>
            <a:r>
              <a:rPr lang="en-US" sz="1800" dirty="0" smtClean="0">
                <a:latin typeface="Elektra Text Pro" panose="02000503030000020004" pitchFamily="2" charset="0"/>
              </a:rPr>
              <a:t> Construct fixed length long-enough hash function for a token</a:t>
            </a:r>
          </a:p>
          <a:p>
            <a:pPr>
              <a:buFont typeface="Wingdings" panose="05000000000000000000" pitchFamily="2" charset="2"/>
              <a:buChar char="q"/>
            </a:pPr>
            <a:r>
              <a:rPr lang="en-US" sz="1800" dirty="0" smtClean="0">
                <a:latin typeface="Elektra Text Pro" panose="02000503030000020004" pitchFamily="2" charset="0"/>
              </a:rPr>
              <a:t> …</a:t>
            </a:r>
          </a:p>
          <a:p>
            <a:pPr>
              <a:buFont typeface="Wingdings" panose="05000000000000000000" pitchFamily="2" charset="2"/>
              <a:buChar char="q"/>
            </a:pPr>
            <a:r>
              <a:rPr lang="en-US" sz="1800" dirty="0" smtClean="0">
                <a:latin typeface="Elektra Text Pro" panose="02000503030000020004" pitchFamily="2" charset="0"/>
              </a:rPr>
              <a:t> Bloom filter!</a:t>
            </a:r>
          </a:p>
          <a:p>
            <a:pPr lvl="1">
              <a:buFont typeface="Wingdings" panose="05000000000000000000" pitchFamily="2" charset="2"/>
              <a:buChar char="q"/>
            </a:pPr>
            <a:r>
              <a:rPr lang="en-US" sz="1600" dirty="0">
                <a:latin typeface="Elektra Text Pro" panose="02000503030000020004" pitchFamily="2" charset="0"/>
              </a:rPr>
              <a:t> </a:t>
            </a:r>
            <a:r>
              <a:rPr lang="en-US" sz="1600" dirty="0" smtClean="0">
                <a:latin typeface="Elektra Text Pro" panose="02000503030000020004" pitchFamily="2" charset="0"/>
              </a:rPr>
              <a:t>No Lexicon!</a:t>
            </a:r>
          </a:p>
          <a:p>
            <a:pPr marL="0" indent="0">
              <a:buNone/>
            </a:pPr>
            <a:r>
              <a:rPr lang="en-US" sz="1800" dirty="0" smtClean="0">
                <a:latin typeface="Elektra Text Pro" panose="02000503030000020004" pitchFamily="2" charset="0"/>
              </a:rPr>
              <a:t>For </a:t>
            </a:r>
            <a:r>
              <a:rPr lang="en-US" sz="1800" b="1" dirty="0" smtClean="0">
                <a:latin typeface="Elektra Text Pro" panose="02000503030000020004" pitchFamily="2" charset="0"/>
              </a:rPr>
              <a:t>32KB</a:t>
            </a:r>
            <a:r>
              <a:rPr lang="en-US" sz="1800" dirty="0" smtClean="0">
                <a:latin typeface="Elektra Text Pro" panose="02000503030000020004" pitchFamily="2" charset="0"/>
              </a:rPr>
              <a:t> signature (for any! text) with </a:t>
            </a:r>
            <a:r>
              <a:rPr lang="en-US" sz="1800" b="1" dirty="0" smtClean="0">
                <a:latin typeface="Elektra Text Pro" panose="02000503030000020004" pitchFamily="2" charset="0"/>
              </a:rPr>
              <a:t>33000</a:t>
            </a:r>
            <a:r>
              <a:rPr lang="en-US" sz="1800" dirty="0" smtClean="0">
                <a:latin typeface="Elektra Text Pro" panose="02000503030000020004" pitchFamily="2" charset="0"/>
              </a:rPr>
              <a:t> expected vocabulary:</a:t>
            </a:r>
          </a:p>
          <a:p>
            <a:pPr marL="0" indent="0">
              <a:buNone/>
            </a:pPr>
            <a:r>
              <a:rPr lang="en-US" sz="1800" dirty="0" smtClean="0">
                <a:latin typeface="Elektra Text Pro" panose="02000503030000020004" pitchFamily="2" charset="0"/>
              </a:rPr>
              <a:t>	P(false+) = </a:t>
            </a:r>
            <a:r>
              <a:rPr lang="en-US" sz="1800" dirty="0" smtClean="0">
                <a:solidFill>
                  <a:srgbClr val="FF0000"/>
                </a:solidFill>
                <a:latin typeface="Elektra Text Pro" panose="02000503030000020004" pitchFamily="2" charset="0"/>
              </a:rPr>
              <a:t>0.6185^(8* 32K / 33K) ~ 0.6185^8 = 0.021</a:t>
            </a:r>
          </a:p>
          <a:p>
            <a:pPr marL="0" indent="0">
              <a:buNone/>
            </a:pPr>
            <a:r>
              <a:rPr lang="en-US" sz="1800" dirty="0" smtClean="0">
                <a:solidFill>
                  <a:srgbClr val="FF0000"/>
                </a:solidFill>
                <a:latin typeface="Elektra Text Pro" panose="02000503030000020004" pitchFamily="2" charset="0"/>
              </a:rPr>
              <a:t>--------------------------------------------------------------------------------------------------------------</a:t>
            </a:r>
          </a:p>
          <a:p>
            <a:pPr marL="0" indent="0">
              <a:buNone/>
            </a:pPr>
            <a:r>
              <a:rPr lang="en-US" sz="1800" i="1" dirty="0" smtClean="0">
                <a:latin typeface="Elektra Text Pro" panose="02000503030000020004" pitchFamily="2" charset="0"/>
              </a:rPr>
              <a:t>The </a:t>
            </a:r>
            <a:r>
              <a:rPr lang="en-US" sz="1800" i="1" dirty="0">
                <a:latin typeface="Elektra Text Pro" panose="02000503030000020004" pitchFamily="2" charset="0"/>
              </a:rPr>
              <a:t>thermodynamics </a:t>
            </a:r>
            <a:r>
              <a:rPr lang="en-US" sz="1800" i="1" dirty="0" smtClean="0">
                <a:latin typeface="Elektra Text Pro" panose="02000503030000020004" pitchFamily="2" charset="0"/>
              </a:rPr>
              <a:t>method</a:t>
            </a:r>
          </a:p>
          <a:p>
            <a:pPr marL="0" indent="0">
              <a:buNone/>
            </a:pPr>
            <a:r>
              <a:rPr lang="en-US" sz="1800" i="1" dirty="0" smtClean="0">
                <a:latin typeface="Elektra Text Pro" panose="02000503030000020004" pitchFamily="2" charset="0"/>
              </a:rPr>
              <a:t>We </a:t>
            </a:r>
            <a:r>
              <a:rPr lang="en-US" sz="1800" i="1" dirty="0">
                <a:latin typeface="Elektra Text Pro" panose="02000503030000020004" pitchFamily="2" charset="0"/>
              </a:rPr>
              <a:t>construct a semi-permeable membrane which lets everything but lions pass through. This we drag across the desert.</a:t>
            </a:r>
          </a:p>
          <a:p>
            <a:endParaRPr lang="en-US" sz="1800" dirty="0">
              <a:latin typeface="Elektra Text Pro" panose="02000503030000020004" pitchFamily="2" charset="0"/>
            </a:endParaRPr>
          </a:p>
        </p:txBody>
      </p:sp>
    </p:spTree>
    <p:extLst>
      <p:ext uri="{BB962C8B-B14F-4D97-AF65-F5344CB8AC3E}">
        <p14:creationId xmlns:p14="http://schemas.microsoft.com/office/powerpoint/2010/main" val="3272205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Vector space model</a:t>
            </a:r>
            <a:endParaRPr lang="en-US" dirty="0">
              <a:latin typeface="Elektra Text Pro" panose="02000503030000020004" pitchFamily="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Elektra Text Pro" panose="02000503030000020004" pitchFamily="2" charset="0"/>
                  </a:rPr>
                  <a:t>Consider common lexicon of a database as a </a:t>
                </a:r>
                <a:r>
                  <a:rPr lang="en-US" b="1" dirty="0" smtClean="0">
                    <a:latin typeface="Elektra Text Pro" panose="02000503030000020004" pitchFamily="2" charset="0"/>
                  </a:rPr>
                  <a:t>vector</a:t>
                </a:r>
                <a:r>
                  <a:rPr lang="ru-RU" dirty="0">
                    <a:latin typeface="Elektra Text Pro" panose="02000503030000020004" pitchFamily="2" charset="0"/>
                  </a:rPr>
                  <a:t> </a:t>
                </a:r>
                <a:r>
                  <a:rPr lang="en-US" dirty="0" smtClean="0">
                    <a:latin typeface="Elektra Text Pro" panose="02000503030000020004" pitchFamily="2" charset="0"/>
                  </a:rPr>
                  <a:t>space (each word is a dimension):</a:t>
                </a:r>
              </a:p>
              <a:p>
                <a:pPr lvl="1"/>
                <a:r>
                  <a:rPr lang="en-US" dirty="0" smtClean="0">
                    <a:latin typeface="Elektra Text Pro" panose="02000503030000020004" pitchFamily="2" charset="0"/>
                  </a:rPr>
                  <a:t>Binary vector: 0 – if document has no word,  1 – if has at least one.</a:t>
                </a:r>
              </a:p>
              <a:p>
                <a:pPr lvl="2"/>
                <a:r>
                  <a:rPr lang="en-US" dirty="0" smtClean="0">
                    <a:latin typeface="Elektra Text Pro" panose="02000503030000020004" pitchFamily="2" charset="0"/>
                  </a:rPr>
                  <a:t>Compute Euclidian distance</a:t>
                </a:r>
              </a:p>
              <a:p>
                <a:pPr lvl="1"/>
                <a:r>
                  <a:rPr lang="en-US" dirty="0" smtClean="0">
                    <a:latin typeface="Elektra Text Pro" panose="02000503030000020004" pitchFamily="2" charset="0"/>
                  </a:rPr>
                  <a:t>Weighted vector:</a:t>
                </a:r>
                <a:endParaRPr lang="en-US" dirty="0">
                  <a:latin typeface="Elektra Text Pro" panose="02000503030000020004" pitchFamily="2" charset="0"/>
                </a:endParaRPr>
              </a:p>
              <a:p>
                <a:pPr marL="201168" lvl="1" indent="0">
                  <a:buNone/>
                </a:pPr>
                <a:endParaRPr lang="en-US" dirty="0" smtClean="0">
                  <a:latin typeface="Elektra Text Pro" panose="02000503030000020004" pitchFamily="2" charset="0"/>
                </a:endParaRPr>
              </a:p>
              <a:p>
                <a:pPr marL="201168" lvl="1" indent="0">
                  <a:buNone/>
                </a:pPr>
                <a:endParaRPr lang="en-US" dirty="0">
                  <a:latin typeface="Elektra Text Pro" panose="02000503030000020004" pitchFamily="2" charset="0"/>
                </a:endParaRPr>
              </a:p>
              <a:p>
                <a:pPr marL="201168" lvl="1" indent="0">
                  <a:buNone/>
                </a:pPr>
                <a:endParaRPr lang="en-US" dirty="0" smtClean="0">
                  <a:latin typeface="Elektra Text Pro" panose="02000503030000020004" pitchFamily="2" charset="0"/>
                </a:endParaRPr>
              </a:p>
              <a:p>
                <a:pPr marL="201168" lvl="1" indent="0">
                  <a:buNone/>
                </a:pPr>
                <a:endParaRPr lang="en-US" dirty="0">
                  <a:latin typeface="Elektra Text Pro" panose="02000503030000020004" pitchFamily="2" charset="0"/>
                </a:endParaRPr>
              </a:p>
              <a:p>
                <a:pPr marL="201168" lvl="1" indent="0">
                  <a:buNone/>
                </a:pPr>
                <a:endParaRPr lang="en-US" dirty="0">
                  <a:latin typeface="Elektra Text Pro" panose="02000503030000020004" pitchFamily="2" charset="0"/>
                </a:endParaRPr>
              </a:p>
              <a:p>
                <a:pPr marL="201168" lvl="1" indent="0">
                  <a:buNone/>
                </a:pPr>
                <a:r>
                  <a:rPr lang="en-US" dirty="0" smtClean="0">
                    <a:latin typeface="Elektra Text Pro" panose="02000503030000020004" pitchFamily="2" charset="0"/>
                  </a:rPr>
                  <a:t>How do we run the query?</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𝑠𝑖𝑚𝑖𝑙𝑎𝑟𝑖𝑡𝑦</m:t>
                          </m:r>
                          <m:r>
                            <a:rPr lang="en-US" b="0" i="0" smtClean="0">
                              <a:latin typeface="Cambria Math" panose="02040503050406030204" pitchFamily="18" charset="0"/>
                            </a:rPr>
                            <m:t>=</m:t>
                          </m:r>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𝑑𝑜𝑐</m:t>
                              </m:r>
                              <m:r>
                                <a:rPr lang="en-US" b="0" i="1" smtClean="0">
                                  <a:latin typeface="Cambria Math" panose="02040503050406030204" pitchFamily="18" charset="0"/>
                                </a:rPr>
                                <m:t>, </m:t>
                              </m:r>
                              <m:r>
                                <a:rPr lang="en-US" b="0" i="1" smtClean="0">
                                  <a:latin typeface="Cambria Math" panose="02040503050406030204" pitchFamily="18" charset="0"/>
                                </a:rPr>
                                <m:t>𝑞𝑢𝑒𝑟𝑦</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𝑑𝑜𝑐</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𝑞𝑢𝑒𝑟𝑦</m:t>
                              </m:r>
                            </m:e>
                          </m:acc>
                        </m:num>
                        <m:den>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𝑑𝑜𝑐</m:t>
                                  </m:r>
                                </m:e>
                              </m:acc>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𝑞𝑢𝑒𝑟𝑦</m:t>
                                  </m:r>
                                </m:e>
                              </m:acc>
                            </m:e>
                          </m:d>
                        </m:den>
                      </m:f>
                    </m:oMath>
                  </m:oMathPara>
                </a14:m>
                <a:endParaRPr lang="en-US" dirty="0" smtClean="0">
                  <a:latin typeface="Elektra Text Pro" panose="02000503030000020004" pitchFamily="2"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08" t="-2273" r="-2666"/>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184910" y="3262101"/>
            <a:ext cx="7181850" cy="1190625"/>
          </a:xfrm>
          <a:prstGeom prst="rect">
            <a:avLst/>
          </a:prstGeom>
        </p:spPr>
      </p:pic>
    </p:spTree>
    <p:extLst>
      <p:ext uri="{BB962C8B-B14F-4D97-AF65-F5344CB8AC3E}">
        <p14:creationId xmlns:p14="http://schemas.microsoft.com/office/powerpoint/2010/main" val="1336693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And how it works?</a:t>
            </a:r>
            <a:endParaRPr lang="en-US" dirty="0">
              <a:latin typeface="Elektra Text Pro" panose="02000503030000020004" pitchFamily="2" charset="0"/>
            </a:endParaRPr>
          </a:p>
        </p:txBody>
      </p:sp>
      <p:sp>
        <p:nvSpPr>
          <p:cNvPr id="3" name="Content Placeholder 2"/>
          <p:cNvSpPr>
            <a:spLocks noGrp="1"/>
          </p:cNvSpPr>
          <p:nvPr>
            <p:ph idx="1"/>
          </p:nvPr>
        </p:nvSpPr>
        <p:spPr/>
        <p:txBody>
          <a:bodyPr numCol="2">
            <a:noAutofit/>
          </a:bodyPr>
          <a:lstStyle/>
          <a:p>
            <a:pPr indent="0">
              <a:lnSpc>
                <a:spcPct val="120000"/>
              </a:lnSpc>
              <a:buNone/>
            </a:pPr>
            <a:r>
              <a:rPr lang="en-US" sz="1800" dirty="0">
                <a:latin typeface="Consolas" panose="020B0609020204030204" pitchFamily="49" charset="0"/>
              </a:rPr>
              <a:t>Query = </a:t>
            </a:r>
            <a:r>
              <a:rPr lang="ru-RU" sz="1800" dirty="0" smtClean="0">
                <a:solidFill>
                  <a:srgbClr val="FF0000"/>
                </a:solidFill>
                <a:latin typeface="Consolas" panose="020B0609020204030204" pitchFamily="49" charset="0"/>
              </a:rPr>
              <a:t>лев</a:t>
            </a:r>
            <a:r>
              <a:rPr lang="en-US" sz="1800" dirty="0" smtClean="0">
                <a:latin typeface="Consolas" panose="020B0609020204030204" pitchFamily="49" charset="0"/>
              </a:rPr>
              <a:t/>
            </a:r>
            <a:br>
              <a:rPr lang="en-US" sz="1800" dirty="0" smtClean="0">
                <a:latin typeface="Consolas" panose="020B0609020204030204" pitchFamily="49" charset="0"/>
              </a:rPr>
            </a:br>
            <a:r>
              <a:rPr lang="en-US" sz="1800" dirty="0" smtClean="0">
                <a:latin typeface="Consolas" panose="020B0609020204030204" pitchFamily="49" charset="0"/>
              </a:rPr>
              <a:t>ViM-book1.txt</a:t>
            </a:r>
            <a:r>
              <a:rPr lang="en-US" sz="1800" dirty="0">
                <a:latin typeface="Consolas" panose="020B0609020204030204" pitchFamily="49" charset="0"/>
              </a:rPr>
              <a:t>: </a:t>
            </a:r>
            <a:r>
              <a:rPr lang="en-US" sz="1800" dirty="0" smtClean="0">
                <a:latin typeface="Consolas" panose="020B0609020204030204" pitchFamily="49" charset="0"/>
              </a:rPr>
              <a:t>0.0017</a:t>
            </a:r>
            <a:br>
              <a:rPr lang="en-US" sz="1800" dirty="0" smtClean="0">
                <a:latin typeface="Consolas" panose="020B0609020204030204" pitchFamily="49" charset="0"/>
              </a:rPr>
            </a:br>
            <a:r>
              <a:rPr lang="en-US" sz="1800" dirty="0" smtClean="0">
                <a:latin typeface="Consolas" panose="020B0609020204030204" pitchFamily="49" charset="0"/>
              </a:rPr>
              <a:t>ViM-book2.txt</a:t>
            </a:r>
            <a:r>
              <a:rPr lang="en-US" sz="1800" dirty="0">
                <a:latin typeface="Consolas" panose="020B0609020204030204" pitchFamily="49" charset="0"/>
              </a:rPr>
              <a:t>: </a:t>
            </a:r>
            <a:r>
              <a:rPr lang="en-US" sz="1800" dirty="0" smtClean="0">
                <a:latin typeface="Consolas" panose="020B0609020204030204" pitchFamily="49" charset="0"/>
              </a:rPr>
              <a:t>0.0016</a:t>
            </a:r>
            <a:br>
              <a:rPr lang="en-US" sz="1800" dirty="0" smtClean="0">
                <a:latin typeface="Consolas" panose="020B0609020204030204" pitchFamily="49" charset="0"/>
              </a:rPr>
            </a:br>
            <a:r>
              <a:rPr lang="en-US" sz="1800" dirty="0" smtClean="0">
                <a:latin typeface="Consolas" panose="020B0609020204030204" pitchFamily="49" charset="0"/>
              </a:rPr>
              <a:t>x-synthetic.txt</a:t>
            </a:r>
            <a:r>
              <a:rPr lang="en-US" sz="1800" dirty="0">
                <a:latin typeface="Consolas" panose="020B0609020204030204" pitchFamily="49" charset="0"/>
              </a:rPr>
              <a:t>: </a:t>
            </a:r>
            <a:r>
              <a:rPr lang="en-US" sz="1800" dirty="0" smtClean="0">
                <a:latin typeface="Consolas" panose="020B0609020204030204" pitchFamily="49" charset="0"/>
              </a:rPr>
              <a:t>0.0000</a:t>
            </a:r>
            <a:br>
              <a:rPr lang="en-US" sz="1800" dirty="0" smtClean="0">
                <a:latin typeface="Consolas" panose="020B0609020204030204" pitchFamily="49" charset="0"/>
              </a:rPr>
            </a:br>
            <a:r>
              <a:rPr lang="ru-RU" sz="1800" dirty="0" smtClean="0">
                <a:latin typeface="Consolas" panose="020B0609020204030204" pitchFamily="49" charset="0"/>
              </a:rPr>
              <a:t>Пустыня </a:t>
            </a:r>
            <a:r>
              <a:rPr lang="ru-RU" sz="1800" dirty="0" err="1">
                <a:latin typeface="Consolas" panose="020B0609020204030204" pitchFamily="49" charset="0"/>
              </a:rPr>
              <a:t>Леклезио</a:t>
            </a:r>
            <a:r>
              <a:rPr lang="ru-RU" sz="1800" dirty="0">
                <a:latin typeface="Consolas" panose="020B0609020204030204" pitchFamily="49" charset="0"/>
              </a:rPr>
              <a:t>.</a:t>
            </a:r>
            <a:r>
              <a:rPr lang="en-US" sz="1800" dirty="0">
                <a:latin typeface="Consolas" panose="020B0609020204030204" pitchFamily="49" charset="0"/>
              </a:rPr>
              <a:t>txt: </a:t>
            </a:r>
            <a:r>
              <a:rPr lang="en-US" sz="1800" b="1" dirty="0" smtClean="0">
                <a:latin typeface="Consolas" panose="020B0609020204030204" pitchFamily="49" charset="0"/>
              </a:rPr>
              <a:t>0.0043</a:t>
            </a:r>
            <a:r>
              <a:rPr lang="en-US" sz="1800" dirty="0" smtClean="0">
                <a:latin typeface="Consolas" panose="020B0609020204030204" pitchFamily="49" charset="0"/>
              </a:rPr>
              <a:t/>
            </a:r>
            <a:br>
              <a:rPr lang="en-US" sz="1800" dirty="0" smtClean="0">
                <a:latin typeface="Consolas" panose="020B0609020204030204" pitchFamily="49" charset="0"/>
              </a:rPr>
            </a:br>
            <a:r>
              <a:rPr lang="en-US" sz="1800" dirty="0" smtClean="0">
                <a:latin typeface="Consolas" panose="020B0609020204030204" pitchFamily="49" charset="0"/>
              </a:rPr>
              <a:t>------------</a:t>
            </a:r>
            <a:br>
              <a:rPr lang="en-US" sz="1800" dirty="0" smtClean="0">
                <a:latin typeface="Consolas" panose="020B0609020204030204" pitchFamily="49" charset="0"/>
              </a:rPr>
            </a:br>
            <a:r>
              <a:rPr lang="en-US" sz="1800" dirty="0" smtClean="0">
                <a:latin typeface="Consolas" panose="020B0609020204030204" pitchFamily="49" charset="0"/>
              </a:rPr>
              <a:t>Query </a:t>
            </a:r>
            <a:r>
              <a:rPr lang="en-US" sz="1800" dirty="0">
                <a:latin typeface="Consolas" panose="020B0609020204030204" pitchFamily="49" charset="0"/>
              </a:rPr>
              <a:t>= </a:t>
            </a:r>
            <a:r>
              <a:rPr lang="ru-RU" sz="1800" dirty="0" err="1">
                <a:solidFill>
                  <a:srgbClr val="FF0000"/>
                </a:solidFill>
                <a:latin typeface="Consolas" panose="020B0609020204030204" pitchFamily="49" charset="0"/>
              </a:rPr>
              <a:t>пьер</a:t>
            </a:r>
            <a:r>
              <a:rPr lang="ru-RU" sz="1800" dirty="0">
                <a:solidFill>
                  <a:srgbClr val="FF0000"/>
                </a:solidFill>
                <a:latin typeface="Consolas" panose="020B0609020204030204" pitchFamily="49" charset="0"/>
              </a:rPr>
              <a:t> </a:t>
            </a:r>
            <a:r>
              <a:rPr lang="ru-RU" sz="1800" dirty="0" err="1" smtClean="0">
                <a:solidFill>
                  <a:srgbClr val="FF0000"/>
                </a:solidFill>
                <a:latin typeface="Consolas" panose="020B0609020204030204" pitchFamily="49" charset="0"/>
              </a:rPr>
              <a:t>безухов</a:t>
            </a:r>
            <a:r>
              <a:rPr lang="en-US" sz="1800" dirty="0" smtClean="0">
                <a:latin typeface="Consolas" panose="020B0609020204030204" pitchFamily="49" charset="0"/>
              </a:rPr>
              <a:t/>
            </a:r>
            <a:br>
              <a:rPr lang="en-US" sz="1800" dirty="0" smtClean="0">
                <a:latin typeface="Consolas" panose="020B0609020204030204" pitchFamily="49" charset="0"/>
              </a:rPr>
            </a:br>
            <a:r>
              <a:rPr lang="en-US" sz="1800" dirty="0" smtClean="0">
                <a:latin typeface="Consolas" panose="020B0609020204030204" pitchFamily="49" charset="0"/>
              </a:rPr>
              <a:t>ViM-book1.txt</a:t>
            </a:r>
            <a:r>
              <a:rPr lang="en-US" sz="1800" dirty="0">
                <a:latin typeface="Consolas" panose="020B0609020204030204" pitchFamily="49" charset="0"/>
              </a:rPr>
              <a:t>: </a:t>
            </a:r>
            <a:r>
              <a:rPr lang="en-US" sz="1800" dirty="0" smtClean="0">
                <a:latin typeface="Consolas" panose="020B0609020204030204" pitchFamily="49" charset="0"/>
              </a:rPr>
              <a:t>0.0200</a:t>
            </a:r>
            <a:br>
              <a:rPr lang="en-US" sz="1800" dirty="0" smtClean="0">
                <a:latin typeface="Consolas" panose="020B0609020204030204" pitchFamily="49" charset="0"/>
              </a:rPr>
            </a:br>
            <a:r>
              <a:rPr lang="en-US" sz="1800" dirty="0" smtClean="0">
                <a:latin typeface="Consolas" panose="020B0609020204030204" pitchFamily="49" charset="0"/>
              </a:rPr>
              <a:t>ViM-book2.txt</a:t>
            </a:r>
            <a:r>
              <a:rPr lang="en-US" sz="1800" dirty="0">
                <a:latin typeface="Consolas" panose="020B0609020204030204" pitchFamily="49" charset="0"/>
              </a:rPr>
              <a:t>: </a:t>
            </a:r>
            <a:r>
              <a:rPr lang="en-US" sz="1800" dirty="0" smtClean="0">
                <a:latin typeface="Consolas" panose="020B0609020204030204" pitchFamily="49" charset="0"/>
              </a:rPr>
              <a:t>0.0220</a:t>
            </a:r>
            <a:br>
              <a:rPr lang="en-US" sz="1800" dirty="0" smtClean="0">
                <a:latin typeface="Consolas" panose="020B0609020204030204" pitchFamily="49" charset="0"/>
              </a:rPr>
            </a:br>
            <a:r>
              <a:rPr lang="en-US" sz="1800" dirty="0" smtClean="0">
                <a:latin typeface="Consolas" panose="020B0609020204030204" pitchFamily="49" charset="0"/>
              </a:rPr>
              <a:t>x-synthetic.txt</a:t>
            </a:r>
            <a:r>
              <a:rPr lang="en-US" sz="1800" dirty="0">
                <a:latin typeface="Consolas" panose="020B0609020204030204" pitchFamily="49" charset="0"/>
              </a:rPr>
              <a:t>: </a:t>
            </a:r>
            <a:r>
              <a:rPr lang="en-US" sz="1800" dirty="0" smtClean="0">
                <a:latin typeface="Consolas" panose="020B0609020204030204" pitchFamily="49" charset="0"/>
              </a:rPr>
              <a:t>0.0000</a:t>
            </a:r>
            <a:br>
              <a:rPr lang="en-US" sz="1800" dirty="0" smtClean="0">
                <a:latin typeface="Consolas" panose="020B0609020204030204" pitchFamily="49" charset="0"/>
              </a:rPr>
            </a:br>
            <a:r>
              <a:rPr lang="ru-RU" sz="1800" dirty="0" smtClean="0">
                <a:latin typeface="Consolas" panose="020B0609020204030204" pitchFamily="49" charset="0"/>
              </a:rPr>
              <a:t>Пустыня </a:t>
            </a:r>
            <a:r>
              <a:rPr lang="ru-RU" sz="1800" dirty="0" err="1">
                <a:latin typeface="Consolas" panose="020B0609020204030204" pitchFamily="49" charset="0"/>
              </a:rPr>
              <a:t>Леклезио</a:t>
            </a:r>
            <a:r>
              <a:rPr lang="ru-RU" sz="1800" dirty="0">
                <a:latin typeface="Consolas" panose="020B0609020204030204" pitchFamily="49" charset="0"/>
              </a:rPr>
              <a:t>.</a:t>
            </a:r>
            <a:r>
              <a:rPr lang="en-US" sz="1800" dirty="0">
                <a:latin typeface="Consolas" panose="020B0609020204030204" pitchFamily="49" charset="0"/>
              </a:rPr>
              <a:t>txt: </a:t>
            </a:r>
            <a:r>
              <a:rPr lang="en-US" sz="1800" b="1" dirty="0" smtClean="0">
                <a:latin typeface="Consolas" panose="020B0609020204030204" pitchFamily="49" charset="0"/>
              </a:rPr>
              <a:t>0.0000</a:t>
            </a:r>
            <a:r>
              <a:rPr lang="en-US" sz="1800" dirty="0" smtClean="0">
                <a:latin typeface="Consolas" panose="020B0609020204030204" pitchFamily="49" charset="0"/>
              </a:rPr>
              <a:t/>
            </a:r>
            <a:br>
              <a:rPr lang="en-US" sz="1800" dirty="0" smtClean="0">
                <a:latin typeface="Consolas" panose="020B0609020204030204" pitchFamily="49" charset="0"/>
              </a:rPr>
            </a:br>
            <a:r>
              <a:rPr lang="en-US" sz="1800" dirty="0" smtClean="0">
                <a:latin typeface="Consolas" panose="020B0609020204030204" pitchFamily="49" charset="0"/>
              </a:rPr>
              <a:t>Query </a:t>
            </a:r>
            <a:r>
              <a:rPr lang="en-US" sz="1800" dirty="0">
                <a:latin typeface="Consolas" panose="020B0609020204030204" pitchFamily="49" charset="0"/>
              </a:rPr>
              <a:t>= </a:t>
            </a:r>
            <a:r>
              <a:rPr lang="ru-RU" sz="1800" dirty="0">
                <a:solidFill>
                  <a:srgbClr val="FF0000"/>
                </a:solidFill>
                <a:latin typeface="Consolas" panose="020B0609020204030204" pitchFamily="49" charset="0"/>
              </a:rPr>
              <a:t>потому </a:t>
            </a:r>
            <a:r>
              <a:rPr lang="ru-RU" sz="1800" dirty="0" smtClean="0">
                <a:solidFill>
                  <a:srgbClr val="FF0000"/>
                </a:solidFill>
                <a:latin typeface="Consolas" panose="020B0609020204030204" pitchFamily="49" charset="0"/>
              </a:rPr>
              <a:t>что</a:t>
            </a:r>
            <a:r>
              <a:rPr lang="en-US" sz="1800" dirty="0" smtClean="0">
                <a:solidFill>
                  <a:srgbClr val="FF0000"/>
                </a:solidFill>
                <a:latin typeface="Consolas" panose="020B0609020204030204" pitchFamily="49" charset="0"/>
              </a:rPr>
              <a:t/>
            </a:r>
            <a:br>
              <a:rPr lang="en-US" sz="1800" dirty="0" smtClean="0">
                <a:solidFill>
                  <a:srgbClr val="FF0000"/>
                </a:solidFill>
                <a:latin typeface="Consolas" panose="020B0609020204030204" pitchFamily="49" charset="0"/>
              </a:rPr>
            </a:br>
            <a:r>
              <a:rPr lang="en-US" sz="1800" dirty="0" smtClean="0">
                <a:latin typeface="Consolas" panose="020B0609020204030204" pitchFamily="49" charset="0"/>
              </a:rPr>
              <a:t>ViM-book1.txt</a:t>
            </a:r>
            <a:r>
              <a:rPr lang="en-US" sz="1800" dirty="0">
                <a:latin typeface="Consolas" panose="020B0609020204030204" pitchFamily="49" charset="0"/>
              </a:rPr>
              <a:t>: </a:t>
            </a:r>
            <a:r>
              <a:rPr lang="en-US" sz="1800" dirty="0" smtClean="0">
                <a:latin typeface="Consolas" panose="020B0609020204030204" pitchFamily="49" charset="0"/>
              </a:rPr>
              <a:t>0.0137</a:t>
            </a:r>
            <a:br>
              <a:rPr lang="en-US" sz="1800" dirty="0" smtClean="0">
                <a:latin typeface="Consolas" panose="020B0609020204030204" pitchFamily="49" charset="0"/>
              </a:rPr>
            </a:br>
            <a:r>
              <a:rPr lang="en-US" sz="1800" dirty="0" smtClean="0">
                <a:latin typeface="Consolas" panose="020B0609020204030204" pitchFamily="49" charset="0"/>
              </a:rPr>
              <a:t>ViM-book2.txt</a:t>
            </a:r>
            <a:r>
              <a:rPr lang="en-US" sz="1800" dirty="0">
                <a:latin typeface="Consolas" panose="020B0609020204030204" pitchFamily="49" charset="0"/>
              </a:rPr>
              <a:t>: </a:t>
            </a:r>
            <a:r>
              <a:rPr lang="en-US" sz="1800" dirty="0" smtClean="0">
                <a:latin typeface="Consolas" panose="020B0609020204030204" pitchFamily="49" charset="0"/>
              </a:rPr>
              <a:t>0.0137</a:t>
            </a:r>
            <a:br>
              <a:rPr lang="en-US" sz="1800" dirty="0" smtClean="0">
                <a:latin typeface="Consolas" panose="020B0609020204030204" pitchFamily="49" charset="0"/>
              </a:rPr>
            </a:br>
            <a:r>
              <a:rPr lang="en-US" sz="1800" dirty="0" smtClean="0">
                <a:latin typeface="Consolas" panose="020B0609020204030204" pitchFamily="49" charset="0"/>
              </a:rPr>
              <a:t>x-synthetic.txt</a:t>
            </a:r>
            <a:r>
              <a:rPr lang="en-US" sz="1800" dirty="0">
                <a:latin typeface="Consolas" panose="020B0609020204030204" pitchFamily="49" charset="0"/>
              </a:rPr>
              <a:t>: </a:t>
            </a:r>
            <a:r>
              <a:rPr lang="en-US" sz="1800" dirty="0" smtClean="0">
                <a:latin typeface="Consolas" panose="020B0609020204030204" pitchFamily="49" charset="0"/>
              </a:rPr>
              <a:t>0.0000</a:t>
            </a:r>
            <a:br>
              <a:rPr lang="en-US" sz="1800" dirty="0" smtClean="0">
                <a:latin typeface="Consolas" panose="020B0609020204030204" pitchFamily="49" charset="0"/>
              </a:rPr>
            </a:br>
            <a:r>
              <a:rPr lang="ru-RU" sz="1800" dirty="0" smtClean="0">
                <a:latin typeface="Consolas" panose="020B0609020204030204" pitchFamily="49" charset="0"/>
              </a:rPr>
              <a:t>Пустыня </a:t>
            </a:r>
            <a:r>
              <a:rPr lang="ru-RU" sz="1800" dirty="0" err="1">
                <a:latin typeface="Consolas" panose="020B0609020204030204" pitchFamily="49" charset="0"/>
              </a:rPr>
              <a:t>Леклезио</a:t>
            </a:r>
            <a:r>
              <a:rPr lang="ru-RU" sz="1800" dirty="0">
                <a:latin typeface="Consolas" panose="020B0609020204030204" pitchFamily="49" charset="0"/>
              </a:rPr>
              <a:t>.</a:t>
            </a:r>
            <a:r>
              <a:rPr lang="en-US" sz="1800" dirty="0">
                <a:latin typeface="Consolas" panose="020B0609020204030204" pitchFamily="49" charset="0"/>
              </a:rPr>
              <a:t>txt: </a:t>
            </a:r>
            <a:r>
              <a:rPr lang="en-US" sz="1800" dirty="0" smtClean="0">
                <a:latin typeface="Consolas" panose="020B0609020204030204" pitchFamily="49" charset="0"/>
              </a:rPr>
              <a:t>0.0144</a:t>
            </a:r>
            <a:br>
              <a:rPr lang="en-US" sz="1800" dirty="0" smtClean="0">
                <a:latin typeface="Consolas" panose="020B0609020204030204" pitchFamily="49" charset="0"/>
              </a:rPr>
            </a:br>
            <a:endParaRPr lang="en-US" sz="1800" dirty="0" smtClean="0">
              <a:latin typeface="Consolas" panose="020B0609020204030204" pitchFamily="49" charset="0"/>
            </a:endParaRPr>
          </a:p>
          <a:p>
            <a:pPr indent="0">
              <a:lnSpc>
                <a:spcPct val="120000"/>
              </a:lnSpc>
              <a:buNone/>
            </a:pPr>
            <a:endParaRPr lang="en-US" sz="1800" dirty="0">
              <a:latin typeface="Consolas" panose="020B0609020204030204" pitchFamily="49" charset="0"/>
            </a:endParaRPr>
          </a:p>
          <a:p>
            <a:pPr indent="0">
              <a:lnSpc>
                <a:spcPct val="120000"/>
              </a:lnSpc>
              <a:buNone/>
            </a:pPr>
            <a:r>
              <a:rPr lang="en-US" sz="1800" b="1" dirty="0">
                <a:latin typeface="Consolas" panose="020B0609020204030204" pitchFamily="49" charset="0"/>
              </a:rPr>
              <a:t>Average query: 32.69 </a:t>
            </a:r>
            <a:r>
              <a:rPr lang="en-US" sz="1800" b="1" dirty="0" err="1" smtClean="0">
                <a:latin typeface="Consolas" panose="020B0609020204030204" pitchFamily="49" charset="0"/>
              </a:rPr>
              <a:t>ms</a:t>
            </a:r>
            <a:r>
              <a:rPr lang="en-US" sz="1800" b="1" dirty="0">
                <a:latin typeface="Consolas" panose="020B0609020204030204" pitchFamily="49" charset="0"/>
              </a:rPr>
              <a:t> for </a:t>
            </a:r>
            <a:r>
              <a:rPr lang="en-US" sz="1800" b="1" dirty="0" smtClean="0">
                <a:latin typeface="Consolas" panose="020B0609020204030204" pitchFamily="49" charset="0"/>
              </a:rPr>
              <a:t>62931 lexicon</a:t>
            </a:r>
            <a:endParaRPr lang="en-US" sz="1800" b="1" dirty="0">
              <a:latin typeface="Consolas" panose="020B0609020204030204" pitchFamily="49" charset="0"/>
            </a:endParaRPr>
          </a:p>
          <a:p>
            <a:pPr indent="0">
              <a:lnSpc>
                <a:spcPct val="120000"/>
              </a:lnSpc>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2355090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Elektra Text Pro" panose="02000503030000020004" pitchFamily="2" charset="0"/>
              </a:rPr>
              <a:t>Substring search</a:t>
            </a:r>
            <a:endParaRPr lang="en-US" dirty="0">
              <a:latin typeface="Elektra Text Pro" panose="02000503030000020004" pitchFamily="2" charset="0"/>
            </a:endParaRPr>
          </a:p>
        </p:txBody>
      </p:sp>
      <p:sp>
        <p:nvSpPr>
          <p:cNvPr id="5" name="Text Placeholder 4"/>
          <p:cNvSpPr>
            <a:spLocks noGrp="1"/>
          </p:cNvSpPr>
          <p:nvPr>
            <p:ph type="body" idx="1"/>
          </p:nvPr>
        </p:nvSpPr>
        <p:spPr/>
        <p:txBody>
          <a:bodyPr>
            <a:normAutofit fontScale="92500" lnSpcReduction="20000"/>
          </a:bodyPr>
          <a:lstStyle/>
          <a:p>
            <a:r>
              <a:rPr lang="ru-RU" dirty="0" smtClean="0">
                <a:latin typeface="Elektra Text Pro" panose="02000503030000020004" pitchFamily="2" charset="0"/>
              </a:rPr>
              <a:t>Программист </a:t>
            </a:r>
            <a:r>
              <a:rPr lang="ru-RU" dirty="0">
                <a:latin typeface="Elektra Text Pro" panose="02000503030000020004" pitchFamily="2" charset="0"/>
              </a:rPr>
              <a:t>на </a:t>
            </a:r>
            <a:r>
              <a:rPr lang="ru-RU" dirty="0" smtClean="0">
                <a:latin typeface="Elektra Text Pro" panose="02000503030000020004" pitchFamily="2" charset="0"/>
              </a:rPr>
              <a:t>Паскале</a:t>
            </a:r>
            <a:r>
              <a:rPr lang="ru-RU" dirty="0">
                <a:latin typeface="Elektra Text Pro" panose="02000503030000020004" pitchFamily="2" charset="0"/>
              </a:rPr>
              <a:t/>
            </a:r>
            <a:br>
              <a:rPr lang="ru-RU" dirty="0">
                <a:latin typeface="Elektra Text Pro" panose="02000503030000020004" pitchFamily="2" charset="0"/>
              </a:rPr>
            </a:br>
            <a:r>
              <a:rPr lang="ru-RU" dirty="0">
                <a:latin typeface="Elektra Text Pro" panose="02000503030000020004" pitchFamily="2" charset="0"/>
              </a:rPr>
              <a:t>Просматривает пустыню полным перебором. Обнаружив льва, строит вокруг него клетку.</a:t>
            </a:r>
            <a:endParaRPr lang="en-US" dirty="0">
              <a:latin typeface="Elektra Text Pro" panose="02000503030000020004" pitchFamily="2" charset="0"/>
            </a:endParaRPr>
          </a:p>
        </p:txBody>
      </p:sp>
    </p:spTree>
    <p:extLst>
      <p:ext uri="{BB962C8B-B14F-4D97-AF65-F5344CB8AC3E}">
        <p14:creationId xmlns:p14="http://schemas.microsoft.com/office/powerpoint/2010/main" val="1477742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15327" y="1845734"/>
            <a:ext cx="6263641" cy="4443640"/>
          </a:xfrm>
          <a:prstGeom prst="rect">
            <a:avLst/>
          </a:prstGeom>
        </p:spPr>
      </p:pic>
      <p:sp>
        <p:nvSpPr>
          <p:cNvPr id="2" name="Title 1"/>
          <p:cNvSpPr>
            <a:spLocks noGrp="1"/>
          </p:cNvSpPr>
          <p:nvPr>
            <p:ph type="title"/>
          </p:nvPr>
        </p:nvSpPr>
        <p:spPr/>
        <p:txBody>
          <a:bodyPr/>
          <a:lstStyle/>
          <a:p>
            <a:r>
              <a:rPr lang="en-US" dirty="0" smtClean="0">
                <a:latin typeface="Elektra Text Pro" panose="02000503030000020004" pitchFamily="2" charset="0"/>
              </a:rPr>
              <a:t>What else?!</a:t>
            </a:r>
            <a:endParaRPr lang="en-US" dirty="0">
              <a:latin typeface="Elektra Text Pro" panose="02000503030000020004" pitchFamily="2" charset="0"/>
            </a:endParaRPr>
          </a:p>
        </p:txBody>
      </p:sp>
      <p:sp>
        <p:nvSpPr>
          <p:cNvPr id="3" name="Content Placeholder 2"/>
          <p:cNvSpPr>
            <a:spLocks noGrp="1"/>
          </p:cNvSpPr>
          <p:nvPr>
            <p:ph idx="1"/>
          </p:nvPr>
        </p:nvSpPr>
        <p:spPr/>
        <p:txBody>
          <a:bodyPr>
            <a:normAutofit/>
          </a:bodyPr>
          <a:lstStyle/>
          <a:p>
            <a:r>
              <a:rPr lang="en-US" sz="2400" dirty="0" smtClean="0">
                <a:latin typeface="Elektra Text Pro" panose="02000503030000020004" pitchFamily="2" charset="0"/>
              </a:rPr>
              <a:t>We know that we can implements document as vector.</a:t>
            </a:r>
          </a:p>
          <a:p>
            <a:r>
              <a:rPr lang="en-US" sz="2400" dirty="0" smtClean="0">
                <a:latin typeface="Elektra Text Pro" panose="02000503030000020004" pitchFamily="2" charset="0"/>
              </a:rPr>
              <a:t>We can also represent words and concepts as vectors!</a:t>
            </a:r>
          </a:p>
          <a:p>
            <a:pPr>
              <a:buFont typeface="Wingdings" panose="05000000000000000000" pitchFamily="2" charset="2"/>
              <a:buChar char="Ø"/>
            </a:pPr>
            <a:r>
              <a:rPr lang="en-US" sz="2400" dirty="0" smtClean="0">
                <a:latin typeface="Elektra Text Pro" panose="02000503030000020004" pitchFamily="2" charset="0"/>
              </a:rPr>
              <a:t> See Latent Space Indexing (with </a:t>
            </a:r>
            <a:r>
              <a:rPr lang="en-US" sz="2400" dirty="0" smtClean="0">
                <a:latin typeface="Elektra Text Pro" panose="02000503030000020004" pitchFamily="2" charset="0"/>
                <a:hlinkClick r:id="rId3"/>
              </a:rPr>
              <a:t>SVD</a:t>
            </a:r>
            <a:r>
              <a:rPr lang="en-US" sz="2400" dirty="0" smtClean="0">
                <a:latin typeface="Elektra Text Pro" panose="02000503030000020004" pitchFamily="2" charset="0"/>
              </a:rPr>
              <a:t>) </a:t>
            </a:r>
          </a:p>
          <a:p>
            <a:pPr lvl="1">
              <a:buFont typeface="Wingdings" panose="05000000000000000000" pitchFamily="2" charset="2"/>
              <a:buChar char="Ø"/>
            </a:pPr>
            <a:r>
              <a:rPr lang="en-US" sz="2000" dirty="0">
                <a:latin typeface="Elektra Text Pro" panose="02000503030000020004" pitchFamily="2" charset="0"/>
                <a:hlinkClick r:id="rId4"/>
              </a:rPr>
              <a:t> </a:t>
            </a:r>
            <a:r>
              <a:rPr lang="en-US" sz="2000" dirty="0" smtClean="0">
                <a:latin typeface="Elektra Text Pro" panose="02000503030000020004" pitchFamily="2" charset="0"/>
                <a:hlinkClick r:id="rId4"/>
              </a:rPr>
              <a:t>https</a:t>
            </a:r>
            <a:r>
              <a:rPr lang="en-US" sz="2000" dirty="0">
                <a:latin typeface="Elektra Text Pro" panose="02000503030000020004" pitchFamily="2" charset="0"/>
                <a:hlinkClick r:id="rId4"/>
              </a:rPr>
              <a:t>://</a:t>
            </a:r>
            <a:r>
              <a:rPr lang="en-US" sz="2000" dirty="0" smtClean="0">
                <a:latin typeface="Elektra Text Pro" panose="02000503030000020004" pitchFamily="2" charset="0"/>
                <a:hlinkClick r:id="rId4"/>
              </a:rPr>
              <a:t>en.wikipedia.org/wiki/Latent_semantic_analysis</a:t>
            </a:r>
            <a:endParaRPr lang="en-US" sz="2000" dirty="0" smtClean="0">
              <a:latin typeface="Elektra Text Pro" panose="02000503030000020004" pitchFamily="2" charset="0"/>
            </a:endParaRPr>
          </a:p>
          <a:p>
            <a:pPr>
              <a:buFont typeface="Wingdings" panose="05000000000000000000" pitchFamily="2" charset="2"/>
              <a:buChar char="Ø"/>
            </a:pPr>
            <a:r>
              <a:rPr lang="en-US" sz="2400" dirty="0" smtClean="0">
                <a:latin typeface="Elektra Text Pro" panose="02000503030000020004" pitchFamily="2" charset="0"/>
              </a:rPr>
              <a:t> And you can make machines estimate these vectors for you:</a:t>
            </a:r>
          </a:p>
          <a:p>
            <a:pPr lvl="1">
              <a:buFont typeface="Wingdings" panose="05000000000000000000" pitchFamily="2" charset="2"/>
              <a:buChar char="Ø"/>
            </a:pPr>
            <a:r>
              <a:rPr lang="en-US" sz="2000" dirty="0">
                <a:latin typeface="Elektra Text Pro" panose="02000503030000020004" pitchFamily="2" charset="0"/>
                <a:hlinkClick r:id="rId5"/>
              </a:rPr>
              <a:t> </a:t>
            </a:r>
            <a:r>
              <a:rPr lang="en-US" sz="2000" dirty="0" smtClean="0">
                <a:latin typeface="Elektra Text Pro" panose="02000503030000020004" pitchFamily="2" charset="0"/>
                <a:hlinkClick r:id="rId5"/>
              </a:rPr>
              <a:t>https</a:t>
            </a:r>
            <a:r>
              <a:rPr lang="en-US" sz="2000" dirty="0">
                <a:latin typeface="Elektra Text Pro" panose="02000503030000020004" pitchFamily="2" charset="0"/>
                <a:hlinkClick r:id="rId5"/>
              </a:rPr>
              <a:t>://</a:t>
            </a:r>
            <a:r>
              <a:rPr lang="en-US" sz="2000" dirty="0" smtClean="0">
                <a:latin typeface="Elektra Text Pro" panose="02000503030000020004" pitchFamily="2" charset="0"/>
                <a:hlinkClick r:id="rId5"/>
              </a:rPr>
              <a:t>en.wikipedia.org/wiki/Word2vec</a:t>
            </a:r>
            <a:endParaRPr lang="en-US" sz="2000" dirty="0" smtClean="0">
              <a:latin typeface="Elektra Text Pro" panose="02000503030000020004" pitchFamily="2" charset="0"/>
            </a:endParaRPr>
          </a:p>
        </p:txBody>
      </p:sp>
    </p:spTree>
    <p:extLst>
      <p:ext uri="{BB962C8B-B14F-4D97-AF65-F5344CB8AC3E}">
        <p14:creationId xmlns:p14="http://schemas.microsoft.com/office/powerpoint/2010/main" val="3795460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Картинки по запросу Happy l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90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Elektra Text Pro" panose="02000503030000020004" pitchFamily="2" charset="0"/>
              </a:rPr>
              <a:t>Naïve search</a:t>
            </a:r>
            <a:endParaRPr lang="ru-RU" dirty="0">
              <a:latin typeface="Elektra Text Pro" panose="02000503030000020004" pitchFamily="2" charset="0"/>
            </a:endParaRPr>
          </a:p>
        </p:txBody>
      </p:sp>
      <p:pic>
        <p:nvPicPr>
          <p:cNvPr id="4" name="Рисунок 3"/>
          <p:cNvPicPr>
            <a:picLocks noChangeAspect="1"/>
          </p:cNvPicPr>
          <p:nvPr/>
        </p:nvPicPr>
        <p:blipFill>
          <a:blip r:embed="rId3"/>
          <a:stretch>
            <a:fillRect/>
          </a:stretch>
        </p:blipFill>
        <p:spPr>
          <a:xfrm>
            <a:off x="2116252" y="1845734"/>
            <a:ext cx="4297247" cy="4329668"/>
          </a:xfrm>
          <a:prstGeom prst="rect">
            <a:avLst/>
          </a:prstGeom>
        </p:spPr>
      </p:pic>
    </p:spTree>
    <p:extLst>
      <p:ext uri="{BB962C8B-B14F-4D97-AF65-F5344CB8AC3E}">
        <p14:creationId xmlns:p14="http://schemas.microsoft.com/office/powerpoint/2010/main" val="701906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Text examples</a:t>
            </a:r>
            <a:endParaRPr lang="en-US" dirty="0">
              <a:latin typeface="Elektra Text Pro" panose="02000503030000020004" pitchFamily="2" charset="0"/>
            </a:endParaRPr>
          </a:p>
        </p:txBody>
      </p:sp>
      <p:sp>
        <p:nvSpPr>
          <p:cNvPr id="3" name="Content Placeholder 2"/>
          <p:cNvSpPr>
            <a:spLocks noGrp="1"/>
          </p:cNvSpPr>
          <p:nvPr>
            <p:ph idx="1"/>
          </p:nvPr>
        </p:nvSpPr>
        <p:spPr/>
        <p:txBody>
          <a:bodyPr>
            <a:normAutofit lnSpcReduction="10000"/>
          </a:bodyPr>
          <a:lstStyle/>
          <a:p>
            <a:r>
              <a:rPr lang="ru-RU" dirty="0">
                <a:latin typeface="Consolas" panose="020B0609020204030204" pitchFamily="49" charset="0"/>
              </a:rPr>
              <a:t>– Вы не видали еще? или: – вы не знакомы с </a:t>
            </a:r>
            <a:r>
              <a:rPr lang="ru-RU" dirty="0" err="1">
                <a:latin typeface="Consolas" panose="020B0609020204030204" pitchFamily="49" charset="0"/>
              </a:rPr>
              <a:t>ma</a:t>
            </a:r>
            <a:r>
              <a:rPr lang="ru-RU" dirty="0">
                <a:latin typeface="Consolas" panose="020B0609020204030204" pitchFamily="49" charset="0"/>
              </a:rPr>
              <a:t> </a:t>
            </a:r>
            <a:r>
              <a:rPr lang="ru-RU" dirty="0" err="1">
                <a:latin typeface="Consolas" panose="020B0609020204030204" pitchFamily="49" charset="0"/>
              </a:rPr>
              <a:t>tante</a:t>
            </a:r>
            <a:r>
              <a:rPr lang="ru-RU" dirty="0">
                <a:latin typeface="Consolas" panose="020B0609020204030204" pitchFamily="49" charset="0"/>
              </a:rPr>
              <a:t> [с моей тетушкой]? – </a:t>
            </a:r>
            <a:r>
              <a:rPr lang="ru-RU" b="1" i="1" dirty="0">
                <a:solidFill>
                  <a:srgbClr val="0070C0"/>
                </a:solidFill>
                <a:latin typeface="Consolas" panose="020B0609020204030204" pitchFamily="49" charset="0"/>
              </a:rPr>
              <a:t>го</a:t>
            </a:r>
            <a:r>
              <a:rPr lang="ru-RU" dirty="0">
                <a:latin typeface="Consolas" panose="020B0609020204030204" pitchFamily="49" charset="0"/>
              </a:rPr>
              <a:t>ворила Анна Павловна приезжавшим </a:t>
            </a:r>
            <a:r>
              <a:rPr lang="ru-RU" b="1" u="sng" dirty="0">
                <a:solidFill>
                  <a:srgbClr val="FF0000"/>
                </a:solidFill>
                <a:latin typeface="Consolas" panose="020B0609020204030204" pitchFamily="49" charset="0"/>
              </a:rPr>
              <a:t>гостя</a:t>
            </a:r>
            <a:r>
              <a:rPr lang="ru-RU" dirty="0">
                <a:latin typeface="Consolas" panose="020B0609020204030204" pitchFamily="49" charset="0"/>
              </a:rPr>
              <a:t>м и весьма серьезно подводила их к маленькой старушке в высоких бантах, выплывшей из дру</a:t>
            </a:r>
            <a:r>
              <a:rPr lang="ru-RU" b="1" i="1" dirty="0">
                <a:solidFill>
                  <a:srgbClr val="0070C0"/>
                </a:solidFill>
                <a:latin typeface="Consolas" panose="020B0609020204030204" pitchFamily="49" charset="0"/>
              </a:rPr>
              <a:t>го</a:t>
            </a:r>
            <a:r>
              <a:rPr lang="ru-RU" dirty="0">
                <a:latin typeface="Consolas" panose="020B0609020204030204" pitchFamily="49" charset="0"/>
              </a:rPr>
              <a:t>й комнаты, как скоро стали приезжать </a:t>
            </a:r>
            <a:r>
              <a:rPr lang="ru-RU" b="1" i="1" dirty="0">
                <a:solidFill>
                  <a:srgbClr val="0070C0"/>
                </a:solidFill>
                <a:latin typeface="Consolas" panose="020B0609020204030204" pitchFamily="49" charset="0"/>
              </a:rPr>
              <a:t>гост</a:t>
            </a:r>
            <a:r>
              <a:rPr lang="ru-RU" strike="sngStrike" dirty="0">
                <a:solidFill>
                  <a:srgbClr val="0070C0"/>
                </a:solidFill>
                <a:latin typeface="Consolas" panose="020B0609020204030204" pitchFamily="49" charset="0"/>
              </a:rPr>
              <a:t>и</a:t>
            </a:r>
            <a:r>
              <a:rPr lang="ru-RU" dirty="0">
                <a:latin typeface="Consolas" panose="020B0609020204030204" pitchFamily="49" charset="0"/>
              </a:rPr>
              <a:t>, называла их по имени, медленно переводя </a:t>
            </a:r>
            <a:r>
              <a:rPr lang="ru-RU" b="1" i="1" dirty="0">
                <a:solidFill>
                  <a:srgbClr val="0070C0"/>
                </a:solidFill>
                <a:latin typeface="Consolas" panose="020B0609020204030204" pitchFamily="49" charset="0"/>
              </a:rPr>
              <a:t>г</a:t>
            </a:r>
            <a:r>
              <a:rPr lang="ru-RU" dirty="0">
                <a:latin typeface="Consolas" panose="020B0609020204030204" pitchFamily="49" charset="0"/>
              </a:rPr>
              <a:t>лаза с </a:t>
            </a:r>
            <a:r>
              <a:rPr lang="ru-RU" b="1" u="sng" dirty="0">
                <a:solidFill>
                  <a:srgbClr val="FF0000"/>
                </a:solidFill>
                <a:latin typeface="Consolas" panose="020B0609020204030204" pitchFamily="49" charset="0"/>
              </a:rPr>
              <a:t>гостя</a:t>
            </a:r>
            <a:r>
              <a:rPr lang="ru-RU" b="1" dirty="0">
                <a:solidFill>
                  <a:srgbClr val="FF0000"/>
                </a:solidFill>
                <a:latin typeface="Consolas" panose="020B0609020204030204" pitchFamily="49" charset="0"/>
              </a:rPr>
              <a:t> </a:t>
            </a:r>
            <a:r>
              <a:rPr lang="ru-RU" dirty="0">
                <a:latin typeface="Consolas" panose="020B0609020204030204" pitchFamily="49" charset="0"/>
              </a:rPr>
              <a:t>на </a:t>
            </a:r>
            <a:r>
              <a:rPr lang="ru-RU" dirty="0" err="1">
                <a:latin typeface="Consolas" panose="020B0609020204030204" pitchFamily="49" charset="0"/>
              </a:rPr>
              <a:t>ma</a:t>
            </a:r>
            <a:r>
              <a:rPr lang="ru-RU" dirty="0">
                <a:latin typeface="Consolas" panose="020B0609020204030204" pitchFamily="49" charset="0"/>
              </a:rPr>
              <a:t> </a:t>
            </a:r>
            <a:r>
              <a:rPr lang="ru-RU" dirty="0" err="1">
                <a:latin typeface="Consolas" panose="020B0609020204030204" pitchFamily="49" charset="0"/>
              </a:rPr>
              <a:t>tante</a:t>
            </a:r>
            <a:r>
              <a:rPr lang="ru-RU" dirty="0">
                <a:latin typeface="Consolas" panose="020B0609020204030204" pitchFamily="49" charset="0"/>
              </a:rPr>
              <a:t> [тетушку], и потом отходила.</a:t>
            </a:r>
          </a:p>
          <a:p>
            <a:r>
              <a:rPr lang="en-US" dirty="0" smtClean="0">
                <a:latin typeface="Consolas" panose="020B0609020204030204" pitchFamily="49" charset="0"/>
              </a:rPr>
              <a:t>Search for: </a:t>
            </a:r>
            <a:r>
              <a:rPr lang="ru-RU" b="1" dirty="0" smtClean="0">
                <a:solidFill>
                  <a:srgbClr val="FF0000"/>
                </a:solidFill>
                <a:latin typeface="Consolas" panose="020B0609020204030204" pitchFamily="49" charset="0"/>
              </a:rPr>
              <a:t>гостя</a:t>
            </a:r>
          </a:p>
          <a:p>
            <a:r>
              <a:rPr lang="en-US" dirty="0" smtClean="0">
                <a:latin typeface="Consolas" panose="020B0609020204030204" pitchFamily="49" charset="0"/>
              </a:rPr>
              <a:t>-----------------------------------------------------</a:t>
            </a:r>
          </a:p>
          <a:p>
            <a:r>
              <a:rPr lang="en-US" dirty="0" smtClean="0">
                <a:latin typeface="Consolas" panose="020B0609020204030204" pitchFamily="49" charset="0"/>
              </a:rPr>
              <a:t>AAAAAAAAAAAAAAAAAAAAAAAAAAAAAAAAAAAAAAAAAAAAAAAAAAAAAAAAAAAAAAAAAAAAAA</a:t>
            </a:r>
            <a:r>
              <a:rPr lang="en-US" b="1" dirty="0" smtClean="0">
                <a:solidFill>
                  <a:srgbClr val="FF0000"/>
                </a:solidFill>
                <a:latin typeface="Consolas" panose="020B0609020204030204" pitchFamily="49" charset="0"/>
              </a:rPr>
              <a:t>B</a:t>
            </a:r>
            <a:r>
              <a:rPr lang="en-US" dirty="0" smtClean="0">
                <a:latin typeface="Consolas" panose="020B0609020204030204" pitchFamily="49" charset="0"/>
              </a:rPr>
              <a:t>AAAAAAAAAAAAAAAAAAAAAAAAAAAAAAAAAAA</a:t>
            </a:r>
          </a:p>
          <a:p>
            <a:r>
              <a:rPr lang="en-US" dirty="0" smtClean="0">
                <a:latin typeface="Consolas" panose="020B0609020204030204" pitchFamily="49" charset="0"/>
              </a:rPr>
              <a:t>Search for: </a:t>
            </a:r>
            <a:r>
              <a:rPr lang="en-US" i="1" dirty="0" smtClean="0">
                <a:latin typeface="Consolas" panose="020B0609020204030204" pitchFamily="49" charset="0"/>
              </a:rPr>
              <a:t>AAAAAAAAAAAAAAAAAAAA</a:t>
            </a:r>
            <a:r>
              <a:rPr lang="en-US" b="1" dirty="0" smtClean="0">
                <a:solidFill>
                  <a:srgbClr val="FF0000"/>
                </a:solidFill>
                <a:latin typeface="Consolas" panose="020B0609020204030204" pitchFamily="49" charset="0"/>
              </a:rPr>
              <a:t>B</a:t>
            </a:r>
            <a:endParaRPr lang="en-US"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032747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hart 5"/>
          <p:cNvGraphicFramePr>
            <a:graphicFrameLocks/>
          </p:cNvGraphicFramePr>
          <p:nvPr>
            <p:extLst>
              <p:ext uri="{D42A27DB-BD31-4B8C-83A1-F6EECF244321}">
                <p14:modId xmlns:p14="http://schemas.microsoft.com/office/powerpoint/2010/main" val="3284921955"/>
              </p:ext>
            </p:extLst>
          </p:nvPr>
        </p:nvGraphicFramePr>
        <p:xfrm>
          <a:off x="0" y="0"/>
          <a:ext cx="9144000" cy="6324600"/>
        </p:xfrm>
        <a:graphic>
          <a:graphicData uri="http://schemas.openxmlformats.org/drawingml/2006/chart">
            <c:chart xmlns:c="http://schemas.openxmlformats.org/drawingml/2006/chart" xmlns:r="http://schemas.openxmlformats.org/officeDocument/2006/relationships" r:id="rId3"/>
          </a:graphicData>
        </a:graphic>
      </p:graphicFrame>
      <p:sp>
        <p:nvSpPr>
          <p:cNvPr id="8" name="Down Arrow 7"/>
          <p:cNvSpPr/>
          <p:nvPr/>
        </p:nvSpPr>
        <p:spPr>
          <a:xfrm>
            <a:off x="5270500" y="876300"/>
            <a:ext cx="4953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22590" y="745282"/>
            <a:ext cx="4953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8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Elektra Text Pro" panose="02000503030000020004" pitchFamily="2" charset="0"/>
              </a:rPr>
              <a:t>Advanced search:</a:t>
            </a:r>
            <a:br>
              <a:rPr lang="en-US" dirty="0" smtClean="0">
                <a:latin typeface="Elektra Text Pro" panose="02000503030000020004" pitchFamily="2" charset="0"/>
              </a:rPr>
            </a:br>
            <a:r>
              <a:rPr lang="en-US" dirty="0" smtClean="0">
                <a:latin typeface="Elektra Text Pro" panose="02000503030000020004" pitchFamily="2" charset="0"/>
              </a:rPr>
              <a:t>skipping techniques</a:t>
            </a:r>
            <a:endParaRPr lang="ru-RU" dirty="0">
              <a:latin typeface="Elektra Text Pro" panose="02000503030000020004" pitchFamily="2" charset="0"/>
            </a:endParaRPr>
          </a:p>
        </p:txBody>
      </p:sp>
      <p:sp>
        <p:nvSpPr>
          <p:cNvPr id="3" name="Объект 2"/>
          <p:cNvSpPr>
            <a:spLocks noGrp="1"/>
          </p:cNvSpPr>
          <p:nvPr>
            <p:ph idx="1"/>
          </p:nvPr>
        </p:nvSpPr>
        <p:spPr>
          <a:xfrm>
            <a:off x="822325" y="1845944"/>
            <a:ext cx="7543801" cy="4343841"/>
          </a:xfrm>
        </p:spPr>
        <p:txBody>
          <a:bodyPr>
            <a:normAutofit fontScale="92500" lnSpcReduction="20000"/>
          </a:bodyPr>
          <a:lstStyle/>
          <a:p>
            <a:r>
              <a:rPr lang="en-US" b="1" dirty="0" smtClean="0">
                <a:latin typeface="Elektra Text Pro" panose="02000503030000020004" pitchFamily="2" charset="0"/>
              </a:rPr>
              <a:t>Knuth–Morris–Pratt (KMP)</a:t>
            </a:r>
            <a:endParaRPr lang="en-US" b="1" dirty="0">
              <a:latin typeface="Elektra Text Pro" panose="02000503030000020004" pitchFamily="2" charset="0"/>
            </a:endParaRPr>
          </a:p>
          <a:p>
            <a:r>
              <a:rPr lang="en-US" dirty="0">
                <a:latin typeface="Elektra Text Pro" panose="02000503030000020004" pitchFamily="2" charset="0"/>
              </a:rPr>
              <a:t>The difference is that KMP </a:t>
            </a:r>
            <a:r>
              <a:rPr lang="en-US" b="1" dirty="0">
                <a:latin typeface="Elektra Text Pro" panose="02000503030000020004" pitchFamily="2" charset="0"/>
              </a:rPr>
              <a:t>makes use of previous match </a:t>
            </a:r>
            <a:r>
              <a:rPr lang="en-US" dirty="0">
                <a:latin typeface="Elektra Text Pro" panose="02000503030000020004" pitchFamily="2" charset="0"/>
              </a:rPr>
              <a:t>information that the straightforward algorithm does </a:t>
            </a:r>
            <a:r>
              <a:rPr lang="en-US" dirty="0" smtClean="0">
                <a:latin typeface="Elektra Text Pro" panose="02000503030000020004" pitchFamily="2" charset="0"/>
              </a:rPr>
              <a:t>not.</a:t>
            </a:r>
          </a:p>
          <a:p>
            <a:r>
              <a:rPr lang="en-US" dirty="0" smtClean="0">
                <a:latin typeface="Elektra Text Pro" panose="02000503030000020004" pitchFamily="2" charset="0"/>
              </a:rPr>
              <a:t>When </a:t>
            </a:r>
            <a:r>
              <a:rPr lang="en-US" dirty="0">
                <a:latin typeface="Elektra Text Pro" panose="02000503030000020004" pitchFamily="2" charset="0"/>
              </a:rPr>
              <a:t>KMP sees a trial match fail on the 1000th character </a:t>
            </a:r>
            <a:r>
              <a:rPr lang="en-US" dirty="0" smtClean="0">
                <a:latin typeface="Elektra Text Pro" panose="02000503030000020004" pitchFamily="2" charset="0"/>
              </a:rPr>
              <a:t/>
            </a:r>
            <a:br>
              <a:rPr lang="en-US" dirty="0" smtClean="0">
                <a:latin typeface="Elektra Text Pro" panose="02000503030000020004" pitchFamily="2" charset="0"/>
              </a:rPr>
            </a:br>
            <a:r>
              <a:rPr lang="en-US" dirty="0" smtClean="0">
                <a:latin typeface="Elektra Text Pro" panose="02000503030000020004" pitchFamily="2" charset="0"/>
              </a:rPr>
              <a:t>(</a:t>
            </a:r>
            <a:r>
              <a:rPr lang="en-US" dirty="0" err="1">
                <a:latin typeface="Elektra Text Pro" panose="02000503030000020004" pitchFamily="2" charset="0"/>
              </a:rPr>
              <a:t>i</a:t>
            </a:r>
            <a:r>
              <a:rPr lang="en-US" dirty="0">
                <a:latin typeface="Elektra Text Pro" panose="02000503030000020004" pitchFamily="2" charset="0"/>
              </a:rPr>
              <a:t> = 999) because </a:t>
            </a:r>
            <a:r>
              <a:rPr lang="en-US" dirty="0" smtClean="0">
                <a:latin typeface="Elektra Text Pro" panose="02000503030000020004" pitchFamily="2" charset="0"/>
              </a:rPr>
              <a:t>String[x + 999</a:t>
            </a:r>
            <a:r>
              <a:rPr lang="en-US" dirty="0">
                <a:latin typeface="Elektra Text Pro" panose="02000503030000020004" pitchFamily="2" charset="0"/>
              </a:rPr>
              <a:t>] ≠ </a:t>
            </a:r>
            <a:r>
              <a:rPr lang="en-US" dirty="0" smtClean="0">
                <a:latin typeface="Elektra Text Pro" panose="02000503030000020004" pitchFamily="2" charset="0"/>
              </a:rPr>
              <a:t>Pattern[999</a:t>
            </a:r>
            <a:r>
              <a:rPr lang="en-US" dirty="0">
                <a:latin typeface="Elektra Text Pro" panose="02000503030000020004" pitchFamily="2" charset="0"/>
              </a:rPr>
              <a:t>], it will </a:t>
            </a:r>
            <a:r>
              <a:rPr lang="en-US" dirty="0" smtClean="0">
                <a:latin typeface="Elektra Text Pro" panose="02000503030000020004" pitchFamily="2" charset="0"/>
              </a:rPr>
              <a:t>know </a:t>
            </a:r>
            <a:r>
              <a:rPr lang="en-US" dirty="0">
                <a:latin typeface="Elektra Text Pro" panose="02000503030000020004" pitchFamily="2" charset="0"/>
              </a:rPr>
              <a:t>that the first 998 characters at the new position </a:t>
            </a:r>
            <a:r>
              <a:rPr lang="en-US" b="1" dirty="0">
                <a:latin typeface="Elektra Text Pro" panose="02000503030000020004" pitchFamily="2" charset="0"/>
              </a:rPr>
              <a:t>already </a:t>
            </a:r>
            <a:r>
              <a:rPr lang="en-US" b="1" dirty="0" smtClean="0">
                <a:latin typeface="Elektra Text Pro" panose="02000503030000020004" pitchFamily="2" charset="0"/>
              </a:rPr>
              <a:t>match</a:t>
            </a:r>
            <a:r>
              <a:rPr lang="en-US" dirty="0" smtClean="0">
                <a:latin typeface="Elektra Text Pro" panose="02000503030000020004" pitchFamily="2" charset="0"/>
              </a:rPr>
              <a:t>. So, in the beginning we create a table that will assist with calculating skip distance for O(</a:t>
            </a:r>
            <a:r>
              <a:rPr lang="en-US" i="1" dirty="0" smtClean="0">
                <a:latin typeface="Elektra Text Pro" panose="02000503030000020004" pitchFamily="2" charset="0"/>
              </a:rPr>
              <a:t>m</a:t>
            </a:r>
            <a:r>
              <a:rPr lang="en-US" dirty="0" smtClean="0">
                <a:latin typeface="Elektra Text Pro" panose="02000503030000020004" pitchFamily="2" charset="0"/>
              </a:rPr>
              <a:t>).</a:t>
            </a:r>
          </a:p>
          <a:p>
            <a:endParaRPr lang="nn-NO" dirty="0" smtClean="0">
              <a:latin typeface="Consolas" panose="020B0609020204030204" pitchFamily="49" charset="0"/>
            </a:endParaRPr>
          </a:p>
          <a:p>
            <a:r>
              <a:rPr lang="nn-NO" dirty="0">
                <a:latin typeface="Consolas" panose="020B0609020204030204" pitchFamily="49" charset="0"/>
              </a:rPr>
              <a:t>x</a:t>
            </a:r>
            <a:r>
              <a:rPr lang="nn-NO" dirty="0" smtClean="0">
                <a:latin typeface="Consolas" panose="020B0609020204030204" pitchFamily="49" charset="0"/>
              </a:rPr>
              <a:t> </a:t>
            </a:r>
            <a:r>
              <a:rPr lang="nn-NO" dirty="0">
                <a:latin typeface="Consolas" panose="020B0609020204030204" pitchFamily="49" charset="0"/>
              </a:rPr>
              <a:t>← </a:t>
            </a:r>
            <a:r>
              <a:rPr lang="nn-NO" dirty="0" smtClean="0">
                <a:latin typeface="Consolas" panose="020B0609020204030204" pitchFamily="49" charset="0"/>
              </a:rPr>
              <a:t>x </a:t>
            </a:r>
            <a:r>
              <a:rPr lang="nn-NO" dirty="0">
                <a:latin typeface="Consolas" panose="020B0609020204030204" pitchFamily="49" charset="0"/>
              </a:rPr>
              <a:t>+ i - </a:t>
            </a:r>
            <a:r>
              <a:rPr lang="nn-NO" dirty="0" smtClean="0">
                <a:latin typeface="Consolas" panose="020B0609020204030204" pitchFamily="49" charset="0"/>
              </a:rPr>
              <a:t>T[i]</a:t>
            </a:r>
          </a:p>
          <a:p>
            <a:r>
              <a:rPr lang="nn-NO" dirty="0" smtClean="0">
                <a:latin typeface="Consolas" panose="020B0609020204030204" pitchFamily="49" charset="0"/>
              </a:rPr>
              <a:t>i </a:t>
            </a:r>
            <a:r>
              <a:rPr lang="nn-NO" dirty="0">
                <a:latin typeface="Consolas" panose="020B0609020204030204" pitchFamily="49" charset="0"/>
              </a:rPr>
              <a:t>← T[i</a:t>
            </a:r>
            <a:r>
              <a:rPr lang="nn-NO" dirty="0" smtClean="0">
                <a:latin typeface="Consolas" panose="020B0609020204030204" pitchFamily="49" charset="0"/>
              </a:rPr>
              <a:t>]</a:t>
            </a:r>
          </a:p>
          <a:p>
            <a:endParaRPr lang="en-US" dirty="0" smtClean="0">
              <a:latin typeface="Consolas" panose="020B0609020204030204" pitchFamily="49" charset="0"/>
            </a:endParaRPr>
          </a:p>
          <a:p>
            <a:r>
              <a:rPr lang="en-US" dirty="0" smtClean="0">
                <a:latin typeface="Elektra Text Pro" panose="02000503030000020004" pitchFamily="2" charset="0"/>
              </a:rPr>
              <a:t>Also take a look on </a:t>
            </a:r>
            <a:r>
              <a:rPr lang="en-US" dirty="0" smtClean="0">
                <a:latin typeface="Elektra Text Pro" panose="02000503030000020004" pitchFamily="2" charset="0"/>
                <a:hlinkClick r:id="rId3"/>
              </a:rPr>
              <a:t>Boyer-Moore algorithm</a:t>
            </a:r>
            <a:r>
              <a:rPr lang="en-US" dirty="0" smtClean="0">
                <a:latin typeface="Elektra Text Pro" panose="02000503030000020004" pitchFamily="2" charset="0"/>
              </a:rPr>
              <a:t> that skips even further.</a:t>
            </a:r>
          </a:p>
        </p:txBody>
      </p:sp>
      <p:graphicFrame>
        <p:nvGraphicFramePr>
          <p:cNvPr id="4" name="Table 3"/>
          <p:cNvGraphicFramePr>
            <a:graphicFrameLocks noGrp="1"/>
          </p:cNvGraphicFramePr>
          <p:nvPr>
            <p:extLst>
              <p:ext uri="{D42A27DB-BD31-4B8C-83A1-F6EECF244321}">
                <p14:modId xmlns:p14="http://schemas.microsoft.com/office/powerpoint/2010/main" val="3989926074"/>
              </p:ext>
            </p:extLst>
          </p:nvPr>
        </p:nvGraphicFramePr>
        <p:xfrm>
          <a:off x="3420696" y="4017864"/>
          <a:ext cx="4945430" cy="1103874"/>
        </p:xfrm>
        <a:graphic>
          <a:graphicData uri="http://schemas.openxmlformats.org/drawingml/2006/table">
            <a:tbl>
              <a:tblPr/>
              <a:tblGrid>
                <a:gridCol w="1850537"/>
                <a:gridCol w="492370"/>
                <a:gridCol w="439615"/>
                <a:gridCol w="386861"/>
                <a:gridCol w="457200"/>
                <a:gridCol w="422031"/>
                <a:gridCol w="457200"/>
                <a:gridCol w="439616"/>
              </a:tblGrid>
              <a:tr h="372354">
                <a:tc>
                  <a:txBody>
                    <a:bodyPr/>
                    <a:lstStyle/>
                    <a:p>
                      <a:pPr algn="ctr"/>
                      <a:endParaRPr lang="en-US" dirty="0">
                        <a:effectLst/>
                        <a:latin typeface="Consolas" panose="020B0609020204030204" pitchFamily="49"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latin typeface="Consolas" panose="020B0609020204030204" pitchFamily="49" charset="0"/>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latin typeface="Consolas" panose="020B0609020204030204" pitchFamily="49" charset="0"/>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en-US" dirty="0" smtClean="0">
                          <a:effectLst/>
                          <a:latin typeface="Consolas" panose="020B0609020204030204" pitchFamily="49" charset="0"/>
                        </a:rPr>
                        <a:t>Pattern</a:t>
                      </a:r>
                      <a:endParaRPr lang="en-US" dirty="0">
                        <a:effectLst/>
                        <a:latin typeface="Consolas" panose="020B0609020204030204" pitchFamily="49"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b="1" dirty="0">
                          <a:solidFill>
                            <a:srgbClr val="FF0000"/>
                          </a:solidFill>
                          <a:effectLst/>
                          <a:latin typeface="Consolas" panose="020B0609020204030204" pitchFamily="49" charset="0"/>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dirty="0">
                          <a:solidFill>
                            <a:srgbClr val="FF0000"/>
                          </a:solidFill>
                          <a:effectLst/>
                          <a:latin typeface="Consolas" panose="020B0609020204030204" pitchFamily="49" charset="0"/>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dirty="0">
                          <a:effectLst/>
                          <a:latin typeface="Consolas" panose="020B0609020204030204" pitchFamily="49" charset="0"/>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b="1" dirty="0">
                          <a:effectLst/>
                          <a:latin typeface="Consolas" panose="020B0609020204030204" pitchFamily="49" charset="0"/>
                        </a:rPr>
                        <a:t>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solidFill>
                            <a:srgbClr val="FF0000"/>
                          </a:solidFill>
                          <a:effectLst/>
                          <a:latin typeface="Consolas" panose="020B0609020204030204" pitchFamily="49" charset="0"/>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solidFill>
                            <a:srgbClr val="FF0000"/>
                          </a:solidFill>
                          <a:effectLst/>
                          <a:latin typeface="Consolas" panose="020B0609020204030204" pitchFamily="49" charset="0"/>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en-US" dirty="0" smtClean="0">
                          <a:effectLst/>
                          <a:latin typeface="Consolas" panose="020B0609020204030204" pitchFamily="49" charset="0"/>
                        </a:rPr>
                        <a:t>Skip</a:t>
                      </a:r>
                      <a:r>
                        <a:rPr lang="en-US" baseline="0" dirty="0" smtClean="0">
                          <a:effectLst/>
                          <a:latin typeface="Consolas" panose="020B0609020204030204" pitchFamily="49" charset="0"/>
                        </a:rPr>
                        <a:t> table T</a:t>
                      </a:r>
                      <a:endParaRPr lang="en-US" dirty="0">
                        <a:effectLst/>
                        <a:latin typeface="Consolas" panose="020B0609020204030204" pitchFamily="49"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latin typeface="Consolas" panose="020B0609020204030204" pitchFamily="49" charset="0"/>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a:effectLst/>
                          <a:latin typeface="Consolas" panose="020B0609020204030204" pitchFamily="49" charset="0"/>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latin typeface="Consolas" panose="020B0609020204030204" pitchFamily="49" charset="0"/>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en-US" dirty="0">
                          <a:effectLst/>
                          <a:latin typeface="Consolas" panose="020B0609020204030204" pitchFamily="49" charset="0"/>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38229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lektra Text Pro" panose="02000503030000020004" pitchFamily="2" charset="0"/>
              </a:rPr>
              <a:t>Advanced search:</a:t>
            </a:r>
            <a:br>
              <a:rPr lang="en-US" dirty="0" smtClean="0">
                <a:latin typeface="Elektra Text Pro" panose="02000503030000020004" pitchFamily="2" charset="0"/>
              </a:rPr>
            </a:br>
            <a:r>
              <a:rPr lang="en-US" dirty="0" smtClean="0">
                <a:latin typeface="Elektra Text Pro" panose="02000503030000020004" pitchFamily="2" charset="0"/>
              </a:rPr>
              <a:t>rolling hash</a:t>
            </a:r>
            <a:endParaRPr lang="en-US" dirty="0">
              <a:latin typeface="Elektra Text Pro" panose="02000503030000020004" pitchFamily="2" charset="0"/>
            </a:endParaRPr>
          </a:p>
        </p:txBody>
      </p:sp>
      <p:sp>
        <p:nvSpPr>
          <p:cNvPr id="3" name="Content Placeholder 2"/>
          <p:cNvSpPr>
            <a:spLocks noGrp="1"/>
          </p:cNvSpPr>
          <p:nvPr>
            <p:ph idx="1"/>
          </p:nvPr>
        </p:nvSpPr>
        <p:spPr>
          <a:xfrm>
            <a:off x="822959" y="1845734"/>
            <a:ext cx="7543801" cy="4023360"/>
          </a:xfrm>
        </p:spPr>
        <p:txBody>
          <a:bodyPr>
            <a:normAutofit/>
          </a:bodyPr>
          <a:lstStyle/>
          <a:p>
            <a:r>
              <a:rPr lang="en-US" sz="2800" b="1" dirty="0" smtClean="0">
                <a:latin typeface="Elektra Text Pro" panose="02000503030000020004" pitchFamily="2" charset="0"/>
              </a:rPr>
              <a:t>Rabin-Karp</a:t>
            </a:r>
            <a:endParaRPr lang="ru-RU" sz="2800" b="1" dirty="0" smtClean="0">
              <a:latin typeface="Elektra Text Pro" panose="02000503030000020004" pitchFamily="2" charset="0"/>
            </a:endParaRPr>
          </a:p>
          <a:p>
            <a:endParaRPr lang="en-US" sz="2800" b="1" dirty="0" smtClean="0">
              <a:latin typeface="Elektra Text Pro" panose="02000503030000020004" pitchFamily="2" charset="0"/>
            </a:endParaRPr>
          </a:p>
          <a:p>
            <a:pPr marL="932688" lvl="2" indent="-457200">
              <a:buFont typeface="+mj-lt"/>
              <a:buAutoNum type="arabicPeriod"/>
            </a:pPr>
            <a:r>
              <a:rPr lang="en-US" sz="2400" dirty="0" smtClean="0">
                <a:latin typeface="Elektra Text Pro" panose="02000503030000020004" pitchFamily="2" charset="0"/>
              </a:rPr>
              <a:t>Characters as numbers</a:t>
            </a:r>
          </a:p>
          <a:p>
            <a:pPr marL="932688" lvl="2" indent="-457200">
              <a:buFont typeface="+mj-lt"/>
              <a:buAutoNum type="arabicPeriod"/>
            </a:pPr>
            <a:endParaRPr lang="en-US" sz="2400" dirty="0" smtClean="0">
              <a:latin typeface="Elektra Text Pro" panose="02000503030000020004" pitchFamily="2" charset="0"/>
            </a:endParaRPr>
          </a:p>
          <a:p>
            <a:pPr marL="932688" lvl="2" indent="-457200">
              <a:buFont typeface="+mj-lt"/>
              <a:buAutoNum type="arabicPeriod"/>
            </a:pPr>
            <a:r>
              <a:rPr lang="en-US" sz="2400" dirty="0" smtClean="0">
                <a:latin typeface="Elektra Text Pro" panose="02000503030000020004" pitchFamily="2" charset="0"/>
              </a:rPr>
              <a:t>Match hash codes of pattern and substring</a:t>
            </a:r>
          </a:p>
          <a:p>
            <a:pPr marL="932688" lvl="2" indent="-457200">
              <a:buFont typeface="+mj-lt"/>
              <a:buAutoNum type="arabicPeriod"/>
            </a:pPr>
            <a:endParaRPr lang="en-US" sz="2400" dirty="0" smtClean="0">
              <a:latin typeface="Elektra Text Pro" panose="02000503030000020004" pitchFamily="2" charset="0"/>
            </a:endParaRPr>
          </a:p>
          <a:p>
            <a:pPr marL="932688" lvl="2" indent="-457200">
              <a:buFont typeface="+mj-lt"/>
              <a:buAutoNum type="arabicPeriod"/>
            </a:pPr>
            <a:r>
              <a:rPr lang="en-US" sz="2400" dirty="0" smtClean="0">
                <a:latin typeface="Elektra Text Pro" panose="02000503030000020004" pitchFamily="2" charset="0"/>
              </a:rPr>
              <a:t>Use rolling hash function </a:t>
            </a:r>
            <a:endParaRPr lang="en-US" sz="2400" dirty="0">
              <a:latin typeface="Elektra Text Pro" panose="02000503030000020004" pitchFamily="2" charset="0"/>
            </a:endParaRPr>
          </a:p>
        </p:txBody>
      </p:sp>
    </p:spTree>
    <p:extLst>
      <p:ext uri="{BB962C8B-B14F-4D97-AF65-F5344CB8AC3E}">
        <p14:creationId xmlns:p14="http://schemas.microsoft.com/office/powerpoint/2010/main" val="1738151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Elektra Text Pro" panose="02000503030000020004" pitchFamily="2" charset="0"/>
              </a:rPr>
              <a:t>Rolling hash: </a:t>
            </a:r>
            <a:r>
              <a:rPr lang="en-US" sz="4000" dirty="0">
                <a:latin typeface="Elektra Text Pro" panose="02000503030000020004" pitchFamily="2" charset="0"/>
              </a:rPr>
              <a:t>R</a:t>
            </a:r>
            <a:r>
              <a:rPr lang="en-US" sz="4000" dirty="0" smtClean="0">
                <a:latin typeface="Elektra Text Pro" panose="02000503030000020004" pitchFamily="2" charset="0"/>
              </a:rPr>
              <a:t>abin fingerprint</a:t>
            </a:r>
            <a:endParaRPr lang="en-US" sz="4000" dirty="0">
              <a:latin typeface="Elektra Text Pro" panose="02000503030000020004" pitchFamily="2" charset="0"/>
            </a:endParaRPr>
          </a:p>
        </p:txBody>
      </p:sp>
      <p:sp>
        <p:nvSpPr>
          <p:cNvPr id="3" name="Content Placeholder 2"/>
          <p:cNvSpPr>
            <a:spLocks noGrp="1"/>
          </p:cNvSpPr>
          <p:nvPr>
            <p:ph idx="1"/>
          </p:nvPr>
        </p:nvSpPr>
        <p:spPr>
          <a:xfrm>
            <a:off x="409903" y="1845734"/>
            <a:ext cx="8292663" cy="4023360"/>
          </a:xfrm>
        </p:spPr>
        <p:txBody>
          <a:bodyPr>
            <a:normAutofit/>
          </a:bodyPr>
          <a:lstStyle/>
          <a:p>
            <a:endParaRPr lang="en-US" dirty="0" smtClean="0">
              <a:latin typeface="Consolas" panose="020B0609020204030204" pitchFamily="49" charset="0"/>
            </a:endParaRPr>
          </a:p>
          <a:p>
            <a:pPr marL="201168" lvl="1" indent="0">
              <a:buNone/>
            </a:pPr>
            <a:r>
              <a:rPr lang="en-US" sz="2400" i="1" u="sng" dirty="0" smtClean="0">
                <a:solidFill>
                  <a:srgbClr val="FF0000"/>
                </a:solidFill>
                <a:latin typeface="Consolas" panose="020B0609020204030204" pitchFamily="49" charset="0"/>
              </a:rPr>
              <a:t>hash</a:t>
            </a:r>
            <a:r>
              <a:rPr lang="en-US" sz="2400" u="sng" dirty="0" smtClean="0">
                <a:solidFill>
                  <a:srgbClr val="FF0000"/>
                </a:solidFill>
                <a:latin typeface="Consolas" panose="020B0609020204030204" pitchFamily="49" charset="0"/>
              </a:rPr>
              <a:t>(“</a:t>
            </a:r>
            <a:r>
              <a:rPr lang="en-US" sz="2400" u="sng" dirty="0" err="1" smtClean="0">
                <a:solidFill>
                  <a:srgbClr val="FF0000"/>
                </a:solidFill>
                <a:latin typeface="Consolas" panose="020B0609020204030204" pitchFamily="49" charset="0"/>
              </a:rPr>
              <a:t>bcdef</a:t>
            </a:r>
            <a:r>
              <a:rPr lang="en-US" sz="2400" b="1" u="sng" dirty="0" err="1" smtClean="0">
                <a:solidFill>
                  <a:srgbClr val="0070C0"/>
                </a:solidFill>
                <a:latin typeface="Consolas" panose="020B0609020204030204" pitchFamily="49" charset="0"/>
              </a:rPr>
              <a:t>g</a:t>
            </a:r>
            <a:r>
              <a:rPr lang="en-US" sz="2400" u="sng" dirty="0">
                <a:solidFill>
                  <a:srgbClr val="FF0000"/>
                </a:solidFill>
                <a:latin typeface="Consolas" panose="020B0609020204030204" pitchFamily="49" charset="0"/>
              </a:rPr>
              <a:t>”)</a:t>
            </a:r>
            <a:r>
              <a:rPr lang="en-US" sz="2400" dirty="0">
                <a:solidFill>
                  <a:srgbClr val="FF0000"/>
                </a:solidFill>
                <a:latin typeface="Consolas" panose="020B0609020204030204" pitchFamily="49" charset="0"/>
              </a:rPr>
              <a:t> = </a:t>
            </a:r>
            <a:r>
              <a:rPr lang="en-US" sz="2400" b="1" i="1" dirty="0" smtClean="0">
                <a:solidFill>
                  <a:srgbClr val="FF0000"/>
                </a:solidFill>
                <a:latin typeface="Consolas" panose="020B0609020204030204" pitchFamily="49" charset="0"/>
              </a:rPr>
              <a:t>f</a:t>
            </a:r>
            <a:r>
              <a:rPr lang="en-US" sz="2400" dirty="0" smtClean="0">
                <a:solidFill>
                  <a:srgbClr val="FF0000"/>
                </a:solidFill>
                <a:latin typeface="Consolas" panose="020B0609020204030204" pitchFamily="49" charset="0"/>
              </a:rPr>
              <a:t>(</a:t>
            </a:r>
            <a:r>
              <a:rPr lang="en-US" sz="2400" i="1" u="sng" dirty="0" smtClean="0">
                <a:solidFill>
                  <a:srgbClr val="FF0000"/>
                </a:solidFill>
                <a:latin typeface="Consolas" panose="020B0609020204030204" pitchFamily="49" charset="0"/>
              </a:rPr>
              <a:t>hash</a:t>
            </a:r>
            <a:r>
              <a:rPr lang="en-US" sz="2400" u="sng" dirty="0" smtClean="0">
                <a:solidFill>
                  <a:srgbClr val="FF0000"/>
                </a:solidFill>
                <a:latin typeface="Consolas" panose="020B0609020204030204" pitchFamily="49" charset="0"/>
              </a:rPr>
              <a:t>(“</a:t>
            </a:r>
            <a:r>
              <a:rPr lang="en-US" sz="2400" b="1" u="sng" dirty="0" err="1" smtClean="0">
                <a:solidFill>
                  <a:srgbClr val="0070C0"/>
                </a:solidFill>
                <a:latin typeface="Consolas" panose="020B0609020204030204" pitchFamily="49" charset="0"/>
              </a:rPr>
              <a:t>a</a:t>
            </a:r>
            <a:r>
              <a:rPr lang="en-US" sz="2400" u="sng" dirty="0" err="1" smtClean="0">
                <a:solidFill>
                  <a:srgbClr val="FF0000"/>
                </a:solidFill>
                <a:latin typeface="Consolas" panose="020B0609020204030204" pitchFamily="49" charset="0"/>
              </a:rPr>
              <a:t>bcdef</a:t>
            </a:r>
            <a:r>
              <a:rPr lang="en-US" sz="2400" u="sng" dirty="0" smtClean="0">
                <a:solidFill>
                  <a:srgbClr val="FF0000"/>
                </a:solidFill>
                <a:latin typeface="Consolas" panose="020B0609020204030204" pitchFamily="49" charset="0"/>
              </a:rPr>
              <a:t>”)</a:t>
            </a:r>
            <a:r>
              <a:rPr lang="en-US" sz="2400" dirty="0" smtClean="0">
                <a:solidFill>
                  <a:srgbClr val="FF0000"/>
                </a:solidFill>
                <a:latin typeface="Consolas" panose="020B0609020204030204" pitchFamily="49" charset="0"/>
              </a:rPr>
              <a:t>, “</a:t>
            </a:r>
            <a:r>
              <a:rPr lang="en-US" sz="2400" b="1" dirty="0" smtClean="0">
                <a:solidFill>
                  <a:srgbClr val="0070C0"/>
                </a:solidFill>
                <a:latin typeface="Consolas" panose="020B0609020204030204" pitchFamily="49" charset="0"/>
              </a:rPr>
              <a:t>a</a:t>
            </a:r>
            <a:r>
              <a:rPr lang="en-US" sz="2400" dirty="0" smtClean="0">
                <a:solidFill>
                  <a:srgbClr val="FF0000"/>
                </a:solidFill>
                <a:latin typeface="Consolas" panose="020B0609020204030204" pitchFamily="49" charset="0"/>
              </a:rPr>
              <a:t>”, “</a:t>
            </a:r>
            <a:r>
              <a:rPr lang="en-US" sz="2400" b="1" dirty="0" smtClean="0">
                <a:solidFill>
                  <a:srgbClr val="0070C0"/>
                </a:solidFill>
                <a:latin typeface="Consolas" panose="020B0609020204030204" pitchFamily="49" charset="0"/>
              </a:rPr>
              <a:t>g</a:t>
            </a:r>
            <a:r>
              <a:rPr lang="en-US" sz="2400" dirty="0" smtClean="0">
                <a:solidFill>
                  <a:srgbClr val="FF0000"/>
                </a:solidFill>
                <a:latin typeface="Consolas" panose="020B0609020204030204" pitchFamily="49" charset="0"/>
              </a:rPr>
              <a:t>”)</a:t>
            </a:r>
            <a:endParaRPr lang="en-US" sz="2400" dirty="0">
              <a:solidFill>
                <a:srgbClr val="FF0000"/>
              </a:solidFill>
              <a:latin typeface="Consolas" panose="020B0609020204030204" pitchFamily="49" charset="0"/>
            </a:endParaRPr>
          </a:p>
          <a:p>
            <a:endParaRPr lang="en-US" sz="3200" dirty="0" smtClean="0">
              <a:latin typeface="Consolas" panose="020B0609020204030204" pitchFamily="49" charset="0"/>
            </a:endParaRPr>
          </a:p>
          <a:p>
            <a:r>
              <a:rPr lang="en-US" sz="3200" dirty="0" smtClean="0">
                <a:latin typeface="Consolas" panose="020B0609020204030204" pitchFamily="49" charset="0"/>
              </a:rPr>
              <a:t>hash</a:t>
            </a:r>
            <a:r>
              <a:rPr lang="en-US" sz="3200" dirty="0">
                <a:latin typeface="Consolas" panose="020B0609020204030204" pitchFamily="49" charset="0"/>
              </a:rPr>
              <a:t>("</a:t>
            </a:r>
            <a:r>
              <a:rPr lang="en-US" sz="3200" dirty="0" err="1">
                <a:latin typeface="Consolas" panose="020B0609020204030204" pitchFamily="49" charset="0"/>
              </a:rPr>
              <a:t>a</a:t>
            </a:r>
            <a:r>
              <a:rPr lang="en-US" sz="3200" b="1" u="sng" dirty="0" err="1">
                <a:latin typeface="Consolas" panose="020B0609020204030204" pitchFamily="49" charset="0"/>
              </a:rPr>
              <a:t>br</a:t>
            </a:r>
            <a:r>
              <a:rPr lang="en-US" sz="3200" dirty="0">
                <a:latin typeface="Consolas" panose="020B0609020204030204" pitchFamily="49" charset="0"/>
              </a:rPr>
              <a:t>") =</a:t>
            </a:r>
            <a:r>
              <a:rPr lang="en-US" dirty="0">
                <a:latin typeface="Consolas" panose="020B0609020204030204" pitchFamily="49" charset="0"/>
              </a:rPr>
              <a:t> </a:t>
            </a:r>
            <a:endParaRPr lang="en-US" dirty="0" smtClean="0">
              <a:latin typeface="Consolas" panose="020B0609020204030204" pitchFamily="49" charset="0"/>
            </a:endParaRPr>
          </a:p>
          <a:p>
            <a:r>
              <a:rPr lang="en-US" dirty="0" smtClean="0">
                <a:latin typeface="Consolas" panose="020B0609020204030204" pitchFamily="49" charset="0"/>
              </a:rPr>
              <a:t>(</a:t>
            </a:r>
            <a:r>
              <a:rPr lang="en-US" dirty="0">
                <a:latin typeface="Consolas" panose="020B0609020204030204" pitchFamily="49" charset="0"/>
              </a:rPr>
              <a:t>97 × 101</a:t>
            </a:r>
            <a:r>
              <a:rPr lang="en-US" baseline="30000" dirty="0">
                <a:latin typeface="Consolas" panose="020B0609020204030204" pitchFamily="49" charset="0"/>
              </a:rPr>
              <a:t>2</a:t>
            </a:r>
            <a:r>
              <a:rPr lang="en-US" dirty="0">
                <a:latin typeface="Consolas" panose="020B0609020204030204" pitchFamily="49" charset="0"/>
              </a:rPr>
              <a:t>) + (98 × 101</a:t>
            </a:r>
            <a:r>
              <a:rPr lang="en-US" baseline="30000" dirty="0">
                <a:latin typeface="Consolas" panose="020B0609020204030204" pitchFamily="49" charset="0"/>
              </a:rPr>
              <a:t>1</a:t>
            </a:r>
            <a:r>
              <a:rPr lang="en-US" dirty="0">
                <a:latin typeface="Consolas" panose="020B0609020204030204" pitchFamily="49" charset="0"/>
              </a:rPr>
              <a:t>) + (114 × 101</a:t>
            </a:r>
            <a:r>
              <a:rPr lang="en-US" baseline="30000" dirty="0">
                <a:latin typeface="Consolas" panose="020B0609020204030204" pitchFamily="49" charset="0"/>
              </a:rPr>
              <a:t>0</a:t>
            </a:r>
            <a:r>
              <a:rPr lang="en-US" dirty="0">
                <a:latin typeface="Consolas" panose="020B0609020204030204" pitchFamily="49" charset="0"/>
              </a:rPr>
              <a:t>) = </a:t>
            </a:r>
            <a:r>
              <a:rPr lang="en-US" dirty="0">
                <a:solidFill>
                  <a:srgbClr val="FF0000"/>
                </a:solidFill>
                <a:latin typeface="Consolas" panose="020B0609020204030204" pitchFamily="49" charset="0"/>
              </a:rPr>
              <a:t>999,509</a:t>
            </a:r>
            <a:r>
              <a:rPr lang="en-US" dirty="0">
                <a:latin typeface="Consolas" panose="020B0609020204030204" pitchFamily="49" charset="0"/>
              </a:rPr>
              <a:t> </a:t>
            </a:r>
            <a:endParaRPr lang="ru-RU" dirty="0" smtClean="0">
              <a:latin typeface="Consolas" panose="020B0609020204030204" pitchFamily="49" charset="0"/>
            </a:endParaRPr>
          </a:p>
          <a:p>
            <a:endParaRPr lang="sv-SE" dirty="0" smtClean="0">
              <a:latin typeface="Consolas" panose="020B0609020204030204" pitchFamily="49" charset="0"/>
            </a:endParaRPr>
          </a:p>
          <a:p>
            <a:r>
              <a:rPr lang="sv-SE" sz="3200" dirty="0" smtClean="0">
                <a:latin typeface="Consolas" panose="020B0609020204030204" pitchFamily="49" charset="0"/>
              </a:rPr>
              <a:t>hash</a:t>
            </a:r>
            <a:r>
              <a:rPr lang="sv-SE" sz="3200" dirty="0">
                <a:latin typeface="Consolas" panose="020B0609020204030204" pitchFamily="49" charset="0"/>
              </a:rPr>
              <a:t>("</a:t>
            </a:r>
            <a:r>
              <a:rPr lang="sv-SE" sz="3200" b="1" u="sng" dirty="0" smtClean="0">
                <a:latin typeface="Consolas" panose="020B0609020204030204" pitchFamily="49" charset="0"/>
              </a:rPr>
              <a:t>br</a:t>
            </a:r>
            <a:r>
              <a:rPr lang="sv-SE" sz="3200" dirty="0" smtClean="0">
                <a:latin typeface="Consolas" panose="020B0609020204030204" pitchFamily="49" charset="0"/>
              </a:rPr>
              <a:t>c") </a:t>
            </a:r>
            <a:r>
              <a:rPr lang="sv-SE" sz="3200" dirty="0">
                <a:latin typeface="Consolas" panose="020B0609020204030204" pitchFamily="49" charset="0"/>
              </a:rPr>
              <a:t>= </a:t>
            </a:r>
            <a:endParaRPr lang="sv-SE" sz="3200" dirty="0" smtClean="0">
              <a:latin typeface="Consolas" panose="020B0609020204030204" pitchFamily="49" charset="0"/>
            </a:endParaRPr>
          </a:p>
          <a:p>
            <a:r>
              <a:rPr lang="sv-SE" dirty="0" smtClean="0">
                <a:latin typeface="Consolas" panose="020B0609020204030204" pitchFamily="49" charset="0"/>
              </a:rPr>
              <a:t>[</a:t>
            </a:r>
            <a:r>
              <a:rPr lang="sv-SE" dirty="0">
                <a:latin typeface="Consolas" panose="020B0609020204030204" pitchFamily="49" charset="0"/>
              </a:rPr>
              <a:t>101 × (</a:t>
            </a:r>
            <a:r>
              <a:rPr lang="sv-SE" dirty="0">
                <a:solidFill>
                  <a:srgbClr val="FF0000"/>
                </a:solidFill>
                <a:latin typeface="Consolas" panose="020B0609020204030204" pitchFamily="49" charset="0"/>
              </a:rPr>
              <a:t>999,509</a:t>
            </a:r>
            <a:r>
              <a:rPr lang="sv-SE" dirty="0">
                <a:latin typeface="Consolas" panose="020B0609020204030204" pitchFamily="49" charset="0"/>
              </a:rPr>
              <a:t> - (97 × 101</a:t>
            </a:r>
            <a:r>
              <a:rPr lang="sv-SE" baseline="30000" dirty="0">
                <a:latin typeface="Consolas" panose="020B0609020204030204" pitchFamily="49" charset="0"/>
              </a:rPr>
              <a:t>2</a:t>
            </a:r>
            <a:r>
              <a:rPr lang="sv-SE" dirty="0">
                <a:latin typeface="Consolas" panose="020B0609020204030204" pitchFamily="49" charset="0"/>
              </a:rPr>
              <a:t>))] + (</a:t>
            </a:r>
            <a:r>
              <a:rPr lang="sv-SE" i="1" dirty="0" smtClean="0">
                <a:latin typeface="Consolas" panose="020B0609020204030204" pitchFamily="49" charset="0"/>
              </a:rPr>
              <a:t>9</a:t>
            </a:r>
            <a:r>
              <a:rPr lang="ru-RU" i="1" dirty="0" smtClean="0">
                <a:latin typeface="Consolas" panose="020B0609020204030204" pitchFamily="49" charset="0"/>
              </a:rPr>
              <a:t>9</a:t>
            </a:r>
            <a:r>
              <a:rPr lang="sv-SE" i="1" dirty="0" smtClean="0">
                <a:latin typeface="Consolas" panose="020B0609020204030204" pitchFamily="49" charset="0"/>
              </a:rPr>
              <a:t> </a:t>
            </a:r>
            <a:r>
              <a:rPr lang="sv-SE" dirty="0">
                <a:latin typeface="Consolas" panose="020B0609020204030204" pitchFamily="49" charset="0"/>
              </a:rPr>
              <a:t>× 101</a:t>
            </a:r>
            <a:r>
              <a:rPr lang="sv-SE" baseline="30000" dirty="0">
                <a:latin typeface="Consolas" panose="020B0609020204030204" pitchFamily="49" charset="0"/>
              </a:rPr>
              <a:t>0</a:t>
            </a:r>
            <a:r>
              <a:rPr lang="sv-SE" dirty="0">
                <a:latin typeface="Consolas" panose="020B0609020204030204" pitchFamily="49" charset="0"/>
              </a:rPr>
              <a:t>) = </a:t>
            </a:r>
            <a:r>
              <a:rPr lang="sv-SE" dirty="0" smtClean="0">
                <a:latin typeface="Consolas" panose="020B0609020204030204" pitchFamily="49" charset="0"/>
              </a:rPr>
              <a:t>1,011,3</a:t>
            </a:r>
            <a:r>
              <a:rPr lang="ru-RU" dirty="0" smtClean="0">
                <a:latin typeface="Consolas" panose="020B0609020204030204" pitchFamily="49" charset="0"/>
              </a:rPr>
              <a:t>11</a:t>
            </a:r>
            <a:endParaRPr lang="en-US" dirty="0">
              <a:latin typeface="Consolas" panose="020B0609020204030204" pitchFamily="49" charset="0"/>
            </a:endParaRPr>
          </a:p>
        </p:txBody>
      </p:sp>
      <p:sp>
        <p:nvSpPr>
          <p:cNvPr id="4" name="TextBox 3"/>
          <p:cNvSpPr txBox="1"/>
          <p:nvPr/>
        </p:nvSpPr>
        <p:spPr>
          <a:xfrm>
            <a:off x="5292090" y="5792801"/>
            <a:ext cx="1324402" cy="369332"/>
          </a:xfrm>
          <a:prstGeom prst="rect">
            <a:avLst/>
          </a:prstGeom>
          <a:noFill/>
        </p:spPr>
        <p:txBody>
          <a:bodyPr wrap="none" rtlCol="0">
            <a:spAutoFit/>
          </a:bodyPr>
          <a:lstStyle/>
          <a:p>
            <a:r>
              <a:rPr lang="en-US" dirty="0" smtClean="0">
                <a:latin typeface="Consolas" panose="020B0609020204030204" pitchFamily="49" charset="0"/>
                <a:cs typeface="Consolas" panose="020B0609020204030204" pitchFamily="49" charset="0"/>
              </a:rPr>
              <a:t>added “c”</a:t>
            </a:r>
            <a:endParaRPr lang="ru-RU" dirty="0">
              <a:latin typeface="Consolas" panose="020B0609020204030204" pitchFamily="49" charset="0"/>
              <a:cs typeface="Consolas" panose="020B0609020204030204" pitchFamily="49" charset="0"/>
            </a:endParaRPr>
          </a:p>
        </p:txBody>
      </p:sp>
      <p:sp>
        <p:nvSpPr>
          <p:cNvPr id="5" name="TextBox 4"/>
          <p:cNvSpPr txBox="1"/>
          <p:nvPr/>
        </p:nvSpPr>
        <p:spPr>
          <a:xfrm>
            <a:off x="3196502" y="5792801"/>
            <a:ext cx="1577676" cy="369332"/>
          </a:xfrm>
          <a:prstGeom prst="rect">
            <a:avLst/>
          </a:prstGeom>
          <a:noFill/>
        </p:spPr>
        <p:txBody>
          <a:bodyPr wrap="none" rtlCol="0">
            <a:spAutoFit/>
          </a:bodyPr>
          <a:lstStyle/>
          <a:p>
            <a:r>
              <a:rPr lang="en-US" dirty="0" smtClean="0">
                <a:latin typeface="Consolas" panose="020B0609020204030204" pitchFamily="49" charset="0"/>
                <a:cs typeface="Consolas" panose="020B0609020204030204" pitchFamily="49" charset="0"/>
              </a:rPr>
              <a:t>removed “a”</a:t>
            </a:r>
            <a:endParaRPr lang="ru-RU"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7280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2255</TotalTime>
  <Words>1406</Words>
  <Application>Microsoft Office PowerPoint</Application>
  <PresentationFormat>Экран (4:3)</PresentationFormat>
  <Paragraphs>268</Paragraphs>
  <Slides>31</Slides>
  <Notes>23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31</vt:i4>
      </vt:variant>
    </vt:vector>
  </HeadingPairs>
  <TitlesOfParts>
    <vt:vector size="39" baseType="lpstr">
      <vt:lpstr>Arial</vt:lpstr>
      <vt:lpstr>Calibri</vt:lpstr>
      <vt:lpstr>Calibri Light</vt:lpstr>
      <vt:lpstr>Cambria Math</vt:lpstr>
      <vt:lpstr>Consolas</vt:lpstr>
      <vt:lpstr>Elektra Text Pro</vt:lpstr>
      <vt:lpstr>Wingdings</vt:lpstr>
      <vt:lpstr>Ретро</vt:lpstr>
      <vt:lpstr>Catching a lion in a desert</vt:lpstr>
      <vt:lpstr>Mandatory reading</vt:lpstr>
      <vt:lpstr>Substring search</vt:lpstr>
      <vt:lpstr>Naïve search</vt:lpstr>
      <vt:lpstr>Text examples</vt:lpstr>
      <vt:lpstr>Презентация PowerPoint</vt:lpstr>
      <vt:lpstr>Advanced search: skipping techniques</vt:lpstr>
      <vt:lpstr>Advanced search: rolling hash</vt:lpstr>
      <vt:lpstr>Rolling hash: Rabin fingerprint</vt:lpstr>
      <vt:lpstr>Презентация PowerPoint</vt:lpstr>
      <vt:lpstr>Indexing</vt:lpstr>
      <vt:lpstr>Techniques used across methods</vt:lpstr>
      <vt:lpstr>Indexing</vt:lpstr>
      <vt:lpstr>Tokenization</vt:lpstr>
      <vt:lpstr>Tokenization: stream</vt:lpstr>
      <vt:lpstr>Stream tokenization</vt:lpstr>
      <vt:lpstr>Regex tokenization</vt:lpstr>
      <vt:lpstr>Tokenization stability</vt:lpstr>
      <vt:lpstr>Creating index</vt:lpstr>
      <vt:lpstr>Inverted file index</vt:lpstr>
      <vt:lpstr>So what?</vt:lpstr>
      <vt:lpstr>Granularity of Index</vt:lpstr>
      <vt:lpstr>Index compression</vt:lpstr>
      <vt:lpstr>Coding</vt:lpstr>
      <vt:lpstr>Compression coding</vt:lpstr>
      <vt:lpstr>Huffman coding</vt:lpstr>
      <vt:lpstr>Signature files</vt:lpstr>
      <vt:lpstr>Vector space model</vt:lpstr>
      <vt:lpstr>And how it works?</vt:lpstr>
      <vt:lpstr>What else?!</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Catching a lion in a desert</dc:title>
  <dc:creator>Станислав Протасов</dc:creator>
  <cp:lastModifiedBy>Станислав Протасов</cp:lastModifiedBy>
  <cp:revision>62</cp:revision>
  <dcterms:created xsi:type="dcterms:W3CDTF">2016-11-11T09:07:24Z</dcterms:created>
  <dcterms:modified xsi:type="dcterms:W3CDTF">2016-11-21T11:49:26Z</dcterms:modified>
</cp:coreProperties>
</file>