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  <p:sldMasterId id="2147483654" r:id="rId3"/>
    <p:sldMasterId id="2147483657" r:id="rId4"/>
    <p:sldMasterId id="2147483659" r:id="rId5"/>
    <p:sldMasterId id="2147483793" r:id="rId6"/>
  </p:sldMasterIdLst>
  <p:notesMasterIdLst>
    <p:notesMasterId r:id="rId17"/>
  </p:notesMasterIdLst>
  <p:sldIdLst>
    <p:sldId id="285" r:id="rId7"/>
    <p:sldId id="289" r:id="rId8"/>
    <p:sldId id="290" r:id="rId9"/>
    <p:sldId id="288" r:id="rId10"/>
    <p:sldId id="291" r:id="rId11"/>
    <p:sldId id="277" r:id="rId12"/>
    <p:sldId id="275" r:id="rId13"/>
    <p:sldId id="256" r:id="rId14"/>
    <p:sldId id="278" r:id="rId15"/>
    <p:sldId id="282" r:id="rId16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180"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361"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539"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719"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900" algn="l" defTabSz="914361" rtl="0" eaLnBrk="1" latinLnBrk="0" hangingPunct="1"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080" algn="l" defTabSz="914361" rtl="0" eaLnBrk="1" latinLnBrk="0" hangingPunct="1"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261" algn="l" defTabSz="914361" rtl="0" eaLnBrk="1" latinLnBrk="0" hangingPunct="1"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439" algn="l" defTabSz="914361" rtl="0" eaLnBrk="1" latinLnBrk="0" hangingPunct="1"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3B86"/>
    <a:srgbClr val="491F6A"/>
    <a:srgbClr val="AEAEAE"/>
    <a:srgbClr val="D84942"/>
    <a:srgbClr val="672952"/>
    <a:srgbClr val="3C3C3C"/>
    <a:srgbClr val="909090"/>
    <a:srgbClr val="DFDFDF"/>
    <a:srgbClr val="52BEB0"/>
    <a:srgbClr val="62C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656"/>
  </p:normalViewPr>
  <p:slideViewPr>
    <p:cSldViewPr>
      <p:cViewPr>
        <p:scale>
          <a:sx n="54" d="100"/>
          <a:sy n="54" d="100"/>
        </p:scale>
        <p:origin x="792" y="1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le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leo" panose="020F0502020204030203" pitchFamily="34" charset="0"/>
              </a:defRPr>
            </a:lvl1pPr>
          </a:lstStyle>
          <a:p>
            <a:fld id="{2CD826BB-5C23-4804-ADF3-D2879A29335B}" type="datetimeFigureOut">
              <a:rPr lang="en-US" smtClean="0"/>
              <a:pPr/>
              <a:t>5/2/20</a:t>
            </a:fld>
            <a:endParaRPr lang="en-US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le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leo" panose="020F0502020204030203" pitchFamily="34" charset="0"/>
              </a:defRPr>
            </a:lvl1pPr>
          </a:lstStyle>
          <a:p>
            <a:fld id="{41E8C199-60EB-4919-9D02-E23353818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1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from the University of Ottawa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C199-60EB-4919-9D02-E23353818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3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science journals?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Estimation: &lt;&gt;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25-40,000 journals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96% are published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8-10% are published under Open Access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 of science articles are available free of charge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articles have been published ever (means since 1665)? est.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 millions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Growth: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1.4 million of articles per year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2,000 publishers but Top 3 (Elsevier, Springer, Wiley)  account for 42% of articles published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Elsevier itself publishes 250,000 articles a year in 2,000 journals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biggest platform of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ejournals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ScienceDirect, provides 240 million of downloads per year to 10 million of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 of publishing a single online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 journal article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estimated at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$10,000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purchase an article for an individual: $30-40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cost of a subscription for a library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$3,792 (average cost for a chemistry journal) up to $10,000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expensive: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Biochimica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Biophysica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Acta,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$20,930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year!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C199-60EB-4919-9D02-E23353818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4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D84942"/>
                </a:solidFill>
                <a:latin typeface="Aleo" panose="020F0502020204030203" pitchFamily="34" charset="0"/>
                <a:sym typeface="Lato" panose="020F0502020204030203" pitchFamily="34" charset="0"/>
              </a:rPr>
              <a:t>information retrieval App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8C199-60EB-4919-9D02-E23353818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6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676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618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36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8653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847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321201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600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7468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1198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4546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069436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422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8826029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212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365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576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02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0946184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5787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7032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3986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274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5062643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7180080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7750014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390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8657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2853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155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2161587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113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5452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26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19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90429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9312080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7577373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8469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0500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5710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1501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3608463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49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34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350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5746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99551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5733946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6574745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1477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9125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61"/>
            <a:ext cx="20726400" cy="2940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71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4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15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87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5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83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0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7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448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071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8" y="8813807"/>
            <a:ext cx="20726400" cy="2724150"/>
          </a:xfrm>
        </p:spPr>
        <p:txBody>
          <a:bodyPr anchor="t"/>
          <a:lstStyle>
            <a:lvl1pPr algn="l">
              <a:defRPr sz="86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71852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94370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91556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88741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85926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831119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80297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77482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938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7"/>
            <a:ext cx="10769600" cy="9051926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7"/>
            <a:ext cx="10769600" cy="9051926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9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9941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31"/>
            <a:ext cx="10773835" cy="127952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71852" indent="0">
              <a:buNone/>
              <a:defRPr sz="4300" b="1"/>
            </a:lvl2pPr>
            <a:lvl3pPr marL="1943707" indent="0">
              <a:buNone/>
              <a:defRPr sz="3800" b="1"/>
            </a:lvl3pPr>
            <a:lvl4pPr marL="2915560" indent="0">
              <a:buNone/>
              <a:defRPr sz="3300" b="1"/>
            </a:lvl4pPr>
            <a:lvl5pPr marL="3887412" indent="0">
              <a:buNone/>
              <a:defRPr sz="3300" b="1"/>
            </a:lvl5pPr>
            <a:lvl6pPr marL="4859265" indent="0">
              <a:buNone/>
              <a:defRPr sz="3300" b="1"/>
            </a:lvl6pPr>
            <a:lvl7pPr marL="5831119" indent="0">
              <a:buNone/>
              <a:defRPr sz="3300" b="1"/>
            </a:lvl7pPr>
            <a:lvl8pPr marL="6802972" indent="0">
              <a:buNone/>
              <a:defRPr sz="3300" b="1"/>
            </a:lvl8pPr>
            <a:lvl9pPr marL="7774827" indent="0">
              <a:buNone/>
              <a:defRPr sz="3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3835" cy="7902576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8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51" y="3070231"/>
            <a:ext cx="10778067" cy="127952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71852" indent="0">
              <a:buNone/>
              <a:defRPr sz="4300" b="1"/>
            </a:lvl2pPr>
            <a:lvl3pPr marL="1943707" indent="0">
              <a:buNone/>
              <a:defRPr sz="3800" b="1"/>
            </a:lvl3pPr>
            <a:lvl4pPr marL="2915560" indent="0">
              <a:buNone/>
              <a:defRPr sz="3300" b="1"/>
            </a:lvl4pPr>
            <a:lvl5pPr marL="3887412" indent="0">
              <a:buNone/>
              <a:defRPr sz="3300" b="1"/>
            </a:lvl5pPr>
            <a:lvl6pPr marL="4859265" indent="0">
              <a:buNone/>
              <a:defRPr sz="3300" b="1"/>
            </a:lvl6pPr>
            <a:lvl7pPr marL="5831119" indent="0">
              <a:buNone/>
              <a:defRPr sz="3300" b="1"/>
            </a:lvl7pPr>
            <a:lvl8pPr marL="6802972" indent="0">
              <a:buNone/>
              <a:defRPr sz="3300" b="1"/>
            </a:lvl8pPr>
            <a:lvl9pPr marL="7774827" indent="0">
              <a:buNone/>
              <a:defRPr sz="3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51" y="4349750"/>
            <a:ext cx="10778067" cy="7902576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8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953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197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161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9" y="546101"/>
            <a:ext cx="8022168" cy="2324102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7"/>
            <a:ext cx="13631333" cy="11706226"/>
          </a:xfrm>
        </p:spPr>
        <p:txBody>
          <a:bodyPr/>
          <a:lstStyle>
            <a:lvl1pPr>
              <a:defRPr sz="6900"/>
            </a:lvl1pPr>
            <a:lvl2pPr>
              <a:defRPr sz="6000"/>
            </a:lvl2pPr>
            <a:lvl3pPr>
              <a:defRPr sz="50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9" y="2870207"/>
            <a:ext cx="8022168" cy="9382126"/>
          </a:xfrm>
        </p:spPr>
        <p:txBody>
          <a:bodyPr/>
          <a:lstStyle>
            <a:lvl1pPr marL="0" indent="0">
              <a:buNone/>
              <a:defRPr sz="2900"/>
            </a:lvl1pPr>
            <a:lvl2pPr marL="971852" indent="0">
              <a:buNone/>
              <a:defRPr sz="2600"/>
            </a:lvl2pPr>
            <a:lvl3pPr marL="1943707" indent="0">
              <a:buNone/>
              <a:defRPr sz="2100"/>
            </a:lvl3pPr>
            <a:lvl4pPr marL="2915560" indent="0">
              <a:buNone/>
              <a:defRPr sz="1900"/>
            </a:lvl4pPr>
            <a:lvl5pPr marL="3887412" indent="0">
              <a:buNone/>
              <a:defRPr sz="1900"/>
            </a:lvl5pPr>
            <a:lvl6pPr marL="4859265" indent="0">
              <a:buNone/>
              <a:defRPr sz="1900"/>
            </a:lvl6pPr>
            <a:lvl7pPr marL="5831119" indent="0">
              <a:buNone/>
              <a:defRPr sz="1900"/>
            </a:lvl7pPr>
            <a:lvl8pPr marL="6802972" indent="0">
              <a:buNone/>
              <a:defRPr sz="1900"/>
            </a:lvl8pPr>
            <a:lvl9pPr marL="7774827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229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5" y="9601207"/>
            <a:ext cx="14630400" cy="1133478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/>
          <a:lstStyle>
            <a:lvl1pPr marL="0" indent="0">
              <a:buNone/>
              <a:defRPr sz="6900"/>
            </a:lvl1pPr>
            <a:lvl2pPr marL="971852" indent="0">
              <a:buNone/>
              <a:defRPr sz="6000"/>
            </a:lvl2pPr>
            <a:lvl3pPr marL="1943707" indent="0">
              <a:buNone/>
              <a:defRPr sz="5000"/>
            </a:lvl3pPr>
            <a:lvl4pPr marL="2915560" indent="0">
              <a:buNone/>
              <a:defRPr sz="4300"/>
            </a:lvl4pPr>
            <a:lvl5pPr marL="3887412" indent="0">
              <a:buNone/>
              <a:defRPr sz="4300"/>
            </a:lvl5pPr>
            <a:lvl6pPr marL="4859265" indent="0">
              <a:buNone/>
              <a:defRPr sz="4300"/>
            </a:lvl6pPr>
            <a:lvl7pPr marL="5831119" indent="0">
              <a:buNone/>
              <a:defRPr sz="4300"/>
            </a:lvl7pPr>
            <a:lvl8pPr marL="6802972" indent="0">
              <a:buNone/>
              <a:defRPr sz="4300"/>
            </a:lvl8pPr>
            <a:lvl9pPr marL="7774827" indent="0">
              <a:buNone/>
              <a:defRPr sz="43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5" y="10734683"/>
            <a:ext cx="14630400" cy="1609726"/>
          </a:xfrm>
        </p:spPr>
        <p:txBody>
          <a:bodyPr/>
          <a:lstStyle>
            <a:lvl1pPr marL="0" indent="0">
              <a:buNone/>
              <a:defRPr sz="2900"/>
            </a:lvl1pPr>
            <a:lvl2pPr marL="971852" indent="0">
              <a:buNone/>
              <a:defRPr sz="2600"/>
            </a:lvl2pPr>
            <a:lvl3pPr marL="1943707" indent="0">
              <a:buNone/>
              <a:defRPr sz="2100"/>
            </a:lvl3pPr>
            <a:lvl4pPr marL="2915560" indent="0">
              <a:buNone/>
              <a:defRPr sz="1900"/>
            </a:lvl4pPr>
            <a:lvl5pPr marL="3887412" indent="0">
              <a:buNone/>
              <a:defRPr sz="1900"/>
            </a:lvl5pPr>
            <a:lvl6pPr marL="4859265" indent="0">
              <a:buNone/>
              <a:defRPr sz="1900"/>
            </a:lvl6pPr>
            <a:lvl7pPr marL="5831119" indent="0">
              <a:buNone/>
              <a:defRPr sz="1900"/>
            </a:lvl7pPr>
            <a:lvl8pPr marL="6802972" indent="0">
              <a:buNone/>
              <a:defRPr sz="1900"/>
            </a:lvl8pPr>
            <a:lvl9pPr marL="7774827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50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588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81"/>
            <a:ext cx="54864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81"/>
            <a:ext cx="160528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6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5520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23038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794621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"/>
          <p:cNvSpPr>
            <a:spLocks/>
          </p:cNvSpPr>
          <p:nvPr/>
        </p:nvSpPr>
        <p:spPr bwMode="auto">
          <a:xfrm>
            <a:off x="8723312" y="-14285"/>
            <a:ext cx="15725776" cy="13800138"/>
          </a:xfrm>
          <a:custGeom>
            <a:avLst/>
            <a:gdLst>
              <a:gd name="T0" fmla="*/ 6732233 w 21600"/>
              <a:gd name="T1" fmla="*/ 14695 h 21600"/>
              <a:gd name="T2" fmla="*/ 15674812 w 21600"/>
              <a:gd name="T3" fmla="*/ 0 h 21600"/>
              <a:gd name="T4" fmla="*/ 15725775 w 21600"/>
              <a:gd name="T5" fmla="*/ 13800138 h 21600"/>
              <a:gd name="T6" fmla="*/ 0 w 21600"/>
              <a:gd name="T7" fmla="*/ 13766915 h 21600"/>
              <a:gd name="T8" fmla="*/ 6732233 w 21600"/>
              <a:gd name="T9" fmla="*/ 14695 h 21600"/>
              <a:gd name="T10" fmla="*/ 6732233 w 21600"/>
              <a:gd name="T11" fmla="*/ 1469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"/>
          <p:cNvSpPr>
            <a:spLocks/>
          </p:cNvSpPr>
          <p:nvPr/>
        </p:nvSpPr>
        <p:spPr bwMode="auto">
          <a:xfrm>
            <a:off x="8723312" y="-14285"/>
            <a:ext cx="15725776" cy="13800138"/>
          </a:xfrm>
          <a:custGeom>
            <a:avLst/>
            <a:gdLst>
              <a:gd name="T0" fmla="*/ 6732233 w 21600"/>
              <a:gd name="T1" fmla="*/ 14695 h 21600"/>
              <a:gd name="T2" fmla="*/ 15674812 w 21600"/>
              <a:gd name="T3" fmla="*/ 0 h 21600"/>
              <a:gd name="T4" fmla="*/ 15725775 w 21600"/>
              <a:gd name="T5" fmla="*/ 13800138 h 21600"/>
              <a:gd name="T6" fmla="*/ 0 w 21600"/>
              <a:gd name="T7" fmla="*/ 13766915 h 21600"/>
              <a:gd name="T8" fmla="*/ 6732233 w 21600"/>
              <a:gd name="T9" fmla="*/ 14695 h 21600"/>
              <a:gd name="T10" fmla="*/ 6732233 w 21600"/>
              <a:gd name="T11" fmla="*/ 1469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1"/>
          <p:cNvSpPr>
            <a:spLocks/>
          </p:cNvSpPr>
          <p:nvPr/>
        </p:nvSpPr>
        <p:spPr bwMode="auto">
          <a:xfrm>
            <a:off x="8723312" y="-14285"/>
            <a:ext cx="15725776" cy="13800138"/>
          </a:xfrm>
          <a:custGeom>
            <a:avLst/>
            <a:gdLst>
              <a:gd name="T0" fmla="*/ 6732233 w 21600"/>
              <a:gd name="T1" fmla="*/ 14695 h 21600"/>
              <a:gd name="T2" fmla="*/ 15674812 w 21600"/>
              <a:gd name="T3" fmla="*/ 0 h 21600"/>
              <a:gd name="T4" fmla="*/ 15725775 w 21600"/>
              <a:gd name="T5" fmla="*/ 13800138 h 21600"/>
              <a:gd name="T6" fmla="*/ 0 w 21600"/>
              <a:gd name="T7" fmla="*/ 13766915 h 21600"/>
              <a:gd name="T8" fmla="*/ 6732233 w 21600"/>
              <a:gd name="T9" fmla="*/ 14695 h 21600"/>
              <a:gd name="T10" fmla="*/ 6732233 w 21600"/>
              <a:gd name="T11" fmla="*/ 1469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49278"/>
            <a:ext cx="21945600" cy="2286000"/>
          </a:xfrm>
          <a:prstGeom prst="rect">
            <a:avLst/>
          </a:prstGeom>
        </p:spPr>
        <p:txBody>
          <a:bodyPr vert="horz" lIns="194370" tIns="97186" rIns="194370" bIns="9718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200407"/>
            <a:ext cx="21945600" cy="9051926"/>
          </a:xfrm>
          <a:prstGeom prst="rect">
            <a:avLst/>
          </a:prstGeom>
        </p:spPr>
        <p:txBody>
          <a:bodyPr vert="horz" lIns="194370" tIns="97186" rIns="194370" bIns="971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12712709"/>
            <a:ext cx="5689600" cy="730250"/>
          </a:xfrm>
          <a:prstGeom prst="rect">
            <a:avLst/>
          </a:prstGeom>
        </p:spPr>
        <p:txBody>
          <a:bodyPr vert="horz" lIns="194370" tIns="97186" rIns="194370" bIns="97186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2, 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1200" y="12712709"/>
            <a:ext cx="7721600" cy="730250"/>
          </a:xfrm>
          <a:prstGeom prst="rect">
            <a:avLst/>
          </a:prstGeom>
        </p:spPr>
        <p:txBody>
          <a:bodyPr vert="horz" lIns="194370" tIns="97186" rIns="194370" bIns="97186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5200" y="12712709"/>
            <a:ext cx="5689600" cy="730250"/>
          </a:xfrm>
          <a:prstGeom prst="rect">
            <a:avLst/>
          </a:prstGeom>
        </p:spPr>
        <p:txBody>
          <a:bodyPr vert="horz" lIns="194370" tIns="97186" rIns="194370" bIns="97186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defTabSz="1943707" rtl="0" eaLnBrk="1" latinLnBrk="0" hangingPunct="1">
        <a:spcBef>
          <a:spcPct val="0"/>
        </a:spcBef>
        <a:buNone/>
        <a:defRPr sz="9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8889" indent="-728889" algn="l" defTabSz="194370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579260" indent="-607406" algn="l" defTabSz="1943707" rtl="0" eaLnBrk="1" latinLnBrk="0" hangingPunct="1">
        <a:spcBef>
          <a:spcPct val="20000"/>
        </a:spcBef>
        <a:buFont typeface="Arial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429632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401487" indent="-485927" algn="l" defTabSz="1943707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73339" indent="-485927" algn="l" defTabSz="1943707" rtl="0" eaLnBrk="1" latinLnBrk="0" hangingPunct="1">
        <a:spcBef>
          <a:spcPct val="20000"/>
        </a:spcBef>
        <a:buFont typeface="Arial" pitchFamily="34" charset="0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345194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317049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288902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260754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71852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3707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915560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87412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859265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831119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802972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774827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6"/>
          <p:cNvSpPr>
            <a:spLocks/>
          </p:cNvSpPr>
          <p:nvPr/>
        </p:nvSpPr>
        <p:spPr bwMode="auto">
          <a:xfrm>
            <a:off x="-10365" y="12685712"/>
            <a:ext cx="24384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4800" b="1" dirty="0">
                <a:solidFill>
                  <a:schemeClr val="bg1"/>
                </a:solidFill>
                <a:latin typeface="Aleo" panose="020F0502020204030203" pitchFamily="34" charset="0"/>
                <a:sym typeface="Lato" panose="020F0502020204030203" pitchFamily="34" charset="0"/>
              </a:rPr>
              <a:t>From Random G Tech</a:t>
            </a:r>
          </a:p>
        </p:txBody>
      </p:sp>
      <p:sp>
        <p:nvSpPr>
          <p:cNvPr id="9224" name="Rectangle 7"/>
          <p:cNvSpPr>
            <a:spLocks/>
          </p:cNvSpPr>
          <p:nvPr/>
        </p:nvSpPr>
        <p:spPr bwMode="auto">
          <a:xfrm>
            <a:off x="-10365" y="5394769"/>
            <a:ext cx="24384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9600" b="1" dirty="0">
                <a:solidFill>
                  <a:schemeClr val="bg1"/>
                </a:solidFill>
                <a:latin typeface="Aleo" panose="020F0502020204030203" pitchFamily="34" charset="0"/>
                <a:sym typeface="Aleo" panose="020F0502020204030203" pitchFamily="34" charset="0"/>
              </a:rPr>
              <a:t>Related Publication Search</a:t>
            </a:r>
            <a:endParaRPr lang="en-US" sz="9600" b="1" dirty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  <a:sym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7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1" name="Rectangle 20"/>
          <p:cNvSpPr>
            <a:spLocks/>
          </p:cNvSpPr>
          <p:nvPr/>
        </p:nvSpPr>
        <p:spPr bwMode="auto">
          <a:xfrm>
            <a:off x="-1" y="0"/>
            <a:ext cx="11747503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5000" b="1" dirty="0">
                <a:solidFill>
                  <a:schemeClr val="bg1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Thank You</a:t>
            </a:r>
          </a:p>
          <a:p>
            <a:pPr eaLnBrk="1" hangingPunct="1"/>
            <a:r>
              <a:rPr lang="en-US" sz="15000" b="1" strike="sngStrike" dirty="0">
                <a:solidFill>
                  <a:schemeClr val="bg1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No Questions</a:t>
            </a:r>
          </a:p>
        </p:txBody>
      </p:sp>
      <p:grpSp>
        <p:nvGrpSpPr>
          <p:cNvPr id="14" name="Grupa 13"/>
          <p:cNvGrpSpPr/>
          <p:nvPr/>
        </p:nvGrpSpPr>
        <p:grpSpPr>
          <a:xfrm>
            <a:off x="15893357" y="3160216"/>
            <a:ext cx="6963240" cy="1600200"/>
            <a:chOff x="15722600" y="3556000"/>
            <a:chExt cx="6963240" cy="1600200"/>
          </a:xfrm>
        </p:grpSpPr>
        <p:sp>
          <p:nvSpPr>
            <p:cNvPr id="20485" name="Rectangle 4"/>
            <p:cNvSpPr>
              <a:spLocks/>
            </p:cNvSpPr>
            <p:nvPr/>
          </p:nvSpPr>
          <p:spPr bwMode="auto">
            <a:xfrm>
              <a:off x="17664608" y="4079101"/>
              <a:ext cx="502123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3600" dirty="0" err="1">
                  <a:solidFill>
                    <a:srgbClr val="3C3C3C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randomg</a:t>
              </a:r>
              <a:endParaRPr lang="en-US" sz="3600" dirty="0">
                <a:solidFill>
                  <a:srgbClr val="3C3C3C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grpSp>
          <p:nvGrpSpPr>
            <p:cNvPr id="13" name="Grupa 12"/>
            <p:cNvGrpSpPr/>
            <p:nvPr/>
          </p:nvGrpSpPr>
          <p:grpSpPr>
            <a:xfrm>
              <a:off x="15722600" y="3556000"/>
              <a:ext cx="1600200" cy="1600200"/>
              <a:chOff x="15722600" y="3556000"/>
              <a:chExt cx="1600200" cy="1600200"/>
            </a:xfrm>
          </p:grpSpPr>
          <p:sp>
            <p:nvSpPr>
              <p:cNvPr id="20498" name="AutoShape 17"/>
              <p:cNvSpPr>
                <a:spLocks/>
              </p:cNvSpPr>
              <p:nvPr/>
            </p:nvSpPr>
            <p:spPr bwMode="auto">
              <a:xfrm>
                <a:off x="15722600" y="3556000"/>
                <a:ext cx="1600200" cy="1600200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672952"/>
              </a:solidFill>
              <a:ln>
                <a:solidFill>
                  <a:srgbClr val="672952"/>
                </a:solidFill>
              </a:ln>
              <a:extLst/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499" name="Freeform 18"/>
              <p:cNvSpPr>
                <a:spLocks/>
              </p:cNvSpPr>
              <p:nvPr/>
            </p:nvSpPr>
            <p:spPr bwMode="auto">
              <a:xfrm>
                <a:off x="16179800" y="4181475"/>
                <a:ext cx="1035050" cy="919163"/>
              </a:xfrm>
              <a:custGeom>
                <a:avLst/>
                <a:gdLst>
                  <a:gd name="T0" fmla="*/ 429737 w 21600"/>
                  <a:gd name="T1" fmla="*/ 919163 h 21600"/>
                  <a:gd name="T2" fmla="*/ 1035050 w 21600"/>
                  <a:gd name="T3" fmla="*/ 575073 h 21600"/>
                  <a:gd name="T4" fmla="*/ 1031360 w 21600"/>
                  <a:gd name="T5" fmla="*/ 176939 h 21600"/>
                  <a:gd name="T6" fmla="*/ 821427 w 21600"/>
                  <a:gd name="T7" fmla="*/ 0 h 21600"/>
                  <a:gd name="T8" fmla="*/ 0 w 21600"/>
                  <a:gd name="T9" fmla="*/ 552987 h 21600"/>
                  <a:gd name="T10" fmla="*/ 429737 w 21600"/>
                  <a:gd name="T11" fmla="*/ 919163 h 21600"/>
                  <a:gd name="T12" fmla="*/ 429737 w 21600"/>
                  <a:gd name="T13" fmla="*/ 919163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8968" y="21600"/>
                    </a:moveTo>
                    <a:lnTo>
                      <a:pt x="21600" y="13514"/>
                    </a:lnTo>
                    <a:lnTo>
                      <a:pt x="21523" y="4158"/>
                    </a:lnTo>
                    <a:lnTo>
                      <a:pt x="17142" y="0"/>
                    </a:lnTo>
                    <a:lnTo>
                      <a:pt x="0" y="12995"/>
                    </a:lnTo>
                    <a:lnTo>
                      <a:pt x="8968" y="21600"/>
                    </a:lnTo>
                    <a:close/>
                    <a:moveTo>
                      <a:pt x="8968" y="21600"/>
                    </a:moveTo>
                  </a:path>
                </a:pathLst>
              </a:custGeom>
              <a:solidFill>
                <a:srgbClr val="421A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500" name="AutoShape 19"/>
              <p:cNvSpPr>
                <a:spLocks/>
              </p:cNvSpPr>
              <p:nvPr/>
            </p:nvSpPr>
            <p:spPr bwMode="auto">
              <a:xfrm>
                <a:off x="15951200" y="3784600"/>
                <a:ext cx="1149350" cy="1149350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772F63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pic>
            <p:nvPicPr>
              <p:cNvPr id="20507" name="Picture 2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29000" y="394970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" name="Grupa 7"/>
          <p:cNvGrpSpPr/>
          <p:nvPr/>
        </p:nvGrpSpPr>
        <p:grpSpPr>
          <a:xfrm>
            <a:off x="15144055" y="4633416"/>
            <a:ext cx="7729061" cy="1600200"/>
            <a:chOff x="14973300" y="5029200"/>
            <a:chExt cx="7729060" cy="1600200"/>
          </a:xfrm>
        </p:grpSpPr>
        <p:sp>
          <p:nvSpPr>
            <p:cNvPr id="20503" name="Rectangle 22"/>
            <p:cNvSpPr>
              <a:spLocks/>
            </p:cNvSpPr>
            <p:nvPr/>
          </p:nvSpPr>
          <p:spPr bwMode="auto">
            <a:xfrm>
              <a:off x="16944529" y="5552301"/>
              <a:ext cx="575783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3600" dirty="0" err="1">
                  <a:solidFill>
                    <a:srgbClr val="3C3C3C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randomg@gmail.com</a:t>
              </a:r>
              <a:endParaRPr lang="en-US" sz="3600" dirty="0">
                <a:solidFill>
                  <a:srgbClr val="3C3C3C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grpSp>
          <p:nvGrpSpPr>
            <p:cNvPr id="3" name="Grupa 2"/>
            <p:cNvGrpSpPr/>
            <p:nvPr/>
          </p:nvGrpSpPr>
          <p:grpSpPr>
            <a:xfrm>
              <a:off x="14973300" y="5029200"/>
              <a:ext cx="1600200" cy="1600200"/>
              <a:chOff x="14973300" y="5029200"/>
              <a:chExt cx="1600200" cy="1600200"/>
            </a:xfrm>
          </p:grpSpPr>
          <p:sp>
            <p:nvSpPr>
              <p:cNvPr id="20495" name="AutoShape 14"/>
              <p:cNvSpPr>
                <a:spLocks/>
              </p:cNvSpPr>
              <p:nvPr/>
            </p:nvSpPr>
            <p:spPr bwMode="auto">
              <a:xfrm>
                <a:off x="14973300" y="5029200"/>
                <a:ext cx="1600200" cy="1600200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E48A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BAFB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496" name="Freeform 15"/>
              <p:cNvSpPr>
                <a:spLocks/>
              </p:cNvSpPr>
              <p:nvPr/>
            </p:nvSpPr>
            <p:spPr bwMode="auto">
              <a:xfrm>
                <a:off x="15430500" y="5654675"/>
                <a:ext cx="1035050" cy="919163"/>
              </a:xfrm>
              <a:custGeom>
                <a:avLst/>
                <a:gdLst>
                  <a:gd name="T0" fmla="*/ 429737 w 21600"/>
                  <a:gd name="T1" fmla="*/ 919163 h 21600"/>
                  <a:gd name="T2" fmla="*/ 1035050 w 21600"/>
                  <a:gd name="T3" fmla="*/ 575073 h 21600"/>
                  <a:gd name="T4" fmla="*/ 1031360 w 21600"/>
                  <a:gd name="T5" fmla="*/ 176939 h 21600"/>
                  <a:gd name="T6" fmla="*/ 821427 w 21600"/>
                  <a:gd name="T7" fmla="*/ 0 h 21600"/>
                  <a:gd name="T8" fmla="*/ 0 w 21600"/>
                  <a:gd name="T9" fmla="*/ 552987 h 21600"/>
                  <a:gd name="T10" fmla="*/ 429737 w 21600"/>
                  <a:gd name="T11" fmla="*/ 919163 h 21600"/>
                  <a:gd name="T12" fmla="*/ 429737 w 21600"/>
                  <a:gd name="T13" fmla="*/ 919163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8968" y="21600"/>
                    </a:moveTo>
                    <a:lnTo>
                      <a:pt x="21600" y="13514"/>
                    </a:lnTo>
                    <a:lnTo>
                      <a:pt x="21523" y="4158"/>
                    </a:lnTo>
                    <a:lnTo>
                      <a:pt x="17142" y="0"/>
                    </a:lnTo>
                    <a:lnTo>
                      <a:pt x="0" y="12995"/>
                    </a:lnTo>
                    <a:lnTo>
                      <a:pt x="8968" y="21600"/>
                    </a:lnTo>
                    <a:close/>
                    <a:moveTo>
                      <a:pt x="8968" y="21600"/>
                    </a:moveTo>
                  </a:path>
                </a:pathLst>
              </a:custGeom>
              <a:solidFill>
                <a:srgbClr val="DA73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497" name="AutoShape 16"/>
              <p:cNvSpPr>
                <a:spLocks/>
              </p:cNvSpPr>
              <p:nvPr/>
            </p:nvSpPr>
            <p:spPr bwMode="auto">
              <a:xfrm>
                <a:off x="15189200" y="5283200"/>
                <a:ext cx="1149350" cy="1149350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E89D45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pic>
            <p:nvPicPr>
              <p:cNvPr id="20508" name="Picture 2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90800" y="53848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" name="Grupa 15"/>
          <p:cNvGrpSpPr/>
          <p:nvPr/>
        </p:nvGrpSpPr>
        <p:grpSpPr>
          <a:xfrm>
            <a:off x="14343957" y="6081216"/>
            <a:ext cx="8528664" cy="1600200"/>
            <a:chOff x="14173200" y="6477000"/>
            <a:chExt cx="8528664" cy="1600200"/>
          </a:xfrm>
        </p:grpSpPr>
        <p:sp>
          <p:nvSpPr>
            <p:cNvPr id="20504" name="Rectangle 23"/>
            <p:cNvSpPr>
              <a:spLocks/>
            </p:cNvSpPr>
            <p:nvPr/>
          </p:nvSpPr>
          <p:spPr bwMode="auto">
            <a:xfrm>
              <a:off x="16080432" y="7000101"/>
              <a:ext cx="662143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3600" dirty="0" err="1">
                  <a:solidFill>
                    <a:srgbClr val="3C3C3C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twitter.com</a:t>
              </a:r>
              <a:r>
                <a:rPr lang="en-US" sz="3600" dirty="0">
                  <a:solidFill>
                    <a:srgbClr val="3C3C3C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/</a:t>
              </a:r>
              <a:r>
                <a:rPr lang="en-US" sz="3600" dirty="0" err="1">
                  <a:solidFill>
                    <a:srgbClr val="3C3C3C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randomg</a:t>
              </a:r>
              <a:endParaRPr lang="en-US" sz="3600" dirty="0">
                <a:solidFill>
                  <a:srgbClr val="3C3C3C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grpSp>
          <p:nvGrpSpPr>
            <p:cNvPr id="15" name="Grupa 14"/>
            <p:cNvGrpSpPr/>
            <p:nvPr/>
          </p:nvGrpSpPr>
          <p:grpSpPr>
            <a:xfrm>
              <a:off x="14173200" y="6477000"/>
              <a:ext cx="1600200" cy="1600200"/>
              <a:chOff x="14173200" y="6477000"/>
              <a:chExt cx="1600200" cy="1600200"/>
            </a:xfrm>
          </p:grpSpPr>
          <p:sp>
            <p:nvSpPr>
              <p:cNvPr id="20492" name="AutoShape 11"/>
              <p:cNvSpPr>
                <a:spLocks/>
              </p:cNvSpPr>
              <p:nvPr/>
            </p:nvSpPr>
            <p:spPr bwMode="auto">
              <a:xfrm>
                <a:off x="14173200" y="6477000"/>
                <a:ext cx="1600200" cy="1600200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672952"/>
              </a:solidFill>
              <a:ln>
                <a:solidFill>
                  <a:srgbClr val="672952"/>
                </a:solidFill>
              </a:ln>
              <a:extLst/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493" name="Freeform 12"/>
              <p:cNvSpPr>
                <a:spLocks/>
              </p:cNvSpPr>
              <p:nvPr/>
            </p:nvSpPr>
            <p:spPr bwMode="auto">
              <a:xfrm>
                <a:off x="14630400" y="7102475"/>
                <a:ext cx="1035050" cy="919163"/>
              </a:xfrm>
              <a:custGeom>
                <a:avLst/>
                <a:gdLst>
                  <a:gd name="T0" fmla="*/ 429737 w 21600"/>
                  <a:gd name="T1" fmla="*/ 919163 h 21600"/>
                  <a:gd name="T2" fmla="*/ 1035050 w 21600"/>
                  <a:gd name="T3" fmla="*/ 575073 h 21600"/>
                  <a:gd name="T4" fmla="*/ 1031360 w 21600"/>
                  <a:gd name="T5" fmla="*/ 176939 h 21600"/>
                  <a:gd name="T6" fmla="*/ 821427 w 21600"/>
                  <a:gd name="T7" fmla="*/ 0 h 21600"/>
                  <a:gd name="T8" fmla="*/ 0 w 21600"/>
                  <a:gd name="T9" fmla="*/ 552987 h 21600"/>
                  <a:gd name="T10" fmla="*/ 429737 w 21600"/>
                  <a:gd name="T11" fmla="*/ 919163 h 21600"/>
                  <a:gd name="T12" fmla="*/ 429737 w 21600"/>
                  <a:gd name="T13" fmla="*/ 919163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8968" y="21600"/>
                    </a:moveTo>
                    <a:lnTo>
                      <a:pt x="21600" y="13514"/>
                    </a:lnTo>
                    <a:lnTo>
                      <a:pt x="21523" y="4158"/>
                    </a:lnTo>
                    <a:lnTo>
                      <a:pt x="17142" y="0"/>
                    </a:lnTo>
                    <a:lnTo>
                      <a:pt x="0" y="12995"/>
                    </a:lnTo>
                    <a:lnTo>
                      <a:pt x="8968" y="21600"/>
                    </a:lnTo>
                    <a:close/>
                    <a:moveTo>
                      <a:pt x="8968" y="21600"/>
                    </a:moveTo>
                  </a:path>
                </a:pathLst>
              </a:custGeom>
              <a:solidFill>
                <a:srgbClr val="421A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494" name="AutoShape 13"/>
              <p:cNvSpPr>
                <a:spLocks/>
              </p:cNvSpPr>
              <p:nvPr/>
            </p:nvSpPr>
            <p:spPr bwMode="auto">
              <a:xfrm>
                <a:off x="14401800" y="6705600"/>
                <a:ext cx="1149350" cy="1149350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772F63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pic>
            <p:nvPicPr>
              <p:cNvPr id="20509" name="Picture 2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03400" y="67945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" name="Grupa 9"/>
          <p:cNvGrpSpPr/>
          <p:nvPr/>
        </p:nvGrpSpPr>
        <p:grpSpPr>
          <a:xfrm>
            <a:off x="13594659" y="7552828"/>
            <a:ext cx="9254525" cy="1600200"/>
            <a:chOff x="13423900" y="7948613"/>
            <a:chExt cx="9254524" cy="1600200"/>
          </a:xfrm>
        </p:grpSpPr>
        <p:sp>
          <p:nvSpPr>
            <p:cNvPr id="20505" name="Rectangle 24"/>
            <p:cNvSpPr>
              <a:spLocks/>
            </p:cNvSpPr>
            <p:nvPr/>
          </p:nvSpPr>
          <p:spPr bwMode="auto">
            <a:xfrm>
              <a:off x="15360353" y="8514184"/>
              <a:ext cx="7318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3600" dirty="0" err="1">
                  <a:solidFill>
                    <a:srgbClr val="3C3C3C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facebook.com</a:t>
              </a:r>
              <a:r>
                <a:rPr lang="en-US" sz="3600" dirty="0">
                  <a:solidFill>
                    <a:srgbClr val="3C3C3C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/</a:t>
              </a:r>
              <a:r>
                <a:rPr lang="en-US" sz="3600" dirty="0" err="1">
                  <a:solidFill>
                    <a:srgbClr val="3C3C3C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randomg</a:t>
              </a:r>
              <a:endParaRPr lang="en-US" sz="3600" dirty="0">
                <a:solidFill>
                  <a:srgbClr val="3C3C3C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grpSp>
          <p:nvGrpSpPr>
            <p:cNvPr id="5" name="Grupa 4"/>
            <p:cNvGrpSpPr/>
            <p:nvPr/>
          </p:nvGrpSpPr>
          <p:grpSpPr>
            <a:xfrm>
              <a:off x="13423900" y="7948613"/>
              <a:ext cx="1600200" cy="1600200"/>
              <a:chOff x="13423900" y="7948613"/>
              <a:chExt cx="1600200" cy="1600200"/>
            </a:xfrm>
          </p:grpSpPr>
          <p:sp>
            <p:nvSpPr>
              <p:cNvPr id="20489" name="AutoShape 8"/>
              <p:cNvSpPr>
                <a:spLocks/>
              </p:cNvSpPr>
              <p:nvPr/>
            </p:nvSpPr>
            <p:spPr bwMode="auto">
              <a:xfrm>
                <a:off x="13423900" y="7948613"/>
                <a:ext cx="1600200" cy="1600200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E48A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rgbClr val="00BAFB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490" name="Freeform 9"/>
              <p:cNvSpPr>
                <a:spLocks/>
              </p:cNvSpPr>
              <p:nvPr/>
            </p:nvSpPr>
            <p:spPr bwMode="auto">
              <a:xfrm>
                <a:off x="13881100" y="8575675"/>
                <a:ext cx="1035050" cy="919163"/>
              </a:xfrm>
              <a:custGeom>
                <a:avLst/>
                <a:gdLst>
                  <a:gd name="T0" fmla="*/ 429737 w 21600"/>
                  <a:gd name="T1" fmla="*/ 919163 h 21600"/>
                  <a:gd name="T2" fmla="*/ 1035050 w 21600"/>
                  <a:gd name="T3" fmla="*/ 575073 h 21600"/>
                  <a:gd name="T4" fmla="*/ 1031360 w 21600"/>
                  <a:gd name="T5" fmla="*/ 176939 h 21600"/>
                  <a:gd name="T6" fmla="*/ 821427 w 21600"/>
                  <a:gd name="T7" fmla="*/ 0 h 21600"/>
                  <a:gd name="T8" fmla="*/ 0 w 21600"/>
                  <a:gd name="T9" fmla="*/ 552987 h 21600"/>
                  <a:gd name="T10" fmla="*/ 429737 w 21600"/>
                  <a:gd name="T11" fmla="*/ 919163 h 21600"/>
                  <a:gd name="T12" fmla="*/ 429737 w 21600"/>
                  <a:gd name="T13" fmla="*/ 919163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8968" y="21600"/>
                    </a:moveTo>
                    <a:lnTo>
                      <a:pt x="21600" y="13514"/>
                    </a:lnTo>
                    <a:lnTo>
                      <a:pt x="21523" y="4158"/>
                    </a:lnTo>
                    <a:lnTo>
                      <a:pt x="17142" y="0"/>
                    </a:lnTo>
                    <a:lnTo>
                      <a:pt x="0" y="12995"/>
                    </a:lnTo>
                    <a:lnTo>
                      <a:pt x="8968" y="21600"/>
                    </a:lnTo>
                    <a:close/>
                    <a:moveTo>
                      <a:pt x="8968" y="21600"/>
                    </a:moveTo>
                  </a:path>
                </a:pathLst>
              </a:custGeom>
              <a:solidFill>
                <a:srgbClr val="DA73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491" name="AutoShape 10"/>
              <p:cNvSpPr>
                <a:spLocks/>
              </p:cNvSpPr>
              <p:nvPr/>
            </p:nvSpPr>
            <p:spPr bwMode="auto">
              <a:xfrm>
                <a:off x="13652500" y="8177213"/>
                <a:ext cx="1149350" cy="1150937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E89D45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pic>
            <p:nvPicPr>
              <p:cNvPr id="20510" name="Picture 2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54100" y="82804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8" name="Grupa 17"/>
          <p:cNvGrpSpPr/>
          <p:nvPr/>
        </p:nvGrpSpPr>
        <p:grpSpPr>
          <a:xfrm>
            <a:off x="12756459" y="9002216"/>
            <a:ext cx="10164733" cy="1600200"/>
            <a:chOff x="12585700" y="9398000"/>
            <a:chExt cx="10164732" cy="1600200"/>
          </a:xfrm>
        </p:grpSpPr>
        <p:sp>
          <p:nvSpPr>
            <p:cNvPr id="20506" name="Rectangle 25"/>
            <p:cNvSpPr>
              <a:spLocks/>
            </p:cNvSpPr>
            <p:nvPr/>
          </p:nvSpPr>
          <p:spPr bwMode="auto">
            <a:xfrm>
              <a:off x="14503401" y="9921101"/>
              <a:ext cx="824703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3600" dirty="0" err="1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pinterest.com</a:t>
              </a:r>
              <a:r>
                <a:rPr lang="pl-PL" sz="3600" dirty="0">
                  <a:solidFill>
                    <a:schemeClr val="tx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/</a:t>
              </a:r>
              <a:r>
                <a:rPr lang="en-US" sz="3600" dirty="0" err="1">
                  <a:solidFill>
                    <a:srgbClr val="3C3C3C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randomg</a:t>
              </a:r>
              <a:endPara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grpSp>
          <p:nvGrpSpPr>
            <p:cNvPr id="17" name="Grupa 16"/>
            <p:cNvGrpSpPr/>
            <p:nvPr/>
          </p:nvGrpSpPr>
          <p:grpSpPr>
            <a:xfrm>
              <a:off x="12585700" y="9398000"/>
              <a:ext cx="1600200" cy="1600200"/>
              <a:chOff x="12585700" y="9398000"/>
              <a:chExt cx="1600200" cy="1600200"/>
            </a:xfrm>
          </p:grpSpPr>
          <p:sp>
            <p:nvSpPr>
              <p:cNvPr id="20486" name="AutoShape 5"/>
              <p:cNvSpPr>
                <a:spLocks/>
              </p:cNvSpPr>
              <p:nvPr/>
            </p:nvSpPr>
            <p:spPr bwMode="auto">
              <a:xfrm>
                <a:off x="12585700" y="9398000"/>
                <a:ext cx="1600200" cy="1600200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672952"/>
              </a:solidFill>
              <a:ln>
                <a:solidFill>
                  <a:srgbClr val="672952"/>
                </a:solidFill>
              </a:ln>
              <a:extLst/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487" name="Freeform 6"/>
              <p:cNvSpPr>
                <a:spLocks/>
              </p:cNvSpPr>
              <p:nvPr/>
            </p:nvSpPr>
            <p:spPr bwMode="auto">
              <a:xfrm>
                <a:off x="13042900" y="10023475"/>
                <a:ext cx="1035050" cy="919163"/>
              </a:xfrm>
              <a:custGeom>
                <a:avLst/>
                <a:gdLst>
                  <a:gd name="T0" fmla="*/ 429737 w 21600"/>
                  <a:gd name="T1" fmla="*/ 919163 h 21600"/>
                  <a:gd name="T2" fmla="*/ 1035050 w 21600"/>
                  <a:gd name="T3" fmla="*/ 575073 h 21600"/>
                  <a:gd name="T4" fmla="*/ 1031360 w 21600"/>
                  <a:gd name="T5" fmla="*/ 176939 h 21600"/>
                  <a:gd name="T6" fmla="*/ 821427 w 21600"/>
                  <a:gd name="T7" fmla="*/ 0 h 21600"/>
                  <a:gd name="T8" fmla="*/ 0 w 21600"/>
                  <a:gd name="T9" fmla="*/ 552987 h 21600"/>
                  <a:gd name="T10" fmla="*/ 429737 w 21600"/>
                  <a:gd name="T11" fmla="*/ 919163 h 21600"/>
                  <a:gd name="T12" fmla="*/ 429737 w 21600"/>
                  <a:gd name="T13" fmla="*/ 919163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8968" y="21600"/>
                    </a:moveTo>
                    <a:lnTo>
                      <a:pt x="21600" y="13514"/>
                    </a:lnTo>
                    <a:lnTo>
                      <a:pt x="21523" y="4158"/>
                    </a:lnTo>
                    <a:lnTo>
                      <a:pt x="17142" y="0"/>
                    </a:lnTo>
                    <a:lnTo>
                      <a:pt x="0" y="12995"/>
                    </a:lnTo>
                    <a:lnTo>
                      <a:pt x="8968" y="21600"/>
                    </a:lnTo>
                    <a:close/>
                    <a:moveTo>
                      <a:pt x="8968" y="21600"/>
                    </a:moveTo>
                  </a:path>
                </a:pathLst>
              </a:custGeom>
              <a:solidFill>
                <a:srgbClr val="421A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20488" name="AutoShape 7"/>
              <p:cNvSpPr>
                <a:spLocks/>
              </p:cNvSpPr>
              <p:nvPr/>
            </p:nvSpPr>
            <p:spPr bwMode="auto">
              <a:xfrm>
                <a:off x="12812713" y="9626600"/>
                <a:ext cx="1150937" cy="1149350"/>
              </a:xfrm>
              <a:custGeom>
                <a:avLst/>
                <a:gdLst>
                  <a:gd name="T0" fmla="*/ 12471 w 24942"/>
                  <a:gd name="T1" fmla="*/ 0 h 21600"/>
                  <a:gd name="T2" fmla="*/ 23271 w 24942"/>
                  <a:gd name="T3" fmla="*/ 5400 h 21600"/>
                  <a:gd name="T4" fmla="*/ 23271 w 24942"/>
                  <a:gd name="T5" fmla="*/ 16200 h 21600"/>
                  <a:gd name="T6" fmla="*/ 12471 w 24942"/>
                  <a:gd name="T7" fmla="*/ 21600 h 21600"/>
                  <a:gd name="T8" fmla="*/ 1671 w 24942"/>
                  <a:gd name="T9" fmla="*/ 16200 h 21600"/>
                  <a:gd name="T10" fmla="*/ 1671 w 24942"/>
                  <a:gd name="T11" fmla="*/ 5400 h 21600"/>
                  <a:gd name="T12" fmla="*/ 12471 w 24942"/>
                  <a:gd name="T13" fmla="*/ 0 h 21600"/>
                  <a:gd name="T14" fmla="*/ 12471 w 24942"/>
                  <a:gd name="T1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42" h="21600">
                    <a:moveTo>
                      <a:pt x="12471" y="0"/>
                    </a:moveTo>
                    <a:lnTo>
                      <a:pt x="23271" y="5400"/>
                    </a:lnTo>
                    <a:lnTo>
                      <a:pt x="23271" y="16200"/>
                    </a:lnTo>
                    <a:lnTo>
                      <a:pt x="12471" y="21600"/>
                    </a:lnTo>
                    <a:lnTo>
                      <a:pt x="1671" y="16200"/>
                    </a:lnTo>
                    <a:lnTo>
                      <a:pt x="1671" y="5400"/>
                    </a:lnTo>
                    <a:lnTo>
                      <a:pt x="12471" y="0"/>
                    </a:lnTo>
                    <a:close/>
                    <a:moveTo>
                      <a:pt x="12471" y="0"/>
                    </a:moveTo>
                  </a:path>
                </a:pathLst>
              </a:custGeom>
              <a:solidFill>
                <a:srgbClr val="772F63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pic>
            <p:nvPicPr>
              <p:cNvPr id="20511" name="Picture 3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03200" y="9728200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9F7B9B-E0C5-B446-968D-476ED21534C3}"/>
              </a:ext>
            </a:extLst>
          </p:cNvPr>
          <p:cNvSpPr>
            <a:spLocks/>
          </p:cNvSpPr>
          <p:nvPr/>
        </p:nvSpPr>
        <p:spPr bwMode="auto">
          <a:xfrm>
            <a:off x="11831960" y="0"/>
            <a:ext cx="11953328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8000" i="1" dirty="0">
                <a:solidFill>
                  <a:schemeClr val="bg1"/>
                </a:solidFill>
                <a:latin typeface="Lato Light" panose="020F0302020204030203" pitchFamily="34" charset="0"/>
              </a:rPr>
              <a:t>“read all the other review papers that have been published on related topics, or similar topics in related fields” </a:t>
            </a:r>
            <a:r>
              <a:rPr lang="en-US" sz="8000" i="1" dirty="0">
                <a:solidFill>
                  <a:srgbClr val="AEAEAE"/>
                </a:solidFill>
                <a:latin typeface="Lato Light" panose="020F0302020204030203" pitchFamily="34" charset="0"/>
              </a:rPr>
              <a:t>– Barbara </a:t>
            </a:r>
            <a:endParaRPr lang="en-US" sz="8000" i="1" dirty="0">
              <a:solidFill>
                <a:srgbClr val="AEAEAE"/>
              </a:solidFill>
              <a:latin typeface="Lato Light" panose="020F03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9BE080-4F64-1D44-A849-A930DAB7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296" y="3637992"/>
            <a:ext cx="6296000" cy="6296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80392D-7654-EF40-974A-E28D08A23F06}"/>
              </a:ext>
            </a:extLst>
          </p:cNvPr>
          <p:cNvSpPr>
            <a:spLocks noChangeAspect="1"/>
          </p:cNvSpPr>
          <p:nvPr/>
        </p:nvSpPr>
        <p:spPr bwMode="auto">
          <a:xfrm>
            <a:off x="1894856" y="2825552"/>
            <a:ext cx="7920880" cy="7920880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3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9F7B9B-E0C5-B446-968D-476ED21534C3}"/>
              </a:ext>
            </a:extLst>
          </p:cNvPr>
          <p:cNvSpPr>
            <a:spLocks/>
          </p:cNvSpPr>
          <p:nvPr/>
        </p:nvSpPr>
        <p:spPr bwMode="auto">
          <a:xfrm>
            <a:off x="14280232" y="0"/>
            <a:ext cx="9217024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8000" i="1" dirty="0">
                <a:solidFill>
                  <a:schemeClr val="bg1"/>
                </a:solidFill>
                <a:latin typeface="Lato Light" panose="020F0302020204030203" pitchFamily="34" charset="0"/>
              </a:rPr>
              <a:t>“approximately 2.5 million new scientific papers are published each year.” </a:t>
            </a:r>
            <a:r>
              <a:rPr lang="en-US" sz="6000" i="1" dirty="0">
                <a:solidFill>
                  <a:srgbClr val="AEAEAE"/>
                </a:solidFill>
                <a:latin typeface="Lato Light" panose="020F0302020204030203" pitchFamily="34" charset="0"/>
              </a:rPr>
              <a:t>- Sarah Boon</a:t>
            </a:r>
            <a:endParaRPr lang="en-US" sz="6000" i="1" dirty="0">
              <a:solidFill>
                <a:srgbClr val="AEAEAE"/>
              </a:solidFill>
              <a:latin typeface="Lato Light" panose="020F03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D5A24-9A3D-3347-A472-CC305C2F5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256"/>
            <a:ext cx="1327212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D85272B-232D-8442-B830-6B395FF11CBC}"/>
              </a:ext>
            </a:extLst>
          </p:cNvPr>
          <p:cNvSpPr>
            <a:spLocks noChangeAspect="1"/>
          </p:cNvSpPr>
          <p:nvPr/>
        </p:nvSpPr>
        <p:spPr bwMode="auto">
          <a:xfrm>
            <a:off x="1894856" y="2825552"/>
            <a:ext cx="7920880" cy="7920880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210A2-89E3-1C45-97B6-5B40FD19A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00" t="13890" r="31226" b="15929"/>
          <a:stretch/>
        </p:blipFill>
        <p:spPr>
          <a:xfrm>
            <a:off x="2254896" y="3185592"/>
            <a:ext cx="6973608" cy="69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9F7B9B-E0C5-B446-968D-476ED21534C3}"/>
              </a:ext>
            </a:extLst>
          </p:cNvPr>
          <p:cNvSpPr>
            <a:spLocks/>
          </p:cNvSpPr>
          <p:nvPr/>
        </p:nvSpPr>
        <p:spPr bwMode="auto">
          <a:xfrm>
            <a:off x="11831960" y="0"/>
            <a:ext cx="11953328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8000" i="1" dirty="0">
                <a:solidFill>
                  <a:schemeClr val="bg1"/>
                </a:solidFill>
                <a:latin typeface="Lato Light" panose="020F0302020204030203" pitchFamily="34" charset="0"/>
              </a:rPr>
              <a:t>“</a:t>
            </a:r>
            <a:r>
              <a:rPr lang="en-US" sz="8000" i="1" dirty="0">
                <a:solidFill>
                  <a:schemeClr val="bg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In digital era it is getting nearly impossible to pin point best place to publish your work to impact the world </a:t>
            </a:r>
            <a:r>
              <a:rPr lang="en-US" sz="8000" i="1" dirty="0">
                <a:solidFill>
                  <a:schemeClr val="bg1"/>
                </a:solidFill>
                <a:latin typeface="Lato Light" panose="020F0302020204030203" pitchFamily="34" charset="0"/>
              </a:rPr>
              <a:t>” </a:t>
            </a:r>
            <a:r>
              <a:rPr lang="en-US" sz="8000" i="1" dirty="0">
                <a:solidFill>
                  <a:srgbClr val="AEAEAE"/>
                </a:solidFill>
                <a:latin typeface="Lato Light" panose="020F0302020204030203" pitchFamily="34" charset="0"/>
              </a:rPr>
              <a:t>– </a:t>
            </a:r>
            <a:r>
              <a:rPr lang="en-US" sz="8000" i="1" dirty="0">
                <a:solidFill>
                  <a:srgbClr val="AEAEAE"/>
                </a:solidFill>
                <a:latin typeface="Lato Light" panose="020F0302020204030203" pitchFamily="34" charset="0"/>
                <a:sym typeface="Lato" panose="020F0502020204030203" pitchFamily="34" charset="0"/>
              </a:rPr>
              <a:t>Captain R</a:t>
            </a:r>
          </a:p>
        </p:txBody>
      </p:sp>
    </p:spTree>
    <p:extLst>
      <p:ext uri="{BB962C8B-B14F-4D97-AF65-F5344CB8AC3E}">
        <p14:creationId xmlns:p14="http://schemas.microsoft.com/office/powerpoint/2010/main" val="164801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9F7B9B-E0C5-B446-968D-476ED21534C3}"/>
              </a:ext>
            </a:extLst>
          </p:cNvPr>
          <p:cNvSpPr>
            <a:spLocks/>
          </p:cNvSpPr>
          <p:nvPr/>
        </p:nvSpPr>
        <p:spPr bwMode="auto">
          <a:xfrm>
            <a:off x="12408024" y="0"/>
            <a:ext cx="11377264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8000" i="1" dirty="0">
                <a:solidFill>
                  <a:schemeClr val="bg1"/>
                </a:solidFill>
                <a:latin typeface="Lato Light" panose="020F0302020204030203" pitchFamily="34" charset="0"/>
              </a:rPr>
              <a:t>“There are approximately 40k science journals and 96% of them are published online” </a:t>
            </a:r>
            <a:endParaRPr lang="en-US" sz="8000" i="1" dirty="0">
              <a:solidFill>
                <a:srgbClr val="AEAEAE"/>
              </a:solidFill>
              <a:latin typeface="Lato Light" panose="020F03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C19B4-09B0-A64E-93D1-B520497CF2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5308"/>
            <a:ext cx="11831960" cy="137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892950" y="5347309"/>
            <a:ext cx="7339013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chemeClr val="bg1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So what is the Point-of-view?</a:t>
            </a:r>
          </a:p>
        </p:txBody>
      </p:sp>
      <p:grpSp>
        <p:nvGrpSpPr>
          <p:cNvPr id="3" name="Grupa 2"/>
          <p:cNvGrpSpPr/>
          <p:nvPr/>
        </p:nvGrpSpPr>
        <p:grpSpPr>
          <a:xfrm>
            <a:off x="17272004" y="1041403"/>
            <a:ext cx="6043613" cy="6043614"/>
            <a:chOff x="17272000" y="1041400"/>
            <a:chExt cx="6043613" cy="6043613"/>
          </a:xfrm>
        </p:grpSpPr>
        <p:sp>
          <p:nvSpPr>
            <p:cNvPr id="14339" name="Oval 2"/>
            <p:cNvSpPr>
              <a:spLocks/>
            </p:cNvSpPr>
            <p:nvPr/>
          </p:nvSpPr>
          <p:spPr bwMode="auto">
            <a:xfrm>
              <a:off x="17272000" y="1041400"/>
              <a:ext cx="6043613" cy="6043613"/>
            </a:xfrm>
            <a:prstGeom prst="ellipse">
              <a:avLst/>
            </a:prstGeom>
            <a:solidFill>
              <a:srgbClr val="2A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0" name="Freeform 3"/>
            <p:cNvSpPr>
              <a:spLocks/>
            </p:cNvSpPr>
            <p:nvPr/>
          </p:nvSpPr>
          <p:spPr bwMode="auto">
            <a:xfrm>
              <a:off x="19653250" y="2659063"/>
              <a:ext cx="3641725" cy="4300537"/>
            </a:xfrm>
            <a:custGeom>
              <a:avLst/>
              <a:gdLst>
                <a:gd name="T0" fmla="*/ 0 w 20511"/>
                <a:gd name="T1" fmla="*/ 3388664 h 21600"/>
                <a:gd name="T2" fmla="*/ 1476860 w 20511"/>
                <a:gd name="T3" fmla="*/ 4300537 h 21600"/>
                <a:gd name="T4" fmla="*/ 3628941 w 20511"/>
                <a:gd name="T5" fmla="*/ 1037903 h 21600"/>
                <a:gd name="T6" fmla="*/ 2167529 w 20511"/>
                <a:gd name="T7" fmla="*/ 0 h 21600"/>
                <a:gd name="T8" fmla="*/ 0 w 20511"/>
                <a:gd name="T9" fmla="*/ 3388664 h 21600"/>
                <a:gd name="T10" fmla="*/ 0 w 20511"/>
                <a:gd name="T11" fmla="*/ 3388664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223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1" name="Oval 4"/>
            <p:cNvSpPr>
              <a:spLocks/>
            </p:cNvSpPr>
            <p:nvPr/>
          </p:nvSpPr>
          <p:spPr bwMode="auto">
            <a:xfrm>
              <a:off x="18186400" y="1955800"/>
              <a:ext cx="4168775" cy="4168775"/>
            </a:xfrm>
            <a:prstGeom prst="ellipse">
              <a:avLst/>
            </a:prstGeom>
            <a:solidFill>
              <a:srgbClr val="334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50" name="Rectangle 13"/>
            <p:cNvSpPr>
              <a:spLocks/>
            </p:cNvSpPr>
            <p:nvPr/>
          </p:nvSpPr>
          <p:spPr bwMode="auto">
            <a:xfrm>
              <a:off x="18798791" y="2943307"/>
              <a:ext cx="2994794" cy="2215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4800" b="1" dirty="0">
                  <a:solidFill>
                    <a:srgbClr val="FFFFFF"/>
                  </a:solidFill>
                  <a:latin typeface="Aleo" panose="020F0502020204030203" pitchFamily="34" charset="0"/>
                  <a:sym typeface="Lato" panose="020F0502020204030203" pitchFamily="34" charset="0"/>
                </a:rPr>
                <a:t>Understand</a:t>
              </a:r>
            </a:p>
            <a:p>
              <a:pPr eaLnBrk="1" hangingPunct="1"/>
              <a:r>
                <a:rPr lang="en-US" sz="4800" b="1" dirty="0">
                  <a:solidFill>
                    <a:srgbClr val="FFFFFF"/>
                  </a:solidFill>
                  <a:latin typeface="Aleo" panose="020F0502020204030203" pitchFamily="34" charset="0"/>
                  <a:sym typeface="Lato" panose="020F0502020204030203" pitchFamily="34" charset="0"/>
                </a:rPr>
                <a:t>published </a:t>
              </a:r>
            </a:p>
            <a:p>
              <a:pPr eaLnBrk="1" hangingPunct="1"/>
              <a:r>
                <a:rPr lang="en-US" sz="4800" b="1" dirty="0">
                  <a:solidFill>
                    <a:srgbClr val="FFFFFF"/>
                  </a:solidFill>
                  <a:latin typeface="Aleo" panose="020F0502020204030203" pitchFamily="34" charset="0"/>
                  <a:sym typeface="Lato" panose="020F0502020204030203" pitchFamily="34" charset="0"/>
                </a:rPr>
                <a:t>articles</a:t>
              </a:r>
              <a:endParaRPr lang="en-US" sz="4800" b="1" dirty="0">
                <a:solidFill>
                  <a:srgbClr val="FFFFFF"/>
                </a:solidFill>
                <a:latin typeface="Aleo" panose="020F0502020204030203" pitchFamily="34" charset="0"/>
                <a:sym typeface="Aleo" panose="020F0502020204030203" pitchFamily="34" charset="0"/>
              </a:endParaRPr>
            </a:p>
          </p:txBody>
        </p:sp>
      </p:grpSp>
      <p:grpSp>
        <p:nvGrpSpPr>
          <p:cNvPr id="2" name="Grupa 1"/>
          <p:cNvGrpSpPr/>
          <p:nvPr/>
        </p:nvGrpSpPr>
        <p:grpSpPr>
          <a:xfrm>
            <a:off x="9296400" y="1549400"/>
            <a:ext cx="9093200" cy="9093200"/>
            <a:chOff x="9296400" y="1549400"/>
            <a:chExt cx="9093200" cy="9093200"/>
          </a:xfrm>
        </p:grpSpPr>
        <p:sp>
          <p:nvSpPr>
            <p:cNvPr id="14343" name="Oval 6"/>
            <p:cNvSpPr>
              <a:spLocks/>
            </p:cNvSpPr>
            <p:nvPr/>
          </p:nvSpPr>
          <p:spPr bwMode="auto">
            <a:xfrm>
              <a:off x="9296400" y="1549400"/>
              <a:ext cx="9093200" cy="9093200"/>
            </a:xfrm>
            <a:prstGeom prst="ellipse">
              <a:avLst/>
            </a:prstGeom>
            <a:solidFill>
              <a:srgbClr val="E0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4" name="Freeform 7"/>
            <p:cNvSpPr>
              <a:spLocks/>
            </p:cNvSpPr>
            <p:nvPr/>
          </p:nvSpPr>
          <p:spPr bwMode="auto">
            <a:xfrm>
              <a:off x="12877800" y="3983038"/>
              <a:ext cx="5478463" cy="6469062"/>
            </a:xfrm>
            <a:custGeom>
              <a:avLst/>
              <a:gdLst>
                <a:gd name="T0" fmla="*/ 0 w 20511"/>
                <a:gd name="T1" fmla="*/ 5097381 h 21600"/>
                <a:gd name="T2" fmla="*/ 2221728 w 20511"/>
                <a:gd name="T3" fmla="*/ 6469062 h 21600"/>
                <a:gd name="T4" fmla="*/ 5459232 w 20511"/>
                <a:gd name="T5" fmla="*/ 1561260 h 21600"/>
                <a:gd name="T6" fmla="*/ 3260742 w 20511"/>
                <a:gd name="T7" fmla="*/ 0 h 21600"/>
                <a:gd name="T8" fmla="*/ 0 w 20511"/>
                <a:gd name="T9" fmla="*/ 5097381 h 21600"/>
                <a:gd name="T10" fmla="*/ 0 w 20511"/>
                <a:gd name="T11" fmla="*/ 509738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D67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5" name="Oval 8"/>
            <p:cNvSpPr>
              <a:spLocks/>
            </p:cNvSpPr>
            <p:nvPr/>
          </p:nvSpPr>
          <p:spPr bwMode="auto">
            <a:xfrm>
              <a:off x="10672763" y="2925763"/>
              <a:ext cx="6269037" cy="6269037"/>
            </a:xfrm>
            <a:prstGeom prst="ellipse">
              <a:avLst/>
            </a:prstGeom>
            <a:solidFill>
              <a:srgbClr val="E39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51" name="Rectangle 14"/>
            <p:cNvSpPr>
              <a:spLocks/>
            </p:cNvSpPr>
            <p:nvPr/>
          </p:nvSpPr>
          <p:spPr bwMode="auto">
            <a:xfrm>
              <a:off x="11585916" y="4482489"/>
              <a:ext cx="4512582" cy="327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7100" b="1" dirty="0">
                  <a:solidFill>
                    <a:srgbClr val="FFFFFF"/>
                  </a:solidFill>
                  <a:latin typeface="Aleo" panose="020F0502020204030203" pitchFamily="34" charset="0"/>
                  <a:sym typeface="Lato" panose="020F0502020204030203" pitchFamily="34" charset="0"/>
                </a:rPr>
                <a:t>Information</a:t>
              </a:r>
            </a:p>
            <a:p>
              <a:pPr eaLnBrk="1" hangingPunct="1"/>
              <a:r>
                <a:rPr lang="en-US" sz="7100" b="1" dirty="0">
                  <a:solidFill>
                    <a:srgbClr val="FFFFFF"/>
                  </a:solidFill>
                  <a:latin typeface="Aleo" panose="020F0502020204030203" pitchFamily="34" charset="0"/>
                  <a:sym typeface="Lato" panose="020F0502020204030203" pitchFamily="34" charset="0"/>
                </a:rPr>
                <a:t> retrieval </a:t>
              </a:r>
            </a:p>
            <a:p>
              <a:pPr eaLnBrk="1" hangingPunct="1"/>
              <a:r>
                <a:rPr lang="en-US" sz="7100" b="1" dirty="0">
                  <a:solidFill>
                    <a:srgbClr val="FFFFFF"/>
                  </a:solidFill>
                  <a:latin typeface="Aleo" panose="020F0502020204030203" pitchFamily="34" charset="0"/>
                  <a:sym typeface="Lato" panose="020F0502020204030203" pitchFamily="34" charset="0"/>
                </a:rPr>
                <a:t>App </a:t>
              </a:r>
              <a:endParaRPr lang="ru-RU" sz="71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upa 3"/>
          <p:cNvGrpSpPr/>
          <p:nvPr/>
        </p:nvGrpSpPr>
        <p:grpSpPr>
          <a:xfrm>
            <a:off x="16141699" y="8039100"/>
            <a:ext cx="4762501" cy="4762500"/>
            <a:chOff x="16141700" y="8039100"/>
            <a:chExt cx="4762500" cy="4762500"/>
          </a:xfrm>
        </p:grpSpPr>
        <p:sp>
          <p:nvSpPr>
            <p:cNvPr id="14342" name="Oval 5"/>
            <p:cNvSpPr>
              <a:spLocks/>
            </p:cNvSpPr>
            <p:nvPr/>
          </p:nvSpPr>
          <p:spPr bwMode="auto">
            <a:xfrm>
              <a:off x="16141700" y="8039100"/>
              <a:ext cx="4762500" cy="4762500"/>
            </a:xfrm>
            <a:prstGeom prst="ellipse">
              <a:avLst/>
            </a:prstGeom>
            <a:solidFill>
              <a:srgbClr val="67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6" name="Freeform 9"/>
            <p:cNvSpPr>
              <a:spLocks/>
            </p:cNvSpPr>
            <p:nvPr/>
          </p:nvSpPr>
          <p:spPr bwMode="auto">
            <a:xfrm>
              <a:off x="18016538" y="9313863"/>
              <a:ext cx="2870200" cy="3387725"/>
            </a:xfrm>
            <a:custGeom>
              <a:avLst/>
              <a:gdLst>
                <a:gd name="T0" fmla="*/ 0 w 20511"/>
                <a:gd name="T1" fmla="*/ 2669402 h 21600"/>
                <a:gd name="T2" fmla="*/ 1163977 w 20511"/>
                <a:gd name="T3" fmla="*/ 3387725 h 21600"/>
                <a:gd name="T4" fmla="*/ 2860125 w 20511"/>
                <a:gd name="T5" fmla="*/ 817602 h 21600"/>
                <a:gd name="T6" fmla="*/ 1708322 w 20511"/>
                <a:gd name="T7" fmla="*/ 0 h 21600"/>
                <a:gd name="T8" fmla="*/ 0 w 20511"/>
                <a:gd name="T9" fmla="*/ 2669402 h 21600"/>
                <a:gd name="T10" fmla="*/ 0 w 20511"/>
                <a:gd name="T11" fmla="*/ 266940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54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7" name="Oval 10"/>
            <p:cNvSpPr>
              <a:spLocks/>
            </p:cNvSpPr>
            <p:nvPr/>
          </p:nvSpPr>
          <p:spPr bwMode="auto">
            <a:xfrm>
              <a:off x="16862425" y="8759825"/>
              <a:ext cx="3282950" cy="3282950"/>
            </a:xfrm>
            <a:prstGeom prst="ellipse">
              <a:avLst/>
            </a:prstGeom>
            <a:solidFill>
              <a:srgbClr val="782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52" name="Rectangle 15"/>
            <p:cNvSpPr>
              <a:spLocks/>
            </p:cNvSpPr>
            <p:nvPr/>
          </p:nvSpPr>
          <p:spPr bwMode="auto">
            <a:xfrm>
              <a:off x="17624444" y="9589357"/>
              <a:ext cx="1801776" cy="16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36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rPr>
                <a:t>Choose </a:t>
              </a:r>
            </a:p>
            <a:p>
              <a:pPr eaLnBrk="1" hangingPunct="1"/>
              <a:r>
                <a:rPr lang="en-US" sz="36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rPr>
                <a:t>Ideal</a:t>
              </a:r>
            </a:p>
            <a:p>
              <a:pPr eaLnBrk="1" hangingPunct="1"/>
              <a:r>
                <a:rPr lang="en-US" sz="36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rPr>
                <a:t>publisher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/>
          </p:cNvSpPr>
          <p:nvPr/>
        </p:nvSpPr>
        <p:spPr bwMode="auto">
          <a:xfrm>
            <a:off x="1" y="11893550"/>
            <a:ext cx="121920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8000" b="1" dirty="0">
                <a:solidFill>
                  <a:srgbClr val="FFFF00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MVP</a:t>
            </a:r>
          </a:p>
        </p:txBody>
      </p:sp>
      <p:pic>
        <p:nvPicPr>
          <p:cNvPr id="1230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0" y="0"/>
            <a:ext cx="122428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a 4"/>
          <p:cNvGrpSpPr/>
          <p:nvPr/>
        </p:nvGrpSpPr>
        <p:grpSpPr>
          <a:xfrm>
            <a:off x="1907200" y="2589312"/>
            <a:ext cx="8737600" cy="1676400"/>
            <a:chOff x="1422400" y="6489700"/>
            <a:chExt cx="8737600" cy="1676400"/>
          </a:xfrm>
        </p:grpSpPr>
        <p:sp>
          <p:nvSpPr>
            <p:cNvPr id="12295" name="Rectangle 6"/>
            <p:cNvSpPr>
              <a:spLocks/>
            </p:cNvSpPr>
            <p:nvPr/>
          </p:nvSpPr>
          <p:spPr bwMode="auto">
            <a:xfrm>
              <a:off x="3784600" y="6718300"/>
              <a:ext cx="63754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3600" dirty="0">
                  <a:solidFill>
                    <a:schemeClr val="bg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Must review research articles and retrieve relevant existing work in area of interest </a:t>
              </a:r>
            </a:p>
          </p:txBody>
        </p:sp>
        <p:grpSp>
          <p:nvGrpSpPr>
            <p:cNvPr id="2" name="Grupa 1"/>
            <p:cNvGrpSpPr/>
            <p:nvPr/>
          </p:nvGrpSpPr>
          <p:grpSpPr>
            <a:xfrm>
              <a:off x="1422400" y="6489700"/>
              <a:ext cx="1676400" cy="1676400"/>
              <a:chOff x="1422400" y="6489700"/>
              <a:chExt cx="1676400" cy="1676400"/>
            </a:xfrm>
          </p:grpSpPr>
          <p:sp>
            <p:nvSpPr>
              <p:cNvPr id="12291" name="Oval 2"/>
              <p:cNvSpPr>
                <a:spLocks/>
              </p:cNvSpPr>
              <p:nvPr/>
            </p:nvSpPr>
            <p:spPr bwMode="auto">
              <a:xfrm>
                <a:off x="1422400" y="6489700"/>
                <a:ext cx="1676400" cy="1676400"/>
              </a:xfrm>
              <a:prstGeom prst="ellipse">
                <a:avLst/>
              </a:prstGeom>
              <a:solidFill>
                <a:srgbClr val="E08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2292" name="Freeform 3"/>
              <p:cNvSpPr>
                <a:spLocks/>
              </p:cNvSpPr>
              <p:nvPr/>
            </p:nvSpPr>
            <p:spPr bwMode="auto">
              <a:xfrm>
                <a:off x="2082800" y="6937375"/>
                <a:ext cx="1009650" cy="1192213"/>
              </a:xfrm>
              <a:custGeom>
                <a:avLst/>
                <a:gdLst>
                  <a:gd name="T0" fmla="*/ 0 w 20511"/>
                  <a:gd name="T1" fmla="*/ 939420 h 21600"/>
                  <a:gd name="T2" fmla="*/ 409452 w 20511"/>
                  <a:gd name="T3" fmla="*/ 1192213 h 21600"/>
                  <a:gd name="T4" fmla="*/ 1006106 w 20511"/>
                  <a:gd name="T5" fmla="*/ 287732 h 21600"/>
                  <a:gd name="T6" fmla="*/ 600936 w 20511"/>
                  <a:gd name="T7" fmla="*/ 0 h 21600"/>
                  <a:gd name="T8" fmla="*/ 0 w 20511"/>
                  <a:gd name="T9" fmla="*/ 939420 h 21600"/>
                  <a:gd name="T10" fmla="*/ 0 w 20511"/>
                  <a:gd name="T11" fmla="*/ 93942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D67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2298" name="Oval 9"/>
              <p:cNvSpPr>
                <a:spLocks/>
              </p:cNvSpPr>
              <p:nvPr/>
            </p:nvSpPr>
            <p:spPr bwMode="auto">
              <a:xfrm>
                <a:off x="1676400" y="6743700"/>
                <a:ext cx="1155700" cy="1155700"/>
              </a:xfrm>
              <a:prstGeom prst="ellipse">
                <a:avLst/>
              </a:prstGeom>
              <a:solidFill>
                <a:srgbClr val="E3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pic>
            <p:nvPicPr>
              <p:cNvPr id="12305" name="Picture 1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6743700"/>
                <a:ext cx="1155700" cy="1155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" name="Grupa 6"/>
          <p:cNvGrpSpPr/>
          <p:nvPr/>
        </p:nvGrpSpPr>
        <p:grpSpPr>
          <a:xfrm>
            <a:off x="1907200" y="8782000"/>
            <a:ext cx="8737600" cy="1676400"/>
            <a:chOff x="1422400" y="10706100"/>
            <a:chExt cx="8737600" cy="1676400"/>
          </a:xfrm>
        </p:grpSpPr>
        <p:sp>
          <p:nvSpPr>
            <p:cNvPr id="12297" name="Rectangle 8"/>
            <p:cNvSpPr>
              <a:spLocks/>
            </p:cNvSpPr>
            <p:nvPr/>
          </p:nvSpPr>
          <p:spPr bwMode="auto">
            <a:xfrm>
              <a:off x="3784600" y="10934700"/>
              <a:ext cx="63754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sz="3600" dirty="0">
                  <a:solidFill>
                    <a:schemeClr val="bg1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Should do fast data analysis and query response less than 10 sec</a:t>
              </a:r>
            </a:p>
          </p:txBody>
        </p:sp>
        <p:grpSp>
          <p:nvGrpSpPr>
            <p:cNvPr id="4" name="Grupa 3"/>
            <p:cNvGrpSpPr/>
            <p:nvPr/>
          </p:nvGrpSpPr>
          <p:grpSpPr>
            <a:xfrm>
              <a:off x="1422400" y="10706100"/>
              <a:ext cx="1676400" cy="1676400"/>
              <a:chOff x="1422400" y="10706100"/>
              <a:chExt cx="1676400" cy="1676400"/>
            </a:xfrm>
          </p:grpSpPr>
          <p:sp>
            <p:nvSpPr>
              <p:cNvPr id="12299" name="Oval 10"/>
              <p:cNvSpPr>
                <a:spLocks/>
              </p:cNvSpPr>
              <p:nvPr/>
            </p:nvSpPr>
            <p:spPr bwMode="auto">
              <a:xfrm>
                <a:off x="1422400" y="10706100"/>
                <a:ext cx="1676400" cy="1676400"/>
              </a:xfrm>
              <a:prstGeom prst="ellipse">
                <a:avLst/>
              </a:prstGeom>
              <a:solidFill>
                <a:srgbClr val="6729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solidFill>
                    <a:srgbClr val="92D050"/>
                  </a:solidFill>
                  <a:latin typeface="Aleo" panose="020F0502020204030203" pitchFamily="34" charset="0"/>
                </a:endParaRPr>
              </a:p>
            </p:txBody>
          </p:sp>
          <p:sp>
            <p:nvSpPr>
              <p:cNvPr id="12300" name="Freeform 11"/>
              <p:cNvSpPr>
                <a:spLocks/>
              </p:cNvSpPr>
              <p:nvPr/>
            </p:nvSpPr>
            <p:spPr bwMode="auto">
              <a:xfrm>
                <a:off x="2082800" y="11150600"/>
                <a:ext cx="1009650" cy="1192213"/>
              </a:xfrm>
              <a:custGeom>
                <a:avLst/>
                <a:gdLst>
                  <a:gd name="T0" fmla="*/ 0 w 20511"/>
                  <a:gd name="T1" fmla="*/ 939420 h 21600"/>
                  <a:gd name="T2" fmla="*/ 409452 w 20511"/>
                  <a:gd name="T3" fmla="*/ 1192213 h 21600"/>
                  <a:gd name="T4" fmla="*/ 1006106 w 20511"/>
                  <a:gd name="T5" fmla="*/ 287732 h 21600"/>
                  <a:gd name="T6" fmla="*/ 600936 w 20511"/>
                  <a:gd name="T7" fmla="*/ 0 h 21600"/>
                  <a:gd name="T8" fmla="*/ 0 w 20511"/>
                  <a:gd name="T9" fmla="*/ 939420 h 21600"/>
                  <a:gd name="T10" fmla="*/ 0 w 20511"/>
                  <a:gd name="T11" fmla="*/ 93942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542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solidFill>
                    <a:srgbClr val="92D050"/>
                  </a:solidFill>
                  <a:latin typeface="Aleo" panose="020F0502020204030203" pitchFamily="34" charset="0"/>
                </a:endParaRPr>
              </a:p>
            </p:txBody>
          </p:sp>
          <p:sp>
            <p:nvSpPr>
              <p:cNvPr id="12301" name="Oval 12"/>
              <p:cNvSpPr>
                <a:spLocks/>
              </p:cNvSpPr>
              <p:nvPr/>
            </p:nvSpPr>
            <p:spPr bwMode="auto">
              <a:xfrm>
                <a:off x="1676400" y="10960100"/>
                <a:ext cx="1155700" cy="1155700"/>
              </a:xfrm>
              <a:prstGeom prst="ellipse">
                <a:avLst/>
              </a:prstGeom>
              <a:solidFill>
                <a:srgbClr val="782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pic>
            <p:nvPicPr>
              <p:cNvPr id="12307" name="Picture 1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10998200"/>
                <a:ext cx="1079500" cy="107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DB7472E-5DE2-EE40-8DD6-2D1BACB7E6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7"/>
          <a:stretch/>
        </p:blipFill>
        <p:spPr>
          <a:xfrm>
            <a:off x="12185650" y="0"/>
            <a:ext cx="12249150" cy="13661232"/>
          </a:xfrm>
          <a:prstGeom prst="rect">
            <a:avLst/>
          </a:prstGeom>
        </p:spPr>
      </p:pic>
      <p:grpSp>
        <p:nvGrpSpPr>
          <p:cNvPr id="29" name="Grupa 39">
            <a:extLst>
              <a:ext uri="{FF2B5EF4-FFF2-40B4-BE49-F238E27FC236}">
                <a16:creationId xmlns:a16="http://schemas.microsoft.com/office/drawing/2014/main" id="{D8E479EF-8D59-A544-94A2-7A966A88CF43}"/>
              </a:ext>
            </a:extLst>
          </p:cNvPr>
          <p:cNvGrpSpPr/>
          <p:nvPr/>
        </p:nvGrpSpPr>
        <p:grpSpPr>
          <a:xfrm>
            <a:off x="1907200" y="5634856"/>
            <a:ext cx="9220200" cy="1778000"/>
            <a:chOff x="1422400" y="8547100"/>
            <a:chExt cx="9220200" cy="1778000"/>
          </a:xfrm>
        </p:grpSpPr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168C84C9-5B93-8648-9545-8BB2803B1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600" y="8547100"/>
              <a:ext cx="6858000" cy="177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Should respond with at least five most relevant research articles on any given with year of publish</a:t>
              </a:r>
              <a:endParaRPr lang="en-US" sz="3600" dirty="0">
                <a:solidFill>
                  <a:schemeClr val="bg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endParaRPr>
            </a:p>
          </p:txBody>
        </p:sp>
        <p:grpSp>
          <p:nvGrpSpPr>
            <p:cNvPr id="31" name="Grupa 38">
              <a:extLst>
                <a:ext uri="{FF2B5EF4-FFF2-40B4-BE49-F238E27FC236}">
                  <a16:creationId xmlns:a16="http://schemas.microsoft.com/office/drawing/2014/main" id="{7C7CEC62-9FB9-1E40-97A6-684E867D17AF}"/>
                </a:ext>
              </a:extLst>
            </p:cNvPr>
            <p:cNvGrpSpPr/>
            <p:nvPr/>
          </p:nvGrpSpPr>
          <p:grpSpPr>
            <a:xfrm>
              <a:off x="1422400" y="8597900"/>
              <a:ext cx="1676400" cy="1676400"/>
              <a:chOff x="1422400" y="8597900"/>
              <a:chExt cx="1676400" cy="1676400"/>
            </a:xfrm>
          </p:grpSpPr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7AB29A7B-EA9C-A647-BF91-C41912E63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2400" y="8597900"/>
                <a:ext cx="1676400" cy="1676400"/>
              </a:xfrm>
              <a:prstGeom prst="ellipse">
                <a:avLst/>
              </a:prstGeom>
              <a:solidFill>
                <a:srgbClr val="52BEB0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CE790A22-8C58-0243-94CF-0BEA7CCAC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800" y="9042400"/>
                <a:ext cx="1009650" cy="1192213"/>
              </a:xfrm>
              <a:custGeom>
                <a:avLst/>
                <a:gdLst>
                  <a:gd name="T0" fmla="*/ 0 w 20511"/>
                  <a:gd name="T1" fmla="*/ 17020 h 21600"/>
                  <a:gd name="T2" fmla="*/ 8318 w 20511"/>
                  <a:gd name="T3" fmla="*/ 21600 h 21600"/>
                  <a:gd name="T4" fmla="*/ 20439 w 20511"/>
                  <a:gd name="T5" fmla="*/ 5213 h 21600"/>
                  <a:gd name="T6" fmla="*/ 12208 w 20511"/>
                  <a:gd name="T7" fmla="*/ 0 h 21600"/>
                  <a:gd name="T8" fmla="*/ 0 w 20511"/>
                  <a:gd name="T9" fmla="*/ 17020 h 21600"/>
                  <a:gd name="T10" fmla="*/ 0 w 20511"/>
                  <a:gd name="T11" fmla="*/ 1702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389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4" name="Oval 14">
                <a:extLst>
                  <a:ext uri="{FF2B5EF4-FFF2-40B4-BE49-F238E27FC236}">
                    <a16:creationId xmlns:a16="http://schemas.microsoft.com/office/drawing/2014/main" id="{06BD06A6-C6FD-C149-A750-A8273B382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8851900"/>
                <a:ext cx="1155700" cy="1155700"/>
              </a:xfrm>
              <a:prstGeom prst="ellipse">
                <a:avLst/>
              </a:prstGeom>
              <a:solidFill>
                <a:srgbClr val="5DC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35" name="Picture 16">
                <a:extLst>
                  <a:ext uri="{FF2B5EF4-FFF2-40B4-BE49-F238E27FC236}">
                    <a16:creationId xmlns:a16="http://schemas.microsoft.com/office/drawing/2014/main" id="{32784571-53FA-5840-ACA1-6E8A87FC12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8851900"/>
                <a:ext cx="1155700" cy="1155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/>
          </p:cNvSpPr>
          <p:nvPr/>
        </p:nvSpPr>
        <p:spPr bwMode="auto">
          <a:xfrm>
            <a:off x="0" y="3835400"/>
            <a:ext cx="24371301" cy="4470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35" name="Oval 2"/>
          <p:cNvSpPr>
            <a:spLocks/>
          </p:cNvSpPr>
          <p:nvPr/>
        </p:nvSpPr>
        <p:spPr bwMode="auto">
          <a:xfrm>
            <a:off x="19253200" y="4114800"/>
            <a:ext cx="3797301" cy="3797300"/>
          </a:xfrm>
          <a:prstGeom prst="ellipse">
            <a:avLst/>
          </a:prstGeom>
          <a:solidFill>
            <a:srgbClr val="2C364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36" name="Freeform 3"/>
          <p:cNvSpPr>
            <a:spLocks/>
          </p:cNvSpPr>
          <p:nvPr/>
        </p:nvSpPr>
        <p:spPr bwMode="auto">
          <a:xfrm>
            <a:off x="20748624" y="5130803"/>
            <a:ext cx="2287589" cy="2701926"/>
          </a:xfrm>
          <a:custGeom>
            <a:avLst/>
            <a:gdLst>
              <a:gd name="T0" fmla="*/ 0 w 20511"/>
              <a:gd name="T1" fmla="*/ 2129017 h 21600"/>
              <a:gd name="T2" fmla="*/ 927705 w 20511"/>
              <a:gd name="T3" fmla="*/ 2701925 h 21600"/>
              <a:gd name="T4" fmla="*/ 2279558 w 20511"/>
              <a:gd name="T5" fmla="*/ 652090 h 21600"/>
              <a:gd name="T6" fmla="*/ 1361556 w 20511"/>
              <a:gd name="T7" fmla="*/ 0 h 21600"/>
              <a:gd name="T8" fmla="*/ 0 w 20511"/>
              <a:gd name="T9" fmla="*/ 2129017 h 21600"/>
              <a:gd name="T10" fmla="*/ 0 w 20511"/>
              <a:gd name="T11" fmla="*/ 212901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11" h="21600">
                <a:moveTo>
                  <a:pt x="0" y="17020"/>
                </a:moveTo>
                <a:lnTo>
                  <a:pt x="8318" y="21600"/>
                </a:lnTo>
                <a:cubicBezTo>
                  <a:pt x="8318" y="21600"/>
                  <a:pt x="21600" y="18553"/>
                  <a:pt x="20439" y="5213"/>
                </a:cubicBezTo>
                <a:lnTo>
                  <a:pt x="12208" y="0"/>
                </a:lnTo>
                <a:lnTo>
                  <a:pt x="0" y="17020"/>
                </a:lnTo>
                <a:close/>
                <a:moveTo>
                  <a:pt x="0" y="17020"/>
                </a:moveTo>
              </a:path>
            </a:pathLst>
          </a:custGeom>
          <a:solidFill>
            <a:srgbClr val="253143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37" name="Oval 4"/>
          <p:cNvSpPr>
            <a:spLocks/>
          </p:cNvSpPr>
          <p:nvPr/>
        </p:nvSpPr>
        <p:spPr bwMode="auto">
          <a:xfrm>
            <a:off x="19827879" y="4689476"/>
            <a:ext cx="2617789" cy="2617788"/>
          </a:xfrm>
          <a:prstGeom prst="ellipse">
            <a:avLst/>
          </a:prstGeom>
          <a:solidFill>
            <a:srgbClr val="344658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38" name="Oval 5"/>
          <p:cNvSpPr>
            <a:spLocks/>
          </p:cNvSpPr>
          <p:nvPr/>
        </p:nvSpPr>
        <p:spPr bwMode="auto">
          <a:xfrm>
            <a:off x="13284200" y="4114800"/>
            <a:ext cx="3797301" cy="3797300"/>
          </a:xfrm>
          <a:prstGeom prst="ellipse">
            <a:avLst/>
          </a:prstGeom>
          <a:solidFill>
            <a:srgbClr val="E08A2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14779624" y="5130803"/>
            <a:ext cx="2287589" cy="2701926"/>
          </a:xfrm>
          <a:custGeom>
            <a:avLst/>
            <a:gdLst>
              <a:gd name="T0" fmla="*/ 0 w 20511"/>
              <a:gd name="T1" fmla="*/ 2129017 h 21600"/>
              <a:gd name="T2" fmla="*/ 927705 w 20511"/>
              <a:gd name="T3" fmla="*/ 2701925 h 21600"/>
              <a:gd name="T4" fmla="*/ 2279558 w 20511"/>
              <a:gd name="T5" fmla="*/ 652090 h 21600"/>
              <a:gd name="T6" fmla="*/ 1361556 w 20511"/>
              <a:gd name="T7" fmla="*/ 0 h 21600"/>
              <a:gd name="T8" fmla="*/ 0 w 20511"/>
              <a:gd name="T9" fmla="*/ 2129017 h 21600"/>
              <a:gd name="T10" fmla="*/ 0 w 20511"/>
              <a:gd name="T11" fmla="*/ 212901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11" h="21600">
                <a:moveTo>
                  <a:pt x="0" y="17020"/>
                </a:moveTo>
                <a:lnTo>
                  <a:pt x="8318" y="21600"/>
                </a:lnTo>
                <a:cubicBezTo>
                  <a:pt x="8318" y="21600"/>
                  <a:pt x="21600" y="18553"/>
                  <a:pt x="20439" y="5213"/>
                </a:cubicBezTo>
                <a:lnTo>
                  <a:pt x="12208" y="0"/>
                </a:lnTo>
                <a:lnTo>
                  <a:pt x="0" y="17020"/>
                </a:lnTo>
                <a:close/>
                <a:moveTo>
                  <a:pt x="0" y="17020"/>
                </a:moveTo>
              </a:path>
            </a:pathLst>
          </a:custGeom>
          <a:solidFill>
            <a:srgbClr val="D6731B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0" name="Oval 7"/>
          <p:cNvSpPr>
            <a:spLocks/>
          </p:cNvSpPr>
          <p:nvPr/>
        </p:nvSpPr>
        <p:spPr bwMode="auto">
          <a:xfrm>
            <a:off x="13858879" y="4689476"/>
            <a:ext cx="2617789" cy="2617788"/>
          </a:xfrm>
          <a:prstGeom prst="ellipse">
            <a:avLst/>
          </a:prstGeom>
          <a:solidFill>
            <a:srgbClr val="E39D4A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1" name="Rectangle 8"/>
          <p:cNvSpPr>
            <a:spLocks/>
          </p:cNvSpPr>
          <p:nvPr/>
        </p:nvSpPr>
        <p:spPr bwMode="auto">
          <a:xfrm>
            <a:off x="1" y="660400"/>
            <a:ext cx="2437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9300" b="1" dirty="0">
                <a:solidFill>
                  <a:schemeClr val="accent3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Flow Chart</a:t>
            </a:r>
          </a:p>
        </p:txBody>
      </p:sp>
      <p:sp>
        <p:nvSpPr>
          <p:cNvPr id="18442" name="Oval 9"/>
          <p:cNvSpPr>
            <a:spLocks/>
          </p:cNvSpPr>
          <p:nvPr/>
        </p:nvSpPr>
        <p:spPr bwMode="auto">
          <a:xfrm>
            <a:off x="7315200" y="4114800"/>
            <a:ext cx="3797301" cy="3797300"/>
          </a:xfrm>
          <a:prstGeom prst="ellipse">
            <a:avLst/>
          </a:prstGeom>
          <a:solidFill>
            <a:srgbClr val="662952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3" name="Freeform 10"/>
          <p:cNvSpPr>
            <a:spLocks/>
          </p:cNvSpPr>
          <p:nvPr/>
        </p:nvSpPr>
        <p:spPr bwMode="auto">
          <a:xfrm>
            <a:off x="8810624" y="5130803"/>
            <a:ext cx="2287589" cy="2701926"/>
          </a:xfrm>
          <a:custGeom>
            <a:avLst/>
            <a:gdLst>
              <a:gd name="T0" fmla="*/ 0 w 20511"/>
              <a:gd name="T1" fmla="*/ 2129017 h 21600"/>
              <a:gd name="T2" fmla="*/ 927705 w 20511"/>
              <a:gd name="T3" fmla="*/ 2701925 h 21600"/>
              <a:gd name="T4" fmla="*/ 2279558 w 20511"/>
              <a:gd name="T5" fmla="*/ 652090 h 21600"/>
              <a:gd name="T6" fmla="*/ 1361556 w 20511"/>
              <a:gd name="T7" fmla="*/ 0 h 21600"/>
              <a:gd name="T8" fmla="*/ 0 w 20511"/>
              <a:gd name="T9" fmla="*/ 2129017 h 21600"/>
              <a:gd name="T10" fmla="*/ 0 w 20511"/>
              <a:gd name="T11" fmla="*/ 212901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11" h="21600">
                <a:moveTo>
                  <a:pt x="0" y="17020"/>
                </a:moveTo>
                <a:lnTo>
                  <a:pt x="8318" y="21600"/>
                </a:lnTo>
                <a:cubicBezTo>
                  <a:pt x="8318" y="21600"/>
                  <a:pt x="21600" y="18553"/>
                  <a:pt x="20439" y="5213"/>
                </a:cubicBezTo>
                <a:lnTo>
                  <a:pt x="12208" y="0"/>
                </a:lnTo>
                <a:lnTo>
                  <a:pt x="0" y="17020"/>
                </a:lnTo>
                <a:close/>
                <a:moveTo>
                  <a:pt x="0" y="17020"/>
                </a:moveTo>
              </a:path>
            </a:pathLst>
          </a:custGeom>
          <a:solidFill>
            <a:srgbClr val="542444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4" name="Oval 11"/>
          <p:cNvSpPr>
            <a:spLocks/>
          </p:cNvSpPr>
          <p:nvPr/>
        </p:nvSpPr>
        <p:spPr bwMode="auto">
          <a:xfrm>
            <a:off x="7889879" y="4689476"/>
            <a:ext cx="2617789" cy="2617788"/>
          </a:xfrm>
          <a:prstGeom prst="ellipse">
            <a:avLst/>
          </a:prstGeom>
          <a:solidFill>
            <a:srgbClr val="772F63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5" name="Oval 12"/>
          <p:cNvSpPr>
            <a:spLocks/>
          </p:cNvSpPr>
          <p:nvPr/>
        </p:nvSpPr>
        <p:spPr bwMode="auto">
          <a:xfrm>
            <a:off x="1346200" y="4114800"/>
            <a:ext cx="3797301" cy="3797300"/>
          </a:xfrm>
          <a:prstGeom prst="ellipse">
            <a:avLst/>
          </a:prstGeom>
          <a:solidFill>
            <a:srgbClr val="56BDA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6" name="Freeform 13"/>
          <p:cNvSpPr>
            <a:spLocks/>
          </p:cNvSpPr>
          <p:nvPr/>
        </p:nvSpPr>
        <p:spPr bwMode="auto">
          <a:xfrm>
            <a:off x="2841624" y="5130803"/>
            <a:ext cx="2287589" cy="2701926"/>
          </a:xfrm>
          <a:custGeom>
            <a:avLst/>
            <a:gdLst>
              <a:gd name="T0" fmla="*/ 0 w 20511"/>
              <a:gd name="T1" fmla="*/ 2129017 h 21600"/>
              <a:gd name="T2" fmla="*/ 927705 w 20511"/>
              <a:gd name="T3" fmla="*/ 2701925 h 21600"/>
              <a:gd name="T4" fmla="*/ 2279558 w 20511"/>
              <a:gd name="T5" fmla="*/ 652090 h 21600"/>
              <a:gd name="T6" fmla="*/ 1361556 w 20511"/>
              <a:gd name="T7" fmla="*/ 0 h 21600"/>
              <a:gd name="T8" fmla="*/ 0 w 20511"/>
              <a:gd name="T9" fmla="*/ 2129017 h 21600"/>
              <a:gd name="T10" fmla="*/ 0 w 20511"/>
              <a:gd name="T11" fmla="*/ 212901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511" h="21600">
                <a:moveTo>
                  <a:pt x="0" y="17020"/>
                </a:moveTo>
                <a:lnTo>
                  <a:pt x="8318" y="21600"/>
                </a:lnTo>
                <a:cubicBezTo>
                  <a:pt x="8318" y="21600"/>
                  <a:pt x="21600" y="18553"/>
                  <a:pt x="20439" y="5213"/>
                </a:cubicBezTo>
                <a:lnTo>
                  <a:pt x="12208" y="0"/>
                </a:lnTo>
                <a:lnTo>
                  <a:pt x="0" y="17020"/>
                </a:lnTo>
                <a:close/>
                <a:moveTo>
                  <a:pt x="0" y="17020"/>
                </a:moveTo>
              </a:path>
            </a:pathLst>
          </a:custGeom>
          <a:solidFill>
            <a:srgbClr val="3B927F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7" name="Oval 14"/>
          <p:cNvSpPr>
            <a:spLocks/>
          </p:cNvSpPr>
          <p:nvPr/>
        </p:nvSpPr>
        <p:spPr bwMode="auto">
          <a:xfrm>
            <a:off x="1920879" y="4689476"/>
            <a:ext cx="2617789" cy="2617788"/>
          </a:xfrm>
          <a:prstGeom prst="ellipse">
            <a:avLst/>
          </a:prstGeom>
          <a:solidFill>
            <a:srgbClr val="62CBB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8" name="AutoShape 15"/>
          <p:cNvSpPr>
            <a:spLocks/>
          </p:cNvSpPr>
          <p:nvPr/>
        </p:nvSpPr>
        <p:spPr bwMode="auto">
          <a:xfrm rot="-8099999">
            <a:off x="17424401" y="5705478"/>
            <a:ext cx="736600" cy="736600"/>
          </a:xfrm>
          <a:prstGeom prst="rtTriangle">
            <a:avLst/>
          </a:prstGeom>
          <a:solidFill>
            <a:srgbClr val="E08A2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49" name="AutoShape 16"/>
          <p:cNvSpPr>
            <a:spLocks/>
          </p:cNvSpPr>
          <p:nvPr/>
        </p:nvSpPr>
        <p:spPr bwMode="auto">
          <a:xfrm rot="-8099999">
            <a:off x="11557001" y="5705478"/>
            <a:ext cx="736600" cy="736600"/>
          </a:xfrm>
          <a:prstGeom prst="rtTriangle">
            <a:avLst/>
          </a:prstGeom>
          <a:solidFill>
            <a:srgbClr val="66295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50" name="AutoShape 17"/>
          <p:cNvSpPr>
            <a:spLocks/>
          </p:cNvSpPr>
          <p:nvPr/>
        </p:nvSpPr>
        <p:spPr bwMode="auto">
          <a:xfrm rot="-8099999">
            <a:off x="5688012" y="5705478"/>
            <a:ext cx="736600" cy="736600"/>
          </a:xfrm>
          <a:prstGeom prst="rtTriangle">
            <a:avLst/>
          </a:prstGeom>
          <a:solidFill>
            <a:srgbClr val="56BDA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8451" name="Rectangle 18"/>
          <p:cNvSpPr>
            <a:spLocks/>
          </p:cNvSpPr>
          <p:nvPr/>
        </p:nvSpPr>
        <p:spPr bwMode="auto">
          <a:xfrm>
            <a:off x="19989563" y="5755501"/>
            <a:ext cx="23341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FFFF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Technology</a:t>
            </a:r>
          </a:p>
        </p:txBody>
      </p:sp>
      <p:sp>
        <p:nvSpPr>
          <p:cNvPr id="18452" name="Rectangle 19"/>
          <p:cNvSpPr>
            <a:spLocks/>
          </p:cNvSpPr>
          <p:nvPr/>
        </p:nvSpPr>
        <p:spPr bwMode="auto">
          <a:xfrm>
            <a:off x="14046278" y="5755501"/>
            <a:ext cx="22826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FFFF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Assesment</a:t>
            </a:r>
          </a:p>
        </p:txBody>
      </p:sp>
      <p:sp>
        <p:nvSpPr>
          <p:cNvPr id="18453" name="Rectangle 20"/>
          <p:cNvSpPr>
            <a:spLocks/>
          </p:cNvSpPr>
          <p:nvPr/>
        </p:nvSpPr>
        <p:spPr bwMode="auto">
          <a:xfrm>
            <a:off x="8394409" y="5755501"/>
            <a:ext cx="165000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FFFF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Training</a:t>
            </a:r>
          </a:p>
        </p:txBody>
      </p:sp>
      <p:sp>
        <p:nvSpPr>
          <p:cNvPr id="18454" name="Rectangle 21"/>
          <p:cNvSpPr>
            <a:spLocks/>
          </p:cNvSpPr>
          <p:nvPr/>
        </p:nvSpPr>
        <p:spPr bwMode="auto">
          <a:xfrm>
            <a:off x="2236515" y="5755501"/>
            <a:ext cx="20261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FFFF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Marketing</a:t>
            </a:r>
          </a:p>
        </p:txBody>
      </p:sp>
      <p:sp>
        <p:nvSpPr>
          <p:cNvPr id="18459" name="Rectangle 26"/>
          <p:cNvSpPr>
            <a:spLocks/>
          </p:cNvSpPr>
          <p:nvPr/>
        </p:nvSpPr>
        <p:spPr bwMode="auto">
          <a:xfrm>
            <a:off x="0" y="3835400"/>
            <a:ext cx="24371301" cy="4470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grpSp>
        <p:nvGrpSpPr>
          <p:cNvPr id="18460" name="Group 30"/>
          <p:cNvGrpSpPr>
            <a:grpSpLocks/>
          </p:cNvGrpSpPr>
          <p:nvPr/>
        </p:nvGrpSpPr>
        <p:grpSpPr bwMode="auto">
          <a:xfrm>
            <a:off x="5606901" y="5492750"/>
            <a:ext cx="12777787" cy="1041400"/>
            <a:chOff x="0" y="0"/>
            <a:chExt cx="8048" cy="656"/>
          </a:xfrm>
        </p:grpSpPr>
        <p:sp>
          <p:nvSpPr>
            <p:cNvPr id="18485" name="AutoShape 27"/>
            <p:cNvSpPr>
              <a:spLocks/>
            </p:cNvSpPr>
            <p:nvPr/>
          </p:nvSpPr>
          <p:spPr bwMode="auto">
            <a:xfrm rot="-8099999">
              <a:off x="3792" y="96"/>
              <a:ext cx="464" cy="464"/>
            </a:xfrm>
            <a:prstGeom prst="rtTriangle">
              <a:avLst/>
            </a:prstGeom>
            <a:solidFill>
              <a:srgbClr val="66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8486" name="AutoShape 28"/>
            <p:cNvSpPr>
              <a:spLocks/>
            </p:cNvSpPr>
            <p:nvPr/>
          </p:nvSpPr>
          <p:spPr bwMode="auto">
            <a:xfrm rot="-8099999">
              <a:off x="96" y="96"/>
              <a:ext cx="464" cy="464"/>
            </a:xfrm>
            <a:prstGeom prst="rtTriangle">
              <a:avLst/>
            </a:prstGeom>
            <a:solidFill>
              <a:srgbClr val="56B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8487" name="AutoShape 29"/>
            <p:cNvSpPr>
              <a:spLocks/>
            </p:cNvSpPr>
            <p:nvPr/>
          </p:nvSpPr>
          <p:spPr bwMode="auto">
            <a:xfrm rot="-8099999">
              <a:off x="7488" y="96"/>
              <a:ext cx="464" cy="464"/>
            </a:xfrm>
            <a:prstGeom prst="rtTriangle">
              <a:avLst/>
            </a:prstGeom>
            <a:solidFill>
              <a:srgbClr val="E0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</p:grpSp>
      <p:grpSp>
        <p:nvGrpSpPr>
          <p:cNvPr id="6" name="Grupa 5"/>
          <p:cNvGrpSpPr/>
          <p:nvPr/>
        </p:nvGrpSpPr>
        <p:grpSpPr>
          <a:xfrm>
            <a:off x="607831" y="4114800"/>
            <a:ext cx="5175457" cy="7704793"/>
            <a:chOff x="360000" y="4114800"/>
            <a:chExt cx="5175457" cy="7704791"/>
          </a:xfrm>
        </p:grpSpPr>
        <p:sp>
          <p:nvSpPr>
            <p:cNvPr id="18458" name="Rectangle 25"/>
            <p:cNvSpPr>
              <a:spLocks/>
            </p:cNvSpPr>
            <p:nvPr/>
          </p:nvSpPr>
          <p:spPr bwMode="auto">
            <a:xfrm>
              <a:off x="360000" y="9049603"/>
              <a:ext cx="5175457" cy="27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Retrieve data from selected </a:t>
              </a:r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research </a:t>
              </a:r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sym typeface="Lato" panose="020F0502020204030203" pitchFamily="34" charset="0"/>
                </a:rPr>
                <a:t>databases </a:t>
              </a:r>
            </a:p>
            <a:p>
              <a:pPr eaLnBrk="1" hangingPunct="1"/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(</a:t>
              </a:r>
              <a:r>
                <a:rPr lang="en-US" sz="3600" dirty="0" err="1">
                  <a:solidFill>
                    <a:schemeClr val="accent3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Arxiv</a:t>
              </a:r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, </a:t>
              </a:r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sym typeface="Lato" panose="020F0502020204030203" pitchFamily="34" charset="0"/>
                </a:rPr>
                <a:t>IEEE </a:t>
              </a:r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Xplore</a:t>
              </a:r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sym typeface="Lato" panose="020F0502020204030203" pitchFamily="34" charset="0"/>
                </a:rPr>
                <a:t>, Science Direct</a:t>
              </a:r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) </a:t>
              </a:r>
            </a:p>
            <a:p>
              <a:pPr eaLnBrk="1" hangingPunct="1"/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Selenium &amp; APIs</a:t>
              </a:r>
            </a:p>
          </p:txBody>
        </p:sp>
        <p:grpSp>
          <p:nvGrpSpPr>
            <p:cNvPr id="2" name="Grupa 1"/>
            <p:cNvGrpSpPr/>
            <p:nvPr/>
          </p:nvGrpSpPr>
          <p:grpSpPr>
            <a:xfrm>
              <a:off x="1346202" y="4114800"/>
              <a:ext cx="3797300" cy="3797300"/>
              <a:chOff x="1346202" y="4114800"/>
              <a:chExt cx="3797300" cy="3797300"/>
            </a:xfrm>
          </p:grpSpPr>
          <p:grpSp>
            <p:nvGrpSpPr>
              <p:cNvPr id="18480" name="Group 34"/>
              <p:cNvGrpSpPr>
                <a:grpSpLocks/>
              </p:cNvGrpSpPr>
              <p:nvPr/>
            </p:nvGrpSpPr>
            <p:grpSpPr bwMode="auto">
              <a:xfrm>
                <a:off x="1346202" y="4114800"/>
                <a:ext cx="3797300" cy="3797300"/>
                <a:chOff x="0" y="0"/>
                <a:chExt cx="2392" cy="2392"/>
              </a:xfrm>
            </p:grpSpPr>
            <p:sp>
              <p:nvSpPr>
                <p:cNvPr id="18482" name="Oval 31"/>
                <p:cNvSpPr>
                  <a:spLocks/>
                </p:cNvSpPr>
                <p:nvPr/>
              </p:nvSpPr>
              <p:spPr bwMode="auto">
                <a:xfrm>
                  <a:off x="0" y="0"/>
                  <a:ext cx="2392" cy="2392"/>
                </a:xfrm>
                <a:prstGeom prst="ellipse">
                  <a:avLst/>
                </a:prstGeom>
                <a:solidFill>
                  <a:srgbClr val="56BD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1pPr>
                  <a:lvl2pPr marL="742950" indent="-285750"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2pPr>
                  <a:lvl3pPr marL="1143000" indent="-228600"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3pPr>
                  <a:lvl4pPr marL="1600200" indent="-228600"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4pPr>
                  <a:lvl5pPr marL="2057400" indent="-228600"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9pPr>
                </a:lstStyle>
                <a:p>
                  <a:pPr eaLnBrk="1" hangingPunct="1"/>
                  <a:endParaRPr lang="en-US" dirty="0">
                    <a:latin typeface="Aleo" panose="020F0502020204030203" pitchFamily="34" charset="0"/>
                  </a:endParaRPr>
                </a:p>
              </p:txBody>
            </p:sp>
            <p:sp>
              <p:nvSpPr>
                <p:cNvPr id="18483" name="Freeform 32"/>
                <p:cNvSpPr>
                  <a:spLocks/>
                </p:cNvSpPr>
                <p:nvPr/>
              </p:nvSpPr>
              <p:spPr bwMode="auto">
                <a:xfrm>
                  <a:off x="942" y="640"/>
                  <a:ext cx="1441" cy="1702"/>
                </a:xfrm>
                <a:custGeom>
                  <a:avLst/>
                  <a:gdLst>
                    <a:gd name="T0" fmla="*/ 0 w 20511"/>
                    <a:gd name="T1" fmla="*/ 1341 h 21600"/>
                    <a:gd name="T2" fmla="*/ 584 w 20511"/>
                    <a:gd name="T3" fmla="*/ 1702 h 21600"/>
                    <a:gd name="T4" fmla="*/ 1436 w 20511"/>
                    <a:gd name="T5" fmla="*/ 411 h 21600"/>
                    <a:gd name="T6" fmla="*/ 858 w 20511"/>
                    <a:gd name="T7" fmla="*/ 0 h 21600"/>
                    <a:gd name="T8" fmla="*/ 0 w 20511"/>
                    <a:gd name="T9" fmla="*/ 1341 h 21600"/>
                    <a:gd name="T10" fmla="*/ 0 w 20511"/>
                    <a:gd name="T11" fmla="*/ 134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511" h="21600">
                      <a:moveTo>
                        <a:pt x="0" y="17020"/>
                      </a:moveTo>
                      <a:lnTo>
                        <a:pt x="8318" y="21600"/>
                      </a:lnTo>
                      <a:cubicBezTo>
                        <a:pt x="8318" y="21600"/>
                        <a:pt x="21600" y="18553"/>
                        <a:pt x="20439" y="5213"/>
                      </a:cubicBezTo>
                      <a:lnTo>
                        <a:pt x="12208" y="0"/>
                      </a:lnTo>
                      <a:lnTo>
                        <a:pt x="0" y="17020"/>
                      </a:lnTo>
                      <a:close/>
                      <a:moveTo>
                        <a:pt x="0" y="17020"/>
                      </a:moveTo>
                    </a:path>
                  </a:pathLst>
                </a:custGeom>
                <a:solidFill>
                  <a:srgbClr val="3B9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dirty="0">
                    <a:latin typeface="Aleo" panose="020F0502020204030203" pitchFamily="34" charset="0"/>
                  </a:endParaRPr>
                </a:p>
              </p:txBody>
            </p:sp>
            <p:sp>
              <p:nvSpPr>
                <p:cNvPr id="18484" name="Oval 33"/>
                <p:cNvSpPr>
                  <a:spLocks/>
                </p:cNvSpPr>
                <p:nvPr/>
              </p:nvSpPr>
              <p:spPr bwMode="auto">
                <a:xfrm>
                  <a:off x="362" y="362"/>
                  <a:ext cx="1649" cy="1649"/>
                </a:xfrm>
                <a:prstGeom prst="ellipse">
                  <a:avLst/>
                </a:prstGeom>
                <a:solidFill>
                  <a:srgbClr val="62CB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1pPr>
                  <a:lvl2pPr marL="742950" indent="-285750"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2pPr>
                  <a:lvl3pPr marL="1143000" indent="-228600"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3pPr>
                  <a:lvl4pPr marL="1600200" indent="-228600"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4pPr>
                  <a:lvl5pPr marL="2057400" indent="-228600" algn="ctr"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600">
                      <a:solidFill>
                        <a:srgbClr val="000000"/>
                      </a:solidFill>
                      <a:latin typeface="Gill Sans" charset="0"/>
                      <a:ea typeface="ヒラギノ角ゴ ProN W3" charset="0"/>
                      <a:cs typeface="ヒラギノ角ゴ ProN W3" charset="0"/>
                      <a:sym typeface="Gill Sans" charset="0"/>
                    </a:defRPr>
                  </a:lvl9pPr>
                </a:lstStyle>
                <a:p>
                  <a:pPr eaLnBrk="1" hangingPunct="1"/>
                  <a:endParaRPr lang="en-US" dirty="0">
                    <a:latin typeface="Aleo" panose="020F0502020204030203" pitchFamily="34" charset="0"/>
                  </a:endParaRPr>
                </a:p>
              </p:txBody>
            </p:sp>
          </p:grpSp>
          <p:sp>
            <p:nvSpPr>
              <p:cNvPr id="18481" name="Rectangle 35"/>
              <p:cNvSpPr>
                <a:spLocks/>
              </p:cNvSpPr>
              <p:nvPr/>
            </p:nvSpPr>
            <p:spPr bwMode="auto">
              <a:xfrm>
                <a:off x="2229916" y="5755500"/>
                <a:ext cx="2039404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36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Data Fetch</a:t>
                </a:r>
              </a:p>
            </p:txBody>
          </p:sp>
        </p:grpSp>
      </p:grpSp>
      <p:grpSp>
        <p:nvGrpSpPr>
          <p:cNvPr id="8" name="Grupa 7"/>
          <p:cNvGrpSpPr/>
          <p:nvPr/>
        </p:nvGrpSpPr>
        <p:grpSpPr>
          <a:xfrm>
            <a:off x="12984608" y="4114800"/>
            <a:ext cx="4680000" cy="7150795"/>
            <a:chOff x="12920263" y="4114800"/>
            <a:chExt cx="4680000" cy="7150794"/>
          </a:xfrm>
        </p:grpSpPr>
        <p:sp>
          <p:nvSpPr>
            <p:cNvPr id="18457" name="Rectangle 24"/>
            <p:cNvSpPr>
              <a:spLocks/>
            </p:cNvSpPr>
            <p:nvPr/>
          </p:nvSpPr>
          <p:spPr bwMode="auto">
            <a:xfrm>
              <a:off x="12920263" y="9603601"/>
              <a:ext cx="4680000" cy="16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Approximate nearest neighbor algorithms</a:t>
              </a:r>
            </a:p>
            <a:p>
              <a:pPr eaLnBrk="1" hangingPunct="1"/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sym typeface="Lato" panose="020F0502020204030203" pitchFamily="34" charset="0"/>
                </a:rPr>
                <a:t>Annoy library</a:t>
              </a:r>
            </a:p>
          </p:txBody>
        </p:sp>
        <p:grpSp>
          <p:nvGrpSpPr>
            <p:cNvPr id="4" name="Grupa 3"/>
            <p:cNvGrpSpPr/>
            <p:nvPr/>
          </p:nvGrpSpPr>
          <p:grpSpPr>
            <a:xfrm>
              <a:off x="13284200" y="4114800"/>
              <a:ext cx="3797300" cy="3797300"/>
              <a:chOff x="13284200" y="4114800"/>
              <a:chExt cx="3797300" cy="3797300"/>
            </a:xfrm>
          </p:grpSpPr>
          <p:sp>
            <p:nvSpPr>
              <p:cNvPr id="18477" name="Oval 37"/>
              <p:cNvSpPr>
                <a:spLocks/>
              </p:cNvSpPr>
              <p:nvPr/>
            </p:nvSpPr>
            <p:spPr bwMode="auto">
              <a:xfrm>
                <a:off x="13284200" y="4114800"/>
                <a:ext cx="3797300" cy="3797300"/>
              </a:xfrm>
              <a:prstGeom prst="ellipse">
                <a:avLst/>
              </a:prstGeom>
              <a:solidFill>
                <a:srgbClr val="E08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8" name="Freeform 38"/>
              <p:cNvSpPr>
                <a:spLocks/>
              </p:cNvSpPr>
              <p:nvPr/>
            </p:nvSpPr>
            <p:spPr bwMode="auto">
              <a:xfrm>
                <a:off x="14779625" y="5130800"/>
                <a:ext cx="2287588" cy="2701925"/>
              </a:xfrm>
              <a:custGeom>
                <a:avLst/>
                <a:gdLst>
                  <a:gd name="T0" fmla="*/ 0 w 20511"/>
                  <a:gd name="T1" fmla="*/ 1341 h 21600"/>
                  <a:gd name="T2" fmla="*/ 584 w 20511"/>
                  <a:gd name="T3" fmla="*/ 1702 h 21600"/>
                  <a:gd name="T4" fmla="*/ 1436 w 20511"/>
                  <a:gd name="T5" fmla="*/ 411 h 21600"/>
                  <a:gd name="T6" fmla="*/ 858 w 20511"/>
                  <a:gd name="T7" fmla="*/ 0 h 21600"/>
                  <a:gd name="T8" fmla="*/ 0 w 20511"/>
                  <a:gd name="T9" fmla="*/ 1341 h 21600"/>
                  <a:gd name="T10" fmla="*/ 0 w 20511"/>
                  <a:gd name="T11" fmla="*/ 134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D67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9" name="Oval 39"/>
              <p:cNvSpPr>
                <a:spLocks/>
              </p:cNvSpPr>
              <p:nvPr/>
            </p:nvSpPr>
            <p:spPr bwMode="auto">
              <a:xfrm>
                <a:off x="13858875" y="4689475"/>
                <a:ext cx="2617788" cy="2617788"/>
              </a:xfrm>
              <a:prstGeom prst="ellipse">
                <a:avLst/>
              </a:prstGeom>
              <a:solidFill>
                <a:srgbClr val="E39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6" name="Rectangle 41"/>
              <p:cNvSpPr>
                <a:spLocks/>
              </p:cNvSpPr>
              <p:nvPr/>
            </p:nvSpPr>
            <p:spPr bwMode="auto">
              <a:xfrm>
                <a:off x="14368092" y="5755501"/>
                <a:ext cx="163903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36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Indexing</a:t>
                </a:r>
              </a:p>
            </p:txBody>
          </p:sp>
        </p:grpSp>
      </p:grpSp>
      <p:grpSp>
        <p:nvGrpSpPr>
          <p:cNvPr id="9" name="Grupa 8"/>
          <p:cNvGrpSpPr/>
          <p:nvPr/>
        </p:nvGrpSpPr>
        <p:grpSpPr>
          <a:xfrm>
            <a:off x="18889264" y="4114803"/>
            <a:ext cx="4680000" cy="7794788"/>
            <a:chOff x="18889264" y="4114800"/>
            <a:chExt cx="4680000" cy="7794790"/>
          </a:xfrm>
        </p:grpSpPr>
        <p:sp>
          <p:nvSpPr>
            <p:cNvPr id="18455" name="Rectangle 22"/>
            <p:cNvSpPr>
              <a:spLocks/>
            </p:cNvSpPr>
            <p:nvPr/>
          </p:nvSpPr>
          <p:spPr bwMode="auto">
            <a:xfrm>
              <a:off x="18889264" y="9139600"/>
              <a:ext cx="4680000" cy="2769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 panose="020F0502020204030203" pitchFamily="34" charset="0"/>
                </a:rPr>
                <a:t>Get and Post requests from user through web application.</a:t>
              </a:r>
            </a:p>
            <a:p>
              <a:pPr eaLnBrk="1" hangingPunct="1"/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Micro web framework Flask as API</a:t>
              </a:r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  <a:sym typeface="Lato" panose="020F0502020204030203" pitchFamily="34" charset="0"/>
                </a:rPr>
                <a:t> </a:t>
              </a:r>
            </a:p>
          </p:txBody>
        </p:sp>
        <p:grpSp>
          <p:nvGrpSpPr>
            <p:cNvPr id="5" name="Grupa 4"/>
            <p:cNvGrpSpPr/>
            <p:nvPr/>
          </p:nvGrpSpPr>
          <p:grpSpPr>
            <a:xfrm>
              <a:off x="19253200" y="4114800"/>
              <a:ext cx="3797300" cy="3797300"/>
              <a:chOff x="19253200" y="4114800"/>
              <a:chExt cx="3797300" cy="3797300"/>
            </a:xfrm>
          </p:grpSpPr>
          <p:sp>
            <p:nvSpPr>
              <p:cNvPr id="18472" name="Oval 43"/>
              <p:cNvSpPr>
                <a:spLocks/>
              </p:cNvSpPr>
              <p:nvPr/>
            </p:nvSpPr>
            <p:spPr bwMode="auto">
              <a:xfrm>
                <a:off x="19253200" y="4114800"/>
                <a:ext cx="3797300" cy="3797300"/>
              </a:xfrm>
              <a:prstGeom prst="ellipse">
                <a:avLst/>
              </a:prstGeom>
              <a:solidFill>
                <a:srgbClr val="2C36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3" name="Freeform 44"/>
              <p:cNvSpPr>
                <a:spLocks/>
              </p:cNvSpPr>
              <p:nvPr/>
            </p:nvSpPr>
            <p:spPr bwMode="auto">
              <a:xfrm>
                <a:off x="20748625" y="5130800"/>
                <a:ext cx="2287588" cy="2701925"/>
              </a:xfrm>
              <a:custGeom>
                <a:avLst/>
                <a:gdLst>
                  <a:gd name="T0" fmla="*/ 0 w 20511"/>
                  <a:gd name="T1" fmla="*/ 1341 h 21600"/>
                  <a:gd name="T2" fmla="*/ 584 w 20511"/>
                  <a:gd name="T3" fmla="*/ 1702 h 21600"/>
                  <a:gd name="T4" fmla="*/ 1436 w 20511"/>
                  <a:gd name="T5" fmla="*/ 411 h 21600"/>
                  <a:gd name="T6" fmla="*/ 858 w 20511"/>
                  <a:gd name="T7" fmla="*/ 0 h 21600"/>
                  <a:gd name="T8" fmla="*/ 0 w 20511"/>
                  <a:gd name="T9" fmla="*/ 1341 h 21600"/>
                  <a:gd name="T10" fmla="*/ 0 w 20511"/>
                  <a:gd name="T11" fmla="*/ 134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253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4" name="Oval 45"/>
              <p:cNvSpPr>
                <a:spLocks/>
              </p:cNvSpPr>
              <p:nvPr/>
            </p:nvSpPr>
            <p:spPr bwMode="auto">
              <a:xfrm>
                <a:off x="19827875" y="4689475"/>
                <a:ext cx="2617788" cy="2617788"/>
              </a:xfrm>
              <a:prstGeom prst="ellipse">
                <a:avLst/>
              </a:prstGeom>
              <a:solidFill>
                <a:srgbClr val="34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71" name="Rectangle 47"/>
              <p:cNvSpPr>
                <a:spLocks/>
              </p:cNvSpPr>
              <p:nvPr/>
            </p:nvSpPr>
            <p:spPr bwMode="auto">
              <a:xfrm>
                <a:off x="20033870" y="5478502"/>
                <a:ext cx="2245487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36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Query </a:t>
                </a:r>
              </a:p>
              <a:p>
                <a:pPr eaLnBrk="1" hangingPunct="1"/>
                <a:r>
                  <a:rPr lang="en-US" sz="36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Responding</a:t>
                </a:r>
              </a:p>
            </p:txBody>
          </p:sp>
        </p:grpSp>
      </p:grpSp>
      <p:grpSp>
        <p:nvGrpSpPr>
          <p:cNvPr id="7" name="Grupa 6"/>
          <p:cNvGrpSpPr/>
          <p:nvPr/>
        </p:nvGrpSpPr>
        <p:grpSpPr>
          <a:xfrm>
            <a:off x="7007944" y="4114800"/>
            <a:ext cx="4680000" cy="7794790"/>
            <a:chOff x="6951228" y="4114800"/>
            <a:chExt cx="4680000" cy="7794787"/>
          </a:xfrm>
        </p:grpSpPr>
        <p:sp>
          <p:nvSpPr>
            <p:cNvPr id="18456" name="Rectangle 23"/>
            <p:cNvSpPr>
              <a:spLocks/>
            </p:cNvSpPr>
            <p:nvPr/>
          </p:nvSpPr>
          <p:spPr bwMode="auto">
            <a:xfrm>
              <a:off x="6951228" y="9139599"/>
              <a:ext cx="4680000" cy="27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Tokenization</a:t>
              </a:r>
            </a:p>
            <a:p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Lower casing</a:t>
              </a:r>
            </a:p>
            <a:p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Stop words removal</a:t>
              </a:r>
            </a:p>
            <a:p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Doc2Vec</a:t>
              </a:r>
            </a:p>
            <a:p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(NLTK, regex, </a:t>
              </a:r>
              <a:r>
                <a:rPr lang="en-US" sz="3600" dirty="0" err="1">
                  <a:solidFill>
                    <a:schemeClr val="accent3"/>
                  </a:solidFill>
                  <a:latin typeface="Lato Light" panose="020F0302020204030203" pitchFamily="34" charset="0"/>
                </a:rPr>
                <a:t>gensim</a:t>
              </a:r>
              <a:r>
                <a:rPr lang="en-US" sz="3600" dirty="0">
                  <a:solidFill>
                    <a:schemeClr val="accent3"/>
                  </a:solidFill>
                  <a:latin typeface="Lato Light" panose="020F0302020204030203" pitchFamily="34" charset="0"/>
                </a:rPr>
                <a:t>)</a:t>
              </a:r>
            </a:p>
          </p:txBody>
        </p:sp>
        <p:grpSp>
          <p:nvGrpSpPr>
            <p:cNvPr id="3" name="Grupa 2"/>
            <p:cNvGrpSpPr/>
            <p:nvPr/>
          </p:nvGrpSpPr>
          <p:grpSpPr>
            <a:xfrm>
              <a:off x="7315200" y="4114800"/>
              <a:ext cx="3797300" cy="3797300"/>
              <a:chOff x="7315200" y="4114800"/>
              <a:chExt cx="3797300" cy="3797300"/>
            </a:xfrm>
          </p:grpSpPr>
          <p:sp>
            <p:nvSpPr>
              <p:cNvPr id="18467" name="Oval 49"/>
              <p:cNvSpPr>
                <a:spLocks/>
              </p:cNvSpPr>
              <p:nvPr/>
            </p:nvSpPr>
            <p:spPr bwMode="auto">
              <a:xfrm>
                <a:off x="7315200" y="4114800"/>
                <a:ext cx="3797300" cy="3797300"/>
              </a:xfrm>
              <a:prstGeom prst="ellipse">
                <a:avLst/>
              </a:prstGeom>
              <a:solidFill>
                <a:srgbClr val="6629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68" name="Freeform 50"/>
              <p:cNvSpPr>
                <a:spLocks/>
              </p:cNvSpPr>
              <p:nvPr/>
            </p:nvSpPr>
            <p:spPr bwMode="auto">
              <a:xfrm>
                <a:off x="8810625" y="5130800"/>
                <a:ext cx="2287588" cy="2701925"/>
              </a:xfrm>
              <a:custGeom>
                <a:avLst/>
                <a:gdLst>
                  <a:gd name="T0" fmla="*/ 0 w 20511"/>
                  <a:gd name="T1" fmla="*/ 1341 h 21600"/>
                  <a:gd name="T2" fmla="*/ 584 w 20511"/>
                  <a:gd name="T3" fmla="*/ 1702 h 21600"/>
                  <a:gd name="T4" fmla="*/ 1436 w 20511"/>
                  <a:gd name="T5" fmla="*/ 411 h 21600"/>
                  <a:gd name="T6" fmla="*/ 858 w 20511"/>
                  <a:gd name="T7" fmla="*/ 0 h 21600"/>
                  <a:gd name="T8" fmla="*/ 0 w 20511"/>
                  <a:gd name="T9" fmla="*/ 1341 h 21600"/>
                  <a:gd name="T10" fmla="*/ 0 w 20511"/>
                  <a:gd name="T11" fmla="*/ 1341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511" h="21600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542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69" name="Oval 51"/>
              <p:cNvSpPr>
                <a:spLocks/>
              </p:cNvSpPr>
              <p:nvPr/>
            </p:nvSpPr>
            <p:spPr bwMode="auto">
              <a:xfrm>
                <a:off x="7889875" y="4689475"/>
                <a:ext cx="2617788" cy="2617788"/>
              </a:xfrm>
              <a:prstGeom prst="ellipse">
                <a:avLst/>
              </a:prstGeom>
              <a:solidFill>
                <a:srgbClr val="772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dirty="0">
                  <a:latin typeface="Aleo" panose="020F0502020204030203" pitchFamily="34" charset="0"/>
                </a:endParaRPr>
              </a:p>
            </p:txBody>
          </p:sp>
          <p:sp>
            <p:nvSpPr>
              <p:cNvPr id="18466" name="Rectangle 53"/>
              <p:cNvSpPr>
                <a:spLocks/>
              </p:cNvSpPr>
              <p:nvPr/>
            </p:nvSpPr>
            <p:spPr bwMode="auto">
              <a:xfrm>
                <a:off x="7885521" y="5478501"/>
                <a:ext cx="2667782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algn="ctr"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r>
                  <a:rPr lang="en-US" sz="36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Data </a:t>
                </a:r>
              </a:p>
              <a:p>
                <a:pPr eaLnBrk="1" hangingPunct="1"/>
                <a:r>
                  <a:rPr lang="en-US" sz="3600" b="1" dirty="0">
                    <a:solidFill>
                      <a:srgbClr val="FFFFFF"/>
                    </a:solidFill>
                    <a:latin typeface="Aleo" panose="020F0502020204030203" pitchFamily="34" charset="0"/>
                    <a:ea typeface="Aleo" panose="020F0502020204030203" pitchFamily="34" charset="0"/>
                    <a:cs typeface="Aleo" panose="020F0502020204030203" pitchFamily="34" charset="0"/>
                    <a:sym typeface="Aleo" panose="020F0502020204030203" pitchFamily="34" charset="0"/>
                  </a:rPr>
                  <a:t>Preprocessing</a:t>
                </a:r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3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/>
          </p:cNvSpPr>
          <p:nvPr/>
        </p:nvSpPr>
        <p:spPr bwMode="auto">
          <a:xfrm>
            <a:off x="360000" y="6642398"/>
            <a:ext cx="794356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9300" b="1" dirty="0">
                <a:solidFill>
                  <a:schemeClr val="accent3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Demo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3568" y="3251200"/>
            <a:ext cx="16141701" cy="878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465755-F062-8A4B-9079-B74C964C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824" y="3617640"/>
            <a:ext cx="11869988" cy="75608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 #5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52BEB0"/>
      </a:accent1>
      <a:accent2>
        <a:srgbClr val="333399"/>
      </a:accent2>
      <a:accent3>
        <a:srgbClr val="F7F7F7"/>
      </a:accent3>
      <a:accent4>
        <a:srgbClr val="000000"/>
      </a:accent4>
      <a:accent5>
        <a:srgbClr val="B3DBD4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5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#7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7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 #8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8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ster #10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10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aster #12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12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00B0F0"/>
      </a:accent2>
      <a:accent3>
        <a:srgbClr val="0070C0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Pages>0</Pages>
  <Words>242</Words>
  <Characters>0</Characters>
  <Application>Microsoft Macintosh PowerPoint</Application>
  <PresentationFormat>Custom</PresentationFormat>
  <Lines>0</Lines>
  <Paragraphs>70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ヒラギノ角ゴ ProN W3</vt:lpstr>
      <vt:lpstr>Aleo</vt:lpstr>
      <vt:lpstr>Arial</vt:lpstr>
      <vt:lpstr>Calibri</vt:lpstr>
      <vt:lpstr>Gill Sans</vt:lpstr>
      <vt:lpstr>Lato</vt:lpstr>
      <vt:lpstr>Lato Light</vt:lpstr>
      <vt:lpstr>Tahoma</vt:lpstr>
      <vt:lpstr>Master #5</vt:lpstr>
      <vt:lpstr>Master #7</vt:lpstr>
      <vt:lpstr>Master #8</vt:lpstr>
      <vt:lpstr>Master #10</vt:lpstr>
      <vt:lpstr>Master #12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conference@thesai.org</dc:creator>
  <cp:lastModifiedBy>Gcinizwe Nkhosi</cp:lastModifiedBy>
  <cp:revision>127</cp:revision>
  <dcterms:modified xsi:type="dcterms:W3CDTF">2020-05-03T12:08:31Z</dcterms:modified>
</cp:coreProperties>
</file>