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3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7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83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26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6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27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99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6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89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67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54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8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09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82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3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0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B0B3-EAE1-43C7-BDDD-C89ABA6C0487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CA7A9F-8AE4-4ADF-8D3E-9E7D9EB5E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99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7606-A125-5197-2BCE-FCFDA2917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Regiones y ondas cerebrales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5224F-75FD-35F0-C059-9E338D849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2245-CDF3-1AE6-09D0-B8014AB2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s-MX" sz="4000" b="1" i="0" dirty="0">
                <a:effectLst/>
                <a:latin typeface="Montserrat" panose="00000500000000000000" pitchFamily="2" charset="0"/>
              </a:rPr>
              <a:t>Los hemisferios del cerebro 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4B0D1-5F7B-BC5C-9B7A-5BD23076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4" y="1499054"/>
            <a:ext cx="5112224" cy="47662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ES" sz="2000" b="1" i="0" dirty="0">
                <a:effectLst/>
                <a:latin typeface="Montserrat" panose="00000500000000000000" pitchFamily="2" charset="0"/>
              </a:rPr>
              <a:t>Los hemisferios tienen una relación invertida con nuestro cuerpo</a:t>
            </a:r>
            <a:r>
              <a:rPr lang="es-ES" sz="2000" b="0" i="0" dirty="0">
                <a:effectLst/>
                <a:latin typeface="Montserrat" panose="00000500000000000000" pitchFamily="2" charset="0"/>
              </a:rPr>
              <a:t>, de forma que el derecho se encarga de coordinar la parte izquierda y viceversa</a:t>
            </a:r>
          </a:p>
          <a:p>
            <a:pPr algn="just"/>
            <a:r>
              <a:rPr lang="es-ES" sz="2000" b="1" dirty="0">
                <a:latin typeface="Montserrat" panose="00000500000000000000" pitchFamily="2" charset="0"/>
              </a:rPr>
              <a:t>E</a:t>
            </a:r>
            <a:r>
              <a:rPr lang="es-ES" sz="2000" b="1" i="0" dirty="0">
                <a:effectLst/>
                <a:latin typeface="Montserrat" panose="00000500000000000000" pitchFamily="2" charset="0"/>
              </a:rPr>
              <a:t>l hemisferio derecho se encarga de la expresión no verbal</a:t>
            </a:r>
            <a:r>
              <a:rPr lang="es-ES" sz="2000" b="0" i="0" dirty="0">
                <a:effectLst/>
                <a:latin typeface="Montserrat" panose="00000500000000000000" pitchFamily="2" charset="0"/>
              </a:rPr>
              <a:t>: emociones, orientación espacial, intuición, memoria, etc. Se dice, en este sentido, que el hemisferio derecho piensa y recuerda en imágenes. </a:t>
            </a:r>
          </a:p>
          <a:p>
            <a:pPr algn="just"/>
            <a:r>
              <a:rPr lang="es-ES" sz="2000" b="1" dirty="0">
                <a:latin typeface="Montserrat" panose="00000500000000000000" pitchFamily="2" charset="0"/>
              </a:rPr>
              <a:t>E</a:t>
            </a:r>
            <a:r>
              <a:rPr lang="es-ES" sz="2000" b="1" i="0" dirty="0">
                <a:effectLst/>
                <a:latin typeface="Montserrat" panose="00000500000000000000" pitchFamily="2" charset="0"/>
              </a:rPr>
              <a:t>l hemisferio izquierdo está relacionado con las funciones verbales</a:t>
            </a:r>
            <a:endParaRPr lang="es-MX" sz="20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5EACE50-CCA1-CE2B-16C0-0FCE21E7D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" b="-2"/>
          <a:stretch/>
        </p:blipFill>
        <p:spPr>
          <a:xfrm>
            <a:off x="5829175" y="1316596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5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C9CA-6FC2-43AF-F940-BB5677D4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5400" b="1">
                <a:latin typeface="Montserrat" panose="00000500000000000000" pitchFamily="2" charset="0"/>
              </a:rPr>
              <a:t>Lóbulos cerebrales</a:t>
            </a:r>
            <a:endParaRPr lang="es-MX" sz="5400" b="1">
              <a:latin typeface="Montserrat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36AD1-6580-DD44-B4DF-491646DB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64" y="2212830"/>
            <a:ext cx="6713552" cy="4119172"/>
          </a:xfrm>
        </p:spPr>
        <p:txBody>
          <a:bodyPr anchor="t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600" b="1" i="0">
                <a:effectLst/>
                <a:latin typeface="Montserrat" panose="00000500000000000000" pitchFamily="2" charset="0"/>
              </a:rPr>
              <a:t>Lóbulo frontal</a:t>
            </a:r>
            <a:r>
              <a:rPr lang="es-ES" sz="1600" b="0" i="0">
                <a:effectLst/>
                <a:latin typeface="Montserrat" panose="00000500000000000000" pitchFamily="2" charset="0"/>
              </a:rPr>
              <a:t>: Es el lóbulo más grande del cerebro ubicado tras la frente. Cobija al ‘director de orquesta’ del que hablábamos al principio encargándose de las funciones ejecutivas: resolver problemas, control de los impulsos, planificación y razonamiento.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i="0">
                <a:effectLst/>
                <a:latin typeface="Montserrat" panose="00000500000000000000" pitchFamily="2" charset="0"/>
              </a:rPr>
              <a:t>Lóbulo temporal</a:t>
            </a:r>
            <a:r>
              <a:rPr lang="es-ES" sz="1600" b="0" i="0">
                <a:effectLst/>
                <a:latin typeface="Montserrat" panose="00000500000000000000" pitchFamily="2" charset="0"/>
              </a:rPr>
              <a:t>: Se encuentran en los laterales del cerebro de forma horizontal y pegados a las sienes. Tiene un importante papel vinculado a la memoria, así como al procesamiento auditivo y del lenguaje.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i="0">
                <a:effectLst/>
                <a:latin typeface="Montserrat" panose="00000500000000000000" pitchFamily="2" charset="0"/>
              </a:rPr>
              <a:t>Lóbulo parietal</a:t>
            </a:r>
            <a:r>
              <a:rPr lang="es-ES" sz="1600" b="0" i="0">
                <a:effectLst/>
                <a:latin typeface="Montserrat" panose="00000500000000000000" pitchFamily="2" charset="0"/>
              </a:rPr>
              <a:t>: Se encuentra entre el frontal y el occipital y se encarga de procesar la información sensorial, así como controlar los movimientos recibiendo y procesando información visual del lóbulo occipital.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i="0">
                <a:effectLst/>
                <a:latin typeface="Montserrat" panose="00000500000000000000" pitchFamily="2" charset="0"/>
              </a:rPr>
              <a:t>Lóbulo occipital</a:t>
            </a:r>
            <a:r>
              <a:rPr lang="es-ES" sz="1600" b="0" i="0">
                <a:effectLst/>
                <a:latin typeface="Montserrat" panose="00000500000000000000" pitchFamily="2" charset="0"/>
              </a:rPr>
              <a:t>: se ubica en la parte posterior del cráneo cerca de la nuca siendo la primera zona a la que llega la información visual.  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AFDD3096-E873-2D0B-9685-08727DA2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01" y="2532392"/>
            <a:ext cx="4933435" cy="32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91D0-4E10-5911-1441-5EC6CBB6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latin typeface="Montserrat" panose="00000500000000000000" pitchFamily="2" charset="0"/>
              </a:rPr>
              <a:t>Ondas cerebrales</a:t>
            </a:r>
            <a:endParaRPr lang="es-MX" sz="4000" b="1" dirty="0">
              <a:latin typeface="Montserrat" panose="00000500000000000000" pitchFamily="2" charset="0"/>
            </a:endParaRPr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A0F7B9AD-FF05-D854-C395-675A562E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1227622"/>
            <a:ext cx="9335069" cy="5492132"/>
          </a:xfrm>
        </p:spPr>
      </p:pic>
    </p:spTree>
    <p:extLst>
      <p:ext uri="{BB962C8B-B14F-4D97-AF65-F5344CB8AC3E}">
        <p14:creationId xmlns:p14="http://schemas.microsoft.com/office/powerpoint/2010/main" val="417045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304C-FB45-694F-3C3C-EABD95B6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000" b="1" dirty="0">
                <a:latin typeface="Montserrat" panose="00000500000000000000" pitchFamily="2" charset="0"/>
              </a:rPr>
              <a:t>Sistema Internacional de posicionamiento de electrodos 10-20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AA0943C-7406-A143-BDAD-9E41E77F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39" b="15981"/>
          <a:stretch/>
        </p:blipFill>
        <p:spPr>
          <a:xfrm>
            <a:off x="2322393" y="935617"/>
            <a:ext cx="7910732" cy="5810592"/>
          </a:xfrm>
        </p:spPr>
      </p:pic>
    </p:spTree>
    <p:extLst>
      <p:ext uri="{BB962C8B-B14F-4D97-AF65-F5344CB8AC3E}">
        <p14:creationId xmlns:p14="http://schemas.microsoft.com/office/powerpoint/2010/main" val="15378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D1C5ABAE-014F-E45B-6D6F-4F2FFBB1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1"/>
          <a:stretch/>
        </p:blipFill>
        <p:spPr>
          <a:xfrm>
            <a:off x="5403618" y="2337255"/>
            <a:ext cx="6788382" cy="44445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99A80B-E6AA-5860-D335-A41C88E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Emotiv</a:t>
            </a:r>
            <a:r>
              <a:rPr lang="es-ES" dirty="0"/>
              <a:t> INSIGHT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E0321-BD50-4D3B-448A-B9111BAC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EEG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sensors</a:t>
            </a:r>
            <a:endParaRPr lang="es-MX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s-MX" b="1" i="0" dirty="0">
                <a:solidFill>
                  <a:srgbClr val="4B4B4B"/>
                </a:solidFill>
                <a:effectLst/>
                <a:latin typeface="Nunito Sans" pitchFamily="2" charset="0"/>
              </a:rPr>
              <a:t>5 </a:t>
            </a:r>
            <a:r>
              <a:rPr lang="es-MX" b="1" i="0" dirty="0" err="1">
                <a:solidFill>
                  <a:srgbClr val="4B4B4B"/>
                </a:solidFill>
                <a:effectLst/>
                <a:latin typeface="Nunito Sans" pitchFamily="2" charset="0"/>
              </a:rPr>
              <a:t>channels</a:t>
            </a:r>
            <a:r>
              <a:rPr lang="es-MX" b="1" i="0" dirty="0">
                <a:solidFill>
                  <a:srgbClr val="4B4B4B"/>
                </a:solidFill>
                <a:effectLst/>
                <a:latin typeface="Nunito Sans" pitchFamily="2" charset="0"/>
              </a:rPr>
              <a:t>:</a:t>
            </a:r>
            <a:r>
              <a:rPr lang="es-MX" b="0" i="0" dirty="0">
                <a:solidFill>
                  <a:srgbClr val="4B4B4B"/>
                </a:solidFill>
                <a:effectLst/>
                <a:latin typeface="Nunito Sans" pitchFamily="2" charset="0"/>
              </a:rPr>
              <a:t> AF3, AF4, T7, T8, </a:t>
            </a:r>
            <a:r>
              <a:rPr lang="es-MX" b="0" i="0" dirty="0" err="1">
                <a:solidFill>
                  <a:srgbClr val="4B4B4B"/>
                </a:solidFill>
                <a:effectLst/>
                <a:latin typeface="Nunito Sans" pitchFamily="2" charset="0"/>
              </a:rPr>
              <a:t>Pz</a:t>
            </a:r>
            <a:endParaRPr lang="es-MX" b="0" i="0" dirty="0">
              <a:solidFill>
                <a:srgbClr val="4B4B4B"/>
              </a:solidFill>
              <a:effectLst/>
              <a:latin typeface="Nunito Sans" pitchFamily="2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6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575CB53-0D78-1AEB-6188-47DC5167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19" y="1189130"/>
            <a:ext cx="4454581" cy="526450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1E4673-91E4-AAD6-F832-CB3B4F0F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Emotiv</a:t>
            </a:r>
            <a:r>
              <a:rPr lang="es-ES" dirty="0"/>
              <a:t> EPOC X</a:t>
            </a:r>
            <a:endParaRPr lang="es-MX" dirty="0"/>
          </a:p>
        </p:txBody>
      </p:sp>
      <p:pic>
        <p:nvPicPr>
          <p:cNvPr id="5" name="Marcador de contenido 4" descr="Imagen que contiene bicicleta, moto, collar&#10;&#10;Descripción generada automáticamente">
            <a:extLst>
              <a:ext uri="{FF2B5EF4-FFF2-40B4-BE49-F238E27FC236}">
                <a16:creationId xmlns:a16="http://schemas.microsoft.com/office/drawing/2014/main" id="{90619C32-85B9-1A20-7264-730CB486A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8"/>
          <a:stretch/>
        </p:blipFill>
        <p:spPr>
          <a:xfrm>
            <a:off x="-130793" y="1506442"/>
            <a:ext cx="8539112" cy="5264506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16520BF-54EE-7556-89EF-50C49D05A0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EEG </a:t>
            </a:r>
            <a:r>
              <a:rPr lang="es-MX" sz="24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sensors</a:t>
            </a:r>
            <a:endParaRPr lang="es-MX" sz="24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s-MX" sz="2400" b="1" i="0" dirty="0">
                <a:solidFill>
                  <a:srgbClr val="4B4B4B"/>
                </a:solidFill>
                <a:effectLst/>
                <a:latin typeface="Nunito Sans" pitchFamily="2" charset="0"/>
              </a:rPr>
              <a:t>14 </a:t>
            </a:r>
            <a:r>
              <a:rPr lang="es-MX" sz="2400" b="1" i="0" dirty="0" err="1">
                <a:solidFill>
                  <a:srgbClr val="4B4B4B"/>
                </a:solidFill>
                <a:effectLst/>
                <a:latin typeface="Nunito Sans" pitchFamily="2" charset="0"/>
              </a:rPr>
              <a:t>channels</a:t>
            </a:r>
            <a:r>
              <a:rPr lang="es-MX" sz="2400" b="1" i="0" dirty="0">
                <a:solidFill>
                  <a:srgbClr val="4B4B4B"/>
                </a:solidFill>
                <a:effectLst/>
                <a:latin typeface="Nunito Sans" pitchFamily="2" charset="0"/>
              </a:rPr>
              <a:t>:</a:t>
            </a:r>
            <a:r>
              <a:rPr lang="es-MX" sz="2400" b="0" i="0" dirty="0">
                <a:solidFill>
                  <a:srgbClr val="4B4B4B"/>
                </a:solidFill>
                <a:effectLst/>
                <a:latin typeface="Nunito Sans" pitchFamily="2" charset="0"/>
              </a:rPr>
              <a:t> AF3, F7, F3, FC5, T7, P7, O1, O2, P8, T8, FC6, F4, F8, AF4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06928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286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Montserrat</vt:lpstr>
      <vt:lpstr>Nunito Sans</vt:lpstr>
      <vt:lpstr>Trebuchet MS</vt:lpstr>
      <vt:lpstr>Wingdings 3</vt:lpstr>
      <vt:lpstr>Faceta</vt:lpstr>
      <vt:lpstr>Regiones y ondas cerebrales</vt:lpstr>
      <vt:lpstr>Los hemisferios del cerebro </vt:lpstr>
      <vt:lpstr>Lóbulos cerebrales</vt:lpstr>
      <vt:lpstr>Ondas cerebrales</vt:lpstr>
      <vt:lpstr>Sistema Internacional de posicionamiento de electrodos 10-20</vt:lpstr>
      <vt:lpstr>Emotiv INSIGHT</vt:lpstr>
      <vt:lpstr>Emotiv EPOC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GRISELDA CORTES</dc:creator>
  <cp:lastModifiedBy>GRISELDA CORTES</cp:lastModifiedBy>
  <cp:revision>10</cp:revision>
  <dcterms:created xsi:type="dcterms:W3CDTF">2023-11-07T15:55:26Z</dcterms:created>
  <dcterms:modified xsi:type="dcterms:W3CDTF">2025-02-19T13:34:51Z</dcterms:modified>
</cp:coreProperties>
</file>