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41" r:id="rId6"/>
    <p:sldId id="2442" r:id="rId7"/>
    <p:sldId id="2443" r:id="rId8"/>
    <p:sldId id="2444" r:id="rId9"/>
    <p:sldId id="2445" r:id="rId10"/>
    <p:sldId id="2446" r:id="rId11"/>
    <p:sldId id="2447" r:id="rId12"/>
    <p:sldId id="2448" r:id="rId13"/>
    <p:sldId id="2449" r:id="rId14"/>
    <p:sldId id="24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5845" autoAdjust="0"/>
  </p:normalViewPr>
  <p:slideViewPr>
    <p:cSldViewPr snapToGrid="0">
      <p:cViewPr varScale="1">
        <p:scale>
          <a:sx n="89" d="100"/>
          <a:sy n="89" d="100"/>
        </p:scale>
        <p:origin x="68" y="204"/>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10/1/2022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71" r:id="rId13"/>
    <p:sldLayoutId id="2147483655" r:id="rId14"/>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075714" cy="3883523"/>
            <a:chOff x="500743" y="-22763"/>
            <a:chExt cx="7075714"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800930" y="735705"/>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Presentation </a:t>
            </a:r>
            <a:br>
              <a:rPr lang="en-US" dirty="0">
                <a:solidFill>
                  <a:srgbClr val="2F3342"/>
                </a:solidFill>
              </a:rPr>
            </a:br>
            <a:r>
              <a:rPr lang="en-US" dirty="0">
                <a:solidFill>
                  <a:srgbClr val="2F3342"/>
                </a:solidFill>
              </a:rPr>
              <a:t>Title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3864769"/>
            <a:ext cx="6609256" cy="450056"/>
          </a:xfrm>
        </p:spPr>
        <p:txBody>
          <a:bodyPr>
            <a:normAutofit fontScale="25000" lnSpcReduction="20000"/>
          </a:bodyPr>
          <a:lstStyle/>
          <a:p>
            <a:r>
              <a:rPr lang="en-US" sz="8000" dirty="0"/>
              <a:t>E LIBRARY ORDING FROM AMAZON</a:t>
            </a:r>
          </a:p>
          <a:p>
            <a:r>
              <a:rPr lang="en-US" dirty="0"/>
              <a:t> </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8310A-D9C4-2948-1746-EA2D0B69BAEE}"/>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7C64DB12-16E4-74A4-44DB-AC8DA80ECBB7}"/>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4" name="Title 3">
            <a:extLst>
              <a:ext uri="{FF2B5EF4-FFF2-40B4-BE49-F238E27FC236}">
                <a16:creationId xmlns:a16="http://schemas.microsoft.com/office/drawing/2014/main" id="{99E8EB28-8239-F151-8918-28371ED8FA94}"/>
              </a:ext>
            </a:extLst>
          </p:cNvPr>
          <p:cNvSpPr>
            <a:spLocks noGrp="1"/>
          </p:cNvSpPr>
          <p:nvPr>
            <p:ph type="title"/>
          </p:nvPr>
        </p:nvSpPr>
        <p:spPr/>
        <p:txBody>
          <a:bodyPr/>
          <a:lstStyle/>
          <a:p>
            <a:r>
              <a:rPr lang="en-US" dirty="0"/>
              <a:t>Positive and negative test cases</a:t>
            </a:r>
          </a:p>
        </p:txBody>
      </p:sp>
      <p:pic>
        <p:nvPicPr>
          <p:cNvPr id="6" name="Picture 5">
            <a:extLst>
              <a:ext uri="{FF2B5EF4-FFF2-40B4-BE49-F238E27FC236}">
                <a16:creationId xmlns:a16="http://schemas.microsoft.com/office/drawing/2014/main" id="{B55173C4-E951-65B1-BF77-F5D964C09774}"/>
              </a:ext>
            </a:extLst>
          </p:cNvPr>
          <p:cNvPicPr>
            <a:picLocks noChangeAspect="1"/>
          </p:cNvPicPr>
          <p:nvPr/>
        </p:nvPicPr>
        <p:blipFill>
          <a:blip r:embed="rId2"/>
          <a:stretch>
            <a:fillRect/>
          </a:stretch>
        </p:blipFill>
        <p:spPr>
          <a:xfrm>
            <a:off x="2653284" y="1295398"/>
            <a:ext cx="6322446" cy="4568831"/>
          </a:xfrm>
          <a:prstGeom prst="rect">
            <a:avLst/>
          </a:prstGeom>
        </p:spPr>
      </p:pic>
    </p:spTree>
    <p:extLst>
      <p:ext uri="{BB962C8B-B14F-4D97-AF65-F5344CB8AC3E}">
        <p14:creationId xmlns:p14="http://schemas.microsoft.com/office/powerpoint/2010/main" val="232179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D2544-5D68-C33A-F614-75E1D3CA81DB}"/>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a:extLst>
              <a:ext uri="{FF2B5EF4-FFF2-40B4-BE49-F238E27FC236}">
                <a16:creationId xmlns:a16="http://schemas.microsoft.com/office/drawing/2014/main" id="{73BED60C-C3B7-FB25-E577-70B6A2E70885}"/>
              </a:ext>
            </a:extLst>
          </p:cNvPr>
          <p:cNvSpPr>
            <a:spLocks noGrp="1"/>
          </p:cNvSpPr>
          <p:nvPr>
            <p:ph type="title"/>
          </p:nvPr>
        </p:nvSpPr>
        <p:spPr/>
        <p:txBody>
          <a:bodyPr/>
          <a:lstStyle/>
          <a:p>
            <a:r>
              <a:rPr lang="en-US" dirty="0"/>
              <a:t>thanks</a:t>
            </a:r>
          </a:p>
        </p:txBody>
      </p:sp>
      <p:sp>
        <p:nvSpPr>
          <p:cNvPr id="2" name="Footer Placeholder 1">
            <a:extLst>
              <a:ext uri="{FF2B5EF4-FFF2-40B4-BE49-F238E27FC236}">
                <a16:creationId xmlns:a16="http://schemas.microsoft.com/office/drawing/2014/main" id="{1558FF11-379C-829B-3280-45D886DB37E1}"/>
              </a:ext>
            </a:extLst>
          </p:cNvPr>
          <p:cNvSpPr>
            <a:spLocks noGrp="1"/>
          </p:cNvSpPr>
          <p:nvPr>
            <p:ph type="ftr" sz="quarter" idx="10"/>
          </p:nvPr>
        </p:nvSpPr>
        <p:spPr/>
        <p:txBody>
          <a:bodyPr/>
          <a:lstStyle/>
          <a:p>
            <a:r>
              <a:rPr lang="en-US"/>
              <a:t>Add a Footer</a:t>
            </a:r>
            <a:endParaRPr lang="en-US" dirty="0"/>
          </a:p>
        </p:txBody>
      </p:sp>
      <p:pic>
        <p:nvPicPr>
          <p:cNvPr id="11" name="Picture 10">
            <a:extLst>
              <a:ext uri="{FF2B5EF4-FFF2-40B4-BE49-F238E27FC236}">
                <a16:creationId xmlns:a16="http://schemas.microsoft.com/office/drawing/2014/main" id="{1C969721-8DDA-50E9-C9F1-3696AB8F9917}"/>
              </a:ext>
            </a:extLst>
          </p:cNvPr>
          <p:cNvPicPr>
            <a:picLocks noChangeAspect="1"/>
          </p:cNvPicPr>
          <p:nvPr/>
        </p:nvPicPr>
        <p:blipFill>
          <a:blip r:embed="rId2"/>
          <a:stretch>
            <a:fillRect/>
          </a:stretch>
        </p:blipFill>
        <p:spPr>
          <a:xfrm>
            <a:off x="4919661" y="2552699"/>
            <a:ext cx="4095751" cy="1762125"/>
          </a:xfrm>
          <a:prstGeom prst="rect">
            <a:avLst/>
          </a:prstGeom>
        </p:spPr>
      </p:pic>
    </p:spTree>
    <p:extLst>
      <p:ext uri="{BB962C8B-B14F-4D97-AF65-F5344CB8AC3E}">
        <p14:creationId xmlns:p14="http://schemas.microsoft.com/office/powerpoint/2010/main" val="180203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182880"/>
            <a:ext cx="6609256" cy="3563672"/>
          </a:xfrm>
        </p:spPr>
        <p:txBody>
          <a:bodyPr anchor="ctr">
            <a:normAutofit/>
          </a:bodyPr>
          <a:lstStyle/>
          <a:p>
            <a:r>
              <a:rPr lang="en-US" dirty="0"/>
              <a:t>AIM:- TO ANALYSE E-LABRARY FROM AMAZON APPLICATION </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a:xfrm>
            <a:off x="-1453369" y="5587466"/>
            <a:ext cx="6609256" cy="1087654"/>
          </a:xfrm>
        </p:spPr>
        <p:txBody>
          <a:bodyPr>
            <a:noAutofit/>
          </a:bodyPr>
          <a:lstStyle/>
          <a:p>
            <a:r>
              <a:rPr lang="en-US" sz="2000" dirty="0"/>
              <a:t>NAME G DILEEP</a:t>
            </a:r>
          </a:p>
          <a:p>
            <a:r>
              <a:rPr lang="en-US" sz="2000" dirty="0"/>
              <a:t>REG NO 192011403</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3136" y="0"/>
            <a:ext cx="11000232" cy="1188720"/>
          </a:xfrm>
        </p:spPr>
        <p:txBody>
          <a:bodyPr/>
          <a:lstStyle/>
          <a:p>
            <a:r>
              <a:rPr lang="en-US" dirty="0"/>
              <a:t>REQUIREMENTS:-</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16" name="TextBox 15">
            <a:extLst>
              <a:ext uri="{FF2B5EF4-FFF2-40B4-BE49-F238E27FC236}">
                <a16:creationId xmlns:a16="http://schemas.microsoft.com/office/drawing/2014/main" id="{2B2DBCF5-B42B-854A-D9B7-94ED3F7890DE}"/>
              </a:ext>
            </a:extLst>
          </p:cNvPr>
          <p:cNvSpPr txBox="1"/>
          <p:nvPr/>
        </p:nvSpPr>
        <p:spPr>
          <a:xfrm>
            <a:off x="835079" y="1489415"/>
            <a:ext cx="6694370" cy="2862322"/>
          </a:xfrm>
          <a:prstGeom prst="rect">
            <a:avLst/>
          </a:prstGeom>
          <a:noFill/>
        </p:spPr>
        <p:txBody>
          <a:bodyPr wrap="square">
            <a:spAutoFit/>
          </a:bodyPr>
          <a:lstStyle/>
          <a:p>
            <a:pPr marL="342900" indent="-342900">
              <a:buAutoNum type="arabicPlain"/>
            </a:pPr>
            <a:r>
              <a:rPr lang="en-US" dirty="0"/>
              <a:t>LOGIN</a:t>
            </a:r>
          </a:p>
          <a:p>
            <a:pPr marL="342900" indent="-342900">
              <a:buAutoNum type="arabicPlain"/>
            </a:pPr>
            <a:r>
              <a:rPr lang="en-US" dirty="0"/>
              <a:t>SELECT THE PRODUCT OR BOOK</a:t>
            </a:r>
          </a:p>
          <a:p>
            <a:pPr marL="342900" indent="-342900">
              <a:buAutoNum type="arabicPlain"/>
            </a:pPr>
            <a:r>
              <a:rPr lang="en-US" dirty="0"/>
              <a:t>ADD TO CORT</a:t>
            </a:r>
          </a:p>
          <a:p>
            <a:pPr marL="342900" indent="-342900">
              <a:buAutoNum type="arabicPlain"/>
            </a:pPr>
            <a:r>
              <a:rPr lang="en-US" dirty="0"/>
              <a:t>NUMBER OF PRODUCTS </a:t>
            </a:r>
          </a:p>
          <a:p>
            <a:pPr marL="342900" indent="-342900">
              <a:buAutoNum type="arabicPlain" startAt="5"/>
            </a:pPr>
            <a:r>
              <a:rPr lang="en-US" dirty="0"/>
              <a:t>FULL ADRESS</a:t>
            </a:r>
          </a:p>
          <a:p>
            <a:pPr marL="342900" indent="-342900">
              <a:buAutoNum type="arabicPlain" startAt="5"/>
            </a:pPr>
            <a:r>
              <a:rPr lang="en-US" dirty="0"/>
              <a:t>SELECT PAYMENT METHOD</a:t>
            </a:r>
          </a:p>
          <a:p>
            <a:pPr marL="342900" indent="-342900">
              <a:buAutoNum type="arabicPlain" startAt="5"/>
            </a:pPr>
            <a:r>
              <a:rPr lang="en-US" dirty="0"/>
              <a:t>PLACE THE ORDER</a:t>
            </a:r>
          </a:p>
          <a:p>
            <a:pPr marL="342900" indent="-342900">
              <a:buAutoNum type="arabicPlain" startAt="5"/>
            </a:pPr>
            <a:r>
              <a:rPr lang="en-US" dirty="0"/>
              <a:t> </a:t>
            </a:r>
          </a:p>
          <a:p>
            <a:pPr marL="342900" indent="-342900">
              <a:buAutoNum type="arabicPlain"/>
            </a:pPr>
            <a:endParaRPr lang="en-US" dirty="0"/>
          </a:p>
          <a:p>
            <a:pPr marL="342900" indent="-342900">
              <a:buAutoNum type="arabicPlain"/>
            </a:pPr>
            <a:endParaRPr lang="en-US"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B7E29E-B747-944F-4C8C-AE603B02F3AA}"/>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58C8975B-EAE3-723D-F4C4-55194D641230}"/>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4" name="Title 3">
            <a:extLst>
              <a:ext uri="{FF2B5EF4-FFF2-40B4-BE49-F238E27FC236}">
                <a16:creationId xmlns:a16="http://schemas.microsoft.com/office/drawing/2014/main" id="{1672B694-7A4D-17C2-0E78-AED9B9E3CFE6}"/>
              </a:ext>
            </a:extLst>
          </p:cNvPr>
          <p:cNvSpPr>
            <a:spLocks noGrp="1"/>
          </p:cNvSpPr>
          <p:nvPr>
            <p:ph type="title"/>
          </p:nvPr>
        </p:nvSpPr>
        <p:spPr/>
        <p:txBody>
          <a:bodyPr/>
          <a:lstStyle/>
          <a:p>
            <a:r>
              <a:rPr lang="en-US" dirty="0"/>
              <a:t>E-library </a:t>
            </a:r>
            <a:r>
              <a:rPr lang="en-US" dirty="0" err="1"/>
              <a:t>ording</a:t>
            </a:r>
            <a:r>
              <a:rPr lang="en-US" dirty="0"/>
              <a:t> application</a:t>
            </a:r>
          </a:p>
        </p:txBody>
      </p:sp>
      <p:pic>
        <p:nvPicPr>
          <p:cNvPr id="6" name="Picture 5">
            <a:extLst>
              <a:ext uri="{FF2B5EF4-FFF2-40B4-BE49-F238E27FC236}">
                <a16:creationId xmlns:a16="http://schemas.microsoft.com/office/drawing/2014/main" id="{8CCA05DD-C6FA-8120-2711-72A980DA5F47}"/>
              </a:ext>
            </a:extLst>
          </p:cNvPr>
          <p:cNvPicPr>
            <a:picLocks noChangeAspect="1"/>
          </p:cNvPicPr>
          <p:nvPr/>
        </p:nvPicPr>
        <p:blipFill>
          <a:blip r:embed="rId2"/>
          <a:stretch>
            <a:fillRect/>
          </a:stretch>
        </p:blipFill>
        <p:spPr>
          <a:xfrm>
            <a:off x="1761072" y="2424048"/>
            <a:ext cx="8884355" cy="2671823"/>
          </a:xfrm>
          <a:prstGeom prst="rect">
            <a:avLst/>
          </a:prstGeom>
        </p:spPr>
      </p:pic>
    </p:spTree>
    <p:extLst>
      <p:ext uri="{BB962C8B-B14F-4D97-AF65-F5344CB8AC3E}">
        <p14:creationId xmlns:p14="http://schemas.microsoft.com/office/powerpoint/2010/main" val="193473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C2CAEF-A77E-6890-5723-AF87AF907B25}"/>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0596C29A-0F7B-9E75-DD4A-5ECD7E05896F}"/>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4" name="Title 3">
            <a:extLst>
              <a:ext uri="{FF2B5EF4-FFF2-40B4-BE49-F238E27FC236}">
                <a16:creationId xmlns:a16="http://schemas.microsoft.com/office/drawing/2014/main" id="{DF1B2EB9-19E4-C8F4-8A42-3EB8F9EAA765}"/>
              </a:ext>
            </a:extLst>
          </p:cNvPr>
          <p:cNvSpPr>
            <a:spLocks noGrp="1"/>
          </p:cNvSpPr>
          <p:nvPr>
            <p:ph type="title"/>
          </p:nvPr>
        </p:nvSpPr>
        <p:spPr>
          <a:xfrm>
            <a:off x="-789432" y="-115503"/>
            <a:ext cx="11000232" cy="1188720"/>
          </a:xfrm>
        </p:spPr>
        <p:txBody>
          <a:bodyPr/>
          <a:lstStyle/>
          <a:p>
            <a:r>
              <a:rPr lang="en-US" dirty="0"/>
              <a:t>The Order process</a:t>
            </a:r>
          </a:p>
        </p:txBody>
      </p:sp>
      <p:sp>
        <p:nvSpPr>
          <p:cNvPr id="6" name="TextBox 5">
            <a:extLst>
              <a:ext uri="{FF2B5EF4-FFF2-40B4-BE49-F238E27FC236}">
                <a16:creationId xmlns:a16="http://schemas.microsoft.com/office/drawing/2014/main" id="{054443A9-8D64-DB02-27BB-AB3C7709D31F}"/>
              </a:ext>
            </a:extLst>
          </p:cNvPr>
          <p:cNvSpPr txBox="1"/>
          <p:nvPr/>
        </p:nvSpPr>
        <p:spPr>
          <a:xfrm>
            <a:off x="849428" y="1771915"/>
            <a:ext cx="8631456" cy="2308324"/>
          </a:xfrm>
          <a:prstGeom prst="rect">
            <a:avLst/>
          </a:prstGeom>
          <a:noFill/>
        </p:spPr>
        <p:txBody>
          <a:bodyPr wrap="square">
            <a:spAutoFit/>
          </a:bodyPr>
          <a:lstStyle/>
          <a:p>
            <a:pPr algn="l">
              <a:buFont typeface="+mj-lt"/>
              <a:buAutoNum type="arabicPeriod"/>
            </a:pPr>
            <a:r>
              <a:rPr lang="en-US" b="0" i="0" dirty="0">
                <a:solidFill>
                  <a:srgbClr val="202124"/>
                </a:solidFill>
                <a:effectLst/>
                <a:latin typeface="arial" panose="020B0604020202020204" pitchFamily="34" charset="0"/>
              </a:rPr>
              <a:t>Select Proceed to Checkout after you have reviewed the items in your Shopping Cart.</a:t>
            </a:r>
          </a:p>
          <a:p>
            <a:pPr algn="l">
              <a:buFont typeface="+mj-lt"/>
              <a:buAutoNum type="arabicPeriod"/>
            </a:pPr>
            <a:r>
              <a:rPr lang="en-US" b="0" i="0" dirty="0">
                <a:solidFill>
                  <a:srgbClr val="202124"/>
                </a:solidFill>
                <a:effectLst/>
                <a:latin typeface="arial" panose="020B0604020202020204" pitchFamily="34" charset="0"/>
              </a:rPr>
              <a:t>If prompted, sign in to your account or create a new account if this is your first order.</a:t>
            </a:r>
          </a:p>
          <a:p>
            <a:pPr algn="l">
              <a:buFont typeface="+mj-lt"/>
              <a:buAutoNum type="arabicPeriod"/>
            </a:pPr>
            <a:r>
              <a:rPr lang="en-US" b="0" i="0" dirty="0">
                <a:solidFill>
                  <a:srgbClr val="202124"/>
                </a:solidFill>
                <a:effectLst/>
                <a:latin typeface="arial" panose="020B0604020202020204" pitchFamily="34" charset="0"/>
              </a:rPr>
              <a:t>Enter a shipping address.</a:t>
            </a:r>
          </a:p>
          <a:p>
            <a:pPr algn="l">
              <a:buFont typeface="+mj-lt"/>
              <a:buAutoNum type="arabicPeriod"/>
            </a:pPr>
            <a:r>
              <a:rPr lang="en-US" b="0" i="0" dirty="0">
                <a:solidFill>
                  <a:srgbClr val="202124"/>
                </a:solidFill>
                <a:effectLst/>
                <a:latin typeface="arial" panose="020B0604020202020204" pitchFamily="34" charset="0"/>
              </a:rPr>
              <a:t>Choose a shipping method.</a:t>
            </a:r>
          </a:p>
          <a:p>
            <a:pPr algn="l">
              <a:buFont typeface="+mj-lt"/>
              <a:buAutoNum type="arabicPeriod"/>
            </a:pPr>
            <a:r>
              <a:rPr lang="en-US" b="0" i="0" dirty="0">
                <a:solidFill>
                  <a:srgbClr val="202124"/>
                </a:solidFill>
                <a:effectLst/>
                <a:latin typeface="arial" panose="020B0604020202020204" pitchFamily="34" charset="0"/>
              </a:rPr>
              <a:t>Enter your payment information</a:t>
            </a:r>
          </a:p>
          <a:p>
            <a:pPr algn="l">
              <a:buFont typeface="+mj-lt"/>
              <a:buAutoNum type="arabicPeriod"/>
            </a:pPr>
            <a:r>
              <a:rPr lang="en-US" b="0" i="0" dirty="0">
                <a:solidFill>
                  <a:srgbClr val="202124"/>
                </a:solidFill>
                <a:effectLst/>
                <a:latin typeface="arial" panose="020B0604020202020204" pitchFamily="34" charset="0"/>
              </a:rPr>
              <a:t>Review your order details</a:t>
            </a:r>
          </a:p>
        </p:txBody>
      </p:sp>
    </p:spTree>
    <p:extLst>
      <p:ext uri="{BB962C8B-B14F-4D97-AF65-F5344CB8AC3E}">
        <p14:creationId xmlns:p14="http://schemas.microsoft.com/office/powerpoint/2010/main" val="371931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BECFC7-2588-E315-46F9-A1E6AB98DA85}"/>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A43F68FD-BF52-680D-D2B7-62D3F9E5A444}"/>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4" name="Title 3">
            <a:extLst>
              <a:ext uri="{FF2B5EF4-FFF2-40B4-BE49-F238E27FC236}">
                <a16:creationId xmlns:a16="http://schemas.microsoft.com/office/drawing/2014/main" id="{9CBAA0EF-084A-E6A8-2380-554727C5FD30}"/>
              </a:ext>
            </a:extLst>
          </p:cNvPr>
          <p:cNvSpPr>
            <a:spLocks noGrp="1"/>
          </p:cNvSpPr>
          <p:nvPr>
            <p:ph type="title"/>
          </p:nvPr>
        </p:nvSpPr>
        <p:spPr/>
        <p:txBody>
          <a:bodyPr/>
          <a:lstStyle/>
          <a:p>
            <a:r>
              <a:rPr lang="en-US" dirty="0"/>
              <a:t>ORDERING PROCESS</a:t>
            </a:r>
          </a:p>
        </p:txBody>
      </p:sp>
      <p:pic>
        <p:nvPicPr>
          <p:cNvPr id="6" name="Picture 5">
            <a:extLst>
              <a:ext uri="{FF2B5EF4-FFF2-40B4-BE49-F238E27FC236}">
                <a16:creationId xmlns:a16="http://schemas.microsoft.com/office/drawing/2014/main" id="{48996727-DE23-047C-41C1-19315B95D9FC}"/>
              </a:ext>
            </a:extLst>
          </p:cNvPr>
          <p:cNvPicPr>
            <a:picLocks noChangeAspect="1"/>
          </p:cNvPicPr>
          <p:nvPr/>
        </p:nvPicPr>
        <p:blipFill>
          <a:blip r:embed="rId2"/>
          <a:stretch>
            <a:fillRect/>
          </a:stretch>
        </p:blipFill>
        <p:spPr>
          <a:xfrm>
            <a:off x="1977439" y="1324425"/>
            <a:ext cx="8571849" cy="4521720"/>
          </a:xfrm>
          <a:prstGeom prst="rect">
            <a:avLst/>
          </a:prstGeom>
        </p:spPr>
      </p:pic>
    </p:spTree>
    <p:extLst>
      <p:ext uri="{BB962C8B-B14F-4D97-AF65-F5344CB8AC3E}">
        <p14:creationId xmlns:p14="http://schemas.microsoft.com/office/powerpoint/2010/main" val="372435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15FD99-4F6E-0023-8F80-82330DF932E4}"/>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E9B427C3-793B-F94B-3FEA-B4F061E57115}"/>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4" name="Title 3">
            <a:extLst>
              <a:ext uri="{FF2B5EF4-FFF2-40B4-BE49-F238E27FC236}">
                <a16:creationId xmlns:a16="http://schemas.microsoft.com/office/drawing/2014/main" id="{F2A4F877-D146-2F4C-5602-D974E8208D33}"/>
              </a:ext>
            </a:extLst>
          </p:cNvPr>
          <p:cNvSpPr>
            <a:spLocks noGrp="1"/>
          </p:cNvSpPr>
          <p:nvPr>
            <p:ph type="title"/>
          </p:nvPr>
        </p:nvSpPr>
        <p:spPr/>
        <p:txBody>
          <a:bodyPr/>
          <a:lstStyle/>
          <a:p>
            <a:r>
              <a:rPr lang="en-US" dirty="0"/>
              <a:t>Advantages and disadvantages online </a:t>
            </a:r>
            <a:r>
              <a:rPr lang="en-US" dirty="0" err="1"/>
              <a:t>shoping</a:t>
            </a:r>
            <a:endParaRPr lang="en-US" dirty="0"/>
          </a:p>
        </p:txBody>
      </p:sp>
      <p:sp>
        <p:nvSpPr>
          <p:cNvPr id="6" name="TextBox 5">
            <a:extLst>
              <a:ext uri="{FF2B5EF4-FFF2-40B4-BE49-F238E27FC236}">
                <a16:creationId xmlns:a16="http://schemas.microsoft.com/office/drawing/2014/main" id="{7BBB5C32-0BC9-EE63-2D49-4183B8EF18EB}"/>
              </a:ext>
            </a:extLst>
          </p:cNvPr>
          <p:cNvSpPr txBox="1"/>
          <p:nvPr/>
        </p:nvSpPr>
        <p:spPr>
          <a:xfrm>
            <a:off x="1749391" y="1375526"/>
            <a:ext cx="7423484" cy="3139321"/>
          </a:xfrm>
          <a:prstGeom prst="rect">
            <a:avLst/>
          </a:prstGeom>
          <a:noFill/>
        </p:spPr>
        <p:txBody>
          <a:bodyPr wrap="square">
            <a:spAutoFit/>
          </a:bodyPr>
          <a:lstStyle/>
          <a:p>
            <a:r>
              <a:rPr lang="en-US" b="1" i="0" dirty="0">
                <a:solidFill>
                  <a:srgbClr val="202124"/>
                </a:solidFill>
                <a:effectLst/>
                <a:latin typeface="arial" panose="020B0604020202020204" pitchFamily="34" charset="0"/>
              </a:rPr>
              <a:t> ADVANTAGES:-Customers can purchase items from the comfort of their own homes or workplace</a:t>
            </a:r>
            <a:r>
              <a:rPr lang="en-US" b="0" i="0" dirty="0">
                <a:solidFill>
                  <a:srgbClr val="202124"/>
                </a:solidFill>
                <a:effectLst/>
                <a:latin typeface="arial" panose="020B0604020202020204" pitchFamily="34" charset="0"/>
              </a:rPr>
              <a:t>. Shopping is made easier and convenient for the customer through the internet. It is also easy to cancel transactions. Saves time and efforts</a:t>
            </a:r>
          </a:p>
          <a:p>
            <a:endParaRPr lang="en-US" dirty="0">
              <a:solidFill>
                <a:srgbClr val="202124"/>
              </a:solidFill>
              <a:latin typeface="arial" panose="020B0604020202020204" pitchFamily="34" charset="0"/>
            </a:endParaRPr>
          </a:p>
          <a:p>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 DISADVANTAGES:-</a:t>
            </a:r>
            <a:r>
              <a:rPr lang="en-US" b="1" i="0" dirty="0">
                <a:solidFill>
                  <a:srgbClr val="202124"/>
                </a:solidFill>
                <a:effectLst/>
                <a:latin typeface="arial" panose="020B0604020202020204" pitchFamily="34" charset="0"/>
              </a:rPr>
              <a:t> fraud in online shopping</a:t>
            </a:r>
            <a:r>
              <a:rPr lang="en-US" b="0" i="0" dirty="0">
                <a:solidFill>
                  <a:srgbClr val="202124"/>
                </a:solidFill>
                <a:effectLst/>
                <a:latin typeface="arial" panose="020B0604020202020204" pitchFamily="34" charset="0"/>
              </a:rPr>
              <a:t> is the biggest disadvantage of online shopping. Many people are attracted by great offers which seem too good to be true. Fake online shopping portals display some great products on their website and attract customers to buy the product.</a:t>
            </a:r>
            <a:endParaRPr lang="en-US" dirty="0"/>
          </a:p>
        </p:txBody>
      </p:sp>
    </p:spTree>
    <p:extLst>
      <p:ext uri="{BB962C8B-B14F-4D97-AF65-F5344CB8AC3E}">
        <p14:creationId xmlns:p14="http://schemas.microsoft.com/office/powerpoint/2010/main" val="280161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AF3848-1C2B-21FD-217D-67AA0D1E4B74}"/>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83C72388-D921-B39B-5996-DFA2D036B72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itle 3">
            <a:extLst>
              <a:ext uri="{FF2B5EF4-FFF2-40B4-BE49-F238E27FC236}">
                <a16:creationId xmlns:a16="http://schemas.microsoft.com/office/drawing/2014/main" id="{68A52103-B832-3C7D-49E7-E9A4A2BB5367}"/>
              </a:ext>
            </a:extLst>
          </p:cNvPr>
          <p:cNvSpPr>
            <a:spLocks noGrp="1"/>
          </p:cNvSpPr>
          <p:nvPr>
            <p:ph type="title"/>
          </p:nvPr>
        </p:nvSpPr>
        <p:spPr/>
        <p:txBody>
          <a:bodyPr/>
          <a:lstStyle/>
          <a:p>
            <a:r>
              <a:rPr lang="en-US" dirty="0"/>
              <a:t>ADVANTAGES AND DISADVANTAGES B/W THEM</a:t>
            </a:r>
          </a:p>
        </p:txBody>
      </p:sp>
      <p:pic>
        <p:nvPicPr>
          <p:cNvPr id="6" name="Picture 5">
            <a:extLst>
              <a:ext uri="{FF2B5EF4-FFF2-40B4-BE49-F238E27FC236}">
                <a16:creationId xmlns:a16="http://schemas.microsoft.com/office/drawing/2014/main" id="{6F2FEA2E-556E-6B3A-2422-ABEBCE66AFFF}"/>
              </a:ext>
            </a:extLst>
          </p:cNvPr>
          <p:cNvPicPr>
            <a:picLocks noChangeAspect="1"/>
          </p:cNvPicPr>
          <p:nvPr/>
        </p:nvPicPr>
        <p:blipFill>
          <a:blip r:embed="rId2"/>
          <a:stretch>
            <a:fillRect/>
          </a:stretch>
        </p:blipFill>
        <p:spPr>
          <a:xfrm>
            <a:off x="3119437" y="1090612"/>
            <a:ext cx="5953125" cy="4676775"/>
          </a:xfrm>
          <a:prstGeom prst="rect">
            <a:avLst/>
          </a:prstGeom>
        </p:spPr>
      </p:pic>
    </p:spTree>
    <p:extLst>
      <p:ext uri="{BB962C8B-B14F-4D97-AF65-F5344CB8AC3E}">
        <p14:creationId xmlns:p14="http://schemas.microsoft.com/office/powerpoint/2010/main" val="273170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94A3C0-DC61-AC4C-FDBD-7009E602DBAA}"/>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47E5D990-3122-FBE6-50B2-3EC64BA356B4}"/>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4" name="Title 3">
            <a:extLst>
              <a:ext uri="{FF2B5EF4-FFF2-40B4-BE49-F238E27FC236}">
                <a16:creationId xmlns:a16="http://schemas.microsoft.com/office/drawing/2014/main" id="{525CDC0E-892D-69C6-5EF5-FCE0BFE272CB}"/>
              </a:ext>
            </a:extLst>
          </p:cNvPr>
          <p:cNvSpPr>
            <a:spLocks noGrp="1"/>
          </p:cNvSpPr>
          <p:nvPr>
            <p:ph type="title"/>
          </p:nvPr>
        </p:nvSpPr>
        <p:spPr/>
        <p:txBody>
          <a:bodyPr/>
          <a:lstStyle/>
          <a:p>
            <a:r>
              <a:rPr lang="en-US" dirty="0"/>
              <a:t>ONLINE LIBRARY TEST CASES</a:t>
            </a:r>
          </a:p>
        </p:txBody>
      </p:sp>
      <p:pic>
        <p:nvPicPr>
          <p:cNvPr id="1026" name="Picture 2" descr="Test Cases | QAComplete Documentation">
            <a:extLst>
              <a:ext uri="{FF2B5EF4-FFF2-40B4-BE49-F238E27FC236}">
                <a16:creationId xmlns:a16="http://schemas.microsoft.com/office/drawing/2014/main" id="{23FF1871-8234-1A61-05C3-73A52BEB0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00" y="1270535"/>
            <a:ext cx="9653988" cy="462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725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105</TotalTime>
  <Words>260</Words>
  <Application>Microsoft Office PowerPoint</Application>
  <PresentationFormat>Widescreen</PresentationFormat>
  <Paragraphs>252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vt:lpstr>
      <vt:lpstr>Calibri</vt:lpstr>
      <vt:lpstr>Office Theme</vt:lpstr>
      <vt:lpstr>Presentation  Title</vt:lpstr>
      <vt:lpstr>AIM:- TO ANALYSE E-LABRARY FROM AMAZON APPLICATION </vt:lpstr>
      <vt:lpstr>REQUIREMENTS:-</vt:lpstr>
      <vt:lpstr>E-library ording application</vt:lpstr>
      <vt:lpstr>The Order process</vt:lpstr>
      <vt:lpstr>ORDERING PROCESS</vt:lpstr>
      <vt:lpstr>Advantages and disadvantages online shoping</vt:lpstr>
      <vt:lpstr>ADVANTAGES AND DISADVANTAGES B/W THEM</vt:lpstr>
      <vt:lpstr>ONLINE LIBRARY TEST CASES</vt:lpstr>
      <vt:lpstr>Positive and negative test cases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GILLEDI DILEEPCHOWDARY</dc:creator>
  <cp:lastModifiedBy>GILLEDI DILEEPCHOWDARY</cp:lastModifiedBy>
  <cp:revision>1</cp:revision>
  <dcterms:created xsi:type="dcterms:W3CDTF">2022-10-01T04:18:46Z</dcterms:created>
  <dcterms:modified xsi:type="dcterms:W3CDTF">2022-10-01T06:04:18Z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