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4"/>
  </p:notesMasterIdLst>
  <p:handoutMasterIdLst>
    <p:handoutMasterId r:id="rId25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65" r:id="rId14"/>
    <p:sldId id="270" r:id="rId15"/>
    <p:sldId id="272" r:id="rId16"/>
    <p:sldId id="271" r:id="rId17"/>
    <p:sldId id="266" r:id="rId18"/>
    <p:sldId id="267" r:id="rId19"/>
    <p:sldId id="268" r:id="rId20"/>
    <p:sldId id="273" r:id="rId21"/>
    <p:sldId id="274" r:id="rId22"/>
    <p:sldId id="275" r:id="rId2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2" d="100"/>
          <a:sy n="62" d="100"/>
        </p:scale>
        <p:origin x="-1428" y="-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GT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GT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GT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25E8C61-444A-4438-8AB1-4AE3E18F97D2}" type="slidenum">
              <a:t>‹#›</a:t>
            </a:fld>
            <a:endParaRPr lang="es-GT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2222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GT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s-GT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GT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s-GT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GT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s-GT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GT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s-GT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E9293F3-6F9A-4B02-83EE-6EF4494490C0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3191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GT" sz="2000" b="0" i="0" u="none" strike="noStrike" kern="1200">
        <a:ln>
          <a:noFill/>
        </a:ln>
        <a:latin typeface="Arial" pitchFamily="18"/>
        <a:ea typeface="DejaVu Sans" pitchFamily="2"/>
        <a:cs typeface="DejaVu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G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G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G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G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G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G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G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G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G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20CC93-176E-49D8-B58C-C8B1C0C09ECF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817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AB490A-71C0-4342-8FEC-E8190E528953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475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8363" y="322263"/>
            <a:ext cx="2357437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3" y="322263"/>
            <a:ext cx="6921500" cy="6435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96A2D3-1932-43B2-81E2-47337E7641BE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5738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9899EB-B03C-4C84-8E8F-B57046AFB8DE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6910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BFB34D-E626-4A3B-97CB-87620237A6E3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1196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547126-DFF9-44A6-86DA-11C315187716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4217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9AD413-1B73-4A62-85BA-229FBBEE2D32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7654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65CD1F-2736-45CC-87C2-91D32B0DC23D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7101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40898F-B552-4626-973B-ABD54205532F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9340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524E20-B813-4734-AE29-D41201FD88F8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5811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5B0D7A-387E-4438-AC8C-67FCECEB21B3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1083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AF7CC6-B380-4980-941F-4639DAC14D9E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8087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7D22F7-9E96-486C-85CC-230DF366153C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095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C37153-A069-4F7E-9603-11E072006911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085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727590-8F1D-419E-B7BA-E13C64686995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9530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759479-ED52-4812-8063-064E900115DE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3279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13DA9D-BB40-4ABD-B872-ECB7BBC4441A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6576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22802A-5410-4F06-89BF-912F78A5DFB4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5768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0C46C6-7519-497B-A22F-3D158378C150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959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C8B862-3844-41FA-A7A1-C990C3C51A7C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2933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73F123-B33C-442E-8B5B-49C2D518BF73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42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415249-E333-4B4B-8816-F2EA1E89679A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9848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C2CDE0-820F-40D4-BA10-47CF1382EA4B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075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F1482F-7E92-4CFB-A8EE-C6547B29DFE5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549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39B5C1-6891-45D6-9675-3D75BA21A92B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1422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CA03F8-4C10-4885-BFAB-915714FB34F8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5781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29387E-E01B-410D-9077-E4DCFC389AA3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623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6AF525-9D47-4FF9-AA47-A34134D9FD45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83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430A44-9FEF-4EAA-B09C-4E7140F34839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1767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E5F9CA-01DF-4BC4-B5BA-9FB6C89351FC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6441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64756D-F345-483C-A134-491B09DE1C29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3043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489BC0-AFD4-4729-9434-9782D72DE03A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1218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624C3B-D17F-40E8-91F8-074F96595DB0}" type="slidenum"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365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-72000" y="20520"/>
            <a:ext cx="10153440" cy="1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144000" y="321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s-GT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s-GT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s-GT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s-GT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s-GT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s-GT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s-GT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GT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GT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GT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GT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s-GT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GT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s-GT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GT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s-GT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1A3926F-0493-4523-80DF-779BA93F98F1}" type="slidenum">
              <a:t>‹#›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0">
        <a:tabLst/>
        <a:defRPr lang="es-GT" sz="3600" b="0" i="0" u="none" strike="noStrike" kern="1200">
          <a:ln>
            <a:noFill/>
          </a:ln>
          <a:solidFill>
            <a:srgbClr val="FFFFFF"/>
          </a:solidFill>
          <a:latin typeface="Lucida Sans Unicode" pitchFamily="34"/>
          <a:ea typeface="DejaVu Sans" pitchFamily="2"/>
          <a:cs typeface="DejaVu Sans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s-GT" sz="3200" b="0" i="0" u="none" strike="noStrike" kern="1200">
          <a:ln>
            <a:noFill/>
          </a:ln>
          <a:latin typeface="Arial" pitchFamily="18"/>
          <a:ea typeface="DejaVu Sans" pitchFamily="2"/>
          <a:cs typeface="DejaVu Sans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-11160" y="0"/>
            <a:ext cx="10120680" cy="75898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s-GT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 algn="l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s-GT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Lucida Sans Unicode" pitchFamily="34"/>
                <a:ea typeface="DejaVu Sans" pitchFamily="2"/>
                <a:cs typeface="DejaVu Sans" pitchFamily="2"/>
              </a:defRPr>
            </a:defPPr>
            <a:lvl1pPr marL="432000" lvl="0" indent="-324000" algn="l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s-GT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Lucida Sans Unicode" pitchFamily="34"/>
                <a:ea typeface="DejaVu Sans" pitchFamily="2"/>
                <a:cs typeface="DejaVu Sans" pitchFamily="2"/>
              </a:defRPr>
            </a:lvl1pPr>
            <a:lvl2pPr marL="864000" lvl="1" indent="-324000" algn="l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s-GT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Lucida Sans Unicode" pitchFamily="34"/>
                <a:ea typeface="DejaVu Sans" pitchFamily="2"/>
                <a:cs typeface="DejaVu Sans" pitchFamily="2"/>
              </a:defRPr>
            </a:lvl2pPr>
            <a:lvl3pPr marL="1295999" lvl="2" indent="-288000" algn="l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s-GT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Lucida Sans Unicode" pitchFamily="34"/>
                <a:ea typeface="DejaVu Sans" pitchFamily="2"/>
                <a:cs typeface="DejaVu Sans" pitchFamily="2"/>
              </a:defRPr>
            </a:lvl3pPr>
            <a:lvl4pPr marL="1728000" lvl="3" indent="-216000" algn="l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s-GT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Lucida Sans Unicode" pitchFamily="34"/>
                <a:ea typeface="DejaVu Sans" pitchFamily="2"/>
                <a:cs typeface="DejaVu Sans" pitchFamily="2"/>
              </a:defRPr>
            </a:lvl4pPr>
            <a:lvl5pPr marL="2160000" lvl="4" indent="-216000" algn="l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s-GT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Lucida Sans Unicode" pitchFamily="34"/>
                <a:ea typeface="DejaVu Sans" pitchFamily="2"/>
                <a:cs typeface="DejaVu Sans" pitchFamily="2"/>
              </a:defRPr>
            </a:lvl5pPr>
            <a:lvl6pPr marL="2592000" lvl="5" indent="-216000" algn="l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GT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Lucida Sans Unicode" pitchFamily="34"/>
                <a:ea typeface="DejaVu Sans" pitchFamily="2"/>
                <a:cs typeface="DejaVu Sans" pitchFamily="2"/>
              </a:defRPr>
            </a:lvl6pPr>
            <a:lvl7pPr marL="3024000" lvl="6" indent="-216000" algn="l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GT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Lucida Sans Unicode" pitchFamily="34"/>
                <a:ea typeface="DejaVu Sans" pitchFamily="2"/>
                <a:cs typeface="DejaVu Sans" pitchFamily="2"/>
              </a:defRPr>
            </a:lvl7pPr>
            <a:lvl8pPr marL="3456000" lvl="7" indent="-216000" algn="l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GT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Lucida Sans Unicode" pitchFamily="34"/>
                <a:ea typeface="DejaVu Sans" pitchFamily="2"/>
                <a:cs typeface="DejaVu Sans" pitchFamily="2"/>
              </a:defRPr>
            </a:lvl8pPr>
            <a:lvl9pPr marL="3887999" lvl="8" indent="-216000" algn="l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GT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Lucida Sans Unicode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s-GT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GT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s-GT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GT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s-GT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FDDEE70-4CAA-44EC-AB57-2504369D7A07}" type="slidenum">
              <a:t>‹#›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s-GT" sz="4400" b="0" i="0" u="none" strike="noStrike" kern="1200">
          <a:ln>
            <a:noFill/>
          </a:ln>
          <a:latin typeface="Arial" pitchFamily="18"/>
          <a:ea typeface="DejaVu Sans" pitchFamily="2"/>
          <a:cs typeface="DejaVu Sans" pitchFamily="2"/>
        </a:defRPr>
      </a:lvl1pPr>
    </p:titleStyle>
    <p:bodyStyle>
      <a:lvl1pPr algn="l" rtl="0" hangingPunct="0">
        <a:spcBef>
          <a:spcPts val="0"/>
        </a:spcBef>
        <a:spcAft>
          <a:spcPts val="1417"/>
        </a:spcAft>
        <a:tabLst/>
        <a:defRPr lang="es-GT" sz="3200" b="0" i="0" u="none" strike="noStrike" kern="1200">
          <a:ln>
            <a:noFill/>
          </a:ln>
          <a:solidFill>
            <a:srgbClr val="FFFFFF"/>
          </a:solidFill>
          <a:latin typeface="Lucida Sans Unicode" pitchFamily="34"/>
          <a:ea typeface="DejaVu Sans" pitchFamily="2"/>
          <a:cs typeface="DejaVu Sans" pitchFamily="2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-288000" y="-36000"/>
            <a:ext cx="10402920" cy="19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s-GT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s-GT" sz="3200" b="0" i="0" u="none" strike="noStrike" kern="1200">
                <a:ln>
                  <a:noFill/>
                </a:ln>
                <a:solidFill>
                  <a:srgbClr val="C5000B"/>
                </a:solidFill>
                <a:latin typeface="Lucida Sans Unicode" pitchFamily="34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s-GT" sz="3200" b="0" i="0" u="none" strike="noStrike" kern="1200">
                <a:ln>
                  <a:noFill/>
                </a:ln>
                <a:solidFill>
                  <a:srgbClr val="C5000B"/>
                </a:solidFill>
                <a:latin typeface="Lucida Sans Unicode" pitchFamily="34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s-GT" sz="2800" b="0" i="0" u="none" strike="noStrike" kern="1200">
                <a:ln>
                  <a:noFill/>
                </a:ln>
                <a:solidFill>
                  <a:srgbClr val="C5000B"/>
                </a:solidFill>
                <a:latin typeface="Lucida Sans Unicode" pitchFamily="34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s-GT" sz="2400" b="0" i="0" u="none" strike="noStrike" kern="1200">
                <a:ln>
                  <a:noFill/>
                </a:ln>
                <a:solidFill>
                  <a:srgbClr val="C5000B"/>
                </a:solidFill>
                <a:latin typeface="Lucida Sans Unicode" pitchFamily="34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s-GT" sz="2000" b="0" i="0" u="none" strike="noStrike" kern="1200">
                <a:ln>
                  <a:noFill/>
                </a:ln>
                <a:solidFill>
                  <a:srgbClr val="C5000B"/>
                </a:solidFill>
                <a:latin typeface="Lucida Sans Unicode" pitchFamily="34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s-GT" sz="2000" b="0" i="0" u="none" strike="noStrike" kern="1200">
                <a:ln>
                  <a:noFill/>
                </a:ln>
                <a:solidFill>
                  <a:srgbClr val="C5000B"/>
                </a:solidFill>
                <a:latin typeface="Lucida Sans Unicode" pitchFamily="34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GT" sz="2000" b="0" i="0" u="none" strike="noStrike" kern="1200">
                <a:ln>
                  <a:noFill/>
                </a:ln>
                <a:solidFill>
                  <a:srgbClr val="C5000B"/>
                </a:solidFill>
                <a:latin typeface="Lucida Sans Unicode" pitchFamily="34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GT" sz="2000" b="0" i="0" u="none" strike="noStrike" kern="1200">
                <a:ln>
                  <a:noFill/>
                </a:ln>
                <a:solidFill>
                  <a:srgbClr val="C5000B"/>
                </a:solidFill>
                <a:latin typeface="Lucida Sans Unicode" pitchFamily="34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GT" sz="2000" b="0" i="0" u="none" strike="noStrike" kern="1200">
                <a:ln>
                  <a:noFill/>
                </a:ln>
                <a:solidFill>
                  <a:srgbClr val="C5000B"/>
                </a:solidFill>
                <a:latin typeface="Lucida Sans Unicode" pitchFamily="34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GT" sz="2000" b="0" i="0" u="none" strike="noStrike" kern="1200">
                <a:ln>
                  <a:noFill/>
                </a:ln>
                <a:solidFill>
                  <a:srgbClr val="C5000B"/>
                </a:solidFill>
                <a:latin typeface="Lucida Sans Unicode" pitchFamily="34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s-GT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GT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s-GT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GT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s-GT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730804E-7246-4AD8-AC44-4ACBD7F07407}" type="slidenum">
              <a:t>‹#›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s-GT" sz="4400" b="0" i="0" u="none" strike="noStrike" kern="1200">
          <a:ln>
            <a:noFill/>
          </a:ln>
          <a:latin typeface="Arial" pitchFamily="18"/>
          <a:ea typeface="DejaVu Sans" pitchFamily="2"/>
          <a:cs typeface="DejaVu Sans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s-GT" sz="3200" b="0" i="0" u="none" strike="noStrike" kern="1200">
          <a:ln>
            <a:noFill/>
          </a:ln>
          <a:solidFill>
            <a:srgbClr val="C5000B"/>
          </a:solidFill>
          <a:latin typeface="Lucida Sans Unicode" pitchFamily="34"/>
          <a:ea typeface="DejaVu Sans" pitchFamily="2"/>
          <a:cs typeface="DejaVu Sans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ee/6/tutorial/doc/docinfo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ibm.com/developerworks/library/j-jsf2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am.zoy.org/wtfpl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cp.org/en/jsr/detail?id=31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000" y="2621880"/>
            <a:ext cx="9725653" cy="203743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GT" sz="4800" b="1" i="0" u="none" strike="noStrike" kern="1200" dirty="0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  <a:ea typeface="DejaVu Sans" pitchFamily="2"/>
                <a:cs typeface="DejaVu Sans" pitchFamily="2"/>
              </a:rPr>
              <a:t>Introducción a JSF 2.0, </a:t>
            </a:r>
            <a:r>
              <a:rPr lang="es-GT" sz="4800" b="1" i="0" u="none" strike="noStrike" kern="1200" dirty="0" err="1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  <a:ea typeface="DejaVu Sans" pitchFamily="2"/>
                <a:cs typeface="DejaVu Sans" pitchFamily="2"/>
              </a:rPr>
              <a:t>Facelets</a:t>
            </a:r>
            <a:r>
              <a:rPr lang="es-GT" sz="4800" b="1" i="0" u="none" strike="noStrike" kern="1200" dirty="0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  <a:ea typeface="DejaVu Sans" pitchFamily="2"/>
                <a:cs typeface="DejaVu Sans" pitchFamily="2"/>
              </a:rPr>
              <a:t> </a:t>
            </a:r>
            <a:endParaRPr lang="es-GT" sz="4800" b="1" i="0" u="none" strike="noStrike" kern="1200" dirty="0" smtClean="0">
              <a:ln>
                <a:noFill/>
              </a:ln>
              <a:solidFill>
                <a:srgbClr val="FFFFFF"/>
              </a:solidFill>
              <a:effectLst>
                <a:outerShdw dist="17961" dir="2700000">
                  <a:scrgbClr r="0" g="0" b="0"/>
                </a:outerShdw>
              </a:effectLst>
              <a:latin typeface="Liberation Sans" pitchFamily="34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GT" sz="4800" b="1" i="0" u="none" strike="noStrike" kern="1200" dirty="0" smtClean="0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  <a:ea typeface="DejaVu Sans" pitchFamily="2"/>
                <a:cs typeface="DejaVu Sans" pitchFamily="2"/>
              </a:rPr>
              <a:t>y </a:t>
            </a:r>
            <a:r>
              <a:rPr lang="es-GT" sz="4800" b="1" i="0" u="none" strike="noStrike" kern="1200" dirty="0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  <a:ea typeface="DejaVu Sans" pitchFamily="2"/>
                <a:cs typeface="DejaVu Sans" pitchFamily="2"/>
              </a:rPr>
              <a:t>Mojarra 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GT" sz="3600" b="1" i="0" u="none" strike="noStrike" kern="1200" dirty="0">
              <a:ln>
                <a:noFill/>
              </a:ln>
              <a:solidFill>
                <a:srgbClr val="FFFFFF"/>
              </a:solidFill>
              <a:effectLst>
                <a:outerShdw dist="17961" dir="2700000">
                  <a:scrgbClr r="0" g="0" b="0"/>
                </a:outerShdw>
              </a:effectLst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6000" y="5381520"/>
            <a:ext cx="7416000" cy="1533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GT" sz="3000" b="0" i="0" u="none" strike="noStrike" kern="1200" dirty="0">
                <a:ln>
                  <a:noFill/>
                </a:ln>
                <a:solidFill>
                  <a:srgbClr val="FFFFFF"/>
                </a:solidFill>
                <a:latin typeface="Liberation Sans" pitchFamily="34"/>
                <a:ea typeface="DejaVu Sans" pitchFamily="2"/>
                <a:cs typeface="DejaVu Sans" pitchFamily="2"/>
              </a:rPr>
              <a:t>Carlos Alejandro Solórzano Roldán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GT" sz="2400" b="0" i="0" u="none" strike="noStrike" kern="1200" dirty="0">
                <a:ln>
                  <a:noFill/>
                </a:ln>
                <a:solidFill>
                  <a:srgbClr val="FFFFFF"/>
                </a:solidFill>
                <a:latin typeface="Liberation Sans" pitchFamily="34"/>
                <a:ea typeface="DejaVu Sans" pitchFamily="2"/>
                <a:cs typeface="DejaVu Sans" pitchFamily="2"/>
              </a:rPr>
              <a:t>Ingeniero en Ciencias y Sistemas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GT" sz="2400" b="0" i="0" u="none" strike="noStrike" kern="1200" dirty="0">
                <a:ln>
                  <a:noFill/>
                </a:ln>
                <a:solidFill>
                  <a:srgbClr val="FFFFFF"/>
                </a:solidFill>
                <a:latin typeface="Liberation Sans" pitchFamily="34"/>
                <a:ea typeface="DejaVu Sans" pitchFamily="2"/>
                <a:cs typeface="DejaVu Sans" pitchFamily="2"/>
              </a:rPr>
              <a:t>@</a:t>
            </a:r>
            <a:r>
              <a:rPr lang="es-GT" sz="2400" b="0" i="0" u="none" strike="noStrike" kern="1200" dirty="0" err="1">
                <a:ln>
                  <a:noFill/>
                </a:ln>
                <a:solidFill>
                  <a:srgbClr val="FFFFFF"/>
                </a:solidFill>
                <a:latin typeface="Liberation Sans" pitchFamily="34"/>
                <a:ea typeface="DejaVu Sans" pitchFamily="2"/>
                <a:cs typeface="DejaVu Sans" pitchFamily="2"/>
              </a:rPr>
              <a:t>carlosalejand</a:t>
            </a:r>
            <a:endParaRPr lang="es-GT" sz="2400" b="0" i="0" u="none" strike="noStrike" kern="1200" dirty="0">
              <a:ln>
                <a:noFill/>
              </a:ln>
              <a:solidFill>
                <a:srgbClr val="FFFFFF"/>
              </a:solidFill>
              <a:latin typeface="Liberation Sans" pitchFamily="34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GT" sz="2400" b="0" i="0" u="none" strike="noStrike" kern="1200" dirty="0">
                <a:ln>
                  <a:noFill/>
                </a:ln>
                <a:solidFill>
                  <a:srgbClr val="FFFFFF"/>
                </a:solidFill>
                <a:latin typeface="Liberation Sans" pitchFamily="34"/>
                <a:ea typeface="DejaVu Sans" pitchFamily="2"/>
                <a:cs typeface="DejaVu Sans" pitchFamily="2"/>
              </a:rPr>
              <a:t>carlosalejandrosr@gmail.com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4000" y="366839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GT" sz="3200" dirty="0" err="1" smtClean="0">
                <a:latin typeface="Arial" pitchFamily="34"/>
              </a:rPr>
              <a:t>Binding</a:t>
            </a:r>
            <a:r>
              <a:rPr lang="es-GT" sz="3200" dirty="0" smtClean="0">
                <a:latin typeface="Arial" pitchFamily="34"/>
              </a:rPr>
              <a:t>, </a:t>
            </a:r>
            <a:r>
              <a:rPr lang="es-GT" sz="3200" dirty="0" err="1">
                <a:latin typeface="Arial" pitchFamily="34"/>
              </a:rPr>
              <a:t>C</a:t>
            </a:r>
            <a:r>
              <a:rPr lang="es-GT" sz="3200" dirty="0" err="1" smtClean="0">
                <a:latin typeface="Arial" pitchFamily="34"/>
              </a:rPr>
              <a:t>onverters</a:t>
            </a:r>
            <a:r>
              <a:rPr lang="es-GT" sz="3200" dirty="0" smtClean="0">
                <a:latin typeface="Arial" pitchFamily="34"/>
              </a:rPr>
              <a:t>  &amp; </a:t>
            </a:r>
            <a:r>
              <a:rPr lang="es-GT" sz="3200" dirty="0" err="1" smtClean="0">
                <a:latin typeface="Arial" pitchFamily="34"/>
              </a:rPr>
              <a:t>Validators</a:t>
            </a:r>
            <a:endParaRPr lang="es-GT" sz="3200" dirty="0">
              <a:latin typeface="Arial" pitchFamily="34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392112" y="2179637"/>
            <a:ext cx="9071640" cy="48996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l">
              <a:buNone/>
            </a:pPr>
            <a:r>
              <a:rPr lang="es-GT" sz="2800" b="1" dirty="0" err="1" smtClean="0"/>
              <a:t>Binding</a:t>
            </a:r>
            <a:endParaRPr lang="es-GT" sz="2800" b="1" dirty="0" smtClean="0"/>
          </a:p>
          <a:p>
            <a:pPr marL="457200" indent="-457200" algn="l"/>
            <a:r>
              <a:rPr lang="es-GT" sz="2800" dirty="0" smtClean="0"/>
              <a:t>Acceso mediante programación a los componentes de la vista, mismos que heredan del </a:t>
            </a:r>
            <a:r>
              <a:rPr lang="es-GT" sz="2800" dirty="0"/>
              <a:t>á</a:t>
            </a:r>
            <a:r>
              <a:rPr lang="es-GT" sz="2800" dirty="0" smtClean="0"/>
              <a:t>rbol jerárquico de componentes con la raíz </a:t>
            </a:r>
            <a:r>
              <a:rPr lang="es-GT" sz="2800" dirty="0" err="1" smtClean="0">
                <a:latin typeface="Courier New" pitchFamily="49" charset="0"/>
                <a:cs typeface="Courier New" pitchFamily="49" charset="0"/>
              </a:rPr>
              <a:t>UIViewRoot</a:t>
            </a:r>
            <a:r>
              <a:rPr lang="es-GT" sz="28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 algn="l">
              <a:buNone/>
            </a:pPr>
            <a:r>
              <a:rPr lang="es-GT" sz="2800" b="1" dirty="0" err="1" smtClean="0">
                <a:latin typeface="Arial" pitchFamily="34" charset="0"/>
                <a:cs typeface="Arial" pitchFamily="34" charset="0"/>
              </a:rPr>
              <a:t>Converters</a:t>
            </a:r>
            <a:endParaRPr lang="es-GT" sz="28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l"/>
            <a:r>
              <a:rPr lang="es-GT" sz="2800" dirty="0" smtClean="0">
                <a:latin typeface="Arial" pitchFamily="34" charset="0"/>
                <a:cs typeface="Arial" pitchFamily="34" charset="0"/>
              </a:rPr>
              <a:t>Proceso que convierte una cadena del lado de la vista, a un tipo de dato Java en el lado del servidor.</a:t>
            </a:r>
            <a:endParaRPr lang="es-GT" sz="2800" dirty="0">
              <a:latin typeface="Arial" pitchFamily="34" charset="0"/>
              <a:cs typeface="Arial" pitchFamily="34" charset="0"/>
            </a:endParaRPr>
          </a:p>
          <a:p>
            <a:pPr marL="0" indent="0" algn="l">
              <a:buNone/>
            </a:pPr>
            <a:r>
              <a:rPr lang="es-GT" sz="2800" b="1" dirty="0" err="1" smtClean="0"/>
              <a:t>Validators</a:t>
            </a:r>
            <a:endParaRPr lang="es-GT" sz="2800" b="1" dirty="0" smtClean="0"/>
          </a:p>
          <a:p>
            <a:pPr marL="457200" indent="-457200" algn="l"/>
            <a:r>
              <a:rPr lang="es-GT" sz="2800" dirty="0" smtClean="0"/>
              <a:t>Utilizados para validar los datos de los componentes según el uso de la vista y las reglas del negocio.</a:t>
            </a:r>
            <a:endParaRPr lang="es-GT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l">
              <a:buNone/>
            </a:pPr>
            <a:endParaRPr lang="es-GT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18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909628"/>
            <a:ext cx="9071640" cy="738664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s-GT" sz="4800" b="1" dirty="0" err="1" smtClean="0">
                <a:solidFill>
                  <a:srgbClr val="FF0000"/>
                </a:solidFill>
                <a:latin typeface="Arial" pitchFamily="34"/>
              </a:rPr>
              <a:t>Facelets</a:t>
            </a:r>
            <a:endParaRPr lang="es-GT" sz="4800" b="1" dirty="0">
              <a:solidFill>
                <a:srgbClr val="FF0000"/>
              </a:solidFill>
              <a:latin typeface="Arial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4000" y="366839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GT" sz="3200" dirty="0" smtClean="0">
                <a:latin typeface="Arial" pitchFamily="34"/>
              </a:rPr>
              <a:t>Introducción a </a:t>
            </a:r>
            <a:r>
              <a:rPr lang="es-GT" sz="3200" dirty="0" err="1" smtClean="0">
                <a:latin typeface="Arial" pitchFamily="34"/>
              </a:rPr>
              <a:t>Facelets</a:t>
            </a:r>
            <a:endParaRPr lang="es-GT" sz="3200" dirty="0">
              <a:latin typeface="Arial" pitchFamily="34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392112" y="1951037"/>
            <a:ext cx="9071640" cy="48996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457200" indent="-457200" algn="l"/>
            <a:r>
              <a:rPr lang="es-GT" sz="2800" dirty="0" smtClean="0">
                <a:latin typeface="Arial" pitchFamily="34" charset="0"/>
                <a:cs typeface="Arial" pitchFamily="34" charset="0"/>
              </a:rPr>
              <a:t>Lenguaje de declaración de vistas para la tecnología </a:t>
            </a:r>
            <a:r>
              <a:rPr lang="es-GT" sz="2800" dirty="0" err="1" smtClean="0">
                <a:latin typeface="Arial" pitchFamily="34" charset="0"/>
                <a:cs typeface="Arial" pitchFamily="34" charset="0"/>
              </a:rPr>
              <a:t>JavaServer</a:t>
            </a:r>
            <a:r>
              <a:rPr lang="es-GT" sz="2800" dirty="0" smtClean="0">
                <a:latin typeface="Arial" pitchFamily="34" charset="0"/>
                <a:cs typeface="Arial" pitchFamily="34" charset="0"/>
              </a:rPr>
              <a:t> Faces.</a:t>
            </a:r>
          </a:p>
          <a:p>
            <a:pPr marL="0" indent="0" algn="l">
              <a:buNone/>
            </a:pPr>
            <a:endParaRPr lang="es-GT" sz="28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l"/>
            <a:r>
              <a:rPr lang="es-GT" sz="2800" dirty="0" smtClean="0">
                <a:latin typeface="Arial" pitchFamily="34" charset="0"/>
                <a:cs typeface="Arial" pitchFamily="34" charset="0"/>
              </a:rPr>
              <a:t>Sustituye a JSP como el lenguaje estándar para el desarrollo de las vistas en JSF 2.0.</a:t>
            </a:r>
          </a:p>
          <a:p>
            <a:pPr marL="457200" indent="-457200" algn="l"/>
            <a:endParaRPr lang="es-GT" sz="28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l"/>
            <a:r>
              <a:rPr lang="es-GT" sz="2800" dirty="0" smtClean="0">
                <a:latin typeface="Arial" pitchFamily="34" charset="0"/>
                <a:cs typeface="Arial" pitchFamily="34" charset="0"/>
              </a:rPr>
              <a:t>Parte de la especificación de JSF 2.0 por lo que es la tecnología preferida para el desarrollo de aplicaciones sobre tecnologías </a:t>
            </a:r>
            <a:r>
              <a:rPr lang="es-GT" sz="2800" dirty="0" err="1" smtClean="0">
                <a:latin typeface="Arial" pitchFamily="34" charset="0"/>
                <a:cs typeface="Arial" pitchFamily="34" charset="0"/>
              </a:rPr>
              <a:t>JavaServer</a:t>
            </a:r>
            <a:r>
              <a:rPr lang="es-GT" sz="2800" dirty="0" smtClean="0">
                <a:latin typeface="Arial" pitchFamily="34" charset="0"/>
                <a:cs typeface="Arial" pitchFamily="34" charset="0"/>
              </a:rPr>
              <a:t> Faces.</a:t>
            </a:r>
            <a:endParaRPr lang="es-GT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6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4000" y="366839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GT" sz="3200" dirty="0" smtClean="0">
                <a:latin typeface="Arial" pitchFamily="34"/>
              </a:rPr>
              <a:t>¿Qué es </a:t>
            </a:r>
            <a:r>
              <a:rPr lang="es-GT" sz="3200" dirty="0" err="1" smtClean="0">
                <a:latin typeface="Arial" pitchFamily="34"/>
              </a:rPr>
              <a:t>Facelets</a:t>
            </a:r>
            <a:r>
              <a:rPr lang="es-GT" sz="3200" dirty="0" smtClean="0">
                <a:latin typeface="Arial" pitchFamily="34"/>
              </a:rPr>
              <a:t>?</a:t>
            </a:r>
            <a:endParaRPr lang="es-GT" sz="3200" dirty="0">
              <a:latin typeface="Arial" pitchFamily="34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392112" y="2179637"/>
            <a:ext cx="9071640" cy="48996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457200" indent="-457200" algn="l"/>
            <a:r>
              <a:rPr lang="es-GT" sz="2800" dirty="0" smtClean="0">
                <a:latin typeface="Arial" pitchFamily="34" charset="0"/>
                <a:cs typeface="Arial" pitchFamily="34" charset="0"/>
              </a:rPr>
              <a:t>Potente, pero al mismo tiempo ligero lenguaje para la declaración de páginas.</a:t>
            </a:r>
          </a:p>
          <a:p>
            <a:pPr marL="457200" indent="-457200" algn="l"/>
            <a:r>
              <a:rPr lang="es-GT" sz="2800" dirty="0" smtClean="0">
                <a:latin typeface="Arial" pitchFamily="34" charset="0"/>
                <a:cs typeface="Arial" pitchFamily="34" charset="0"/>
              </a:rPr>
              <a:t>Utilizado para la construcción de vistas para </a:t>
            </a:r>
            <a:r>
              <a:rPr lang="es-GT" sz="2800" dirty="0" err="1" smtClean="0">
                <a:latin typeface="Arial" pitchFamily="34" charset="0"/>
                <a:cs typeface="Arial" pitchFamily="34" charset="0"/>
              </a:rPr>
              <a:t>JavaServer</a:t>
            </a:r>
            <a:r>
              <a:rPr lang="es-GT" sz="2800" dirty="0" smtClean="0">
                <a:latin typeface="Arial" pitchFamily="34" charset="0"/>
                <a:cs typeface="Arial" pitchFamily="34" charset="0"/>
              </a:rPr>
              <a:t> Faces por medio de plantillas HTML y árboles de componentes.</a:t>
            </a:r>
          </a:p>
          <a:p>
            <a:pPr marL="457200" indent="-457200" algn="l"/>
            <a:r>
              <a:rPr lang="es-GT" sz="2800" dirty="0" smtClean="0">
                <a:latin typeface="Arial" pitchFamily="34" charset="0"/>
                <a:cs typeface="Arial" pitchFamily="34" charset="0"/>
              </a:rPr>
              <a:t>Características principales:</a:t>
            </a:r>
          </a:p>
          <a:p>
            <a:pPr marL="889200" lvl="1" indent="-457200" algn="l"/>
            <a:r>
              <a:rPr lang="es-GT" sz="2400" dirty="0" smtClean="0">
                <a:latin typeface="Arial" pitchFamily="34" charset="0"/>
                <a:cs typeface="Arial" pitchFamily="34" charset="0"/>
              </a:rPr>
              <a:t>Uso de XHTML para la creación de páginas web.</a:t>
            </a:r>
          </a:p>
          <a:p>
            <a:pPr marL="889200" lvl="1" indent="-457200" algn="l"/>
            <a:r>
              <a:rPr lang="es-GT" sz="2400" dirty="0" smtClean="0">
                <a:latin typeface="Arial" pitchFamily="34" charset="0"/>
                <a:cs typeface="Arial" pitchFamily="34" charset="0"/>
              </a:rPr>
              <a:t>Soporte de </a:t>
            </a:r>
            <a:r>
              <a:rPr lang="es-GT" sz="2400" dirty="0" err="1" smtClean="0">
                <a:latin typeface="Arial" pitchFamily="34" charset="0"/>
                <a:cs typeface="Arial" pitchFamily="34" charset="0"/>
              </a:rPr>
              <a:t>tags</a:t>
            </a:r>
            <a:r>
              <a:rPr lang="es-GT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GT" sz="2400" dirty="0" err="1" smtClean="0">
                <a:latin typeface="Arial" pitchFamily="34" charset="0"/>
                <a:cs typeface="Arial" pitchFamily="34" charset="0"/>
              </a:rPr>
              <a:t>Facelets</a:t>
            </a:r>
            <a:r>
              <a:rPr lang="es-GT" sz="2400" dirty="0" smtClean="0">
                <a:latin typeface="Arial" pitchFamily="34" charset="0"/>
                <a:cs typeface="Arial" pitchFamily="34" charset="0"/>
              </a:rPr>
              <a:t> y JSTL</a:t>
            </a:r>
          </a:p>
          <a:p>
            <a:pPr marL="889200" lvl="1" indent="-457200" algn="l"/>
            <a:r>
              <a:rPr lang="es-GT" sz="2400" dirty="0" smtClean="0">
                <a:latin typeface="Arial" pitchFamily="34" charset="0"/>
                <a:cs typeface="Arial" pitchFamily="34" charset="0"/>
              </a:rPr>
              <a:t>Soporte para </a:t>
            </a:r>
            <a:r>
              <a:rPr lang="es-GT" sz="2400" dirty="0" err="1" smtClean="0">
                <a:latin typeface="Arial" pitchFamily="34" charset="0"/>
                <a:cs typeface="Arial" pitchFamily="34" charset="0"/>
              </a:rPr>
              <a:t>Expression</a:t>
            </a:r>
            <a:r>
              <a:rPr lang="es-GT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GT" sz="2400" dirty="0" err="1" smtClean="0">
                <a:latin typeface="Arial" pitchFamily="34" charset="0"/>
                <a:cs typeface="Arial" pitchFamily="34" charset="0"/>
              </a:rPr>
              <a:t>Language</a:t>
            </a:r>
            <a:r>
              <a:rPr lang="es-GT" sz="2400" dirty="0" smtClean="0">
                <a:latin typeface="Arial" pitchFamily="34" charset="0"/>
                <a:cs typeface="Arial" pitchFamily="34" charset="0"/>
              </a:rPr>
              <a:t> (EL)</a:t>
            </a:r>
          </a:p>
          <a:p>
            <a:pPr marL="889200" lvl="1" indent="-457200" algn="l"/>
            <a:r>
              <a:rPr lang="es-GT" sz="2400" dirty="0" smtClean="0">
                <a:latin typeface="Arial" pitchFamily="34" charset="0"/>
                <a:cs typeface="Arial" pitchFamily="34" charset="0"/>
              </a:rPr>
              <a:t>Plantillas para componentes y páginas</a:t>
            </a:r>
          </a:p>
          <a:p>
            <a:pPr marL="0" indent="0" algn="l">
              <a:buNone/>
            </a:pPr>
            <a:endParaRPr lang="es-GT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43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1800000"/>
            <a:ext cx="9071640" cy="495792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s-GT" sz="4800" b="1">
                <a:solidFill>
                  <a:srgbClr val="FF0000"/>
                </a:solidFill>
                <a:latin typeface="Arial" pitchFamily="34"/>
              </a:rPr>
              <a:t>Mojarra 2</a:t>
            </a:r>
          </a:p>
        </p:txBody>
      </p:sp>
    </p:spTree>
    <p:extLst>
      <p:ext uri="{BB962C8B-B14F-4D97-AF65-F5344CB8AC3E}">
        <p14:creationId xmlns:p14="http://schemas.microsoft.com/office/powerpoint/2010/main" val="156752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4000" y="366839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GT"/>
              <a:t>¿Qué es Mojarra?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814040"/>
            <a:ext cx="9071640" cy="48996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457200" indent="-457200" algn="l"/>
            <a:r>
              <a:rPr lang="es-GT" sz="2800" dirty="0" smtClean="0"/>
              <a:t>Es </a:t>
            </a:r>
            <a:r>
              <a:rPr lang="es-GT" sz="2800" dirty="0"/>
              <a:t>la implementación </a:t>
            </a:r>
            <a:r>
              <a:rPr lang="es-GT" sz="2800" dirty="0" smtClean="0"/>
              <a:t>de </a:t>
            </a:r>
            <a:r>
              <a:rPr lang="es-GT" sz="2800" dirty="0" err="1" smtClean="0"/>
              <a:t>JavaServer</a:t>
            </a:r>
            <a:r>
              <a:rPr lang="es-GT" sz="2800" dirty="0" smtClean="0"/>
              <a:t> Faces proporcionada </a:t>
            </a:r>
            <a:r>
              <a:rPr lang="es-GT" sz="2800" dirty="0"/>
              <a:t>por SUN</a:t>
            </a:r>
            <a:r>
              <a:rPr lang="es-GT" sz="2800" dirty="0" smtClean="0"/>
              <a:t>.</a:t>
            </a:r>
            <a:endParaRPr lang="es-GT" sz="2800" dirty="0"/>
          </a:p>
          <a:p>
            <a:pPr marL="457200" indent="-457200" algn="l"/>
            <a:r>
              <a:rPr lang="es-GT" sz="2800" dirty="0" smtClean="0"/>
              <a:t>Usado </a:t>
            </a:r>
            <a:r>
              <a:rPr lang="es-GT" sz="2800" dirty="0"/>
              <a:t>en IBM </a:t>
            </a:r>
            <a:r>
              <a:rPr lang="es-GT" sz="2800" dirty="0" err="1"/>
              <a:t>WebSphere</a:t>
            </a:r>
            <a:r>
              <a:rPr lang="es-GT" sz="2800" dirty="0"/>
              <a:t>, Oracle </a:t>
            </a:r>
            <a:r>
              <a:rPr lang="es-GT" sz="2800" dirty="0" err="1"/>
              <a:t>WebLogic</a:t>
            </a:r>
            <a:r>
              <a:rPr lang="es-GT" sz="2800" dirty="0"/>
              <a:t>, Oracle 10g </a:t>
            </a:r>
            <a:r>
              <a:rPr lang="es-GT" sz="2800" dirty="0" err="1"/>
              <a:t>Application</a:t>
            </a:r>
            <a:r>
              <a:rPr lang="es-GT" sz="2800" dirty="0"/>
              <a:t> Server, </a:t>
            </a:r>
            <a:r>
              <a:rPr lang="es-GT" sz="2800" dirty="0" err="1"/>
              <a:t>SpringSource</a:t>
            </a:r>
            <a:r>
              <a:rPr lang="es-GT" sz="2800" dirty="0"/>
              <a:t> dm Server y otras plataformas empresariales populares</a:t>
            </a:r>
            <a:r>
              <a:rPr lang="es-GT" sz="2800" dirty="0" smtClean="0"/>
              <a:t>.</a:t>
            </a:r>
            <a:endParaRPr lang="es-GT" sz="2800" dirty="0"/>
          </a:p>
          <a:p>
            <a:pPr marL="457200" indent="-457200" algn="l"/>
            <a:r>
              <a:rPr lang="es-GT" sz="2800" dirty="0" smtClean="0"/>
              <a:t>Como </a:t>
            </a:r>
            <a:r>
              <a:rPr lang="es-GT" sz="2800" dirty="0"/>
              <a:t>todo en Java, Mojarra es open </a:t>
            </a:r>
            <a:r>
              <a:rPr lang="es-GT" sz="2800" dirty="0" err="1"/>
              <a:t>source</a:t>
            </a:r>
            <a:r>
              <a:rPr lang="es-GT" sz="2800" dirty="0"/>
              <a:t> bajo  licencia dual </a:t>
            </a:r>
            <a:r>
              <a:rPr lang="es-GT" sz="2800" dirty="0" err="1"/>
              <a:t>GPL+Classpath</a:t>
            </a:r>
            <a:r>
              <a:rPr lang="es-GT" sz="2800" dirty="0"/>
              <a:t> </a:t>
            </a:r>
            <a:r>
              <a:rPr lang="es-GT" sz="2800" dirty="0" err="1"/>
              <a:t>Exception</a:t>
            </a:r>
            <a:r>
              <a:rPr lang="es-GT" sz="2800" dirty="0"/>
              <a:t> y CDDL</a:t>
            </a:r>
            <a:r>
              <a:rPr lang="es-GT" sz="2800" dirty="0" smtClean="0"/>
              <a:t>.</a:t>
            </a:r>
            <a:endParaRPr lang="es-GT" sz="2800" dirty="0"/>
          </a:p>
          <a:p>
            <a:pPr marL="457200" indent="-457200" algn="l"/>
            <a:r>
              <a:rPr lang="es-GT" sz="2800" dirty="0" smtClean="0"/>
              <a:t>Mojarra </a:t>
            </a:r>
            <a:r>
              <a:rPr lang="es-GT" sz="2800" dirty="0"/>
              <a:t>es la primer implementación JSF con soporte para </a:t>
            </a:r>
            <a:r>
              <a:rPr lang="es-GT" sz="2800" dirty="0" err="1"/>
              <a:t>Groovy</a:t>
            </a:r>
            <a:r>
              <a:rPr lang="es-GT" sz="28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1800000"/>
            <a:ext cx="9071640" cy="495792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s-GT" sz="4800" b="1">
                <a:solidFill>
                  <a:srgbClr val="FF0000"/>
                </a:solidFill>
                <a:latin typeface="Arial" pitchFamily="34"/>
              </a:rPr>
              <a:t>Ciclo de vida JSF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4000" y="366839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GT"/>
              <a:t>Ciclo de vida JSF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4000" y="1800000"/>
            <a:ext cx="8352000" cy="56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909628"/>
            <a:ext cx="9071640" cy="738664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s-GT" sz="4800" b="1" dirty="0" smtClean="0">
                <a:solidFill>
                  <a:srgbClr val="FF0000"/>
                </a:solidFill>
                <a:latin typeface="Arial" pitchFamily="34"/>
              </a:rPr>
              <a:t>Bibliografía</a:t>
            </a:r>
            <a:endParaRPr lang="es-GT" sz="4800" b="1" dirty="0">
              <a:solidFill>
                <a:srgbClr val="FF0000"/>
              </a:solidFill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9290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814040"/>
            <a:ext cx="9071640" cy="48996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457200" indent="-457200" algn="l"/>
            <a:r>
              <a:rPr lang="es-GT" sz="2800" dirty="0" smtClean="0"/>
              <a:t>Java EE Tutorial  	</a:t>
            </a:r>
            <a:r>
              <a:rPr lang="en-US" sz="2000" dirty="0" smtClean="0">
                <a:hlinkClick r:id="rId3"/>
              </a:rPr>
              <a:t>http://download.oracle.com/javaee/6/tutorial/doc/docinfo.html</a:t>
            </a:r>
            <a:endParaRPr lang="es-GT" sz="2000" dirty="0"/>
          </a:p>
          <a:p>
            <a:pPr marL="457200" indent="-457200" algn="l"/>
            <a:r>
              <a:rPr lang="es-GT" sz="2800" dirty="0" err="1" smtClean="0"/>
              <a:t>developerWorks</a:t>
            </a:r>
            <a:r>
              <a:rPr lang="es-GT" sz="2800" dirty="0" smtClean="0"/>
              <a:t> – IBM</a:t>
            </a:r>
          </a:p>
          <a:p>
            <a:pPr marL="0" indent="0" algn="l">
              <a:buNone/>
            </a:pPr>
            <a:r>
              <a:rPr lang="es-GT" sz="2000" dirty="0" smtClean="0"/>
              <a:t>	</a:t>
            </a:r>
            <a:r>
              <a:rPr lang="en-US" sz="2000" dirty="0" smtClean="0">
                <a:hlinkClick r:id="rId4"/>
              </a:rPr>
              <a:t>http://www.ibm.com/developerworks/library/j-jsf2/</a:t>
            </a:r>
            <a:endParaRPr lang="es-GT" sz="2000" dirty="0"/>
          </a:p>
          <a:p>
            <a:pPr marL="457200" indent="-457200" algn="l"/>
            <a:r>
              <a:rPr lang="es-GT" sz="2800" dirty="0" err="1" smtClean="0"/>
              <a:t>Beginning</a:t>
            </a:r>
            <a:r>
              <a:rPr lang="es-GT" sz="2800" dirty="0" smtClean="0"/>
              <a:t> JSF 2 </a:t>
            </a:r>
            <a:r>
              <a:rPr lang="es-GT" sz="2800" dirty="0" err="1" smtClean="0"/>
              <a:t>APIs</a:t>
            </a:r>
            <a:r>
              <a:rPr lang="es-GT" sz="2800" dirty="0" smtClean="0"/>
              <a:t> and </a:t>
            </a:r>
            <a:r>
              <a:rPr lang="es-GT" sz="2800" dirty="0" err="1" smtClean="0"/>
              <a:t>JBoss</a:t>
            </a:r>
            <a:r>
              <a:rPr lang="es-GT" sz="2800" dirty="0" smtClean="0"/>
              <a:t> </a:t>
            </a:r>
            <a:r>
              <a:rPr lang="es-GT" sz="2800" dirty="0" err="1" smtClean="0"/>
              <a:t>Seam</a:t>
            </a:r>
            <a:endParaRPr lang="es-GT" sz="2800" dirty="0" smtClean="0"/>
          </a:p>
          <a:p>
            <a:pPr marL="0" indent="0" algn="l">
              <a:buNone/>
            </a:pPr>
            <a:r>
              <a:rPr lang="es-GT" sz="2800" dirty="0"/>
              <a:t>	</a:t>
            </a:r>
            <a:r>
              <a:rPr lang="es-GT" sz="2800" dirty="0" smtClean="0"/>
              <a:t>Ken </a:t>
            </a:r>
            <a:r>
              <a:rPr lang="es-GT" sz="2800" dirty="0" err="1" smtClean="0"/>
              <a:t>Ka</a:t>
            </a:r>
            <a:r>
              <a:rPr lang="es-GT" sz="2800" dirty="0" smtClean="0"/>
              <a:t> </a:t>
            </a:r>
            <a:r>
              <a:rPr lang="es-GT" sz="2800" dirty="0" err="1" smtClean="0"/>
              <a:t>Iok</a:t>
            </a:r>
            <a:r>
              <a:rPr lang="es-GT" sz="2800" dirty="0" smtClean="0"/>
              <a:t> </a:t>
            </a:r>
            <a:r>
              <a:rPr lang="es-GT" sz="2800" dirty="0" err="1" smtClean="0"/>
              <a:t>Tong</a:t>
            </a:r>
            <a:endParaRPr lang="es-GT" sz="2800" dirty="0"/>
          </a:p>
        </p:txBody>
      </p:sp>
    </p:spTree>
    <p:extLst>
      <p:ext uri="{BB962C8B-B14F-4D97-AF65-F5344CB8AC3E}">
        <p14:creationId xmlns:p14="http://schemas.microsoft.com/office/powerpoint/2010/main" val="363237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1800000"/>
            <a:ext cx="9071640" cy="495792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s-GT" sz="4800" b="1">
                <a:solidFill>
                  <a:srgbClr val="FF0000"/>
                </a:solidFill>
                <a:latin typeface="Arial" pitchFamily="34"/>
              </a:rPr>
              <a:t>JavaServer™ Faces 2.0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814040"/>
            <a:ext cx="9071640" cy="48996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>
              <a:buNone/>
            </a:pPr>
            <a:r>
              <a:rPr lang="es-GT" sz="4000" dirty="0" smtClean="0"/>
              <a:t>Bajo una licencia WTFPL</a:t>
            </a:r>
          </a:p>
          <a:p>
            <a:pPr marL="0" indent="0" algn="ctr">
              <a:buNone/>
            </a:pPr>
            <a:r>
              <a:rPr lang="en-US" sz="4000" dirty="0" smtClean="0">
                <a:hlinkClick r:id="rId3"/>
              </a:rPr>
              <a:t>http</a:t>
            </a:r>
            <a:r>
              <a:rPr lang="en-US" sz="4000" dirty="0">
                <a:hlinkClick r:id="rId3"/>
              </a:rPr>
              <a:t>://sam.zoy.org/wtfpl/</a:t>
            </a:r>
            <a:endParaRPr lang="es-GT" sz="4000" dirty="0"/>
          </a:p>
        </p:txBody>
      </p:sp>
    </p:spTree>
    <p:extLst>
      <p:ext uri="{BB962C8B-B14F-4D97-AF65-F5344CB8AC3E}">
        <p14:creationId xmlns:p14="http://schemas.microsoft.com/office/powerpoint/2010/main" val="61713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GT"/>
              <a:t>Tecnología JavaServer Faces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769040"/>
            <a:ext cx="9071640" cy="498924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457200" indent="-457200" algn="l"/>
            <a:r>
              <a:rPr lang="es-GT" sz="2800" dirty="0" smtClean="0"/>
              <a:t>Establece </a:t>
            </a:r>
            <a:r>
              <a:rPr lang="es-GT" sz="2800" dirty="0"/>
              <a:t>los estándares para el desarrollo de  interfaces de usuario en aplicaciones Java EE</a:t>
            </a:r>
            <a:r>
              <a:rPr lang="es-GT" sz="2800" dirty="0" smtClean="0"/>
              <a:t>.</a:t>
            </a:r>
            <a:endParaRPr lang="es-GT" sz="2800" dirty="0"/>
          </a:p>
          <a:p>
            <a:pPr marL="457200" indent="-457200" algn="l"/>
            <a:r>
              <a:rPr lang="es-GT" sz="2800" dirty="0" smtClean="0"/>
              <a:t>Desarrollado </a:t>
            </a:r>
            <a:r>
              <a:rPr lang="es-GT" sz="2800" dirty="0"/>
              <a:t>a través del Java </a:t>
            </a:r>
            <a:r>
              <a:rPr lang="es-GT" sz="2800" dirty="0" err="1"/>
              <a:t>Community</a:t>
            </a:r>
            <a:r>
              <a:rPr lang="es-GT" sz="2800" dirty="0"/>
              <a:t> </a:t>
            </a:r>
            <a:r>
              <a:rPr lang="es-GT" sz="2800" dirty="0" err="1"/>
              <a:t>Process</a:t>
            </a:r>
            <a:r>
              <a:rPr lang="es-GT" sz="2800" dirty="0"/>
              <a:t> bajo JSR – 314  (</a:t>
            </a:r>
            <a:r>
              <a:rPr lang="es-GT" sz="2800" dirty="0">
                <a:hlinkClick r:id="rId3"/>
              </a:rPr>
              <a:t>http://www.jcp.org/en/jsr/detail?id=314</a:t>
            </a:r>
            <a:r>
              <a:rPr lang="es-GT" sz="2800" dirty="0"/>
              <a:t>).</a:t>
            </a:r>
          </a:p>
          <a:p>
            <a:pPr marL="457200" indent="-457200" algn="l"/>
            <a:r>
              <a:rPr lang="es-GT" sz="2800" dirty="0" smtClean="0"/>
              <a:t>Los </a:t>
            </a:r>
            <a:r>
              <a:rPr lang="es-GT" sz="2800" dirty="0" err="1"/>
              <a:t>APIs</a:t>
            </a:r>
            <a:r>
              <a:rPr lang="es-GT" sz="2800" dirty="0"/>
              <a:t> JSF han sido diseñados con la contribución del grupo de expertos del JSR -314 para hacer el desarrollo de aplicaciones web de forma mucho más fácil.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44000" y="5760000"/>
            <a:ext cx="273600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GT"/>
              <a:t>Expert group JSR – 314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34960" y="1872000"/>
            <a:ext cx="2849040" cy="100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600000" y="3311999"/>
            <a:ext cx="252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960000" y="1872000"/>
            <a:ext cx="2376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480000" y="3240000"/>
            <a:ext cx="2880000" cy="125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1512000" y="3096000"/>
            <a:ext cx="1584000" cy="150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48000" y="5040000"/>
            <a:ext cx="4031999" cy="9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6480000" y="1800000"/>
            <a:ext cx="273600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/>
            <a:alphaModFix/>
          </a:blip>
          <a:srcRect/>
          <a:stretch>
            <a:fillRect/>
          </a:stretch>
        </p:blipFill>
        <p:spPr>
          <a:xfrm>
            <a:off x="5328000" y="5040000"/>
            <a:ext cx="3600000" cy="7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4000" y="366839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GT" sz="3200">
                <a:latin typeface="Arial" pitchFamily="34"/>
              </a:rPr>
              <a:t>¿Qué es JavaServer™Faces (JSF)?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2012040"/>
            <a:ext cx="9071640" cy="513432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457200" indent="-457200" algn="l">
              <a:buSzPct val="100000"/>
              <a:buFont typeface="Arial" pitchFamily="34" charset="0"/>
              <a:buChar char="•"/>
            </a:pPr>
            <a:r>
              <a:rPr lang="es-GT" sz="2800" dirty="0" smtClean="0"/>
              <a:t>Estándar </a:t>
            </a:r>
            <a:r>
              <a:rPr lang="es-GT" sz="2800" dirty="0"/>
              <a:t>Java EE para desarrollo de interfaces de usuario, el cual disminuye la complejidad y aumenta la productividad en el desarrollo</a:t>
            </a:r>
            <a:r>
              <a:rPr lang="es-GT" sz="2800" dirty="0" smtClean="0"/>
              <a:t>.</a:t>
            </a:r>
            <a:endParaRPr lang="es-GT" sz="2800" dirty="0"/>
          </a:p>
          <a:p>
            <a:pPr marL="457200" indent="-457200" algn="l">
              <a:buSzPct val="100000"/>
              <a:buFont typeface="Arial" pitchFamily="34" charset="0"/>
              <a:buChar char="•"/>
            </a:pPr>
            <a:r>
              <a:rPr lang="es-GT" sz="2800" dirty="0" smtClean="0"/>
              <a:t>Provee</a:t>
            </a:r>
            <a:r>
              <a:rPr lang="es-GT" sz="2800" dirty="0"/>
              <a:t>: modelo de componentes, plantillas para páginas, soporte Ajax, independencia del dispositivo del cliente, una integración total con cada uno de los </a:t>
            </a:r>
            <a:r>
              <a:rPr lang="es-GT" sz="2800" dirty="0" err="1"/>
              <a:t>IDEs</a:t>
            </a:r>
            <a:r>
              <a:rPr lang="es-GT" sz="2800" dirty="0"/>
              <a:t> Java</a:t>
            </a:r>
            <a:r>
              <a:rPr lang="es-GT" sz="2800" dirty="0" smtClean="0"/>
              <a:t>.</a:t>
            </a:r>
            <a:endParaRPr lang="es-GT" sz="2800" dirty="0"/>
          </a:p>
          <a:p>
            <a:pPr marL="457200" indent="-457200" algn="l">
              <a:buSzPct val="100000"/>
              <a:buFont typeface="Arial" pitchFamily="34" charset="0"/>
              <a:buChar char="•"/>
            </a:pPr>
            <a:r>
              <a:rPr lang="es-GT" sz="2800" dirty="0" smtClean="0"/>
              <a:t>Fácil </a:t>
            </a:r>
            <a:r>
              <a:rPr lang="es-GT" sz="2800" dirty="0"/>
              <a:t>integración con tecnologías empresariales como </a:t>
            </a:r>
            <a:r>
              <a:rPr lang="es-GT" sz="2800" dirty="0" err="1"/>
              <a:t>Hibernate</a:t>
            </a:r>
            <a:r>
              <a:rPr lang="es-GT" sz="2800" dirty="0"/>
              <a:t>, Spring, </a:t>
            </a:r>
            <a:r>
              <a:rPr lang="es-GT" sz="2800" dirty="0" err="1"/>
              <a:t>Seam</a:t>
            </a:r>
            <a:r>
              <a:rPr lang="es-GT" sz="2800" dirty="0"/>
              <a:t>, </a:t>
            </a:r>
            <a:r>
              <a:rPr lang="es-GT" sz="2800" dirty="0" err="1"/>
              <a:t>Jasper</a:t>
            </a:r>
            <a:r>
              <a:rPr lang="es-GT" sz="2800" dirty="0"/>
              <a:t> </a:t>
            </a:r>
            <a:r>
              <a:rPr lang="es-GT" sz="2800" dirty="0" err="1"/>
              <a:t>Reports</a:t>
            </a:r>
            <a:r>
              <a:rPr lang="es-GT" sz="2800" dirty="0"/>
              <a:t> y mas.</a:t>
            </a:r>
          </a:p>
          <a:p>
            <a:pPr marL="0" lvl="0" indent="0" algn="l"/>
            <a:endParaRPr lang="es-GT" sz="2800" dirty="0"/>
          </a:p>
          <a:p>
            <a:pPr marL="0" lvl="0" indent="0" algn="l"/>
            <a:endParaRPr lang="es-GT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4000" y="366839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GT" sz="3200">
                <a:latin typeface="Arial" pitchFamily="34"/>
              </a:rPr>
              <a:t>¿Qué es JavaServer™Faces (JSF)?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814040"/>
            <a:ext cx="9071640" cy="48996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457200" indent="-457200" algn="l">
              <a:buSzPct val="100000"/>
            </a:pPr>
            <a:r>
              <a:rPr lang="es-GT" sz="2800" dirty="0" smtClean="0"/>
              <a:t>Gran </a:t>
            </a:r>
            <a:r>
              <a:rPr lang="es-GT" sz="2800" dirty="0"/>
              <a:t>variedad de </a:t>
            </a:r>
            <a:r>
              <a:rPr lang="es-GT" sz="2800" dirty="0" err="1"/>
              <a:t>extenciones</a:t>
            </a:r>
            <a:r>
              <a:rPr lang="es-GT" sz="2800" dirty="0"/>
              <a:t> de terceros tales como ADF Faces, Trinidad, </a:t>
            </a:r>
            <a:r>
              <a:rPr lang="es-GT" sz="2800" dirty="0" err="1"/>
              <a:t>ICEFaces</a:t>
            </a:r>
            <a:r>
              <a:rPr lang="es-GT" sz="2800" dirty="0"/>
              <a:t>, </a:t>
            </a:r>
            <a:r>
              <a:rPr lang="es-GT" sz="2800" dirty="0" err="1"/>
              <a:t>RichFaces</a:t>
            </a:r>
            <a:r>
              <a:rPr lang="es-GT" sz="2800" dirty="0"/>
              <a:t>, </a:t>
            </a:r>
            <a:r>
              <a:rPr lang="es-GT" sz="2800" dirty="0" err="1"/>
              <a:t>PrimeFaces</a:t>
            </a:r>
            <a:r>
              <a:rPr lang="es-GT" sz="2800" dirty="0"/>
              <a:t>, </a:t>
            </a:r>
            <a:r>
              <a:rPr lang="es-GT" sz="2800" dirty="0" err="1"/>
              <a:t>NetAdvantage</a:t>
            </a:r>
            <a:r>
              <a:rPr lang="es-GT" sz="2800" dirty="0"/>
              <a:t>, </a:t>
            </a:r>
            <a:r>
              <a:rPr lang="es-GT" sz="2800" dirty="0" err="1"/>
              <a:t>Jviews</a:t>
            </a:r>
            <a:r>
              <a:rPr lang="es-GT" sz="2800" dirty="0"/>
              <a:t> y muchos otros.</a:t>
            </a:r>
          </a:p>
          <a:p>
            <a:pPr marL="457200" indent="-457200" algn="l">
              <a:buSzPct val="100000"/>
            </a:pPr>
            <a:r>
              <a:rPr lang="es-GT" sz="2800" dirty="0" smtClean="0"/>
              <a:t>Es </a:t>
            </a:r>
            <a:r>
              <a:rPr lang="es-GT" sz="2800" dirty="0"/>
              <a:t>compatible con servidores de aplicaciones </a:t>
            </a:r>
            <a:r>
              <a:rPr lang="es-GT" sz="2800" dirty="0" err="1"/>
              <a:t>JavaEE</a:t>
            </a:r>
            <a:r>
              <a:rPr lang="es-GT" sz="2800" dirty="0"/>
              <a:t> 5 o cualquiera que implemente </a:t>
            </a:r>
            <a:r>
              <a:rPr lang="es-GT" sz="2800" dirty="0" err="1"/>
              <a:t>Servlet</a:t>
            </a:r>
            <a:r>
              <a:rPr lang="es-GT" sz="2800" dirty="0"/>
              <a:t> 2.5.</a:t>
            </a:r>
          </a:p>
          <a:p>
            <a:pPr marL="457200" indent="-457200" algn="l">
              <a:buSzPct val="100000"/>
            </a:pPr>
            <a:r>
              <a:rPr lang="es-GT" sz="2800" dirty="0" smtClean="0"/>
              <a:t>El </a:t>
            </a:r>
            <a:r>
              <a:rPr lang="es-GT" sz="2800" dirty="0" err="1"/>
              <a:t>estandar</a:t>
            </a:r>
            <a:r>
              <a:rPr lang="es-GT" sz="2800" dirty="0"/>
              <a:t> JSF 2.0 fue terminado en Mayo de 2009 y es incluido en </a:t>
            </a:r>
            <a:r>
              <a:rPr lang="es-GT" sz="2800" dirty="0" err="1"/>
              <a:t>JavaEE</a:t>
            </a:r>
            <a:r>
              <a:rPr lang="es-GT" sz="2800" dirty="0"/>
              <a:t> 6 y en todos los servidores de aplicaciones que soporten el </a:t>
            </a:r>
            <a:r>
              <a:rPr lang="es-GT" sz="2800" dirty="0" err="1"/>
              <a:t>estandar</a:t>
            </a:r>
            <a:r>
              <a:rPr lang="es-GT" sz="2800" dirty="0"/>
              <a:t> </a:t>
            </a:r>
            <a:r>
              <a:rPr lang="es-GT" sz="2800" dirty="0" err="1"/>
              <a:t>JavaEE</a:t>
            </a:r>
            <a:r>
              <a:rPr lang="es-GT" sz="2800" dirty="0"/>
              <a:t> 6, entre ellos </a:t>
            </a:r>
            <a:r>
              <a:rPr lang="es-GT" sz="2800" dirty="0" err="1"/>
              <a:t>Glassfish</a:t>
            </a:r>
            <a:r>
              <a:rPr lang="es-GT" sz="2800" dirty="0"/>
              <a:t> V3.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4000" y="366839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GT" sz="3200"/>
              <a:t>¿Por qué debería de usar JSF 2.0?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944000"/>
            <a:ext cx="9071640" cy="48996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519480" lvl="0" indent="-457200" algn="l">
              <a:buSzPct val="100000"/>
              <a:buFont typeface="Arial" pitchFamily="34" charset="0"/>
              <a:buChar char="•"/>
            </a:pPr>
            <a:r>
              <a:rPr lang="es-GT" sz="2800" dirty="0" err="1" smtClean="0"/>
              <a:t>Templates</a:t>
            </a:r>
            <a:r>
              <a:rPr lang="es-GT" sz="2800" dirty="0" smtClean="0"/>
              <a:t> </a:t>
            </a:r>
            <a:r>
              <a:rPr lang="es-GT" sz="2800" dirty="0"/>
              <a:t>propios por medio de </a:t>
            </a:r>
            <a:r>
              <a:rPr lang="es-GT" sz="2800" dirty="0" err="1"/>
              <a:t>Facelets</a:t>
            </a:r>
            <a:r>
              <a:rPr lang="es-GT" sz="2800" dirty="0"/>
              <a:t>.</a:t>
            </a:r>
          </a:p>
          <a:p>
            <a:pPr marL="519480" lvl="0" indent="-457200" algn="l">
              <a:buSzPct val="100000"/>
              <a:buFont typeface="Arial" pitchFamily="34" charset="0"/>
              <a:buChar char="•"/>
            </a:pPr>
            <a:r>
              <a:rPr lang="es-GT" sz="2800" dirty="0" smtClean="0"/>
              <a:t>Soporte </a:t>
            </a:r>
            <a:r>
              <a:rPr lang="es-GT" sz="2800" dirty="0"/>
              <a:t>total para Ajax. Tan sencillo como añadir un </a:t>
            </a:r>
            <a:r>
              <a:rPr lang="es-GT" sz="2800" dirty="0" err="1"/>
              <a:t>tag</a:t>
            </a:r>
            <a:r>
              <a:rPr lang="es-GT" sz="2800" dirty="0"/>
              <a:t>.</a:t>
            </a:r>
          </a:p>
          <a:p>
            <a:pPr marL="519480" lvl="0" indent="-457200" algn="l">
              <a:buSzPct val="100000"/>
              <a:buFont typeface="Arial" pitchFamily="34" charset="0"/>
              <a:buChar char="•"/>
            </a:pPr>
            <a:r>
              <a:rPr lang="es-GT" sz="2800" dirty="0" smtClean="0"/>
              <a:t>Creación </a:t>
            </a:r>
            <a:r>
              <a:rPr lang="es-GT" sz="2800" dirty="0"/>
              <a:t>sencilla de componentes. Tan sencillo como crear una página </a:t>
            </a:r>
            <a:r>
              <a:rPr lang="es-GT" sz="2800" dirty="0" err="1"/>
              <a:t>Facelets</a:t>
            </a:r>
            <a:r>
              <a:rPr lang="es-GT" sz="2800" dirty="0"/>
              <a:t>.</a:t>
            </a:r>
          </a:p>
          <a:p>
            <a:pPr marL="519480" lvl="0" indent="-457200" algn="l">
              <a:buSzPct val="100000"/>
              <a:buFont typeface="Arial" pitchFamily="34" charset="0"/>
              <a:buChar char="•"/>
            </a:pPr>
            <a:r>
              <a:rPr lang="es-GT" sz="2800" dirty="0" smtClean="0"/>
              <a:t>Soporte </a:t>
            </a:r>
            <a:r>
              <a:rPr lang="es-GT" sz="2800" dirty="0"/>
              <a:t>para la internacionalización y accesibilidad de las aplicaciones.</a:t>
            </a:r>
          </a:p>
          <a:p>
            <a:pPr marL="519480" lvl="0" indent="-457200" algn="l">
              <a:buSzPct val="100000"/>
              <a:buFont typeface="Arial" pitchFamily="34" charset="0"/>
              <a:buChar char="•"/>
            </a:pPr>
            <a:r>
              <a:rPr lang="es-GT" sz="2800" dirty="0" smtClean="0"/>
              <a:t>Garantía </a:t>
            </a:r>
            <a:r>
              <a:rPr lang="es-GT" sz="2800" dirty="0"/>
              <a:t>del uso de estándares Java EE que aseguran la inversión en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540296"/>
            <a:ext cx="9071640" cy="1477328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s-GT" sz="4800" b="1" dirty="0" smtClean="0">
                <a:solidFill>
                  <a:srgbClr val="FF0000"/>
                </a:solidFill>
                <a:latin typeface="Arial" pitchFamily="34"/>
              </a:rPr>
              <a:t>Conceptos relacionados a </a:t>
            </a:r>
            <a:r>
              <a:rPr lang="es-GT" sz="4800" b="1" dirty="0" err="1" smtClean="0">
                <a:solidFill>
                  <a:srgbClr val="FF0000"/>
                </a:solidFill>
                <a:latin typeface="Arial" pitchFamily="34"/>
              </a:rPr>
              <a:t>JavaServer</a:t>
            </a:r>
            <a:r>
              <a:rPr lang="es-GT" sz="4800" b="1" dirty="0" smtClean="0">
                <a:solidFill>
                  <a:srgbClr val="FF0000"/>
                </a:solidFill>
                <a:latin typeface="Arial" pitchFamily="34"/>
              </a:rPr>
              <a:t> Faces</a:t>
            </a:r>
            <a:endParaRPr lang="es-GT" sz="4800" b="1" dirty="0">
              <a:solidFill>
                <a:srgbClr val="FF0000"/>
              </a:solidFill>
              <a:latin typeface="Arial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4000" y="366839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GT" sz="3200">
                <a:latin typeface="Arial" pitchFamily="34"/>
              </a:rPr>
              <a:t>Managed Bean (Backing Bean)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392112" y="1951037"/>
            <a:ext cx="9071640" cy="48996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457200" indent="-457200" algn="l"/>
            <a:r>
              <a:rPr lang="es-GT" sz="2800" dirty="0" smtClean="0"/>
              <a:t>POJO </a:t>
            </a:r>
            <a:r>
              <a:rPr lang="es-GT" sz="2800" dirty="0"/>
              <a:t>asociado a los componentes de la interfaz de usuario (</a:t>
            </a:r>
            <a:r>
              <a:rPr lang="es-GT" sz="2800" dirty="0" err="1"/>
              <a:t>UIComponent</a:t>
            </a:r>
            <a:r>
              <a:rPr lang="es-GT" sz="2800" dirty="0" smtClean="0"/>
              <a:t>).</a:t>
            </a:r>
            <a:endParaRPr lang="es-GT" sz="2800" dirty="0"/>
          </a:p>
          <a:p>
            <a:pPr marL="0" lvl="0" indent="0" algn="l">
              <a:buNone/>
            </a:pPr>
            <a:r>
              <a:rPr lang="es-GT" sz="2800" dirty="0" smtClean="0"/>
              <a:t>Funciones </a:t>
            </a:r>
            <a:r>
              <a:rPr lang="es-GT" sz="2800" dirty="0"/>
              <a:t>principales:</a:t>
            </a:r>
          </a:p>
          <a:p>
            <a:pPr marL="457200" lvl="2" indent="-457200" algn="l" rtl="0" hangingPunct="0"/>
            <a:r>
              <a:rPr lang="es-GT" sz="2800" dirty="0"/>
              <a:t>Enlazar componentes de la vista y ponerlos a disposición del controlador.</a:t>
            </a:r>
          </a:p>
          <a:p>
            <a:pPr marL="457200" lvl="2" indent="-457200" algn="l" rtl="0" hangingPunct="0"/>
            <a:r>
              <a:rPr lang="es-GT" sz="2800" dirty="0"/>
              <a:t>Exponer los métodos que pueden ser usados por los componentes.</a:t>
            </a:r>
          </a:p>
          <a:p>
            <a:pPr marL="457200" lvl="2" indent="-457200" algn="l" rtl="0" hangingPunct="0"/>
            <a:r>
              <a:rPr lang="es-GT" sz="2800" dirty="0"/>
              <a:t>Proveer de las propiedades necesarias para la vista, como el comportamiento de la pantalla, la información que se presenta e inclusive hasta algunos elementos del diseño gráfico.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va%20Day%20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689</Words>
  <Application>Microsoft Office PowerPoint</Application>
  <PresentationFormat>Custom</PresentationFormat>
  <Paragraphs>71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Default</vt:lpstr>
      <vt:lpstr>Java%20Day%202011</vt:lpstr>
      <vt:lpstr>Default 1</vt:lpstr>
      <vt:lpstr>PowerPoint Presentation</vt:lpstr>
      <vt:lpstr>PowerPoint Presentation</vt:lpstr>
      <vt:lpstr>Tecnología JavaServer Faces</vt:lpstr>
      <vt:lpstr>Expert group JSR – 314</vt:lpstr>
      <vt:lpstr>¿Qué es JavaServer™Faces (JSF)?</vt:lpstr>
      <vt:lpstr>¿Qué es JavaServer™Faces (JSF)?</vt:lpstr>
      <vt:lpstr>¿Por qué debería de usar JSF 2.0?</vt:lpstr>
      <vt:lpstr>PowerPoint Presentation</vt:lpstr>
      <vt:lpstr>Managed Bean (Backing Bean)</vt:lpstr>
      <vt:lpstr>Binding, Converters  &amp; Validators</vt:lpstr>
      <vt:lpstr>PowerPoint Presentation</vt:lpstr>
      <vt:lpstr>Introducción a Facelets</vt:lpstr>
      <vt:lpstr>¿Qué es Facelets?</vt:lpstr>
      <vt:lpstr>PowerPoint Presentation</vt:lpstr>
      <vt:lpstr>¿Qué es Mojarra?</vt:lpstr>
      <vt:lpstr>PowerPoint Presentation</vt:lpstr>
      <vt:lpstr>Ciclo de vida JSF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Day 2011</dc:title>
  <dc:creator>Ing. Carlos Solórzano</dc:creator>
  <cp:lastModifiedBy>Carlitos</cp:lastModifiedBy>
  <cp:revision>24</cp:revision>
  <dcterms:created xsi:type="dcterms:W3CDTF">2011-10-04T16:20:22Z</dcterms:created>
  <dcterms:modified xsi:type="dcterms:W3CDTF">2011-10-08T05:04:25Z</dcterms:modified>
</cp:coreProperties>
</file>