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81" r:id="rId26"/>
    <p:sldId id="282" r:id="rId27"/>
    <p:sldId id="278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s-G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AC3AC-1883-49E6-8087-5BA9FE34A010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AA21-70E4-4C86-A231-7ED0D809F3F2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70C14-7C3E-4766-97A4-05FCF99BB06C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CAD18-0C13-4332-9B89-ADA8C74625AA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8A7CD-6DDE-44A5-B938-EAECF5282BBC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2AE98-988A-4EC9-A692-D20A220E06B1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E222B-7844-46E3-9FFC-034DA02932BE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F57C-F47C-4BC4-893D-B83A1579B682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BD6A-FB49-4596-88B9-1DD7CB79EDE0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8B98-3978-479D-8867-32E1BB341AA9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A1CC6-C2C3-41A1-8E5E-A3693E259041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F04B-6145-40CA-87EA-4B5D9868824D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8F0A2-10DF-453D-A82F-0DB4CBB0A808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293A-3C88-49D1-824E-4C138C03C808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D871C-2040-4047-B36F-396A10F1BF1F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CD2D8-B167-4628-B9EA-C99EF77E9E80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8065A-DB0E-4E41-912E-087E5FFBB269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FAF54-232F-4A84-B6AE-4560CF6FC43D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59CEE-BD21-4CB5-BFB4-CBB4A93CA677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8F31F-D8B3-497B-976E-806F33BD256D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GT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47FB-9D5D-4B7D-B786-4675BF7B0FD9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24FF5-D672-4A48-BBDC-CBA51A4D8C2D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GT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255EAA-3A87-48B0-9285-7E6F36E4766C}" type="datetimeFigureOut">
              <a:rPr lang="es-GT"/>
              <a:pPr>
                <a:defRPr/>
              </a:pPr>
              <a:t>08/10/2011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63E103-D540-417B-A960-D431CC6B2749}" type="slidenum">
              <a:rPr lang="es-GT"/>
              <a:pPr>
                <a:defRPr/>
              </a:pPr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3" y="2420938"/>
            <a:ext cx="8964488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GT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Pentaho</a:t>
            </a:r>
            <a:r>
              <a:rPr lang="es-GT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ETL</a:t>
            </a:r>
            <a:endParaRPr lang="es-G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4437063"/>
            <a:ext cx="8705726" cy="1752600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Alejandro Antonio Cerna Flores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Ingeniero en Ciencias y Sistemas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GuateJug</a:t>
            </a:r>
            <a:endParaRPr lang="es-GT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maxein007@gmail.com</a:t>
            </a:r>
            <a:endParaRPr lang="es-G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err="1" smtClean="0">
                <a:solidFill>
                  <a:schemeClr val="bg1"/>
                </a:solidFill>
              </a:rPr>
              <a:t>Kettle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Componentes: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Spoon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(Herramienta grafica)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Kitchen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(Herramienta para ejecutar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jobs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Pan (Herramienta para ejecutar transformaciones).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err="1" smtClean="0">
                <a:solidFill>
                  <a:schemeClr val="bg1"/>
                </a:solidFill>
              </a:rPr>
              <a:t>Spoon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Control de desarrollo de transformaciones y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Jobs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mediante el uso de repositorios.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Archivos o base de datos.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Archivos almacenados en formato XML.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Conexión a variedad de base de datos utilizando.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JDBC, JNDI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err="1" smtClean="0">
                <a:solidFill>
                  <a:schemeClr val="bg1"/>
                </a:solidFill>
              </a:rPr>
              <a:t>Spoon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Permite la implementación de Pool de conexiones.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Clusterizacion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Utilización de variables del sistema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Kettle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parametros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Desarrollo de transformaciones y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Jobs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Transformación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Etapa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basica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Kettle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Puede utilizarse para realizar cualquiera de las 3 etapas de ETL de forma individual o conjunta.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Aquí definimos nuestra lógica del negocio, de así necesitarlo.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Podemos enviar resultados de una transformación a otra.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Componentes (</a:t>
            </a:r>
            <a:r>
              <a:rPr lang="es-GT" dirty="0" err="1" smtClean="0">
                <a:solidFill>
                  <a:schemeClr val="bg1"/>
                </a:solidFill>
              </a:rPr>
              <a:t>Trans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Input (componentes para extraer)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Fuentes: Access, Excel, CSV, OLAP,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Modrian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SAP,  LDAP, XML, variables, etc.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Output (componentes de carga)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Access,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excel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Componentes (</a:t>
            </a:r>
            <a:r>
              <a:rPr lang="es-GT" dirty="0" err="1" smtClean="0">
                <a:solidFill>
                  <a:schemeClr val="bg1"/>
                </a:solidFill>
              </a:rPr>
              <a:t>Trans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Componentes de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Transformacion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Normalizar, ordenar, cortar cadenas, seleccionar valores, agregar secuencias, reemplazar, etc.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Utilidades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Agregar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delays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mail’s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escribir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logs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invocar archivos de procesos, etc.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Flujos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Concatenar, identificar cadenas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vacias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nada, filtros,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switch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/case.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Componentes (</a:t>
            </a:r>
            <a:r>
              <a:rPr lang="es-GT" dirty="0" err="1" smtClean="0">
                <a:solidFill>
                  <a:schemeClr val="bg1"/>
                </a:solidFill>
              </a:rPr>
              <a:t>Trans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Scripts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Ejecutar scripts SQL (en conjunto o por fila).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Formulas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Utilizar clases definidas por el usuario Java.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Utilizar expresiones definidas por el usuario Java.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Joins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wareHouse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Estadísticas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Jobs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, cargas masivas, y otros componentes mas.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err="1" smtClean="0">
                <a:solidFill>
                  <a:schemeClr val="bg1"/>
                </a:solidFill>
              </a:rPr>
              <a:t>Jobs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Tareas repetitivas que incluyen la utilización de uno o mas transformaciones.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Pueden ser invocadas de forma asíncrona o síncrona.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Pueden brindar servicios como enviar mails, crear, modificar, comprimir y borrar archivos.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Verificar existencia de archivos, folders y conexiones a bases de datos.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err="1" smtClean="0">
                <a:solidFill>
                  <a:schemeClr val="bg1"/>
                </a:solidFill>
              </a:rPr>
              <a:t>Jobs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Permiten la ejecución de Scripts.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Shell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Carga masiva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Utilización de protocolo de transferencia de archivos FTP, FTPS, SSH2,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2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dirty="0" smtClean="0">
                <a:solidFill>
                  <a:schemeClr val="bg1"/>
                </a:solidFill>
              </a:rPr>
              <a:t>Titulo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Instalación</a:t>
            </a:r>
            <a:endParaRPr lang="es-GT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2000" b="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dirty="0" smtClean="0">
                <a:solidFill>
                  <a:schemeClr val="bg1"/>
                </a:solidFill>
              </a:rPr>
              <a:t>Titulo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ETL</a:t>
            </a:r>
            <a:endParaRPr lang="es-GT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Instalación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884" t="9537" r="16134" b="10913"/>
          <a:stretch>
            <a:fillRect/>
          </a:stretch>
        </p:blipFill>
        <p:spPr bwMode="auto">
          <a:xfrm>
            <a:off x="1763688" y="2636912"/>
            <a:ext cx="6120680" cy="402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23528" y="21328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Descargar desde: </a:t>
            </a:r>
            <a:r>
              <a:rPr lang="es-GT" b="1" dirty="0" smtClean="0"/>
              <a:t>http://kettle.pentaho.com/</a:t>
            </a:r>
            <a:endParaRPr lang="es-GT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Instalación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95288" y="1855366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Descomprimimos nuestro archivo descargado.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Ejecutamos spoon.bat (para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) o spoon.sh (para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Definimos la variable de entorno KETTLE_HOME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46679" t="46063" r="32844" b="28344"/>
          <a:stretch>
            <a:fillRect/>
          </a:stretch>
        </p:blipFill>
        <p:spPr bwMode="auto">
          <a:xfrm>
            <a:off x="2771800" y="4509120"/>
            <a:ext cx="3085265" cy="216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Conociendo </a:t>
            </a:r>
            <a:r>
              <a:rPr lang="es-GT" dirty="0" err="1" smtClean="0">
                <a:solidFill>
                  <a:schemeClr val="bg1"/>
                </a:solidFill>
              </a:rPr>
              <a:t>Spoon</a:t>
            </a:r>
            <a:endParaRPr lang="es-GT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6365"/>
          <a:stretch>
            <a:fillRect/>
          </a:stretch>
        </p:blipFill>
        <p:spPr bwMode="auto">
          <a:xfrm>
            <a:off x="611560" y="2132856"/>
            <a:ext cx="8050083" cy="423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Invocando (</a:t>
            </a:r>
            <a:r>
              <a:rPr lang="es-GT" dirty="0" err="1" smtClean="0">
                <a:solidFill>
                  <a:schemeClr val="bg1"/>
                </a:solidFill>
              </a:rPr>
              <a:t>Trans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s-GT" dirty="0" smtClean="0"/>
              <a:t>Utilizamos el comando: PAN</a:t>
            </a:r>
          </a:p>
          <a:p>
            <a:r>
              <a:rPr lang="es-GT" dirty="0" smtClean="0"/>
              <a:t>Windows</a:t>
            </a:r>
          </a:p>
          <a:p>
            <a:pPr lvl="1">
              <a:buNone/>
            </a:pPr>
            <a:r>
              <a:rPr lang="fr-FR" dirty="0" smtClean="0"/>
              <a:t>/&lt;</a:t>
            </a:r>
            <a:r>
              <a:rPr lang="fr-FR" dirty="0" err="1" smtClean="0"/>
              <a:t>opcion</a:t>
            </a:r>
            <a:r>
              <a:rPr lang="fr-FR" dirty="0" smtClean="0"/>
              <a:t>&gt;:&lt;</a:t>
            </a:r>
            <a:r>
              <a:rPr lang="fr-FR" dirty="0" err="1" smtClean="0"/>
              <a:t>valor</a:t>
            </a:r>
            <a:r>
              <a:rPr lang="fr-FR" dirty="0" smtClean="0"/>
              <a:t>&gt; </a:t>
            </a:r>
          </a:p>
          <a:p>
            <a:r>
              <a:rPr lang="fr-FR" dirty="0" smtClean="0"/>
              <a:t>Linux</a:t>
            </a:r>
          </a:p>
          <a:p>
            <a:pPr lvl="1">
              <a:buNone/>
            </a:pPr>
            <a:r>
              <a:rPr lang="es-GT" dirty="0" smtClean="0"/>
              <a:t>-&lt;</a:t>
            </a:r>
            <a:r>
              <a:rPr lang="es-GT" dirty="0" err="1" smtClean="0"/>
              <a:t>opcion</a:t>
            </a:r>
            <a:r>
              <a:rPr lang="es-GT" dirty="0" smtClean="0"/>
              <a:t>&gt;=&lt;valor&gt;</a:t>
            </a:r>
          </a:p>
          <a:p>
            <a:r>
              <a:rPr lang="es-GT" dirty="0" err="1" smtClean="0"/>
              <a:t>file</a:t>
            </a:r>
            <a:r>
              <a:rPr lang="es-GT" dirty="0" smtClean="0"/>
              <a:t>= &lt;archivo </a:t>
            </a:r>
            <a:r>
              <a:rPr lang="es-GT" dirty="0" err="1" smtClean="0"/>
              <a:t>extension</a:t>
            </a:r>
            <a:r>
              <a:rPr lang="es-GT" dirty="0" smtClean="0"/>
              <a:t> </a:t>
            </a:r>
            <a:r>
              <a:rPr lang="es-GT" dirty="0" err="1" smtClean="0"/>
              <a:t>ktr</a:t>
            </a:r>
            <a:r>
              <a:rPr lang="es-GT" dirty="0" smtClean="0"/>
              <a:t>&gt;</a:t>
            </a:r>
          </a:p>
          <a:p>
            <a:r>
              <a:rPr lang="es-GT" dirty="0" err="1" smtClean="0"/>
              <a:t>Rep</a:t>
            </a:r>
            <a:r>
              <a:rPr lang="es-GT" dirty="0" smtClean="0"/>
              <a:t>= &lt;repositorio&gt;</a:t>
            </a:r>
          </a:p>
          <a:p>
            <a:r>
              <a:rPr lang="es-GT" dirty="0" err="1" smtClean="0"/>
              <a:t>Trans</a:t>
            </a:r>
            <a:r>
              <a:rPr lang="es-GT" dirty="0" smtClean="0"/>
              <a:t>= &lt;</a:t>
            </a:r>
            <a:r>
              <a:rPr lang="es-GT" dirty="0" err="1" smtClean="0"/>
              <a:t>transformacion</a:t>
            </a:r>
            <a:r>
              <a:rPr lang="es-GT" dirty="0" smtClean="0"/>
              <a:t> en repositorio&gt;</a:t>
            </a:r>
            <a:endParaRPr lang="es-G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Invocando (</a:t>
            </a:r>
            <a:r>
              <a:rPr lang="es-GT" dirty="0" err="1" smtClean="0">
                <a:solidFill>
                  <a:schemeClr val="bg1"/>
                </a:solidFill>
              </a:rPr>
              <a:t>Trans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s-GT" dirty="0" smtClean="0"/>
              <a:t>Log= &lt;archivo log&gt;</a:t>
            </a:r>
          </a:p>
          <a:p>
            <a:r>
              <a:rPr lang="es-GT" dirty="0" err="1" smtClean="0"/>
              <a:t>Level</a:t>
            </a:r>
            <a:r>
              <a:rPr lang="es-GT" dirty="0" smtClean="0"/>
              <a:t>= &lt;nivel del log&gt; (detalles)</a:t>
            </a:r>
          </a:p>
          <a:p>
            <a:r>
              <a:rPr lang="es-GT" dirty="0" err="1" smtClean="0"/>
              <a:t>User</a:t>
            </a:r>
            <a:r>
              <a:rPr lang="es-GT" dirty="0" smtClean="0"/>
              <a:t>= &lt;usuario&gt;</a:t>
            </a:r>
          </a:p>
          <a:p>
            <a:r>
              <a:rPr lang="es-GT" dirty="0" err="1" smtClean="0"/>
              <a:t>Passwd</a:t>
            </a:r>
            <a:r>
              <a:rPr lang="es-GT" dirty="0" smtClean="0"/>
              <a:t>=&lt;contraseña del repositorio&gt;</a:t>
            </a:r>
          </a:p>
          <a:p>
            <a:r>
              <a:rPr lang="es-GT" dirty="0" err="1" smtClean="0"/>
              <a:t>Param</a:t>
            </a:r>
            <a:r>
              <a:rPr lang="es-GT" dirty="0" smtClean="0"/>
              <a:t>:&lt;</a:t>
            </a:r>
            <a:r>
              <a:rPr lang="es-GT" dirty="0" err="1" smtClean="0"/>
              <a:t>key</a:t>
            </a:r>
            <a:r>
              <a:rPr lang="es-GT" dirty="0" smtClean="0"/>
              <a:t>&gt;=&lt;</a:t>
            </a:r>
            <a:r>
              <a:rPr lang="es-GT" dirty="0" err="1" smtClean="0"/>
              <a:t>value</a:t>
            </a:r>
            <a:r>
              <a:rPr lang="es-GT" dirty="0" smtClean="0"/>
              <a:t>&gt;</a:t>
            </a:r>
          </a:p>
          <a:p>
            <a:r>
              <a:rPr lang="es-GT" dirty="0" err="1" smtClean="0"/>
              <a:t>Ej</a:t>
            </a:r>
            <a:r>
              <a:rPr lang="es-GT" dirty="0" smtClean="0"/>
              <a:t>:</a:t>
            </a:r>
          </a:p>
          <a:p>
            <a:r>
              <a:rPr lang="es-GT" sz="2400" dirty="0" smtClean="0"/>
              <a:t>pan.bat /</a:t>
            </a:r>
            <a:r>
              <a:rPr lang="es-GT" sz="2400" dirty="0" err="1" smtClean="0"/>
              <a:t>file</a:t>
            </a:r>
            <a:r>
              <a:rPr lang="es-GT" sz="2400" dirty="0" smtClean="0"/>
              <a:t>:"D:\Transformations\Dimension.ktr" /</a:t>
            </a:r>
            <a:r>
              <a:rPr lang="es-GT" sz="2400" dirty="0" err="1" smtClean="0"/>
              <a:t>level:Basic</a:t>
            </a:r>
            <a:endParaRPr lang="es-GT" sz="2400" dirty="0" smtClean="0"/>
          </a:p>
          <a:p>
            <a:r>
              <a:rPr lang="es-GT" sz="2400" dirty="0" smtClean="0"/>
              <a:t>pan.sh -</a:t>
            </a:r>
            <a:r>
              <a:rPr lang="es-GT" sz="2400" dirty="0" err="1" smtClean="0"/>
              <a:t>file</a:t>
            </a:r>
            <a:r>
              <a:rPr lang="es-GT" sz="2400" dirty="0" smtClean="0"/>
              <a:t>="/PRD/</a:t>
            </a:r>
            <a:r>
              <a:rPr lang="es-GT" sz="2400" dirty="0" err="1" smtClean="0"/>
              <a:t>Customer</a:t>
            </a:r>
            <a:r>
              <a:rPr lang="es-GT" sz="2400" dirty="0" smtClean="0"/>
              <a:t> Dimension.ktr" -</a:t>
            </a:r>
            <a:r>
              <a:rPr lang="es-GT" sz="2400" dirty="0" err="1" smtClean="0"/>
              <a:t>level</a:t>
            </a:r>
            <a:r>
              <a:rPr lang="es-GT" sz="2400" dirty="0" smtClean="0"/>
              <a:t>=</a:t>
            </a:r>
            <a:r>
              <a:rPr lang="es-GT" sz="2400" dirty="0" err="1" smtClean="0"/>
              <a:t>Minimal</a:t>
            </a:r>
            <a:endParaRPr lang="es-GT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Invocando (</a:t>
            </a:r>
            <a:r>
              <a:rPr lang="es-GT" dirty="0" err="1" smtClean="0">
                <a:solidFill>
                  <a:schemeClr val="bg1"/>
                </a:solidFill>
              </a:rPr>
              <a:t>Jobs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s-GT" dirty="0" smtClean="0"/>
              <a:t>Utilizamos el comando: KITCHEN</a:t>
            </a:r>
          </a:p>
          <a:p>
            <a:r>
              <a:rPr lang="es-GT" dirty="0" smtClean="0"/>
              <a:t>Windows</a:t>
            </a:r>
          </a:p>
          <a:p>
            <a:pPr lvl="1">
              <a:buNone/>
            </a:pPr>
            <a:r>
              <a:rPr lang="fr-FR" dirty="0" smtClean="0"/>
              <a:t>/&lt;</a:t>
            </a:r>
            <a:r>
              <a:rPr lang="fr-FR" dirty="0" err="1" smtClean="0"/>
              <a:t>opcion</a:t>
            </a:r>
            <a:r>
              <a:rPr lang="fr-FR" dirty="0" smtClean="0"/>
              <a:t>&gt;:&lt;</a:t>
            </a:r>
            <a:r>
              <a:rPr lang="fr-FR" dirty="0" err="1" smtClean="0"/>
              <a:t>valor</a:t>
            </a:r>
            <a:r>
              <a:rPr lang="fr-FR" dirty="0" smtClean="0"/>
              <a:t>&gt; </a:t>
            </a:r>
          </a:p>
          <a:p>
            <a:r>
              <a:rPr lang="fr-FR" dirty="0" smtClean="0"/>
              <a:t>Linux</a:t>
            </a:r>
          </a:p>
          <a:p>
            <a:pPr lvl="1">
              <a:buNone/>
            </a:pPr>
            <a:r>
              <a:rPr lang="es-GT" dirty="0" smtClean="0"/>
              <a:t>-&lt;</a:t>
            </a:r>
            <a:r>
              <a:rPr lang="es-GT" dirty="0" err="1" smtClean="0"/>
              <a:t>opcion</a:t>
            </a:r>
            <a:r>
              <a:rPr lang="es-GT" dirty="0" smtClean="0"/>
              <a:t>&gt;=&lt;valor&gt;</a:t>
            </a:r>
          </a:p>
          <a:p>
            <a:r>
              <a:rPr lang="es-GT" dirty="0" err="1" smtClean="0"/>
              <a:t>file</a:t>
            </a:r>
            <a:r>
              <a:rPr lang="es-GT" dirty="0" smtClean="0"/>
              <a:t>= &lt;archivo </a:t>
            </a:r>
            <a:r>
              <a:rPr lang="es-GT" dirty="0" err="1" smtClean="0"/>
              <a:t>extension</a:t>
            </a:r>
            <a:r>
              <a:rPr lang="es-GT" dirty="0" smtClean="0"/>
              <a:t> </a:t>
            </a:r>
            <a:r>
              <a:rPr lang="es-GT" dirty="0" err="1" smtClean="0"/>
              <a:t>ktr</a:t>
            </a:r>
            <a:r>
              <a:rPr lang="es-GT" dirty="0" smtClean="0"/>
              <a:t>&gt;</a:t>
            </a:r>
          </a:p>
          <a:p>
            <a:r>
              <a:rPr lang="es-GT" dirty="0" err="1" smtClean="0"/>
              <a:t>Rep</a:t>
            </a:r>
            <a:r>
              <a:rPr lang="es-GT" dirty="0" smtClean="0"/>
              <a:t>= &lt;repositorio&gt;</a:t>
            </a:r>
          </a:p>
          <a:p>
            <a:r>
              <a:rPr lang="es-GT" dirty="0" err="1" smtClean="0"/>
              <a:t>job</a:t>
            </a:r>
            <a:r>
              <a:rPr lang="es-GT" dirty="0" smtClean="0"/>
              <a:t>= &lt;</a:t>
            </a:r>
            <a:r>
              <a:rPr lang="es-GT" dirty="0" err="1" smtClean="0"/>
              <a:t>transformacion</a:t>
            </a:r>
            <a:r>
              <a:rPr lang="es-GT" dirty="0" smtClean="0"/>
              <a:t> en repositorio&gt;</a:t>
            </a:r>
            <a:endParaRPr lang="es-G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Invocando (</a:t>
            </a:r>
            <a:r>
              <a:rPr lang="es-GT" dirty="0" err="1" smtClean="0">
                <a:solidFill>
                  <a:schemeClr val="bg1"/>
                </a:solidFill>
              </a:rPr>
              <a:t>Jobs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s-GT" dirty="0" smtClean="0"/>
              <a:t>Log= &lt;archivo log&gt;</a:t>
            </a:r>
          </a:p>
          <a:p>
            <a:r>
              <a:rPr lang="es-GT" dirty="0" err="1" smtClean="0"/>
              <a:t>Level</a:t>
            </a:r>
            <a:r>
              <a:rPr lang="es-GT" dirty="0" smtClean="0"/>
              <a:t>= &lt;nivel del log&gt; (detalles)</a:t>
            </a:r>
          </a:p>
          <a:p>
            <a:r>
              <a:rPr lang="es-GT" dirty="0" err="1" smtClean="0"/>
              <a:t>User</a:t>
            </a:r>
            <a:r>
              <a:rPr lang="es-GT" dirty="0" smtClean="0"/>
              <a:t>= &lt;usuario&gt;</a:t>
            </a:r>
          </a:p>
          <a:p>
            <a:r>
              <a:rPr lang="es-GT" dirty="0" err="1" smtClean="0"/>
              <a:t>Passwd</a:t>
            </a:r>
            <a:r>
              <a:rPr lang="es-GT" dirty="0" smtClean="0"/>
              <a:t>=&lt;contraseña del repositorio&gt;</a:t>
            </a:r>
          </a:p>
          <a:p>
            <a:r>
              <a:rPr lang="es-GT" dirty="0" err="1" smtClean="0"/>
              <a:t>Param</a:t>
            </a:r>
            <a:r>
              <a:rPr lang="es-GT" dirty="0" smtClean="0"/>
              <a:t>:&lt;</a:t>
            </a:r>
            <a:r>
              <a:rPr lang="es-GT" dirty="0" err="1" smtClean="0"/>
              <a:t>key</a:t>
            </a:r>
            <a:r>
              <a:rPr lang="es-GT" dirty="0" smtClean="0"/>
              <a:t>&gt;=&lt;</a:t>
            </a:r>
            <a:r>
              <a:rPr lang="es-GT" dirty="0" err="1" smtClean="0"/>
              <a:t>value</a:t>
            </a:r>
            <a:r>
              <a:rPr lang="es-GT" dirty="0" smtClean="0"/>
              <a:t>&gt;</a:t>
            </a:r>
          </a:p>
          <a:p>
            <a:r>
              <a:rPr lang="es-GT" dirty="0" err="1" smtClean="0"/>
              <a:t>Ej</a:t>
            </a:r>
            <a:r>
              <a:rPr lang="es-GT" dirty="0" smtClean="0"/>
              <a:t>:</a:t>
            </a:r>
          </a:p>
          <a:p>
            <a:r>
              <a:rPr lang="es-GT" sz="2400" dirty="0" smtClean="0"/>
              <a:t>kitchen.bat /file:D:\</a:t>
            </a:r>
            <a:r>
              <a:rPr lang="es-GT" sz="2400" dirty="0" err="1" smtClean="0"/>
              <a:t>Jobs</a:t>
            </a:r>
            <a:r>
              <a:rPr lang="es-GT" sz="2400" dirty="0" smtClean="0"/>
              <a:t>\updateWarehouse.kjb /</a:t>
            </a:r>
            <a:r>
              <a:rPr lang="es-GT" sz="2400" dirty="0" err="1" smtClean="0"/>
              <a:t>level:Basic</a:t>
            </a:r>
            <a:r>
              <a:rPr lang="es-GT" sz="2400" dirty="0" smtClean="0"/>
              <a:t> kitchen.sh -</a:t>
            </a:r>
            <a:r>
              <a:rPr lang="es-GT" sz="2400" dirty="0" err="1" smtClean="0"/>
              <a:t>file</a:t>
            </a:r>
            <a:r>
              <a:rPr lang="es-GT" sz="2400" dirty="0" smtClean="0"/>
              <a:t>=/PRD/updateWarehouse.kjb -</a:t>
            </a:r>
            <a:r>
              <a:rPr lang="es-GT" sz="2400" dirty="0" err="1" smtClean="0"/>
              <a:t>level</a:t>
            </a:r>
            <a:r>
              <a:rPr lang="es-GT" sz="2400" dirty="0" smtClean="0"/>
              <a:t>=</a:t>
            </a:r>
            <a:r>
              <a:rPr lang="es-GT" sz="2400" dirty="0" err="1" smtClean="0"/>
              <a:t>Minimal</a:t>
            </a:r>
            <a:endParaRPr lang="es-GT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Integración con Java </a:t>
            </a:r>
            <a:r>
              <a:rPr lang="es-GT" dirty="0" err="1" smtClean="0">
                <a:solidFill>
                  <a:schemeClr val="bg1"/>
                </a:solidFill>
              </a:rPr>
              <a:t>App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s-GT" dirty="0" smtClean="0"/>
              <a:t>Existen 2 métodos para utilizar un Job o transformación en java.</a:t>
            </a:r>
          </a:p>
          <a:p>
            <a:pPr lvl="1"/>
            <a:r>
              <a:rPr lang="es-GT" dirty="0" smtClean="0"/>
              <a:t>Utilizando </a:t>
            </a:r>
            <a:r>
              <a:rPr lang="es-GT" dirty="0" err="1" smtClean="0"/>
              <a:t>Kitchen</a:t>
            </a:r>
            <a:r>
              <a:rPr lang="es-GT" dirty="0" smtClean="0"/>
              <a:t> o Pan invocados desde java, armando la línea de comandos. Para esto es necesario tener un </a:t>
            </a:r>
            <a:r>
              <a:rPr lang="es-GT" dirty="0" err="1" smtClean="0"/>
              <a:t>kettle</a:t>
            </a:r>
            <a:r>
              <a:rPr lang="es-GT" dirty="0" smtClean="0"/>
              <a:t> </a:t>
            </a:r>
            <a:r>
              <a:rPr lang="es-GT" dirty="0" err="1" smtClean="0"/>
              <a:t>minimal</a:t>
            </a:r>
            <a:r>
              <a:rPr lang="es-GT" dirty="0" smtClean="0"/>
              <a:t> instalado y preparado.</a:t>
            </a:r>
          </a:p>
          <a:p>
            <a:pPr lvl="1"/>
            <a:r>
              <a:rPr lang="es-GT" dirty="0" smtClean="0"/>
              <a:t>Utilizando código java, importando ciertas librerías para la implementación. </a:t>
            </a:r>
            <a:endParaRPr lang="es-G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Integración con Java </a:t>
            </a:r>
            <a:r>
              <a:rPr lang="es-GT" dirty="0" err="1" smtClean="0">
                <a:solidFill>
                  <a:schemeClr val="bg1"/>
                </a:solidFill>
              </a:rPr>
              <a:t>App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s-GT" dirty="0" smtClean="0"/>
              <a:t>Librería </a:t>
            </a:r>
            <a:r>
              <a:rPr lang="es-GT" dirty="0" err="1" smtClean="0"/>
              <a:t>Kettle</a:t>
            </a:r>
            <a:r>
              <a:rPr lang="es-GT" dirty="0" smtClean="0"/>
              <a:t> para utilizar </a:t>
            </a:r>
            <a:r>
              <a:rPr lang="es-GT" dirty="0" err="1" smtClean="0"/>
              <a:t>codigo</a:t>
            </a:r>
            <a:r>
              <a:rPr lang="es-GT" dirty="0" smtClean="0"/>
              <a:t> Java.</a:t>
            </a:r>
          </a:p>
          <a:p>
            <a:pPr lvl="1"/>
            <a:r>
              <a:rPr lang="es-GT" sz="2000" dirty="0" smtClean="0"/>
              <a:t>kettle-core.jar</a:t>
            </a:r>
          </a:p>
          <a:p>
            <a:pPr lvl="1"/>
            <a:r>
              <a:rPr lang="es-GT" sz="2000" dirty="0" smtClean="0"/>
              <a:t>kettle-db.jar</a:t>
            </a:r>
          </a:p>
          <a:p>
            <a:pPr lvl="1"/>
            <a:r>
              <a:rPr lang="es-GT" sz="2000" dirty="0" smtClean="0"/>
              <a:t>kettle-engine.jar</a:t>
            </a:r>
          </a:p>
          <a:p>
            <a:pPr lvl="1"/>
            <a:r>
              <a:rPr lang="es-GT" sz="2000" dirty="0" smtClean="0"/>
              <a:t>commons-dbcp.jar</a:t>
            </a:r>
          </a:p>
          <a:p>
            <a:pPr lvl="1"/>
            <a:r>
              <a:rPr lang="es-GT" sz="2000" dirty="0" smtClean="0"/>
              <a:t>commons-pool.jar</a:t>
            </a:r>
          </a:p>
          <a:p>
            <a:pPr lvl="1"/>
            <a:r>
              <a:rPr lang="es-GT" sz="2000" dirty="0" smtClean="0"/>
              <a:t>commons-vfs.jar</a:t>
            </a:r>
          </a:p>
          <a:p>
            <a:pPr lvl="1"/>
            <a:r>
              <a:rPr lang="es-GT" sz="2000" dirty="0" smtClean="0"/>
              <a:t>Jxl.jar</a:t>
            </a:r>
          </a:p>
          <a:p>
            <a:pPr lvl="1"/>
            <a:r>
              <a:rPr lang="es-GT" sz="2000" dirty="0" smtClean="0"/>
              <a:t>Libbase.jar</a:t>
            </a:r>
          </a:p>
          <a:p>
            <a:pPr lvl="1"/>
            <a:r>
              <a:rPr lang="es-GT" sz="2000" dirty="0" smtClean="0"/>
              <a:t>Libformula.jar</a:t>
            </a:r>
          </a:p>
          <a:p>
            <a:pPr lvl="1"/>
            <a:r>
              <a:rPr lang="es-GT" sz="2000" dirty="0" smtClean="0"/>
              <a:t>Scannotion.jar</a:t>
            </a:r>
            <a:endParaRPr lang="es-GT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Integración con Java </a:t>
            </a:r>
            <a:r>
              <a:rPr lang="es-GT" dirty="0" err="1" smtClean="0">
                <a:solidFill>
                  <a:schemeClr val="bg1"/>
                </a:solidFill>
              </a:rPr>
              <a:t>App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s-GT" dirty="0" err="1" smtClean="0"/>
              <a:t>Codigo</a:t>
            </a:r>
            <a:r>
              <a:rPr lang="es-GT" dirty="0" smtClean="0"/>
              <a:t> pa</a:t>
            </a:r>
            <a:r>
              <a:rPr lang="es-GT" dirty="0" smtClean="0"/>
              <a:t>ra </a:t>
            </a:r>
            <a:r>
              <a:rPr lang="es-GT" dirty="0" err="1" smtClean="0"/>
              <a:t>transformacion</a:t>
            </a:r>
            <a:r>
              <a:rPr lang="es-GT" smtClean="0"/>
              <a:t>:</a:t>
            </a:r>
            <a:endParaRPr lang="es-GT" sz="2000" dirty="0" smtClean="0"/>
          </a:p>
          <a:p>
            <a:pPr lvl="1"/>
            <a:r>
              <a:rPr lang="es-GT" sz="1600" dirty="0" smtClean="0"/>
              <a:t>//iniciamos el ambiente de </a:t>
            </a:r>
            <a:r>
              <a:rPr lang="es-GT" sz="1600" dirty="0" err="1" smtClean="0"/>
              <a:t>kettle</a:t>
            </a:r>
            <a:endParaRPr lang="es-GT" sz="1600" dirty="0" smtClean="0"/>
          </a:p>
          <a:p>
            <a:pPr lvl="1"/>
            <a:r>
              <a:rPr lang="es-GT" sz="1600" dirty="0" err="1" smtClean="0"/>
              <a:t>KettleEnvironment.init</a:t>
            </a:r>
            <a:r>
              <a:rPr lang="es-GT" sz="1600" dirty="0" smtClean="0"/>
              <a:t>(); </a:t>
            </a:r>
          </a:p>
          <a:p>
            <a:pPr lvl="1"/>
            <a:endParaRPr lang="es-GT" sz="1600" dirty="0" smtClean="0"/>
          </a:p>
          <a:p>
            <a:pPr lvl="1"/>
            <a:r>
              <a:rPr lang="es-GT" sz="1600" dirty="0" smtClean="0"/>
              <a:t>//</a:t>
            </a:r>
            <a:r>
              <a:rPr lang="es-GT" sz="1600" dirty="0" err="1" smtClean="0"/>
              <a:t>Metadata</a:t>
            </a:r>
            <a:r>
              <a:rPr lang="es-GT" sz="1600" dirty="0" smtClean="0"/>
              <a:t> de la transformación </a:t>
            </a:r>
            <a:endParaRPr lang="es-GT" sz="1600" dirty="0" smtClean="0"/>
          </a:p>
          <a:p>
            <a:pPr lvl="1"/>
            <a:r>
              <a:rPr lang="es-GT" sz="1600" dirty="0" err="1" smtClean="0"/>
              <a:t>TransMeta</a:t>
            </a:r>
            <a:r>
              <a:rPr lang="es-GT" sz="1600" dirty="0" smtClean="0"/>
              <a:t> </a:t>
            </a:r>
            <a:r>
              <a:rPr lang="es-GT" sz="1600" dirty="0" err="1" smtClean="0"/>
              <a:t>transMeta</a:t>
            </a:r>
            <a:r>
              <a:rPr lang="es-GT" sz="1600" dirty="0" smtClean="0"/>
              <a:t> = new </a:t>
            </a:r>
            <a:r>
              <a:rPr lang="es-GT" sz="1600" dirty="0" err="1" smtClean="0"/>
              <a:t>TransMeta</a:t>
            </a:r>
            <a:r>
              <a:rPr lang="es-GT" sz="1600" dirty="0" smtClean="0"/>
              <a:t>(&lt;</a:t>
            </a:r>
            <a:r>
              <a:rPr lang="es-GT" sz="1600" dirty="0" err="1" smtClean="0"/>
              <a:t>archivoTransformacion</a:t>
            </a:r>
            <a:r>
              <a:rPr lang="es-GT" sz="1600" dirty="0" smtClean="0"/>
              <a:t>&gt;); </a:t>
            </a:r>
          </a:p>
          <a:p>
            <a:pPr lvl="1"/>
            <a:endParaRPr lang="es-GT" sz="1600" dirty="0" smtClean="0"/>
          </a:p>
          <a:p>
            <a:pPr lvl="1"/>
            <a:r>
              <a:rPr lang="es-GT" sz="1600" dirty="0" smtClean="0"/>
              <a:t>//Objeto de la transformación que ejecuta el proyecto</a:t>
            </a:r>
          </a:p>
          <a:p>
            <a:pPr lvl="1"/>
            <a:r>
              <a:rPr lang="es-GT" sz="1600" dirty="0" err="1" smtClean="0"/>
              <a:t>Trans</a:t>
            </a:r>
            <a:r>
              <a:rPr lang="es-GT" sz="1600" dirty="0" smtClean="0"/>
              <a:t> </a:t>
            </a:r>
            <a:r>
              <a:rPr lang="es-GT" sz="1600" dirty="0" err="1" smtClean="0"/>
              <a:t>trans</a:t>
            </a:r>
            <a:r>
              <a:rPr lang="es-GT" sz="1600" dirty="0" smtClean="0"/>
              <a:t> = new </a:t>
            </a:r>
            <a:r>
              <a:rPr lang="es-GT" sz="1600" dirty="0" err="1" smtClean="0"/>
              <a:t>Trans</a:t>
            </a:r>
            <a:r>
              <a:rPr lang="es-GT" sz="1600" dirty="0" smtClean="0"/>
              <a:t>(</a:t>
            </a:r>
            <a:r>
              <a:rPr lang="es-GT" sz="1600" dirty="0" err="1" smtClean="0"/>
              <a:t>transMeta</a:t>
            </a:r>
            <a:r>
              <a:rPr lang="es-GT" sz="1600" dirty="0" smtClean="0"/>
              <a:t>);</a:t>
            </a:r>
          </a:p>
          <a:p>
            <a:pPr lvl="1"/>
            <a:endParaRPr lang="es-GT" sz="1600" dirty="0" smtClean="0"/>
          </a:p>
          <a:p>
            <a:pPr lvl="1"/>
            <a:r>
              <a:rPr lang="es-GT" sz="1600" dirty="0" smtClean="0"/>
              <a:t>//preparar la </a:t>
            </a:r>
            <a:r>
              <a:rPr lang="es-GT" sz="1600" dirty="0" err="1" smtClean="0"/>
              <a:t>transformacion</a:t>
            </a:r>
            <a:r>
              <a:rPr lang="es-GT" sz="1600" dirty="0" smtClean="0"/>
              <a:t> a ejecutar (se indica el repositorio)</a:t>
            </a:r>
            <a:endParaRPr lang="es-GT" sz="1600" dirty="0" smtClean="0"/>
          </a:p>
          <a:p>
            <a:pPr lvl="1"/>
            <a:r>
              <a:rPr lang="es-GT" sz="1600" dirty="0" err="1" smtClean="0"/>
              <a:t>trans.prepareExecution</a:t>
            </a:r>
            <a:r>
              <a:rPr lang="es-GT" sz="1600" dirty="0" smtClean="0"/>
              <a:t>(</a:t>
            </a:r>
            <a:r>
              <a:rPr lang="es-GT" sz="1600" dirty="0" err="1" smtClean="0"/>
              <a:t>null</a:t>
            </a:r>
            <a:r>
              <a:rPr lang="es-GT" sz="1600" dirty="0" smtClean="0"/>
              <a:t>);</a:t>
            </a:r>
          </a:p>
          <a:p>
            <a:pPr lvl="1"/>
            <a:endParaRPr lang="es-GT" sz="1600" dirty="0" smtClean="0"/>
          </a:p>
          <a:p>
            <a:pPr lvl="1"/>
            <a:r>
              <a:rPr lang="es-GT" sz="1600" dirty="0" smtClean="0"/>
              <a:t>//se indica la etapa donde se va a iniciar.</a:t>
            </a:r>
            <a:endParaRPr lang="es-GT" sz="1600" dirty="0" smtClean="0"/>
          </a:p>
          <a:p>
            <a:pPr lvl="1"/>
            <a:r>
              <a:rPr lang="es-GT" sz="1600" dirty="0" err="1" smtClean="0"/>
              <a:t>StepInterface</a:t>
            </a:r>
            <a:r>
              <a:rPr lang="es-GT" sz="1600" dirty="0" smtClean="0"/>
              <a:t> </a:t>
            </a:r>
            <a:r>
              <a:rPr lang="es-GT" sz="1600" dirty="0" smtClean="0"/>
              <a:t>si = </a:t>
            </a:r>
            <a:r>
              <a:rPr lang="es-GT" sz="1600" dirty="0" err="1" smtClean="0"/>
              <a:t>trans.findRunThread</a:t>
            </a:r>
            <a:r>
              <a:rPr lang="es-GT" sz="1600" dirty="0" smtClean="0"/>
              <a:t>(etapa);</a:t>
            </a:r>
            <a:endParaRPr lang="es-GT" sz="1600" dirty="0" smtClean="0"/>
          </a:p>
          <a:p>
            <a:pPr lvl="1"/>
            <a:endParaRPr lang="es-GT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¿Qué es ETL?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i="1" dirty="0" err="1" smtClean="0">
                <a:solidFill>
                  <a:schemeClr val="tx2">
                    <a:lumMod val="75000"/>
                  </a:schemeClr>
                </a:solidFill>
              </a:rPr>
              <a:t>Extract</a:t>
            </a:r>
            <a:r>
              <a:rPr lang="es-GT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GT" i="1" dirty="0" err="1" smtClean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s-GT" i="1" dirty="0" smtClean="0">
                <a:solidFill>
                  <a:schemeClr val="tx2">
                    <a:lumMod val="75000"/>
                  </a:schemeClr>
                </a:solidFill>
              </a:rPr>
              <a:t>, Load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Proceso por el cual se </a:t>
            </a:r>
            <a:r>
              <a:rPr lang="es-GT" i="1" dirty="0" smtClean="0">
                <a:solidFill>
                  <a:schemeClr val="tx2">
                    <a:lumMod val="75000"/>
                  </a:schemeClr>
                </a:solidFill>
              </a:rPr>
              <a:t>Extraen 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datos de una fuente.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Esos datos se </a:t>
            </a:r>
            <a:r>
              <a:rPr lang="es-GT" i="1" dirty="0" smtClean="0">
                <a:solidFill>
                  <a:schemeClr val="tx2">
                    <a:lumMod val="75000"/>
                  </a:schemeClr>
                </a:solidFill>
              </a:rPr>
              <a:t>Transforman 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según la lógica del negocio.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es-GT" i="1" dirty="0" smtClean="0">
                <a:solidFill>
                  <a:schemeClr val="tx2">
                    <a:lumMod val="75000"/>
                  </a:schemeClr>
                </a:solidFill>
              </a:rPr>
              <a:t>cargan (load) 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los datos transformados a un destino.</a:t>
            </a:r>
            <a:endParaRPr lang="es-G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s-GT" sz="7200" dirty="0" smtClean="0"/>
          </a:p>
          <a:p>
            <a:pPr algn="ctr">
              <a:buNone/>
            </a:pPr>
            <a:r>
              <a:rPr lang="es-GT" sz="7200" dirty="0" smtClean="0"/>
              <a:t>¿PREGUNTAS?</a:t>
            </a:r>
            <a:endParaRPr lang="es-GT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Extraer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Multiplicidad de fuentes de datos.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Formato distintos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Organizaciones y puntos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geograficos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distintos.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Analizar los datos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extraidos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Cumplen con la estructura definida.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Extraer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Multiplicidad de fuentes de datos.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Formato distintos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Organizaciones y puntos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geograficos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distintos.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Analizar los datos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extraidos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Cumplen con la estructura definida.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Transformar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Se aplican las reglas del negocio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Ejemplo de transformaciones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Seleccionar ciertas columnas para cargar.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Traduccion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codigo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Obtener nuevos valores según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calculos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Dividir columnas en varias.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Validación de datos.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smtClean="0">
                <a:solidFill>
                  <a:schemeClr val="bg1"/>
                </a:solidFill>
              </a:rPr>
              <a:t>Carga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Dos formas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basicas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del proceso de carga.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Acumulacion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Simple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Rolling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Interactua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 directamente con la base de datos.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La base de datos restringe  todo lo que se haya definido en ella.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dirty="0" smtClean="0">
                <a:solidFill>
                  <a:schemeClr val="bg1"/>
                </a:solidFill>
              </a:rPr>
              <a:t>Titulo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GT" sz="7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Pentaho</a:t>
            </a:r>
            <a:r>
              <a:rPr lang="es-GT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GT" sz="7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Kettle</a:t>
            </a:r>
            <a:endParaRPr lang="es-GT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algn="l" eaLnBrk="1" hangingPunct="1"/>
            <a:r>
              <a:rPr lang="es-GT" dirty="0" err="1" smtClean="0">
                <a:solidFill>
                  <a:schemeClr val="bg1"/>
                </a:solidFill>
              </a:rPr>
              <a:t>Kettle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Proyecto ETL desarrollado por 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Pentaho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Consiste en un motor de integración y una GUI.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Basado en el concepto de Transformaciones (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) y Trabajos (</a:t>
            </a:r>
            <a:r>
              <a:rPr lang="es-GT" dirty="0" err="1" smtClean="0">
                <a:solidFill>
                  <a:schemeClr val="tx2">
                    <a:lumMod val="75000"/>
                  </a:schemeClr>
                </a:solidFill>
              </a:rPr>
              <a:t>Jobs</a:t>
            </a: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Permite el desarrollo simple o por nodos.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GT" dirty="0" smtClean="0">
                <a:solidFill>
                  <a:schemeClr val="tx2">
                    <a:lumMod val="75000"/>
                  </a:schemeClr>
                </a:solidFill>
              </a:rPr>
              <a:t>Pagina oficial:</a:t>
            </a:r>
            <a:r>
              <a:rPr lang="es-GT" b="1" dirty="0" smtClean="0">
                <a:solidFill>
                  <a:schemeClr val="tx2">
                    <a:lumMod val="75000"/>
                  </a:schemeClr>
                </a:solidFill>
              </a:rPr>
              <a:t> http://kettle.pentaho.com/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Day2011">
  <a:themeElements>
    <a:clrScheme name="guateju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JavaDay2011</Template>
  <TotalTime>142</TotalTime>
  <Words>925</Words>
  <Application>Microsoft Office PowerPoint</Application>
  <PresentationFormat>Presentación en pantalla (4:3)</PresentationFormat>
  <Paragraphs>193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JavaDay2011</vt:lpstr>
      <vt:lpstr>Pentaho ETL</vt:lpstr>
      <vt:lpstr>Titulo</vt:lpstr>
      <vt:lpstr>¿Qué es ETL?</vt:lpstr>
      <vt:lpstr>Extraer</vt:lpstr>
      <vt:lpstr>Extraer</vt:lpstr>
      <vt:lpstr>Transformar</vt:lpstr>
      <vt:lpstr>Carga</vt:lpstr>
      <vt:lpstr>Titulo</vt:lpstr>
      <vt:lpstr>Kettle</vt:lpstr>
      <vt:lpstr>Kettle</vt:lpstr>
      <vt:lpstr>Spoon</vt:lpstr>
      <vt:lpstr>Spoon</vt:lpstr>
      <vt:lpstr>Transformación</vt:lpstr>
      <vt:lpstr>Componentes (Trans)</vt:lpstr>
      <vt:lpstr>Componentes (Trans)</vt:lpstr>
      <vt:lpstr>Componentes (Trans)</vt:lpstr>
      <vt:lpstr>Jobs</vt:lpstr>
      <vt:lpstr>Jobs</vt:lpstr>
      <vt:lpstr>Titulo</vt:lpstr>
      <vt:lpstr>Instalación</vt:lpstr>
      <vt:lpstr>Instalación</vt:lpstr>
      <vt:lpstr>Conociendo Spoon</vt:lpstr>
      <vt:lpstr>Invocando (Trans)</vt:lpstr>
      <vt:lpstr>Invocando (Trans)</vt:lpstr>
      <vt:lpstr>Invocando (Jobs)</vt:lpstr>
      <vt:lpstr>Invocando (Jobs)</vt:lpstr>
      <vt:lpstr>Integración con Java App</vt:lpstr>
      <vt:lpstr>Integración con Java App</vt:lpstr>
      <vt:lpstr>Integración con Java App</vt:lpstr>
      <vt:lpstr>Diapositiva 30</vt:lpstr>
    </vt:vector>
  </TitlesOfParts>
  <Company>Portatil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Pentaho ETL</dc:title>
  <dc:creator>Max Alejandro Antonio Cerna Flores</dc:creator>
  <cp:lastModifiedBy>Max Alejandro Antonio Cerna Flores</cp:lastModifiedBy>
  <cp:revision>18</cp:revision>
  <dcterms:created xsi:type="dcterms:W3CDTF">2011-10-08T03:36:21Z</dcterms:created>
  <dcterms:modified xsi:type="dcterms:W3CDTF">2011-10-08T14:26:22Z</dcterms:modified>
</cp:coreProperties>
</file>